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Lst>
  <p:notesMasterIdLst>
    <p:notesMasterId r:id="rId192"/>
  </p:notesMasterIdLst>
  <p:sldIdLst>
    <p:sldId id="349" r:id="rId2"/>
    <p:sldId id="626" r:id="rId3"/>
    <p:sldId id="498" r:id="rId4"/>
    <p:sldId id="592" r:id="rId5"/>
    <p:sldId id="1193" r:id="rId6"/>
    <p:sldId id="1194" r:id="rId7"/>
    <p:sldId id="1195" r:id="rId8"/>
    <p:sldId id="1196" r:id="rId9"/>
    <p:sldId id="1197" r:id="rId10"/>
    <p:sldId id="1198" r:id="rId11"/>
    <p:sldId id="894" r:id="rId12"/>
    <p:sldId id="401" r:id="rId13"/>
    <p:sldId id="982" r:id="rId14"/>
    <p:sldId id="983" r:id="rId15"/>
    <p:sldId id="984" r:id="rId16"/>
    <p:sldId id="985" r:id="rId17"/>
    <p:sldId id="986" r:id="rId18"/>
    <p:sldId id="987" r:id="rId19"/>
    <p:sldId id="412" r:id="rId20"/>
    <p:sldId id="414" r:id="rId21"/>
    <p:sldId id="988" r:id="rId22"/>
    <p:sldId id="989" r:id="rId23"/>
    <p:sldId id="1033" r:id="rId24"/>
    <p:sldId id="1034" r:id="rId25"/>
    <p:sldId id="1035" r:id="rId26"/>
    <p:sldId id="1036" r:id="rId27"/>
    <p:sldId id="1037" r:id="rId28"/>
    <p:sldId id="993" r:id="rId29"/>
    <p:sldId id="1052" r:id="rId30"/>
    <p:sldId id="994" r:id="rId31"/>
    <p:sldId id="415" r:id="rId32"/>
    <p:sldId id="1039" r:id="rId33"/>
    <p:sldId id="990" r:id="rId34"/>
    <p:sldId id="1038" r:id="rId35"/>
    <p:sldId id="991" r:id="rId36"/>
    <p:sldId id="992" r:id="rId37"/>
    <p:sldId id="995" r:id="rId38"/>
    <p:sldId id="996" r:id="rId39"/>
    <p:sldId id="997" r:id="rId40"/>
    <p:sldId id="998" r:id="rId41"/>
    <p:sldId id="999" r:id="rId42"/>
    <p:sldId id="416" r:id="rId43"/>
    <p:sldId id="1040" r:id="rId44"/>
    <p:sldId id="1042" r:id="rId45"/>
    <p:sldId id="1041" r:id="rId46"/>
    <p:sldId id="1043" r:id="rId47"/>
    <p:sldId id="1044" r:id="rId48"/>
    <p:sldId id="1049" r:id="rId49"/>
    <p:sldId id="1050" r:id="rId50"/>
    <p:sldId id="1045" r:id="rId51"/>
    <p:sldId id="1046" r:id="rId52"/>
    <p:sldId id="1047" r:id="rId53"/>
    <p:sldId id="1048" r:id="rId54"/>
    <p:sldId id="1051" r:id="rId55"/>
    <p:sldId id="1053" r:id="rId56"/>
    <p:sldId id="1054" r:id="rId57"/>
    <p:sldId id="1055" r:id="rId58"/>
    <p:sldId id="1056" r:id="rId59"/>
    <p:sldId id="1057" r:id="rId60"/>
    <p:sldId id="1058" r:id="rId61"/>
    <p:sldId id="1059" r:id="rId62"/>
    <p:sldId id="1060" r:id="rId63"/>
    <p:sldId id="1061" r:id="rId64"/>
    <p:sldId id="1005" r:id="rId65"/>
    <p:sldId id="1006" r:id="rId66"/>
    <p:sldId id="1007" r:id="rId67"/>
    <p:sldId id="1008" r:id="rId68"/>
    <p:sldId id="1009" r:id="rId69"/>
    <p:sldId id="1063" r:id="rId70"/>
    <p:sldId id="979" r:id="rId71"/>
    <p:sldId id="1010" r:id="rId72"/>
    <p:sldId id="1011" r:id="rId73"/>
    <p:sldId id="1012" r:id="rId74"/>
    <p:sldId id="1013" r:id="rId75"/>
    <p:sldId id="1014" r:id="rId76"/>
    <p:sldId id="1015" r:id="rId77"/>
    <p:sldId id="1016" r:id="rId78"/>
    <p:sldId id="1017" r:id="rId79"/>
    <p:sldId id="1065" r:id="rId80"/>
    <p:sldId id="1069" r:id="rId81"/>
    <p:sldId id="1076" r:id="rId82"/>
    <p:sldId id="1077" r:id="rId83"/>
    <p:sldId id="1078" r:id="rId84"/>
    <p:sldId id="1079" r:id="rId85"/>
    <p:sldId id="1080" r:id="rId86"/>
    <p:sldId id="1081" r:id="rId87"/>
    <p:sldId id="1082" r:id="rId88"/>
    <p:sldId id="1083" r:id="rId89"/>
    <p:sldId id="1084" r:id="rId90"/>
    <p:sldId id="1085" r:id="rId91"/>
    <p:sldId id="1086" r:id="rId92"/>
    <p:sldId id="1089" r:id="rId93"/>
    <p:sldId id="1090" r:id="rId94"/>
    <p:sldId id="1091" r:id="rId95"/>
    <p:sldId id="1092" r:id="rId96"/>
    <p:sldId id="1093" r:id="rId97"/>
    <p:sldId id="1094" r:id="rId98"/>
    <p:sldId id="1095" r:id="rId99"/>
    <p:sldId id="1096" r:id="rId100"/>
    <p:sldId id="1097" r:id="rId101"/>
    <p:sldId id="1098" r:id="rId102"/>
    <p:sldId id="1099" r:id="rId103"/>
    <p:sldId id="1100" r:id="rId104"/>
    <p:sldId id="1101" r:id="rId105"/>
    <p:sldId id="1102" r:id="rId106"/>
    <p:sldId id="1103" r:id="rId107"/>
    <p:sldId id="1104" r:id="rId108"/>
    <p:sldId id="1105" r:id="rId109"/>
    <p:sldId id="1106" r:id="rId110"/>
    <p:sldId id="1107" r:id="rId111"/>
    <p:sldId id="1108" r:id="rId112"/>
    <p:sldId id="1109" r:id="rId113"/>
    <p:sldId id="1110" r:id="rId114"/>
    <p:sldId id="1111" r:id="rId115"/>
    <p:sldId id="1112" r:id="rId116"/>
    <p:sldId id="1113" r:id="rId117"/>
    <p:sldId id="1114" r:id="rId118"/>
    <p:sldId id="1115" r:id="rId119"/>
    <p:sldId id="1117" r:id="rId120"/>
    <p:sldId id="1120" r:id="rId121"/>
    <p:sldId id="1121" r:id="rId122"/>
    <p:sldId id="1122" r:id="rId123"/>
    <p:sldId id="1123" r:id="rId124"/>
    <p:sldId id="1124" r:id="rId125"/>
    <p:sldId id="1125" r:id="rId126"/>
    <p:sldId id="1126" r:id="rId127"/>
    <p:sldId id="1127" r:id="rId128"/>
    <p:sldId id="1128" r:id="rId129"/>
    <p:sldId id="1129" r:id="rId130"/>
    <p:sldId id="1130" r:id="rId131"/>
    <p:sldId id="1131" r:id="rId132"/>
    <p:sldId id="1133" r:id="rId133"/>
    <p:sldId id="1132" r:id="rId134"/>
    <p:sldId id="1134" r:id="rId135"/>
    <p:sldId id="1135" r:id="rId136"/>
    <p:sldId id="1136" r:id="rId137"/>
    <p:sldId id="1137" r:id="rId138"/>
    <p:sldId id="1139" r:id="rId139"/>
    <p:sldId id="1147" r:id="rId140"/>
    <p:sldId id="1138" r:id="rId141"/>
    <p:sldId id="1140" r:id="rId142"/>
    <p:sldId id="1141" r:id="rId143"/>
    <p:sldId id="1148" r:id="rId144"/>
    <p:sldId id="1149" r:id="rId145"/>
    <p:sldId id="1150" r:id="rId146"/>
    <p:sldId id="1151" r:id="rId147"/>
    <p:sldId id="1152" r:id="rId148"/>
    <p:sldId id="1154" r:id="rId149"/>
    <p:sldId id="1155" r:id="rId150"/>
    <p:sldId id="1156" r:id="rId151"/>
    <p:sldId id="1157" r:id="rId152"/>
    <p:sldId id="1158" r:id="rId153"/>
    <p:sldId id="1159" r:id="rId154"/>
    <p:sldId id="1160" r:id="rId155"/>
    <p:sldId id="1161" r:id="rId156"/>
    <p:sldId id="1146" r:id="rId157"/>
    <p:sldId id="1142" r:id="rId158"/>
    <p:sldId id="1143" r:id="rId159"/>
    <p:sldId id="1144" r:id="rId160"/>
    <p:sldId id="1145" r:id="rId161"/>
    <p:sldId id="1163" r:id="rId162"/>
    <p:sldId id="1162" r:id="rId163"/>
    <p:sldId id="1164" r:id="rId164"/>
    <p:sldId id="1165" r:id="rId165"/>
    <p:sldId id="1166" r:id="rId166"/>
    <p:sldId id="1167" r:id="rId167"/>
    <p:sldId id="1168" r:id="rId168"/>
    <p:sldId id="1169" r:id="rId169"/>
    <p:sldId id="1170" r:id="rId170"/>
    <p:sldId id="1171" r:id="rId171"/>
    <p:sldId id="1172" r:id="rId172"/>
    <p:sldId id="1173" r:id="rId173"/>
    <p:sldId id="1174" r:id="rId174"/>
    <p:sldId id="1175" r:id="rId175"/>
    <p:sldId id="1176" r:id="rId176"/>
    <p:sldId id="1177" r:id="rId177"/>
    <p:sldId id="1178" r:id="rId178"/>
    <p:sldId id="1180" r:id="rId179"/>
    <p:sldId id="1181" r:id="rId180"/>
    <p:sldId id="1182" r:id="rId181"/>
    <p:sldId id="1183" r:id="rId182"/>
    <p:sldId id="1184" r:id="rId183"/>
    <p:sldId id="1185" r:id="rId184"/>
    <p:sldId id="1186" r:id="rId185"/>
    <p:sldId id="1187" r:id="rId186"/>
    <p:sldId id="1188" r:id="rId187"/>
    <p:sldId id="1189" r:id="rId188"/>
    <p:sldId id="1190" r:id="rId189"/>
    <p:sldId id="1191" r:id="rId190"/>
    <p:sldId id="1192" r:id="rId19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99FF"/>
    <a:srgbClr val="993366"/>
    <a:srgbClr val="C5C51B"/>
    <a:srgbClr val="A1DFA7"/>
    <a:srgbClr val="FF3300"/>
    <a:srgbClr val="B94F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168" y="-1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printerSettings" Target="printerSettings/printerSettings1.bin"/><Relationship Id="rId194" Type="http://schemas.openxmlformats.org/officeDocument/2006/relationships/presProps" Target="presProps.xml"/><Relationship Id="rId195" Type="http://schemas.openxmlformats.org/officeDocument/2006/relationships/viewProps" Target="viewProps.xml"/><Relationship Id="rId196" Type="http://schemas.openxmlformats.org/officeDocument/2006/relationships/theme" Target="theme/theme1.xml"/><Relationship Id="rId197"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ea typeface="+mn-ea"/>
                <a:cs typeface="+mn-cs"/>
              </a:defRPr>
            </a:lvl1pPr>
          </a:lstStyle>
          <a:p>
            <a:pPr>
              <a:defRPr/>
            </a:pPr>
            <a:endParaRPr lang="en-GB"/>
          </a:p>
        </p:txBody>
      </p:sp>
      <p:sp>
        <p:nvSpPr>
          <p:cNvPr id="2088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ea typeface="+mn-ea"/>
                <a:cs typeface="+mn-cs"/>
              </a:defRPr>
            </a:lvl1pPr>
          </a:lstStyle>
          <a:p>
            <a:pPr>
              <a:defRPr/>
            </a:pPr>
            <a:endParaRPr lang="en-GB"/>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89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2089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ea typeface="+mn-ea"/>
                <a:cs typeface="+mn-cs"/>
              </a:defRPr>
            </a:lvl1pPr>
          </a:lstStyle>
          <a:p>
            <a:pPr>
              <a:defRPr/>
            </a:pPr>
            <a:endParaRPr lang="en-GB"/>
          </a:p>
        </p:txBody>
      </p:sp>
      <p:sp>
        <p:nvSpPr>
          <p:cNvPr id="2089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2E43EFA-BCFA-B44D-900C-9AC312E0251D}" type="slidenum">
              <a:rPr lang="en-GB"/>
              <a:pPr>
                <a:defRPr/>
              </a:pPr>
              <a:t>‹#›</a:t>
            </a:fld>
            <a:endParaRPr lang="en-GB"/>
          </a:p>
        </p:txBody>
      </p:sp>
    </p:spTree>
    <p:extLst>
      <p:ext uri="{BB962C8B-B14F-4D97-AF65-F5344CB8AC3E}">
        <p14:creationId xmlns:p14="http://schemas.microsoft.com/office/powerpoint/2010/main" val="924818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Espace réservé de l'image des diapositives 1"/>
          <p:cNvSpPr>
            <a:spLocks noGrp="1" noRot="1" noChangeAspect="1" noTextEdit="1"/>
          </p:cNvSpPr>
          <p:nvPr>
            <p:ph type="sldImg"/>
          </p:nvPr>
        </p:nvSpPr>
        <p:spPr>
          <a:ln/>
        </p:spPr>
      </p:sp>
      <p:sp>
        <p:nvSpPr>
          <p:cNvPr id="307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07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C0781B9-F1F7-C942-9FF5-DF339DF794F4}" type="slidenum">
              <a:rPr lang="en-GB" sz="1200"/>
              <a:pPr eaLnBrk="1" hangingPunct="1"/>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Espace réservé de l'image des diapositives 1"/>
          <p:cNvSpPr>
            <a:spLocks noGrp="1" noRot="1" noChangeAspect="1" noTextEdit="1"/>
          </p:cNvSpPr>
          <p:nvPr>
            <p:ph type="sldImg"/>
          </p:nvPr>
        </p:nvSpPr>
        <p:spPr>
          <a:ln/>
        </p:spPr>
      </p:sp>
      <p:sp>
        <p:nvSpPr>
          <p:cNvPr id="133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33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7F81A7A-BF30-634B-AAE8-689BF954801E}" type="slidenum">
              <a:rPr lang="en-GB" sz="1200"/>
              <a:pPr eaLnBrk="1" hangingPunct="1"/>
              <a:t>10</a:t>
            </a:fld>
            <a:endParaRPr lang="en-GB"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142</a:t>
            </a:fld>
            <a:endParaRPr lang="en-GB" sz="12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143</a:t>
            </a:fld>
            <a:endParaRPr lang="en-GB" sz="12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144</a:t>
            </a:fld>
            <a:endParaRPr lang="en-GB" sz="12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145</a:t>
            </a:fld>
            <a:endParaRPr lang="en-GB" sz="12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146</a:t>
            </a:fld>
            <a:endParaRPr lang="en-GB"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147</a:t>
            </a:fld>
            <a:endParaRPr lang="en-GB"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148</a:t>
            </a:fld>
            <a:endParaRPr lang="en-GB" sz="12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149</a:t>
            </a:fld>
            <a:endParaRPr lang="en-GB"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150</a:t>
            </a:fld>
            <a:endParaRPr lang="en-GB"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151</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a:ln/>
        </p:spPr>
      </p:sp>
      <p:sp>
        <p:nvSpPr>
          <p:cNvPr id="1741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741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129E95E-AA7F-1E49-B0E1-6FC1AB7B768D}" type="slidenum">
              <a:rPr lang="en-GB" sz="1200"/>
              <a:pPr eaLnBrk="1" hangingPunct="1"/>
              <a:t>11</a:t>
            </a:fld>
            <a:endParaRPr lang="en-GB"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152</a:t>
            </a:fld>
            <a:endParaRPr lang="en-GB"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153</a:t>
            </a:fld>
            <a:endParaRPr lang="en-GB" sz="12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154</a:t>
            </a:fld>
            <a:endParaRPr lang="en-GB" sz="12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155</a:t>
            </a:fld>
            <a:endParaRPr lang="en-GB"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156</a:t>
            </a:fld>
            <a:endParaRPr lang="en-GB"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157</a:t>
            </a:fld>
            <a:endParaRPr lang="en-GB" sz="12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158</a:t>
            </a:fld>
            <a:endParaRPr lang="en-GB" sz="12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159</a:t>
            </a:fld>
            <a:endParaRPr lang="en-GB"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160</a:t>
            </a:fld>
            <a:endParaRPr lang="en-GB"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945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EB4CAE8-1364-9F41-8A6B-B03F33BF719B}" type="slidenum">
              <a:rPr lang="en-GB" sz="1200"/>
              <a:pPr eaLnBrk="1" hangingPunct="1"/>
              <a:t>12</a:t>
            </a:fld>
            <a:endParaRPr lang="en-GB" sz="12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162</a:t>
            </a:fld>
            <a:endParaRPr lang="en-GB" sz="12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163</a:t>
            </a:fld>
            <a:endParaRPr lang="en-GB" sz="12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164</a:t>
            </a:fld>
            <a:endParaRPr lang="en-GB"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165</a:t>
            </a:fld>
            <a:endParaRPr lang="en-GB" sz="12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166</a:t>
            </a:fld>
            <a:endParaRPr lang="en-GB" sz="12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167</a:t>
            </a:fld>
            <a:endParaRPr lang="en-GB" sz="12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168</a:t>
            </a:fld>
            <a:endParaRPr lang="en-GB" sz="12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169</a:t>
            </a:fld>
            <a:endParaRPr lang="en-GB" sz="12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a:ln/>
        </p:spPr>
      </p:sp>
      <p:sp>
        <p:nvSpPr>
          <p:cNvPr id="1034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34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A9116A0-E75B-5C42-BA09-F3F90C7745C4}" type="slidenum">
              <a:rPr lang="en-GB" sz="1200"/>
              <a:pPr eaLnBrk="1" hangingPunct="1"/>
              <a:t>170</a:t>
            </a:fld>
            <a:endParaRPr lang="en-GB" sz="12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171</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215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150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4BB6200-6D4F-C740-BD38-1AA3147EDD17}" type="slidenum">
              <a:rPr lang="en-GB" sz="1200"/>
              <a:pPr eaLnBrk="1" hangingPunct="1"/>
              <a:t>13</a:t>
            </a:fld>
            <a:endParaRPr lang="en-GB" sz="12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172</a:t>
            </a:fld>
            <a:endParaRPr lang="en-GB" sz="120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173</a:t>
            </a:fld>
            <a:endParaRPr lang="en-GB" sz="12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174</a:t>
            </a:fld>
            <a:endParaRPr lang="en-GB" sz="12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175</a:t>
            </a:fld>
            <a:endParaRPr lang="en-GB" sz="120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176</a:t>
            </a:fld>
            <a:endParaRPr lang="en-GB" sz="120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177</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BF11E8D-356C-0E43-8942-CA8246E3FAE0}" type="slidenum">
              <a:rPr lang="en-GB" sz="1200"/>
              <a:pPr eaLnBrk="1" hangingPunct="1"/>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560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3950F77-5358-1F40-8476-34284BFB9E85}" type="slidenum">
              <a:rPr lang="en-GB" sz="1200"/>
              <a:pPr eaLnBrk="1" hangingPunct="1"/>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765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173520A-E7CA-5344-910C-88D3E6D4B490}" type="slidenum">
              <a:rPr lang="en-GB" sz="1200"/>
              <a:pPr eaLnBrk="1" hangingPunct="1"/>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969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837AAF1-DD0F-314C-807B-5C54C294A700}" type="slidenum">
              <a:rPr lang="en-GB" sz="1200"/>
              <a:pPr eaLnBrk="1" hangingPunct="1"/>
              <a:t>17</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174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8356FFC-ED46-3443-98FD-064B0E1E2127}" type="slidenum">
              <a:rPr lang="en-GB" sz="1200"/>
              <a:pPr eaLnBrk="1" hangingPunct="1"/>
              <a:t>18</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379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8A02F1A-A95E-684D-AC0E-8769174E47F1}" type="slidenum">
              <a:rPr lang="en-GB" sz="1200"/>
              <a:pPr eaLnBrk="1" hangingPunct="1"/>
              <a:t>19</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p:cNvSpPr>
            <a:spLocks noGrp="1" noRot="1" noChangeAspect="1" noTextEdit="1"/>
          </p:cNvSpPr>
          <p:nvPr>
            <p:ph type="sldImg"/>
          </p:nvPr>
        </p:nvSpPr>
        <p:spPr>
          <a:ln/>
        </p:spPr>
      </p:sp>
      <p:sp>
        <p:nvSpPr>
          <p:cNvPr id="51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51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B84B7EB-160A-6C49-BA46-95E4FE19FAB3}" type="slidenum">
              <a:rPr lang="en-GB" sz="1200"/>
              <a:pPr eaLnBrk="1" hangingPunct="1"/>
              <a:t>2</a:t>
            </a:fld>
            <a:endParaRPr lang="en-GB"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a:ln/>
        </p:spPr>
      </p:sp>
      <p:sp>
        <p:nvSpPr>
          <p:cNvPr id="3584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584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35A2DF8-504D-7747-8A5D-11C36F1EDBAF}" type="slidenum">
              <a:rPr lang="en-GB" sz="1200"/>
              <a:pPr eaLnBrk="1" hangingPunct="1"/>
              <a:t>20</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2F19DAA-9EF2-854E-8FD6-62FB36CB55A6}" type="slidenum">
              <a:rPr lang="en-GB" sz="1200"/>
              <a:pPr eaLnBrk="1" hangingPunct="1"/>
              <a:t>21</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a:ln/>
        </p:spPr>
      </p:sp>
      <p:sp>
        <p:nvSpPr>
          <p:cNvPr id="3993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993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F83878C-6111-4942-9D2A-4424A65331EE}" type="slidenum">
              <a:rPr lang="en-GB" sz="1200"/>
              <a:pPr eaLnBrk="1" hangingPunct="1"/>
              <a:t>22</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2F19DAA-9EF2-854E-8FD6-62FB36CB55A6}" type="slidenum">
              <a:rPr lang="en-GB" sz="1200"/>
              <a:pPr eaLnBrk="1" hangingPunct="1"/>
              <a:t>23</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2F19DAA-9EF2-854E-8FD6-62FB36CB55A6}" type="slidenum">
              <a:rPr lang="en-GB" sz="1200"/>
              <a:pPr eaLnBrk="1" hangingPunct="1"/>
              <a:t>24</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2F19DAA-9EF2-854E-8FD6-62FB36CB55A6}" type="slidenum">
              <a:rPr lang="en-GB" sz="1200"/>
              <a:pPr eaLnBrk="1" hangingPunct="1"/>
              <a:t>25</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2F19DAA-9EF2-854E-8FD6-62FB36CB55A6}" type="slidenum">
              <a:rPr lang="en-GB" sz="1200"/>
              <a:pPr eaLnBrk="1" hangingPunct="1"/>
              <a:t>26</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2F19DAA-9EF2-854E-8FD6-62FB36CB55A6}" type="slidenum">
              <a:rPr lang="en-GB" sz="1200"/>
              <a:pPr eaLnBrk="1" hangingPunct="1"/>
              <a:t>27</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a:ln/>
        </p:spPr>
      </p:sp>
      <p:sp>
        <p:nvSpPr>
          <p:cNvPr id="4198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198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833136F-6F06-7947-991E-D7C332F76061}" type="slidenum">
              <a:rPr lang="en-GB" sz="1200"/>
              <a:pPr eaLnBrk="1" hangingPunct="1"/>
              <a:t>28</a:t>
            </a:fld>
            <a:endParaRPr lang="en-GB"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a:ln/>
        </p:spPr>
      </p:sp>
      <p:sp>
        <p:nvSpPr>
          <p:cNvPr id="440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403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A5538DB-A1B8-B542-A1D0-62E33C7A5F55}" type="slidenum">
              <a:rPr lang="en-GB" sz="1200"/>
              <a:pPr eaLnBrk="1" hangingPunct="1"/>
              <a:t>30</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ln/>
        </p:spPr>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FA8FBCD-55FE-4C41-8BFE-4BF91C72B9CD}" type="slidenum">
              <a:rPr lang="en-GB" sz="1200"/>
              <a:pPr eaLnBrk="1" hangingPunct="1"/>
              <a:t>3</a:t>
            </a:fld>
            <a:endParaRPr lang="en-GB"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a:ln/>
        </p:spPr>
      </p:sp>
      <p:sp>
        <p:nvSpPr>
          <p:cNvPr id="460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60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E01CFCD-4C47-F246-A8EF-46D25938158B}" type="slidenum">
              <a:rPr lang="en-GB" sz="1200"/>
              <a:pPr eaLnBrk="1" hangingPunct="1"/>
              <a:t>31</a:t>
            </a:fld>
            <a:endParaRPr lang="en-GB"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a:ln/>
        </p:spPr>
      </p:sp>
      <p:sp>
        <p:nvSpPr>
          <p:cNvPr id="460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60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E01CFCD-4C47-F246-A8EF-46D25938158B}" type="slidenum">
              <a:rPr lang="en-GB" sz="1200"/>
              <a:pPr eaLnBrk="1" hangingPunct="1"/>
              <a:t>32</a:t>
            </a:fld>
            <a:endParaRPr lang="en-GB"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81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7ED8EF3-2A8F-064D-BB89-00D33CC3B711}" type="slidenum">
              <a:rPr lang="en-GB" sz="1200"/>
              <a:pPr eaLnBrk="1" hangingPunct="1"/>
              <a:t>33</a:t>
            </a:fld>
            <a:endParaRPr lang="en-GB"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81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7ED8EF3-2A8F-064D-BB89-00D33CC3B711}" type="slidenum">
              <a:rPr lang="en-GB" sz="1200"/>
              <a:pPr eaLnBrk="1" hangingPunct="1"/>
              <a:t>34</a:t>
            </a:fld>
            <a:endParaRPr lang="en-GB"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a:ln/>
        </p:spPr>
      </p:sp>
      <p:sp>
        <p:nvSpPr>
          <p:cNvPr id="501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5017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D0691E1-02AF-C94E-AC19-FA0335D81288}" type="slidenum">
              <a:rPr lang="en-GB" sz="1200"/>
              <a:pPr eaLnBrk="1" hangingPunct="1"/>
              <a:t>35</a:t>
            </a:fld>
            <a:endParaRPr lang="en-GB"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a:ln/>
        </p:spPr>
      </p:sp>
      <p:sp>
        <p:nvSpPr>
          <p:cNvPr id="522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522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754ED5E-7A70-EA47-871D-C2E4168F0E87}" type="slidenum">
              <a:rPr lang="en-GB" sz="1200"/>
              <a:pPr eaLnBrk="1" hangingPunct="1"/>
              <a:t>36</a:t>
            </a:fld>
            <a:endParaRPr lang="en-GB"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a:ln/>
        </p:spPr>
      </p:sp>
      <p:sp>
        <p:nvSpPr>
          <p:cNvPr id="5427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5427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3A3FA67-DA44-5844-873F-4124ED40EB15}" type="slidenum">
              <a:rPr lang="en-GB" sz="1200"/>
              <a:pPr eaLnBrk="1" hangingPunct="1"/>
              <a:t>37</a:t>
            </a:fld>
            <a:endParaRPr lang="en-GB"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a:ln/>
        </p:spPr>
      </p:sp>
      <p:sp>
        <p:nvSpPr>
          <p:cNvPr id="563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563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EF0449C-4F99-1A45-ABB7-8C5C02234E72}" type="slidenum">
              <a:rPr lang="en-GB" sz="1200"/>
              <a:pPr eaLnBrk="1" hangingPunct="1"/>
              <a:t>38</a:t>
            </a:fld>
            <a:endParaRPr lang="en-GB"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a:ln/>
        </p:spPr>
      </p:sp>
      <p:sp>
        <p:nvSpPr>
          <p:cNvPr id="583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583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8BF879B-1B0F-234D-B2F4-E32E402B5E33}" type="slidenum">
              <a:rPr lang="en-GB" sz="1200"/>
              <a:pPr eaLnBrk="1" hangingPunct="1"/>
              <a:t>39</a:t>
            </a:fld>
            <a:endParaRPr lang="en-GB"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a:ln/>
        </p:spPr>
      </p:sp>
      <p:sp>
        <p:nvSpPr>
          <p:cNvPr id="6041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041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5AB8449-BA5E-3F45-B641-4E2F51A42E64}" type="slidenum">
              <a:rPr lang="en-GB" sz="1200"/>
              <a:pPr eaLnBrk="1" hangingPunct="1"/>
              <a:t>40</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a:ln/>
        </p:spPr>
      </p:sp>
      <p:sp>
        <p:nvSpPr>
          <p:cNvPr id="921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921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833D45F-3D66-9E40-9C51-24562D09A749}" type="slidenum">
              <a:rPr lang="en-GB" sz="1200"/>
              <a:pPr eaLnBrk="1" hangingPunct="1"/>
              <a:t>4</a:t>
            </a:fld>
            <a:endParaRPr lang="en-GB"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a:ln/>
        </p:spPr>
      </p:sp>
      <p:sp>
        <p:nvSpPr>
          <p:cNvPr id="624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24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4990FE8-ED17-884F-ACCE-E727100F1123}" type="slidenum">
              <a:rPr lang="en-GB" sz="1200"/>
              <a:pPr eaLnBrk="1" hangingPunct="1"/>
              <a:t>41</a:t>
            </a:fld>
            <a:endParaRPr lang="en-GB"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42</a:t>
            </a:fld>
            <a:endParaRPr lang="en-GB"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43</a:t>
            </a:fld>
            <a:endParaRPr lang="en-GB"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44</a:t>
            </a:fld>
            <a:endParaRPr lang="en-GB"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45</a:t>
            </a:fld>
            <a:endParaRPr lang="en-GB"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46</a:t>
            </a:fld>
            <a:endParaRPr lang="en-GB"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47</a:t>
            </a:fld>
            <a:endParaRPr lang="en-GB"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48</a:t>
            </a:fld>
            <a:endParaRPr lang="en-GB"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49</a:t>
            </a:fld>
            <a:endParaRPr lang="en-GB"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50</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ln/>
        </p:spPr>
      </p:sp>
      <p:sp>
        <p:nvSpPr>
          <p:cNvPr id="112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12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F53D8F6-0D6E-634F-870B-D9D4A490F1BA}" type="slidenum">
              <a:rPr lang="en-GB" sz="1200"/>
              <a:pPr eaLnBrk="1" hangingPunct="1"/>
              <a:t>5</a:t>
            </a:fld>
            <a:endParaRPr lang="en-GB"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51</a:t>
            </a:fld>
            <a:endParaRPr lang="en-GB"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52</a:t>
            </a:fld>
            <a:endParaRPr lang="en-GB"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53</a:t>
            </a:fld>
            <a:endParaRPr lang="en-GB"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7332329-CB22-C54F-A41E-5D0C4DF60961}" type="slidenum">
              <a:rPr lang="en-GB" sz="1200"/>
              <a:pPr eaLnBrk="1" hangingPunct="1"/>
              <a:t>54</a:t>
            </a:fld>
            <a:endParaRPr lang="en-GB"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55</a:t>
            </a:fld>
            <a:endParaRPr lang="en-GB"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56</a:t>
            </a:fld>
            <a:endParaRPr lang="en-GB"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57</a:t>
            </a:fld>
            <a:endParaRPr lang="en-GB"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58</a:t>
            </a:fld>
            <a:endParaRPr lang="en-GB"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59</a:t>
            </a:fld>
            <a:endParaRPr lang="en-GB"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60</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ln/>
        </p:spPr>
      </p:sp>
      <p:sp>
        <p:nvSpPr>
          <p:cNvPr id="112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12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F53D8F6-0D6E-634F-870B-D9D4A490F1BA}" type="slidenum">
              <a:rPr lang="en-GB" sz="1200"/>
              <a:pPr eaLnBrk="1" hangingPunct="1"/>
              <a:t>6</a:t>
            </a:fld>
            <a:endParaRPr lang="en-GB"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61</a:t>
            </a:fld>
            <a:endParaRPr lang="en-GB"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62</a:t>
            </a:fld>
            <a:endParaRPr lang="en-GB"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63</a:t>
            </a:fld>
            <a:endParaRPr lang="en-GB"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e l'image des diapositives 1"/>
          <p:cNvSpPr>
            <a:spLocks noGrp="1" noRot="1" noChangeAspect="1" noTextEdit="1"/>
          </p:cNvSpPr>
          <p:nvPr>
            <p:ph type="sldImg"/>
          </p:nvPr>
        </p:nvSpPr>
        <p:spPr>
          <a:ln/>
        </p:spPr>
      </p:sp>
      <p:sp>
        <p:nvSpPr>
          <p:cNvPr id="768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7680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49BD3DE-8D01-9944-8D61-9F4E5F5E827B}" type="slidenum">
              <a:rPr lang="en-GB" sz="1200"/>
              <a:pPr eaLnBrk="1" hangingPunct="1"/>
              <a:t>64</a:t>
            </a:fld>
            <a:endParaRPr lang="en-GB"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a:ln/>
        </p:spPr>
      </p:sp>
      <p:sp>
        <p:nvSpPr>
          <p:cNvPr id="788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7885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08E8C74-18BE-9840-B5AC-4E842ED440B3}" type="slidenum">
              <a:rPr lang="en-GB" sz="1200"/>
              <a:pPr eaLnBrk="1" hangingPunct="1"/>
              <a:t>65</a:t>
            </a:fld>
            <a:endParaRPr lang="en-GB"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noTextEdit="1"/>
          </p:cNvSpPr>
          <p:nvPr>
            <p:ph type="sldImg"/>
          </p:nvPr>
        </p:nvSpPr>
        <p:spPr>
          <a:ln/>
        </p:spPr>
      </p:sp>
      <p:sp>
        <p:nvSpPr>
          <p:cNvPr id="808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8089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DEC7172-51E5-4748-940C-CA45F9812212}" type="slidenum">
              <a:rPr lang="en-GB" sz="1200"/>
              <a:pPr eaLnBrk="1" hangingPunct="1"/>
              <a:t>66</a:t>
            </a:fld>
            <a:endParaRPr lang="en-GB"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noTextEdit="1"/>
          </p:cNvSpPr>
          <p:nvPr>
            <p:ph type="sldImg"/>
          </p:nvPr>
        </p:nvSpPr>
        <p:spPr>
          <a:ln/>
        </p:spPr>
      </p:sp>
      <p:sp>
        <p:nvSpPr>
          <p:cNvPr id="829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8294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C161C56-11FB-A940-A80B-715F19F60F05}" type="slidenum">
              <a:rPr lang="en-GB" sz="1200"/>
              <a:pPr eaLnBrk="1" hangingPunct="1"/>
              <a:t>67</a:t>
            </a:fld>
            <a:endParaRPr lang="en-GB"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noTextEdit="1"/>
          </p:cNvSpPr>
          <p:nvPr>
            <p:ph type="sldImg"/>
          </p:nvPr>
        </p:nvSpPr>
        <p:spPr>
          <a:ln/>
        </p:spPr>
      </p:sp>
      <p:sp>
        <p:nvSpPr>
          <p:cNvPr id="8499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8499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705B5C1-ED49-C74E-8EC2-089A931C4741}" type="slidenum">
              <a:rPr lang="en-GB" sz="1200"/>
              <a:pPr eaLnBrk="1" hangingPunct="1"/>
              <a:t>68</a:t>
            </a:fld>
            <a:endParaRPr lang="en-GB"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noTextEdit="1"/>
          </p:cNvSpPr>
          <p:nvPr>
            <p:ph type="sldImg"/>
          </p:nvPr>
        </p:nvSpPr>
        <p:spPr>
          <a:ln/>
        </p:spPr>
      </p:sp>
      <p:sp>
        <p:nvSpPr>
          <p:cNvPr id="8499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8499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705B5C1-ED49-C74E-8EC2-089A931C4741}" type="slidenum">
              <a:rPr lang="en-GB" sz="1200"/>
              <a:pPr eaLnBrk="1" hangingPunct="1"/>
              <a:t>69</a:t>
            </a:fld>
            <a:endParaRPr lang="en-GB"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noTextEdit="1"/>
          </p:cNvSpPr>
          <p:nvPr>
            <p:ph type="sldImg"/>
          </p:nvPr>
        </p:nvSpPr>
        <p:spPr>
          <a:ln/>
        </p:spPr>
      </p:sp>
      <p:sp>
        <p:nvSpPr>
          <p:cNvPr id="8704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8704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340E626-6277-924F-964C-059112426A37}" type="slidenum">
              <a:rPr lang="en-GB" sz="1200"/>
              <a:pPr eaLnBrk="1" hangingPunct="1"/>
              <a:t>70</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ln/>
        </p:spPr>
      </p:sp>
      <p:sp>
        <p:nvSpPr>
          <p:cNvPr id="112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12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F53D8F6-0D6E-634F-870B-D9D4A490F1BA}" type="slidenum">
              <a:rPr lang="en-GB" sz="1200"/>
              <a:pPr eaLnBrk="1" hangingPunct="1"/>
              <a:t>7</a:t>
            </a:fld>
            <a:endParaRPr lang="en-GB"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noTextEdit="1"/>
          </p:cNvSpPr>
          <p:nvPr>
            <p:ph type="sldImg"/>
          </p:nvPr>
        </p:nvSpPr>
        <p:spPr>
          <a:ln/>
        </p:spPr>
      </p:sp>
      <p:sp>
        <p:nvSpPr>
          <p:cNvPr id="8909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8909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3F6447D-6D5D-CA46-AEFD-951674ED3EA8}" type="slidenum">
              <a:rPr lang="en-GB" sz="1200"/>
              <a:pPr eaLnBrk="1" hangingPunct="1"/>
              <a:t>71</a:t>
            </a:fld>
            <a:endParaRPr lang="en-GB"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noTextEdit="1"/>
          </p:cNvSpPr>
          <p:nvPr>
            <p:ph type="sldImg"/>
          </p:nvPr>
        </p:nvSpPr>
        <p:spPr>
          <a:ln/>
        </p:spPr>
      </p:sp>
      <p:sp>
        <p:nvSpPr>
          <p:cNvPr id="9113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9113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9F8C3AD-DF29-7149-AC70-71EB088CD5F3}" type="slidenum">
              <a:rPr lang="en-GB" sz="1200"/>
              <a:pPr eaLnBrk="1" hangingPunct="1"/>
              <a:t>72</a:t>
            </a:fld>
            <a:endParaRPr lang="en-GB"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noTextEdit="1"/>
          </p:cNvSpPr>
          <p:nvPr>
            <p:ph type="sldImg"/>
          </p:nvPr>
        </p:nvSpPr>
        <p:spPr>
          <a:ln/>
        </p:spPr>
      </p:sp>
      <p:sp>
        <p:nvSpPr>
          <p:cNvPr id="9318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9318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96687A2-3FEE-8F40-9610-59FD37F9F7EC}" type="slidenum">
              <a:rPr lang="en-GB" sz="1200"/>
              <a:pPr eaLnBrk="1" hangingPunct="1"/>
              <a:t>73</a:t>
            </a:fld>
            <a:endParaRPr lang="en-GB"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noTextEdit="1"/>
          </p:cNvSpPr>
          <p:nvPr>
            <p:ph type="sldImg"/>
          </p:nvPr>
        </p:nvSpPr>
        <p:spPr>
          <a:ln/>
        </p:spPr>
      </p:sp>
      <p:sp>
        <p:nvSpPr>
          <p:cNvPr id="952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9523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459F7E8-D3CA-5D4B-9E4E-465DED76B855}" type="slidenum">
              <a:rPr lang="en-GB" sz="1200"/>
              <a:pPr eaLnBrk="1" hangingPunct="1"/>
              <a:t>74</a:t>
            </a:fld>
            <a:endParaRPr lang="en-GB"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noTextEdit="1"/>
          </p:cNvSpPr>
          <p:nvPr>
            <p:ph type="sldImg"/>
          </p:nvPr>
        </p:nvSpPr>
        <p:spPr>
          <a:ln/>
        </p:spPr>
      </p:sp>
      <p:sp>
        <p:nvSpPr>
          <p:cNvPr id="972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972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E221D0F-377B-734C-B65F-056743834CB7}" type="slidenum">
              <a:rPr lang="en-GB" sz="1200"/>
              <a:pPr eaLnBrk="1" hangingPunct="1"/>
              <a:t>75</a:t>
            </a:fld>
            <a:endParaRPr lang="en-GB"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noTextEdit="1"/>
          </p:cNvSpPr>
          <p:nvPr>
            <p:ph type="sldImg"/>
          </p:nvPr>
        </p:nvSpPr>
        <p:spPr>
          <a:ln/>
        </p:spPr>
      </p:sp>
      <p:sp>
        <p:nvSpPr>
          <p:cNvPr id="993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993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AA15E45-96BD-4643-B5C7-952E35A93906}" type="slidenum">
              <a:rPr lang="en-GB" sz="1200"/>
              <a:pPr eaLnBrk="1" hangingPunct="1"/>
              <a:t>76</a:t>
            </a:fld>
            <a:endParaRPr lang="en-GB"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noTextEdit="1"/>
          </p:cNvSpPr>
          <p:nvPr>
            <p:ph type="sldImg"/>
          </p:nvPr>
        </p:nvSpPr>
        <p:spPr>
          <a:ln/>
        </p:spPr>
      </p:sp>
      <p:sp>
        <p:nvSpPr>
          <p:cNvPr id="1013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137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05ACC4C-8B69-DB45-B764-42BF6F1A75E3}" type="slidenum">
              <a:rPr lang="en-GB" sz="1200"/>
              <a:pPr eaLnBrk="1" hangingPunct="1"/>
              <a:t>77</a:t>
            </a:fld>
            <a:endParaRPr lang="en-GB"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a:ln/>
        </p:spPr>
      </p:sp>
      <p:sp>
        <p:nvSpPr>
          <p:cNvPr id="1034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34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A9116A0-E75B-5C42-BA09-F3F90C7745C4}" type="slidenum">
              <a:rPr lang="en-GB" sz="1200"/>
              <a:pPr eaLnBrk="1" hangingPunct="1"/>
              <a:t>78</a:t>
            </a:fld>
            <a:endParaRPr lang="en-GB"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a:ln/>
        </p:spPr>
      </p:sp>
      <p:sp>
        <p:nvSpPr>
          <p:cNvPr id="1034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34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A9116A0-E75B-5C42-BA09-F3F90C7745C4}" type="slidenum">
              <a:rPr lang="en-GB" sz="1200"/>
              <a:pPr eaLnBrk="1" hangingPunct="1"/>
              <a:t>120</a:t>
            </a:fld>
            <a:endParaRPr lang="en-GB"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121</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a:ln/>
        </p:spPr>
      </p:sp>
      <p:sp>
        <p:nvSpPr>
          <p:cNvPr id="112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12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F53D8F6-0D6E-634F-870B-D9D4A490F1BA}" type="slidenum">
              <a:rPr lang="en-GB" sz="1200"/>
              <a:pPr eaLnBrk="1" hangingPunct="1"/>
              <a:t>8</a:t>
            </a:fld>
            <a:endParaRPr lang="en-GB"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122</a:t>
            </a:fld>
            <a:endParaRPr lang="en-GB"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123</a:t>
            </a:fld>
            <a:endParaRPr lang="en-GB"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124</a:t>
            </a:fld>
            <a:endParaRPr lang="en-GB"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125</a:t>
            </a:fld>
            <a:endParaRPr lang="en-GB"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126</a:t>
            </a:fld>
            <a:endParaRPr lang="en-GB"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127</a:t>
            </a:fld>
            <a:endParaRPr lang="en-GB"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128</a:t>
            </a:fld>
            <a:endParaRPr lang="en-GB"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129</a:t>
            </a:fld>
            <a:endParaRPr lang="en-GB"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130</a:t>
            </a:fld>
            <a:endParaRPr lang="en-GB"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131</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Espace réservé de l'image des diapositives 1"/>
          <p:cNvSpPr>
            <a:spLocks noGrp="1" noRot="1" noChangeAspect="1" noTextEdit="1"/>
          </p:cNvSpPr>
          <p:nvPr>
            <p:ph type="sldImg"/>
          </p:nvPr>
        </p:nvSpPr>
        <p:spPr>
          <a:ln/>
        </p:spPr>
      </p:sp>
      <p:sp>
        <p:nvSpPr>
          <p:cNvPr id="133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33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7F81A7A-BF30-634B-AAE8-689BF954801E}" type="slidenum">
              <a:rPr lang="en-GB" sz="1200"/>
              <a:pPr eaLnBrk="1" hangingPunct="1"/>
              <a:t>9</a:t>
            </a:fld>
            <a:endParaRPr lang="en-GB"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132</a:t>
            </a:fld>
            <a:endParaRPr lang="en-GB" sz="12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133</a:t>
            </a:fld>
            <a:endParaRPr lang="en-GB" sz="12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134</a:t>
            </a:fld>
            <a:endParaRPr lang="en-GB" sz="12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135</a:t>
            </a:fld>
            <a:endParaRPr lang="en-GB"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a:ln/>
        </p:spPr>
      </p:sp>
      <p:sp>
        <p:nvSpPr>
          <p:cNvPr id="1034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34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A9116A0-E75B-5C42-BA09-F3F90C7745C4}" type="slidenum">
              <a:rPr lang="en-GB" sz="1200"/>
              <a:pPr eaLnBrk="1" hangingPunct="1"/>
              <a:t>136</a:t>
            </a:fld>
            <a:endParaRPr lang="en-GB"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137</a:t>
            </a:fld>
            <a:endParaRPr lang="en-GB"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138</a:t>
            </a:fld>
            <a:endParaRPr lang="en-GB" sz="12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139</a:t>
            </a:fld>
            <a:endParaRPr lang="en-GB" sz="12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140</a:t>
            </a:fld>
            <a:endParaRPr lang="en-GB" sz="12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noTextEdit="1"/>
          </p:cNvSpPr>
          <p:nvPr>
            <p:ph type="sldImg"/>
          </p:nvPr>
        </p:nvSpPr>
        <p:spPr>
          <a:ln/>
        </p:spPr>
      </p:sp>
      <p:sp>
        <p:nvSpPr>
          <p:cNvPr id="1075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075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4BA383E-648D-3947-A607-3FB7313544BC}" type="slidenum">
              <a:rPr lang="en-GB" sz="1200"/>
              <a:pPr eaLnBrk="1" hangingPunct="1"/>
              <a:t>141</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2885530-895F-7444-A7BF-842B3AAE012E}" type="slidenum">
              <a:rPr lang="fr-FR" smtClean="0"/>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4CE891A5-E53C-FD45-AAA7-AA318F515D73}" type="slidenum">
              <a:rPr lang="fr-FR" smtClean="0"/>
              <a:pPr>
                <a:defRPr/>
              </a:pPr>
              <a:t>‹#›</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9B0DEF3-28A7-E348-AB5D-4CE7170B62C9}" type="slidenum">
              <a:rPr lang="fr-FR" smtClean="0"/>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8F00752-B4F1-D641-B5A5-BB383353D04F}"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A0C1AA09-4948-6C48-AF9F-450EEB56C909}"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3C125A6-9AEE-F645-805E-158AD8B27E13}" type="slidenum">
              <a:rPr lang="fr-FR" smtClean="0"/>
              <a:pPr>
                <a:defRPr/>
              </a:pPr>
              <a:t>‹#›</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3851802-1155-D64A-B12E-643AFEB68A68}"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95415C86-E47D-8348-8855-412D2C53AB08}" type="slidenum">
              <a:rPr lang="fr-FR" smtClean="0"/>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E1770206-7ED6-CA46-8CC1-28C183924212}" type="slidenum">
              <a:rPr lang="fr-FR" smtClean="0"/>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7DFC20D6-EB42-A743-BB2D-5F80F64E3D57}" type="slidenum">
              <a:rPr lang="fr-FR" smtClean="0"/>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39B97C94-D922-234C-970A-2DFA51E4F38C}" type="slidenum">
              <a:rPr lang="fr-FR" smtClean="0"/>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EF725642-8FC9-434C-A220-305104808ACB}" type="slidenum">
              <a:rPr lang="fr-FR" smtClean="0"/>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83C125A6-9AEE-F645-805E-158AD8B27E13}"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8.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29.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30.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31.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32.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3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34.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strengthsfinder.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package" Target="../embeddings/Document_Microsoft_Word1.doc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package" Target="../embeddings/Document_Microsoft_Word2.docx"/><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package" Target="../embeddings/Document_Microsoft_Word3.docx"/><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package" Target="../embeddings/Document_Microsoft_Word4.docx"/><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package" Target="../embeddings/Document_Microsoft_Word5.docx"/><Relationship Id="rId5"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ctrTitle"/>
          </p:nvPr>
        </p:nvSpPr>
        <p:spPr>
          <a:xfrm>
            <a:off x="0" y="-459432"/>
            <a:ext cx="8964488" cy="1503809"/>
          </a:xfrm>
        </p:spPr>
        <p:txBody>
          <a:bodyPr/>
          <a:lstStyle/>
          <a:p>
            <a:r>
              <a:rPr lang="fr-FR" sz="2400" b="1" dirty="0" smtClean="0">
                <a:latin typeface="Tahoma" charset="0"/>
              </a:rPr>
              <a:t>Effets </a:t>
            </a:r>
            <a:r>
              <a:rPr lang="fr-FR" sz="2400" b="1" dirty="0">
                <a:latin typeface="Tahoma" charset="0"/>
              </a:rPr>
              <a:t>individuels et collectifs normaux et pathologiques</a:t>
            </a:r>
            <a:br>
              <a:rPr lang="fr-FR" sz="2400" b="1" dirty="0">
                <a:latin typeface="Tahoma" charset="0"/>
              </a:rPr>
            </a:br>
            <a:r>
              <a:rPr lang="fr-FR" sz="2400" b="1" dirty="0">
                <a:latin typeface="Tahoma" charset="0"/>
              </a:rPr>
              <a:t>DA SOC EC2</a:t>
            </a:r>
          </a:p>
        </p:txBody>
      </p:sp>
      <p:sp>
        <p:nvSpPr>
          <p:cNvPr id="270340" name="Rectangle 4"/>
          <p:cNvSpPr>
            <a:spLocks noRot="1" noChangeArrowheads="1"/>
          </p:cNvSpPr>
          <p:nvPr/>
        </p:nvSpPr>
        <p:spPr bwMode="auto">
          <a:xfrm>
            <a:off x="179512" y="5085184"/>
            <a:ext cx="865080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defRPr/>
            </a:pPr>
            <a:r>
              <a:rPr lang="fr-FR" sz="2400" b="1" dirty="0">
                <a:cs typeface="+mn-cs"/>
              </a:rPr>
              <a:t>Master 1 </a:t>
            </a:r>
            <a:r>
              <a:rPr lang="fr-FR" sz="2400" b="1" dirty="0" smtClean="0">
                <a:cs typeface="+mn-cs"/>
              </a:rPr>
              <a:t>santé Année 2015/2016</a:t>
            </a:r>
          </a:p>
          <a:p>
            <a:pPr algn="ctr">
              <a:spcBef>
                <a:spcPts val="0"/>
              </a:spcBef>
              <a:spcAft>
                <a:spcPts val="0"/>
              </a:spcAft>
              <a:defRPr/>
            </a:pPr>
            <a:endParaRPr lang="fr-FR" sz="2400" b="1" dirty="0">
              <a:cs typeface="+mn-cs"/>
            </a:endParaRPr>
          </a:p>
          <a:p>
            <a:pPr algn="ctr">
              <a:spcBef>
                <a:spcPts val="0"/>
              </a:spcBef>
              <a:spcAft>
                <a:spcPts val="0"/>
              </a:spcAft>
              <a:defRPr/>
            </a:pPr>
            <a:r>
              <a:rPr lang="fr-FR" sz="2400" b="1" dirty="0" err="1" smtClean="0">
                <a:cs typeface="+mn-cs"/>
              </a:rPr>
              <a:t>Professseur</a:t>
            </a:r>
            <a:r>
              <a:rPr lang="fr-FR" sz="2400" b="1" dirty="0" smtClean="0">
                <a:cs typeface="+mn-cs"/>
              </a:rPr>
              <a:t> Cyril Tarquinio</a:t>
            </a:r>
            <a:endParaRPr lang="fr-FR" sz="2400" b="1" dirty="0">
              <a:cs typeface="+mn-cs"/>
            </a:endParaRPr>
          </a:p>
          <a:p>
            <a:pPr algn="ctr">
              <a:defRPr/>
            </a:pPr>
            <a:r>
              <a:rPr lang="fr-FR" sz="2400" b="1" dirty="0">
                <a:cs typeface="+mn-cs"/>
              </a:rPr>
              <a:t> </a:t>
            </a:r>
          </a:p>
          <a:p>
            <a:pPr marL="342900" indent="-342900" algn="ctr">
              <a:spcBef>
                <a:spcPct val="20000"/>
              </a:spcBef>
              <a:buClr>
                <a:schemeClr val="hlink"/>
              </a:buClr>
              <a:buSzPct val="80000"/>
              <a:buFont typeface="Arial" charset="0"/>
              <a:buNone/>
              <a:defRPr/>
            </a:pPr>
            <a:endParaRPr lang="fr-FR" sz="2400" dirty="0">
              <a:solidFill>
                <a:srgbClr val="FF0000"/>
              </a:solidFill>
              <a:cs typeface="+mn-cs"/>
            </a:endParaRPr>
          </a:p>
        </p:txBody>
      </p:sp>
      <p:sp>
        <p:nvSpPr>
          <p:cNvPr id="3" name="Rectangle 2"/>
          <p:cNvSpPr/>
          <p:nvPr/>
        </p:nvSpPr>
        <p:spPr>
          <a:xfrm>
            <a:off x="1115616" y="1772816"/>
            <a:ext cx="6840760" cy="2246769"/>
          </a:xfrm>
          <a:prstGeom prst="rect">
            <a:avLst/>
          </a:prstGeom>
        </p:spPr>
        <p:txBody>
          <a:bodyPr wrap="square">
            <a:spAutoFit/>
          </a:bodyPr>
          <a:lstStyle/>
          <a:p>
            <a:pPr algn="ctr"/>
            <a:r>
              <a:rPr lang="fr-FR" sz="2800" b="1" dirty="0">
                <a:solidFill>
                  <a:srgbClr val="FF0000"/>
                </a:solidFill>
              </a:rPr>
              <a:t>L’intervention en psychologie de la </a:t>
            </a:r>
            <a:r>
              <a:rPr lang="fr-FR" sz="2800" b="1" dirty="0" smtClean="0">
                <a:solidFill>
                  <a:srgbClr val="FF0000"/>
                </a:solidFill>
              </a:rPr>
              <a:t>santé, </a:t>
            </a:r>
            <a:r>
              <a:rPr lang="fr-FR" sz="2800" b="1" dirty="0">
                <a:solidFill>
                  <a:srgbClr val="FF0000"/>
                </a:solidFill>
              </a:rPr>
              <a:t>apports psychopathologiques et modèles d’intervention psychothérapeutique</a:t>
            </a:r>
            <a:r>
              <a:rPr lang="fr-FR" sz="2800" b="1" dirty="0"/>
              <a:t/>
            </a:r>
            <a:br>
              <a:rPr lang="fr-FR" sz="2800" b="1" dirty="0"/>
            </a:br>
            <a:endParaRPr lang="fr-FR"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wipe(down)">
                                      <p:cBhvr>
                                        <p:cTn id="7" dur="580">
                                          <p:stCondLst>
                                            <p:cond delay="0"/>
                                          </p:stCondLst>
                                        </p:cTn>
                                        <p:tgtEl>
                                          <p:spTgt spid="270339"/>
                                        </p:tgtEl>
                                      </p:cBhvr>
                                    </p:animEffect>
                                    <p:anim calcmode="lin" valueType="num">
                                      <p:cBhvr>
                                        <p:cTn id="8" dur="1822" tmFilter="0,0; 0.14,0.36; 0.43,0.73; 0.71,0.91; 1.0,1.0">
                                          <p:stCondLst>
                                            <p:cond delay="0"/>
                                          </p:stCondLst>
                                        </p:cTn>
                                        <p:tgtEl>
                                          <p:spTgt spid="2703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03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03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03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0339"/>
                                        </p:tgtEl>
                                        <p:attrNameLst>
                                          <p:attrName>ppt_y</p:attrName>
                                        </p:attrNameLst>
                                      </p:cBhvr>
                                      <p:tavLst>
                                        <p:tav tm="0" fmla="#ppt_y-sin(pi*$)/81">
                                          <p:val>
                                            <p:fltVal val="0"/>
                                          </p:val>
                                        </p:tav>
                                        <p:tav tm="100000">
                                          <p:val>
                                            <p:fltVal val="1"/>
                                          </p:val>
                                        </p:tav>
                                      </p:tavLst>
                                    </p:anim>
                                    <p:animScale>
                                      <p:cBhvr>
                                        <p:cTn id="13" dur="26">
                                          <p:stCondLst>
                                            <p:cond delay="650"/>
                                          </p:stCondLst>
                                        </p:cTn>
                                        <p:tgtEl>
                                          <p:spTgt spid="270339"/>
                                        </p:tgtEl>
                                      </p:cBhvr>
                                      <p:to x="100000" y="60000"/>
                                    </p:animScale>
                                    <p:animScale>
                                      <p:cBhvr>
                                        <p:cTn id="14" dur="166" decel="50000">
                                          <p:stCondLst>
                                            <p:cond delay="676"/>
                                          </p:stCondLst>
                                        </p:cTn>
                                        <p:tgtEl>
                                          <p:spTgt spid="270339"/>
                                        </p:tgtEl>
                                      </p:cBhvr>
                                      <p:to x="100000" y="100000"/>
                                    </p:animScale>
                                    <p:animScale>
                                      <p:cBhvr>
                                        <p:cTn id="15" dur="26">
                                          <p:stCondLst>
                                            <p:cond delay="1312"/>
                                          </p:stCondLst>
                                        </p:cTn>
                                        <p:tgtEl>
                                          <p:spTgt spid="270339"/>
                                        </p:tgtEl>
                                      </p:cBhvr>
                                      <p:to x="100000" y="80000"/>
                                    </p:animScale>
                                    <p:animScale>
                                      <p:cBhvr>
                                        <p:cTn id="16" dur="166" decel="50000">
                                          <p:stCondLst>
                                            <p:cond delay="1338"/>
                                          </p:stCondLst>
                                        </p:cTn>
                                        <p:tgtEl>
                                          <p:spTgt spid="270339"/>
                                        </p:tgtEl>
                                      </p:cBhvr>
                                      <p:to x="100000" y="100000"/>
                                    </p:animScale>
                                    <p:animScale>
                                      <p:cBhvr>
                                        <p:cTn id="17" dur="26">
                                          <p:stCondLst>
                                            <p:cond delay="1642"/>
                                          </p:stCondLst>
                                        </p:cTn>
                                        <p:tgtEl>
                                          <p:spTgt spid="270339"/>
                                        </p:tgtEl>
                                      </p:cBhvr>
                                      <p:to x="100000" y="90000"/>
                                    </p:animScale>
                                    <p:animScale>
                                      <p:cBhvr>
                                        <p:cTn id="18" dur="166" decel="50000">
                                          <p:stCondLst>
                                            <p:cond delay="1668"/>
                                          </p:stCondLst>
                                        </p:cTn>
                                        <p:tgtEl>
                                          <p:spTgt spid="270339"/>
                                        </p:tgtEl>
                                      </p:cBhvr>
                                      <p:to x="100000" y="100000"/>
                                    </p:animScale>
                                    <p:animScale>
                                      <p:cBhvr>
                                        <p:cTn id="19" dur="26">
                                          <p:stCondLst>
                                            <p:cond delay="1808"/>
                                          </p:stCondLst>
                                        </p:cTn>
                                        <p:tgtEl>
                                          <p:spTgt spid="270339"/>
                                        </p:tgtEl>
                                      </p:cBhvr>
                                      <p:to x="100000" y="95000"/>
                                    </p:animScale>
                                    <p:animScale>
                                      <p:cBhvr>
                                        <p:cTn id="20" dur="166" decel="50000">
                                          <p:stCondLst>
                                            <p:cond delay="1834"/>
                                          </p:stCondLst>
                                        </p:cTn>
                                        <p:tgtEl>
                                          <p:spTgt spid="27033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70340"/>
                                        </p:tgtEl>
                                        <p:attrNameLst>
                                          <p:attrName>style.visibility</p:attrName>
                                        </p:attrNameLst>
                                      </p:cBhvr>
                                      <p:to>
                                        <p:strVal val="visible"/>
                                      </p:to>
                                    </p:set>
                                    <p:animEffect transition="in" filter="blinds(horizontal)">
                                      <p:cBhvr>
                                        <p:cTn id="25"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P spid="2703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19" y="797511"/>
            <a:ext cx="8662361" cy="4524315"/>
          </a:xfrm>
          <a:prstGeom prst="rect">
            <a:avLst/>
          </a:prstGeom>
        </p:spPr>
        <p:txBody>
          <a:bodyPr wrap="square">
            <a:spAutoFit/>
          </a:bodyPr>
          <a:lstStyle/>
          <a:p>
            <a:pPr lvl="1"/>
            <a:r>
              <a:rPr lang="fr-FR" sz="2400" dirty="0" smtClean="0"/>
              <a:t>7. Dissociation, mémoire traumatique et carences précoces: mise au point</a:t>
            </a:r>
          </a:p>
          <a:p>
            <a:pPr lvl="1"/>
            <a:r>
              <a:rPr lang="fr-FR" sz="2400" dirty="0" smtClean="0"/>
              <a:t>	7.1. Introduction</a:t>
            </a:r>
          </a:p>
          <a:p>
            <a:pPr lvl="1"/>
            <a:r>
              <a:rPr lang="fr-FR" sz="2400" dirty="0"/>
              <a:t>	7</a:t>
            </a:r>
            <a:r>
              <a:rPr lang="fr-FR" sz="2400" dirty="0" smtClean="0"/>
              <a:t>.2. Conceptualisation restreinte et large de la dissociation</a:t>
            </a:r>
            <a:r>
              <a:rPr lang="fr-FR" sz="2400" dirty="0"/>
              <a:t>	</a:t>
            </a:r>
            <a:r>
              <a:rPr lang="fr-FR" sz="2400" dirty="0"/>
              <a:t>7</a:t>
            </a:r>
            <a:r>
              <a:rPr lang="fr-FR" sz="2400" dirty="0" smtClean="0"/>
              <a:t>.3. La théorie de la dissociation structurelle de la personnalité	</a:t>
            </a:r>
            <a:r>
              <a:rPr lang="fr-FR" sz="2400" dirty="0" smtClean="0"/>
              <a:t>7.4. Carences précoces et dissociation</a:t>
            </a:r>
          </a:p>
          <a:p>
            <a:pPr lvl="1"/>
            <a:r>
              <a:rPr lang="fr-FR" sz="2400" dirty="0"/>
              <a:t>	</a:t>
            </a:r>
            <a:r>
              <a:rPr lang="fr-FR" sz="2400" dirty="0" smtClean="0"/>
              <a:t>	a. Construction des capacités de régulation émotionnelle </a:t>
            </a:r>
            <a:r>
              <a:rPr lang="fr-FR" sz="2400" i="1" dirty="0"/>
              <a:t>	</a:t>
            </a:r>
            <a:r>
              <a:rPr lang="fr-FR" sz="2400" i="1" dirty="0" smtClean="0"/>
              <a:t>	</a:t>
            </a:r>
            <a:r>
              <a:rPr lang="fr-FR" sz="2400" dirty="0" smtClean="0"/>
              <a:t>b. </a:t>
            </a:r>
            <a:r>
              <a:rPr lang="fr-FR" sz="2400" dirty="0" smtClean="0"/>
              <a:t>Rôle de l’attachement </a:t>
            </a:r>
            <a:r>
              <a:rPr lang="fr-FR" sz="2400" dirty="0" err="1" smtClean="0"/>
              <a:t>sécure</a:t>
            </a:r>
            <a:r>
              <a:rPr lang="fr-FR" sz="2400" dirty="0" smtClean="0"/>
              <a:t> sur les capacités 					d’intégration psychique</a:t>
            </a:r>
            <a:r>
              <a:rPr lang="fr-FR" sz="2400" dirty="0"/>
              <a:t>	</a:t>
            </a:r>
            <a:r>
              <a:rPr lang="fr-FR" sz="2400" dirty="0" smtClean="0"/>
              <a:t>	</a:t>
            </a:r>
          </a:p>
          <a:p>
            <a:pPr lvl="1"/>
            <a:r>
              <a:rPr lang="fr-FR" sz="2400" dirty="0" smtClean="0"/>
              <a:t>		c. Genèse des tendances dissociatives</a:t>
            </a:r>
            <a:r>
              <a:rPr lang="fr-FR" sz="2400" dirty="0"/>
              <a:t>	</a:t>
            </a:r>
            <a:r>
              <a:rPr lang="fr-FR" sz="2400" dirty="0" smtClean="0"/>
              <a:t>	</a:t>
            </a:r>
          </a:p>
          <a:p>
            <a:pPr lvl="1"/>
            <a:r>
              <a:rPr lang="fr-FR" sz="2400" dirty="0"/>
              <a:t>	</a:t>
            </a:r>
            <a:r>
              <a:rPr lang="fr-FR" sz="2400" dirty="0" smtClean="0"/>
              <a:t>	d. Symptomatologie</a:t>
            </a:r>
          </a:p>
          <a:p>
            <a:pPr lvl="1"/>
            <a:r>
              <a:rPr lang="fr-FR" sz="2400" dirty="0" smtClean="0"/>
              <a:t>7.5. Entre dissociation et psychose: mise eu point clinique</a:t>
            </a:r>
            <a:r>
              <a:rPr lang="fr-FR" sz="2400" dirty="0"/>
              <a:t>	</a:t>
            </a:r>
            <a:r>
              <a:rPr lang="fr-FR" sz="2400" dirty="0" smtClean="0"/>
              <a:t>	</a:t>
            </a:r>
          </a:p>
        </p:txBody>
      </p:sp>
    </p:spTree>
    <p:extLst>
      <p:ext uri="{BB962C8B-B14F-4D97-AF65-F5344CB8AC3E}">
        <p14:creationId xmlns:p14="http://schemas.microsoft.com/office/powerpoint/2010/main" val="422779276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165100" y="1473200"/>
            <a:ext cx="8813800" cy="48006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lgn="just"/>
            <a:r>
              <a:rPr lang="en-US" sz="2400" dirty="0">
                <a:solidFill>
                  <a:srgbClr val="A40800"/>
                </a:solidFill>
                <a:latin typeface="Thonburi" charset="0"/>
                <a:ea typeface="ＭＳ Ｐゴシック" charset="0"/>
                <a:cs typeface="Thonburi" charset="0"/>
                <a:sym typeface="Thonburi" charset="0"/>
              </a:rPr>
              <a:t>Impact de la </a:t>
            </a:r>
            <a:r>
              <a:rPr lang="en-US" sz="2400" dirty="0" err="1">
                <a:solidFill>
                  <a:srgbClr val="A40800"/>
                </a:solidFill>
                <a:latin typeface="Thonburi" charset="0"/>
                <a:ea typeface="ＭＳ Ｐゴシック" charset="0"/>
                <a:cs typeface="Thonburi" charset="0"/>
                <a:sym typeface="Thonburi" charset="0"/>
              </a:rPr>
              <a:t>composante</a:t>
            </a:r>
            <a:r>
              <a:rPr lang="en-US" sz="2400" dirty="0">
                <a:solidFill>
                  <a:srgbClr val="A40800"/>
                </a:solidFill>
                <a:latin typeface="Thonburi" charset="0"/>
                <a:ea typeface="ＭＳ Ｐゴシック" charset="0"/>
                <a:cs typeface="Thonburi" charset="0"/>
                <a:sym typeface="Thonburi" charset="0"/>
              </a:rPr>
              <a:t> agency (</a:t>
            </a:r>
            <a:r>
              <a:rPr lang="en-US" sz="2400" dirty="0" err="1">
                <a:solidFill>
                  <a:srgbClr val="A40800"/>
                </a:solidFill>
                <a:latin typeface="Thonburi" charset="0"/>
                <a:ea typeface="ＭＳ Ｐゴシック" charset="0"/>
                <a:cs typeface="Thonburi" charset="0"/>
                <a:sym typeface="Thonburi" charset="0"/>
              </a:rPr>
              <a:t>volonté</a:t>
            </a:r>
            <a:r>
              <a:rPr lang="en-US" sz="2400" dirty="0">
                <a:solidFill>
                  <a:srgbClr val="A40800"/>
                </a:solidFill>
                <a:latin typeface="Thonburi" charset="0"/>
                <a:ea typeface="ＭＳ Ｐゴシック" charset="0"/>
                <a:cs typeface="Thonburi" charset="0"/>
                <a:sym typeface="Thonburi" charset="0"/>
              </a:rPr>
              <a:t>):</a:t>
            </a:r>
            <a:r>
              <a:rPr lang="en-US" sz="2400" dirty="0" err="1">
                <a:solidFill>
                  <a:srgbClr val="200063"/>
                </a:solidFill>
                <a:latin typeface="Thonburi" charset="0"/>
                <a:ea typeface="ＭＳ Ｐゴシック" charset="0"/>
                <a:cs typeface="Thonburi" charset="0"/>
                <a:sym typeface="Thonburi" charset="0"/>
              </a:rPr>
              <a:t>Récupération</a:t>
            </a:r>
            <a:r>
              <a:rPr lang="en-US" sz="2400" dirty="0">
                <a:solidFill>
                  <a:srgbClr val="200063"/>
                </a:solidFill>
                <a:latin typeface="Thonburi" charset="0"/>
                <a:ea typeface="ＭＳ Ｐゴシック" charset="0"/>
                <a:cs typeface="Thonburi" charset="0"/>
                <a:sym typeface="Thonburi" charset="0"/>
              </a:rPr>
              <a:t> après </a:t>
            </a:r>
            <a:r>
              <a:rPr lang="en-US" sz="2400" dirty="0" err="1">
                <a:solidFill>
                  <a:srgbClr val="200063"/>
                </a:solidFill>
                <a:latin typeface="Thonburi" charset="0"/>
                <a:ea typeface="ＭＳ Ｐゴシック" charset="0"/>
                <a:cs typeface="Thonburi" charset="0"/>
                <a:sym typeface="Thonburi" charset="0"/>
              </a:rPr>
              <a:t>atteinte</a:t>
            </a:r>
            <a:r>
              <a:rPr lang="en-US" sz="2400" dirty="0">
                <a:solidFill>
                  <a:srgbClr val="200063"/>
                </a:solidFill>
                <a:latin typeface="Thonburi" charset="0"/>
                <a:ea typeface="ＭＳ Ｐゴシック" charset="0"/>
                <a:cs typeface="Thonburi" charset="0"/>
                <a:sym typeface="Thonburi" charset="0"/>
              </a:rPr>
              <a:t> </a:t>
            </a:r>
            <a:r>
              <a:rPr lang="en-US" sz="2400" dirty="0" err="1">
                <a:solidFill>
                  <a:srgbClr val="200063"/>
                </a:solidFill>
                <a:latin typeface="Thonburi" charset="0"/>
                <a:ea typeface="ＭＳ Ｐゴシック" charset="0"/>
                <a:cs typeface="Thonburi" charset="0"/>
                <a:sym typeface="Thonburi" charset="0"/>
              </a:rPr>
              <a:t>à</a:t>
            </a:r>
            <a:r>
              <a:rPr lang="en-US" sz="2400" dirty="0">
                <a:solidFill>
                  <a:srgbClr val="200063"/>
                </a:solidFill>
                <a:latin typeface="Thonburi" charset="0"/>
                <a:ea typeface="ＭＳ Ｐゴシック" charset="0"/>
                <a:cs typeface="Thonburi" charset="0"/>
                <a:sym typeface="Thonburi" charset="0"/>
              </a:rPr>
              <a:t> la </a:t>
            </a:r>
            <a:r>
              <a:rPr lang="en-US" sz="2400" dirty="0" err="1">
                <a:solidFill>
                  <a:srgbClr val="200063"/>
                </a:solidFill>
                <a:latin typeface="Thonburi" charset="0"/>
                <a:ea typeface="ＭＳ Ｐゴシック" charset="0"/>
                <a:cs typeface="Thonburi" charset="0"/>
                <a:sym typeface="Thonburi" charset="0"/>
              </a:rPr>
              <a:t>moelle</a:t>
            </a:r>
            <a:r>
              <a:rPr lang="en-US" sz="2400" dirty="0">
                <a:solidFill>
                  <a:srgbClr val="200063"/>
                </a:solidFill>
                <a:latin typeface="Thonburi" charset="0"/>
                <a:ea typeface="ＭＳ Ｐゴシック" charset="0"/>
                <a:cs typeface="Thonburi" charset="0"/>
                <a:sym typeface="Thonburi" charset="0"/>
              </a:rPr>
              <a:t> </a:t>
            </a:r>
            <a:r>
              <a:rPr lang="en-US" sz="2400" dirty="0" err="1">
                <a:solidFill>
                  <a:srgbClr val="200063"/>
                </a:solidFill>
                <a:latin typeface="Thonburi" charset="0"/>
                <a:ea typeface="ＭＳ Ｐゴシック" charset="0"/>
                <a:cs typeface="Thonburi" charset="0"/>
                <a:sym typeface="Thonburi" charset="0"/>
              </a:rPr>
              <a:t>épinière,Face</a:t>
            </a:r>
            <a:r>
              <a:rPr lang="en-US" sz="2400" dirty="0">
                <a:solidFill>
                  <a:srgbClr val="200063"/>
                </a:solidFill>
                <a:latin typeface="Thonburi" charset="0"/>
                <a:ea typeface="ＭＳ Ｐゴシック" charset="0"/>
                <a:cs typeface="Thonburi" charset="0"/>
                <a:sym typeface="Thonburi" charset="0"/>
              </a:rPr>
              <a:t> </a:t>
            </a:r>
            <a:r>
              <a:rPr lang="en-US" sz="2400" dirty="0" err="1">
                <a:solidFill>
                  <a:srgbClr val="200063"/>
                </a:solidFill>
                <a:latin typeface="Thonburi" charset="0"/>
                <a:ea typeface="ＭＳ Ｐゴシック" charset="0"/>
                <a:cs typeface="Thonburi" charset="0"/>
                <a:sym typeface="Thonburi" charset="0"/>
              </a:rPr>
              <a:t>à</a:t>
            </a:r>
            <a:r>
              <a:rPr lang="en-US" sz="2400" dirty="0">
                <a:solidFill>
                  <a:srgbClr val="200063"/>
                </a:solidFill>
                <a:latin typeface="Thonburi" charset="0"/>
                <a:ea typeface="ＭＳ Ｐゴシック" charset="0"/>
                <a:cs typeface="Thonburi" charset="0"/>
                <a:sym typeface="Thonburi" charset="0"/>
              </a:rPr>
              <a:t> la </a:t>
            </a:r>
            <a:r>
              <a:rPr lang="en-US" sz="2400" dirty="0" err="1">
                <a:solidFill>
                  <a:srgbClr val="200063"/>
                </a:solidFill>
                <a:latin typeface="Thonburi" charset="0"/>
                <a:ea typeface="ＭＳ Ｐゴシック" charset="0"/>
                <a:cs typeface="Thonburi" charset="0"/>
                <a:sym typeface="Thonburi" charset="0"/>
              </a:rPr>
              <a:t>dépression,Capacité</a:t>
            </a:r>
            <a:r>
              <a:rPr lang="en-US" sz="2400" dirty="0">
                <a:solidFill>
                  <a:srgbClr val="200063"/>
                </a:solidFill>
                <a:latin typeface="Thonburi" charset="0"/>
                <a:ea typeface="ＭＳ Ｐゴシック" charset="0"/>
                <a:cs typeface="Thonburi" charset="0"/>
                <a:sym typeface="Thonburi" charset="0"/>
              </a:rPr>
              <a:t> d</a:t>
            </a:r>
            <a:r>
              <a:rPr lang="ja-JP" altLang="en-US" sz="2400" dirty="0">
                <a:solidFill>
                  <a:srgbClr val="200063"/>
                </a:solidFill>
                <a:latin typeface="Arial"/>
                <a:ea typeface="ＭＳ Ｐゴシック" charset="0"/>
                <a:cs typeface="Thonburi" charset="0"/>
                <a:sym typeface="Thonburi" charset="0"/>
              </a:rPr>
              <a:t>’</a:t>
            </a:r>
            <a:r>
              <a:rPr lang="en-US" sz="2400" dirty="0">
                <a:solidFill>
                  <a:srgbClr val="200063"/>
                </a:solidFill>
                <a:latin typeface="Thonburi" charset="0"/>
                <a:ea typeface="ＭＳ Ｐゴシック" charset="0"/>
                <a:cs typeface="Thonburi" charset="0"/>
                <a:sym typeface="Thonburi" charset="0"/>
              </a:rPr>
              <a:t>adolescents </a:t>
            </a:r>
            <a:r>
              <a:rPr lang="en-US" sz="2400" dirty="0" err="1">
                <a:solidFill>
                  <a:srgbClr val="200063"/>
                </a:solidFill>
                <a:latin typeface="Thonburi" charset="0"/>
                <a:ea typeface="ＭＳ Ｐゴシック" charset="0"/>
                <a:cs typeface="Thonburi" charset="0"/>
                <a:sym typeface="Thonburi" charset="0"/>
              </a:rPr>
              <a:t>à</a:t>
            </a:r>
            <a:r>
              <a:rPr lang="en-US" sz="2400" dirty="0">
                <a:solidFill>
                  <a:srgbClr val="200063"/>
                </a:solidFill>
                <a:latin typeface="Thonburi" charset="0"/>
                <a:ea typeface="ＭＳ Ｐゴシック" charset="0"/>
                <a:cs typeface="Thonburi" charset="0"/>
                <a:sym typeface="Thonburi" charset="0"/>
              </a:rPr>
              <a:t> </a:t>
            </a:r>
            <a:r>
              <a:rPr lang="en-US" sz="2400" dirty="0" err="1">
                <a:solidFill>
                  <a:srgbClr val="200063"/>
                </a:solidFill>
                <a:latin typeface="Thonburi" charset="0"/>
                <a:ea typeface="ＭＳ Ｐゴシック" charset="0"/>
                <a:cs typeface="Thonburi" charset="0"/>
                <a:sym typeface="Thonburi" charset="0"/>
              </a:rPr>
              <a:t>récupérer</a:t>
            </a:r>
            <a:r>
              <a:rPr lang="en-US" sz="2400" dirty="0">
                <a:solidFill>
                  <a:srgbClr val="200063"/>
                </a:solidFill>
                <a:latin typeface="Thonburi" charset="0"/>
                <a:ea typeface="ＭＳ Ｐゴシック" charset="0"/>
                <a:cs typeface="Thonburi" charset="0"/>
                <a:sym typeface="Thonburi" charset="0"/>
              </a:rPr>
              <a:t> après de graves </a:t>
            </a:r>
            <a:r>
              <a:rPr lang="en-US" sz="2400" dirty="0" err="1">
                <a:solidFill>
                  <a:srgbClr val="200063"/>
                </a:solidFill>
                <a:latin typeface="Thonburi" charset="0"/>
                <a:ea typeface="ＭＳ Ｐゴシック" charset="0"/>
                <a:cs typeface="Thonburi" charset="0"/>
                <a:sym typeface="Thonburi" charset="0"/>
              </a:rPr>
              <a:t>brûlures.</a:t>
            </a:r>
            <a:r>
              <a:rPr lang="en-US" sz="2400" dirty="0" err="1">
                <a:solidFill>
                  <a:srgbClr val="A40800"/>
                </a:solidFill>
                <a:latin typeface="Thonburi" charset="0"/>
                <a:ea typeface="ＭＳ Ｐゴシック" charset="0"/>
                <a:cs typeface="Thonburi" charset="0"/>
                <a:sym typeface="Thonburi" charset="0"/>
              </a:rPr>
              <a:t>Impact</a:t>
            </a:r>
            <a:r>
              <a:rPr lang="en-US" sz="2400" dirty="0">
                <a:solidFill>
                  <a:srgbClr val="A40800"/>
                </a:solidFill>
                <a:latin typeface="Thonburi" charset="0"/>
                <a:ea typeface="ＭＳ Ｐゴシック" charset="0"/>
                <a:cs typeface="Thonburi" charset="0"/>
                <a:sym typeface="Thonburi" charset="0"/>
              </a:rPr>
              <a:t> de la </a:t>
            </a:r>
            <a:r>
              <a:rPr lang="en-US" sz="2400" dirty="0" err="1">
                <a:solidFill>
                  <a:srgbClr val="A40800"/>
                </a:solidFill>
                <a:latin typeface="Thonburi" charset="0"/>
                <a:ea typeface="ＭＳ Ｐゴシック" charset="0"/>
                <a:cs typeface="Thonburi" charset="0"/>
                <a:sym typeface="Thonburi" charset="0"/>
              </a:rPr>
              <a:t>composante</a:t>
            </a:r>
            <a:r>
              <a:rPr lang="en-US" sz="2400" dirty="0">
                <a:solidFill>
                  <a:srgbClr val="A40800"/>
                </a:solidFill>
                <a:latin typeface="Thonburi" charset="0"/>
                <a:ea typeface="ＭＳ Ｐゴシック" charset="0"/>
                <a:cs typeface="Thonburi" charset="0"/>
                <a:sym typeface="Thonburi" charset="0"/>
              </a:rPr>
              <a:t> pathways (</a:t>
            </a:r>
            <a:r>
              <a:rPr lang="en-US" sz="2400" dirty="0" err="1">
                <a:solidFill>
                  <a:srgbClr val="A40800"/>
                </a:solidFill>
                <a:latin typeface="Thonburi" charset="0"/>
                <a:ea typeface="ＭＳ Ｐゴシック" charset="0"/>
                <a:cs typeface="Thonburi" charset="0"/>
                <a:sym typeface="Thonburi" charset="0"/>
              </a:rPr>
              <a:t>moyen</a:t>
            </a:r>
            <a:r>
              <a:rPr lang="en-US" sz="2400" dirty="0">
                <a:solidFill>
                  <a:srgbClr val="A40800"/>
                </a:solidFill>
                <a:latin typeface="Thonburi" charset="0"/>
                <a:ea typeface="ＭＳ Ｐゴシック" charset="0"/>
                <a:cs typeface="Thonburi" charset="0"/>
                <a:sym typeface="Thonburi" charset="0"/>
              </a:rPr>
              <a:t>):</a:t>
            </a:r>
            <a:r>
              <a:rPr lang="en-US" sz="2400" dirty="0" err="1">
                <a:solidFill>
                  <a:srgbClr val="200063"/>
                </a:solidFill>
                <a:latin typeface="Thonburi" charset="0"/>
                <a:ea typeface="ＭＳ Ｐゴシック" charset="0"/>
                <a:cs typeface="Thonburi" charset="0"/>
                <a:sym typeface="Thonburi" charset="0"/>
              </a:rPr>
              <a:t>Atteindre</a:t>
            </a:r>
            <a:r>
              <a:rPr lang="en-US" sz="2400" dirty="0">
                <a:solidFill>
                  <a:srgbClr val="200063"/>
                </a:solidFill>
                <a:latin typeface="Thonburi" charset="0"/>
                <a:ea typeface="ＭＳ Ｐゴシック" charset="0"/>
                <a:cs typeface="Thonburi" charset="0"/>
                <a:sym typeface="Thonburi" charset="0"/>
              </a:rPr>
              <a:t> les buts en relation avec la </a:t>
            </a:r>
            <a:r>
              <a:rPr lang="en-US" sz="2400" dirty="0" err="1">
                <a:solidFill>
                  <a:srgbClr val="200063"/>
                </a:solidFill>
                <a:latin typeface="Thonburi" charset="0"/>
                <a:ea typeface="ＭＳ Ｐゴシック" charset="0"/>
                <a:cs typeface="Thonburi" charset="0"/>
                <a:sym typeface="Thonburi" charset="0"/>
              </a:rPr>
              <a:t>convalescence.Atteindre</a:t>
            </a:r>
            <a:r>
              <a:rPr lang="en-US" sz="2400" dirty="0">
                <a:solidFill>
                  <a:srgbClr val="200063"/>
                </a:solidFill>
                <a:latin typeface="Thonburi" charset="0"/>
                <a:ea typeface="ＭＳ Ｐゴシック" charset="0"/>
                <a:cs typeface="Thonburi" charset="0"/>
                <a:sym typeface="Thonburi" charset="0"/>
              </a:rPr>
              <a:t> les buts en lien avec le </a:t>
            </a:r>
            <a:r>
              <a:rPr lang="en-US" sz="2400" dirty="0" err="1">
                <a:solidFill>
                  <a:srgbClr val="200063"/>
                </a:solidFill>
                <a:latin typeface="Thonburi" charset="0"/>
                <a:ea typeface="ＭＳ Ｐゴシック" charset="0"/>
                <a:cs typeface="Thonburi" charset="0"/>
                <a:sym typeface="Thonburi" charset="0"/>
              </a:rPr>
              <a:t>traitement</a:t>
            </a:r>
            <a:r>
              <a:rPr lang="en-US" sz="2400" dirty="0">
                <a:solidFill>
                  <a:srgbClr val="200063"/>
                </a:solidFill>
                <a:latin typeface="Thonburi" charset="0"/>
                <a:ea typeface="ＭＳ Ｐゴシック" charset="0"/>
                <a:cs typeface="Thonburi" charset="0"/>
                <a:sym typeface="Thonburi" charset="0"/>
              </a:rPr>
              <a:t> et la </a:t>
            </a:r>
            <a:r>
              <a:rPr lang="en-US" sz="2400" dirty="0" err="1">
                <a:solidFill>
                  <a:srgbClr val="200063"/>
                </a:solidFill>
                <a:latin typeface="Thonburi" charset="0"/>
                <a:ea typeface="ＭＳ Ｐゴシック" charset="0"/>
                <a:cs typeface="Thonburi" charset="0"/>
                <a:sym typeface="Thonburi" charset="0"/>
              </a:rPr>
              <a:t>prise</a:t>
            </a:r>
            <a:r>
              <a:rPr lang="en-US" sz="2400" dirty="0">
                <a:solidFill>
                  <a:srgbClr val="200063"/>
                </a:solidFill>
                <a:latin typeface="Thonburi" charset="0"/>
                <a:ea typeface="ＭＳ Ｐゴシック" charset="0"/>
                <a:cs typeface="Thonburi" charset="0"/>
                <a:sym typeface="Thonburi" charset="0"/>
              </a:rPr>
              <a:t> en charge.</a:t>
            </a:r>
          </a:p>
          <a:p>
            <a:pPr marL="39688" algn="ctr"/>
            <a:r>
              <a:rPr lang="en-US" sz="3200" u="sng" dirty="0" err="1">
                <a:solidFill>
                  <a:srgbClr val="D90B00"/>
                </a:solidFill>
                <a:latin typeface="Tw Cen MT Bold Italic" charset="0"/>
                <a:ea typeface="ＭＳ Ｐゴシック" charset="0"/>
                <a:cs typeface="Tw Cen MT Bold Italic" charset="0"/>
                <a:sym typeface="Tw Cen MT Bold Italic" charset="0"/>
              </a:rPr>
              <a:t>Eléments</a:t>
            </a:r>
            <a:r>
              <a:rPr lang="en-US" sz="3200" u="sng" dirty="0">
                <a:solidFill>
                  <a:srgbClr val="D90B00"/>
                </a:solidFill>
                <a:latin typeface="Tw Cen MT Bold Italic" charset="0"/>
                <a:ea typeface="ＭＳ Ｐゴシック" charset="0"/>
                <a:cs typeface="Tw Cen MT Bold Italic" charset="0"/>
                <a:sym typeface="Tw Cen MT Bold Italic" charset="0"/>
              </a:rPr>
              <a:t> </a:t>
            </a:r>
            <a:r>
              <a:rPr lang="en-US" sz="3200" u="sng" dirty="0" err="1">
                <a:solidFill>
                  <a:srgbClr val="D90B00"/>
                </a:solidFill>
                <a:latin typeface="Tw Cen MT Bold Italic" charset="0"/>
                <a:ea typeface="ＭＳ Ｐゴシック" charset="0"/>
                <a:cs typeface="Tw Cen MT Bold Italic" charset="0"/>
                <a:sym typeface="Tw Cen MT Bold Italic" charset="0"/>
              </a:rPr>
              <a:t>centraux</a:t>
            </a:r>
            <a:r>
              <a:rPr lang="en-US" sz="3200" u="sng" dirty="0">
                <a:solidFill>
                  <a:srgbClr val="D90B00"/>
                </a:solidFill>
                <a:latin typeface="Tw Cen MT Bold Italic" charset="0"/>
                <a:ea typeface="ＭＳ Ｐゴシック" charset="0"/>
                <a:cs typeface="Tw Cen MT Bold Italic" charset="0"/>
                <a:sym typeface="Tw Cen MT Bold Italic" charset="0"/>
              </a:rPr>
              <a:t> de l</a:t>
            </a:r>
            <a:r>
              <a:rPr lang="ja-JP" altLang="en-US" sz="3200" u="sng" dirty="0">
                <a:solidFill>
                  <a:srgbClr val="D90B00"/>
                </a:solidFill>
                <a:latin typeface="Arial"/>
                <a:ea typeface="ＭＳ Ｐゴシック" charset="0"/>
                <a:cs typeface="Tw Cen MT Bold Italic" charset="0"/>
                <a:sym typeface="Tw Cen MT Bold Italic" charset="0"/>
              </a:rPr>
              <a:t>’</a:t>
            </a:r>
            <a:r>
              <a:rPr lang="en-US" sz="3200" u="sng" dirty="0">
                <a:solidFill>
                  <a:srgbClr val="D90B00"/>
                </a:solidFill>
                <a:latin typeface="Tw Cen MT Bold Italic" charset="0"/>
                <a:ea typeface="ＭＳ Ｐゴシック" charset="0"/>
                <a:cs typeface="Tw Cen MT Bold Italic" charset="0"/>
                <a:sym typeface="Tw Cen MT Bold Italic" charset="0"/>
              </a:rPr>
              <a:t>ETP, Non?</a:t>
            </a:r>
            <a:endParaRPr lang="en-US" dirty="0">
              <a:solidFill>
                <a:srgbClr val="200063"/>
              </a:solidFill>
              <a:latin typeface="Thonburi" charset="0"/>
              <a:ea typeface="ＭＳ Ｐゴシック" charset="0"/>
              <a:cs typeface="Thonburi" charset="0"/>
              <a:sym typeface="Thonburi" charset="0"/>
            </a:endParaRPr>
          </a:p>
        </p:txBody>
      </p:sp>
    </p:spTree>
    <p:extLst>
      <p:ext uri="{BB962C8B-B14F-4D97-AF65-F5344CB8AC3E}">
        <p14:creationId xmlns:p14="http://schemas.microsoft.com/office/powerpoint/2010/main" val="370805411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p:cNvSpPr>
          <p:nvPr/>
        </p:nvSpPr>
        <p:spPr bwMode="auto">
          <a:xfrm>
            <a:off x="241300" y="1651000"/>
            <a:ext cx="8648700" cy="15748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Snyder et </a:t>
            </a:r>
            <a:r>
              <a:rPr lang="en-US" sz="2400" dirty="0" err="1">
                <a:solidFill>
                  <a:schemeClr val="tx1"/>
                </a:solidFill>
                <a:latin typeface="Helvetica" charset="0"/>
                <a:ea typeface="ＭＳ Ｐゴシック" charset="0"/>
                <a:cs typeface="Helvetica" charset="0"/>
                <a:sym typeface="Helvetica" charset="0"/>
              </a:rPr>
              <a:t>ses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collègues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développé</a:t>
            </a:r>
            <a:r>
              <a:rPr lang="en-US" sz="2400" dirty="0">
                <a:solidFill>
                  <a:schemeClr val="tx1"/>
                </a:solidFill>
                <a:latin typeface="Helvetica" charset="0"/>
                <a:ea typeface="ＭＳ Ｐゴシック" charset="0"/>
                <a:cs typeface="Helvetica" charset="0"/>
                <a:sym typeface="Helvetica" charset="0"/>
              </a:rPr>
              <a:t> 3 </a:t>
            </a:r>
            <a:r>
              <a:rPr lang="en-US" sz="2400" dirty="0" err="1">
                <a:solidFill>
                  <a:schemeClr val="tx1"/>
                </a:solidFill>
                <a:latin typeface="Helvetica" charset="0"/>
                <a:ea typeface="ＭＳ Ｐゴシック" charset="0"/>
                <a:cs typeface="Helvetica" charset="0"/>
                <a:sym typeface="Helvetica" charset="0"/>
              </a:rPr>
              <a:t>échelles</a:t>
            </a:r>
            <a:r>
              <a:rPr lang="en-US" sz="2400" dirty="0">
                <a:solidFill>
                  <a:schemeClr val="tx1"/>
                </a:solidFill>
                <a:latin typeface="Helvetica" charset="0"/>
                <a:ea typeface="ＭＳ Ｐゴシック" charset="0"/>
                <a:cs typeface="Helvetica" charset="0"/>
                <a:sym typeface="Helvetica" charset="0"/>
              </a:rPr>
              <a:t> d</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espoir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dont</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a:solidFill>
                  <a:srgbClr val="A40800"/>
                </a:solidFill>
                <a:latin typeface="Helvetica" charset="0"/>
                <a:ea typeface="ＭＳ Ｐゴシック" charset="0"/>
                <a:cs typeface="Helvetica" charset="0"/>
                <a:sym typeface="Helvetica" charset="0"/>
              </a:rPr>
              <a:t>Adult Dispositional Hope Scale</a:t>
            </a:r>
            <a:r>
              <a:rPr lang="en-US" sz="2400" dirty="0">
                <a:solidFill>
                  <a:schemeClr val="tx1"/>
                </a:solidFill>
                <a:latin typeface="Helvetica" charset="0"/>
                <a:ea typeface="ＭＳ Ｐゴシック" charset="0"/>
                <a:cs typeface="Helvetica" charset="0"/>
                <a:sym typeface="Helvetica" charset="0"/>
              </a:rPr>
              <a:t> (ADHS; Snyder et al., 1991), qui en 8 items </a:t>
            </a:r>
            <a:r>
              <a:rPr lang="en-US" sz="2400" dirty="0" err="1">
                <a:solidFill>
                  <a:schemeClr val="tx1"/>
                </a:solidFill>
                <a:latin typeface="Helvetica" charset="0"/>
                <a:ea typeface="ＭＳ Ｐゴシック" charset="0"/>
                <a:cs typeface="Helvetica" charset="0"/>
                <a:sym typeface="Helvetica" charset="0"/>
              </a:rPr>
              <a:t>évalue</a:t>
            </a:r>
            <a:r>
              <a:rPr lang="en-US" sz="2400" dirty="0">
                <a:solidFill>
                  <a:schemeClr val="tx1"/>
                </a:solidFill>
                <a:latin typeface="Helvetica" charset="0"/>
                <a:ea typeface="ＭＳ Ｐゴシック" charset="0"/>
                <a:cs typeface="Helvetica" charset="0"/>
                <a:sym typeface="Helvetica" charset="0"/>
              </a:rPr>
              <a:t> les dimensions </a:t>
            </a:r>
            <a:r>
              <a:rPr lang="en-US" sz="2400" dirty="0" err="1">
                <a:solidFill>
                  <a:schemeClr val="tx1"/>
                </a:solidFill>
                <a:latin typeface="Helvetica" charset="0"/>
                <a:ea typeface="ＭＳ Ｐゴシック" charset="0"/>
                <a:cs typeface="Helvetica" charset="0"/>
                <a:sym typeface="Helvetica" charset="0"/>
              </a:rPr>
              <a:t>stratégiques</a:t>
            </a:r>
            <a:r>
              <a:rPr lang="en-US" sz="2400" dirty="0">
                <a:solidFill>
                  <a:schemeClr val="tx1"/>
                </a:solidFill>
                <a:latin typeface="Helvetica" charset="0"/>
                <a:ea typeface="ＭＳ Ｐゴシック" charset="0"/>
                <a:cs typeface="Helvetica" charset="0"/>
                <a:sym typeface="Helvetica" charset="0"/>
              </a:rPr>
              <a:t> et </a:t>
            </a:r>
            <a:r>
              <a:rPr lang="en-US" sz="2400" dirty="0" err="1">
                <a:solidFill>
                  <a:schemeClr val="tx1"/>
                </a:solidFill>
                <a:latin typeface="Helvetica" charset="0"/>
                <a:ea typeface="ＭＳ Ｐゴシック" charset="0"/>
                <a:cs typeface="Helvetica" charset="0"/>
                <a:sym typeface="Helvetica" charset="0"/>
              </a:rPr>
              <a:t>motivationnelles</a:t>
            </a:r>
            <a:r>
              <a:rPr lang="en-US" sz="2400" dirty="0">
                <a:solidFill>
                  <a:schemeClr val="tx1"/>
                </a:solidFill>
                <a:latin typeface="Helvetica" charset="0"/>
                <a:ea typeface="ＭＳ Ｐゴシック" charset="0"/>
                <a:cs typeface="Helvetica" charset="0"/>
                <a:sym typeface="Helvetica" charset="0"/>
              </a:rPr>
              <a:t>. </a:t>
            </a:r>
          </a:p>
        </p:txBody>
      </p:sp>
      <p:sp>
        <p:nvSpPr>
          <p:cNvPr id="54277" name="Rectangle 5"/>
          <p:cNvSpPr>
            <a:spLocks/>
          </p:cNvSpPr>
          <p:nvPr/>
        </p:nvSpPr>
        <p:spPr bwMode="auto">
          <a:xfrm>
            <a:off x="241300" y="3644900"/>
            <a:ext cx="8775700" cy="23114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err="1">
                <a:solidFill>
                  <a:schemeClr val="tx1"/>
                </a:solidFill>
                <a:latin typeface="Helvetica" charset="0"/>
                <a:ea typeface="ＭＳ Ｐゴシック" charset="0"/>
                <a:cs typeface="Helvetica" charset="0"/>
                <a:sym typeface="Helvetica" charset="0"/>
              </a:rPr>
              <a:t>Traduites</a:t>
            </a:r>
            <a:r>
              <a:rPr lang="en-US" sz="2400" dirty="0">
                <a:solidFill>
                  <a:schemeClr val="tx1"/>
                </a:solidFill>
                <a:latin typeface="Helvetica" charset="0"/>
                <a:ea typeface="ＭＳ Ｐゴシック" charset="0"/>
                <a:cs typeface="Helvetica" charset="0"/>
                <a:sym typeface="Helvetica" charset="0"/>
              </a:rPr>
              <a:t> par </a:t>
            </a:r>
            <a:r>
              <a:rPr lang="en-US" sz="2400" dirty="0" err="1">
                <a:solidFill>
                  <a:schemeClr val="tx1"/>
                </a:solidFill>
                <a:latin typeface="Helvetica" charset="0"/>
                <a:ea typeface="ＭＳ Ｐゴシック" charset="0"/>
                <a:cs typeface="Helvetica" charset="0"/>
                <a:sym typeface="Helvetica" charset="0"/>
              </a:rPr>
              <a:t>Gana</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Daigre</a:t>
            </a:r>
            <a:r>
              <a:rPr lang="en-US" sz="2400" dirty="0">
                <a:solidFill>
                  <a:schemeClr val="tx1"/>
                </a:solidFill>
                <a:latin typeface="Helvetica" charset="0"/>
                <a:ea typeface="ＭＳ Ｐゴシック" charset="0"/>
                <a:cs typeface="Helvetica" charset="0"/>
                <a:sym typeface="Helvetica" charset="0"/>
              </a:rPr>
              <a:t>, &amp; </a:t>
            </a:r>
            <a:r>
              <a:rPr lang="en-US" sz="2400" dirty="0" err="1">
                <a:solidFill>
                  <a:schemeClr val="tx1"/>
                </a:solidFill>
                <a:latin typeface="Helvetica" charset="0"/>
                <a:ea typeface="ＭＳ Ｐゴシック" charset="0"/>
                <a:cs typeface="Helvetica" charset="0"/>
                <a:sym typeface="Helvetica" charset="0"/>
              </a:rPr>
              <a:t>Ledrich</a:t>
            </a:r>
            <a:r>
              <a:rPr lang="en-US" sz="2400" dirty="0">
                <a:solidFill>
                  <a:schemeClr val="tx1"/>
                </a:solidFill>
                <a:latin typeface="Helvetica" charset="0"/>
                <a:ea typeface="ＭＳ Ｐゴシック" charset="0"/>
                <a:cs typeface="Helvetica" charset="0"/>
                <a:sym typeface="Helvetica" charset="0"/>
              </a:rPr>
              <a:t>, (2012). (</a:t>
            </a:r>
            <a:r>
              <a:rPr lang="en-US" sz="2400" dirty="0" err="1">
                <a:solidFill>
                  <a:schemeClr val="tx1"/>
                </a:solidFill>
                <a:latin typeface="Helvetica" charset="0"/>
                <a:ea typeface="ＭＳ Ｐゴシック" charset="0"/>
                <a:cs typeface="Helvetica" charset="0"/>
                <a:sym typeface="Helvetica" charset="0"/>
              </a:rPr>
              <a:t>Gana</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Daigre</a:t>
            </a:r>
            <a:r>
              <a:rPr lang="en-US" sz="2400" dirty="0">
                <a:solidFill>
                  <a:schemeClr val="tx1"/>
                </a:solidFill>
                <a:latin typeface="Helvetica" charset="0"/>
                <a:ea typeface="ＭＳ Ｐゴシック" charset="0"/>
                <a:cs typeface="Helvetica" charset="0"/>
                <a:sym typeface="Helvetica" charset="0"/>
              </a:rPr>
              <a:t>, &amp; </a:t>
            </a:r>
            <a:r>
              <a:rPr lang="en-US" sz="2400" dirty="0" err="1">
                <a:solidFill>
                  <a:schemeClr val="tx1"/>
                </a:solidFill>
                <a:latin typeface="Helvetica" charset="0"/>
                <a:ea typeface="ＭＳ Ｐゴシック" charset="0"/>
                <a:cs typeface="Helvetica" charset="0"/>
                <a:sym typeface="Helvetica" charset="0"/>
              </a:rPr>
              <a:t>Ledrich</a:t>
            </a:r>
            <a:r>
              <a:rPr lang="en-US" sz="2400" dirty="0">
                <a:solidFill>
                  <a:schemeClr val="tx1"/>
                </a:solidFill>
                <a:latin typeface="Helvetica" charset="0"/>
                <a:ea typeface="ＭＳ Ｐゴシック" charset="0"/>
                <a:cs typeface="Helvetica" charset="0"/>
                <a:sym typeface="Helvetica" charset="0"/>
              </a:rPr>
              <a:t>, 2012). Les </a:t>
            </a:r>
            <a:r>
              <a:rPr lang="en-US" sz="2400" dirty="0" err="1">
                <a:solidFill>
                  <a:schemeClr val="tx1"/>
                </a:solidFill>
                <a:latin typeface="Helvetica" charset="0"/>
                <a:ea typeface="ＭＳ Ｐゴシック" charset="0"/>
                <a:cs typeface="Helvetica" charset="0"/>
                <a:sym typeface="Helvetica" charset="0"/>
              </a:rPr>
              <a:t>consistances</a:t>
            </a:r>
            <a:r>
              <a:rPr lang="en-US" sz="2400" dirty="0">
                <a:solidFill>
                  <a:schemeClr val="tx1"/>
                </a:solidFill>
                <a:latin typeface="Helvetica" charset="0"/>
                <a:ea typeface="ＭＳ Ｐゴシック" charset="0"/>
                <a:cs typeface="Helvetica" charset="0"/>
                <a:sym typeface="Helvetica" charset="0"/>
              </a:rPr>
              <a:t> internes de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échelle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globale</a:t>
            </a:r>
            <a:r>
              <a:rPr lang="en-US" sz="2400" dirty="0">
                <a:solidFill>
                  <a:schemeClr val="tx1"/>
                </a:solidFill>
                <a:latin typeface="Helvetica" charset="0"/>
                <a:ea typeface="ＭＳ Ｐゴシック" charset="0"/>
                <a:cs typeface="Helvetica" charset="0"/>
                <a:sym typeface="Helvetica" charset="0"/>
              </a:rPr>
              <a:t> et des sous-</a:t>
            </a:r>
            <a:r>
              <a:rPr lang="en-US" sz="2400" dirty="0" err="1">
                <a:solidFill>
                  <a:schemeClr val="tx1"/>
                </a:solidFill>
                <a:latin typeface="Helvetica" charset="0"/>
                <a:ea typeface="ＭＳ Ｐゴシック" charset="0"/>
                <a:cs typeface="Helvetica" charset="0"/>
                <a:sym typeface="Helvetica" charset="0"/>
              </a:rPr>
              <a:t>échelles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apparaissent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satisfaisantes</a:t>
            </a:r>
            <a:r>
              <a:rPr lang="en-US" sz="2400" dirty="0">
                <a:solidFill>
                  <a:schemeClr val="tx1"/>
                </a:solidFill>
                <a:latin typeface="Helvetica" charset="0"/>
                <a:ea typeface="ＭＳ Ｐゴシック" charset="0"/>
                <a:cs typeface="Helvetica" charset="0"/>
                <a:sym typeface="Helvetica" charset="0"/>
              </a:rPr>
              <a:t> (α=</a:t>
            </a:r>
            <a:r>
              <a:rPr lang="en-US" sz="2400" dirty="0">
                <a:solidFill>
                  <a:srgbClr val="A40800"/>
                </a:solidFill>
                <a:latin typeface="Helvetica" charset="0"/>
                <a:ea typeface="ＭＳ Ｐゴシック" charset="0"/>
                <a:cs typeface="Helvetica" charset="0"/>
                <a:sym typeface="Helvetica" charset="0"/>
              </a:rPr>
              <a:t>.71</a:t>
            </a:r>
            <a:r>
              <a:rPr lang="en-US" sz="2400" dirty="0">
                <a:solidFill>
                  <a:schemeClr val="tx1"/>
                </a:solidFill>
                <a:latin typeface="Helvetica" charset="0"/>
                <a:ea typeface="ＭＳ Ｐゴシック" charset="0"/>
                <a:cs typeface="Helvetica" charset="0"/>
                <a:sym typeface="Helvetica" charset="0"/>
              </a:rPr>
              <a:t> pour la </a:t>
            </a:r>
            <a:r>
              <a:rPr lang="en-US" sz="2400" dirty="0" err="1">
                <a:solidFill>
                  <a:schemeClr val="tx1"/>
                </a:solidFill>
                <a:latin typeface="Helvetica" charset="0"/>
                <a:ea typeface="ＭＳ Ｐゴシック" charset="0"/>
                <a:cs typeface="Helvetica" charset="0"/>
                <a:sym typeface="Helvetica" charset="0"/>
              </a:rPr>
              <a:t>composante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capacité</a:t>
            </a:r>
            <a:r>
              <a:rPr lang="en-US" sz="2400" dirty="0">
                <a:solidFill>
                  <a:schemeClr val="tx1"/>
                </a:solidFill>
                <a:latin typeface="Helvetica" charset="0"/>
                <a:ea typeface="ＭＳ Ｐゴシック" charset="0"/>
                <a:cs typeface="Helvetica" charset="0"/>
                <a:sym typeface="Helvetica" charset="0"/>
              </a:rPr>
              <a:t>/imagination (pathways), α =</a:t>
            </a:r>
            <a:r>
              <a:rPr lang="en-US" sz="2400" dirty="0">
                <a:solidFill>
                  <a:srgbClr val="D90B00"/>
                </a:solidFill>
                <a:latin typeface="Helvetica" charset="0"/>
                <a:ea typeface="ＭＳ Ｐゴシック" charset="0"/>
                <a:cs typeface="Helvetica" charset="0"/>
                <a:sym typeface="Helvetica" charset="0"/>
              </a:rPr>
              <a:t>.66</a:t>
            </a:r>
            <a:r>
              <a:rPr lang="en-US" sz="2400" dirty="0">
                <a:solidFill>
                  <a:schemeClr val="tx1"/>
                </a:solidFill>
                <a:latin typeface="Helvetica" charset="0"/>
                <a:ea typeface="ＭＳ Ｐゴシック" charset="0"/>
                <a:cs typeface="Helvetica" charset="0"/>
                <a:sym typeface="Helvetica" charset="0"/>
              </a:rPr>
              <a:t> pour la </a:t>
            </a:r>
            <a:r>
              <a:rPr lang="en-US" sz="2400" dirty="0" err="1">
                <a:solidFill>
                  <a:schemeClr val="tx1"/>
                </a:solidFill>
                <a:latin typeface="Helvetica" charset="0"/>
                <a:ea typeface="ＭＳ Ｐゴシック" charset="0"/>
                <a:cs typeface="Helvetica" charset="0"/>
                <a:sym typeface="Helvetica" charset="0"/>
              </a:rPr>
              <a:t>composante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motivationnelle</a:t>
            </a:r>
            <a:r>
              <a:rPr lang="en-US" sz="2400" dirty="0">
                <a:solidFill>
                  <a:schemeClr val="tx1"/>
                </a:solidFill>
                <a:latin typeface="Helvetica" charset="0"/>
                <a:ea typeface="ＭＳ Ｐゴシック" charset="0"/>
                <a:cs typeface="Helvetica" charset="0"/>
                <a:sym typeface="Helvetica" charset="0"/>
              </a:rPr>
              <a:t> (agency), et α = </a:t>
            </a:r>
            <a:r>
              <a:rPr lang="en-US" sz="2400" dirty="0">
                <a:solidFill>
                  <a:srgbClr val="A40800"/>
                </a:solidFill>
                <a:latin typeface="Helvetica" charset="0"/>
                <a:ea typeface="ＭＳ Ｐゴシック" charset="0"/>
                <a:cs typeface="Helvetica" charset="0"/>
                <a:sym typeface="Helvetica" charset="0"/>
              </a:rPr>
              <a:t>.78</a:t>
            </a:r>
            <a:r>
              <a:rPr lang="en-US" sz="2400" dirty="0">
                <a:solidFill>
                  <a:schemeClr val="tx1"/>
                </a:solidFill>
                <a:latin typeface="Helvetica" charset="0"/>
                <a:ea typeface="ＭＳ Ｐゴシック" charset="0"/>
                <a:cs typeface="Helvetica" charset="0"/>
                <a:sym typeface="Helvetica" charset="0"/>
              </a:rPr>
              <a:t> pour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échelle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globale</a:t>
            </a:r>
            <a:r>
              <a:rPr lang="en-US" sz="2400" dirty="0">
                <a:solidFill>
                  <a:schemeClr val="tx1"/>
                </a:solidFill>
                <a:latin typeface="Helvetica" charset="0"/>
                <a:ea typeface="ＭＳ Ｐゴシック" charset="0"/>
                <a:cs typeface="Helvetica" charset="0"/>
                <a:sym typeface="Helvetica" charset="0"/>
              </a:rPr>
              <a:t>). </a:t>
            </a:r>
          </a:p>
        </p:txBody>
      </p:sp>
      <p:sp>
        <p:nvSpPr>
          <p:cNvPr id="7" name="Rectangle 6"/>
          <p:cNvSpPr/>
          <p:nvPr/>
        </p:nvSpPr>
        <p:spPr>
          <a:xfrm>
            <a:off x="467544" y="28187"/>
            <a:ext cx="7704856" cy="830997"/>
          </a:xfrm>
          <a:prstGeom prst="rect">
            <a:avLst/>
          </a:prstGeom>
        </p:spPr>
        <p:txBody>
          <a:bodyPr wrap="square">
            <a:spAutoFit/>
          </a:bodyPr>
          <a:lstStyle/>
          <a:p>
            <a:pPr lvl="0"/>
            <a:r>
              <a:rPr lang="fr-FR" sz="2400" b="1" dirty="0">
                <a:latin typeface="+mn-lt"/>
              </a:rPr>
              <a:t>b</a:t>
            </a:r>
            <a:r>
              <a:rPr lang="fr-FR" sz="2400" b="1" dirty="0" smtClean="0">
                <a:latin typeface="+mn-lt"/>
              </a:rPr>
              <a:t>. Existe-t-il une mesure ?</a:t>
            </a:r>
          </a:p>
          <a:p>
            <a:pPr lvl="0" algn="just"/>
            <a:endParaRPr lang="fr-FR" sz="2400" dirty="0">
              <a:latin typeface="+mn-lt"/>
            </a:endParaRPr>
          </a:p>
        </p:txBody>
      </p:sp>
    </p:spTree>
    <p:extLst>
      <p:ext uri="{BB962C8B-B14F-4D97-AF65-F5344CB8AC3E}">
        <p14:creationId xmlns:p14="http://schemas.microsoft.com/office/powerpoint/2010/main" val="427439634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p:cNvSpPr>
          <p:nvPr/>
        </p:nvSpPr>
        <p:spPr bwMode="auto">
          <a:xfrm>
            <a:off x="215900" y="1041400"/>
            <a:ext cx="8813800" cy="5051896"/>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lgn="just">
              <a:spcBef>
                <a:spcPts val="1300"/>
              </a:spcBef>
            </a:pPr>
            <a:r>
              <a:rPr lang="en-US" sz="2000" dirty="0">
                <a:solidFill>
                  <a:srgbClr val="4D0069"/>
                </a:solidFill>
                <a:latin typeface="Tw Cen MT" charset="0"/>
                <a:ea typeface="ＭＳ Ｐゴシック" charset="0"/>
                <a:cs typeface="Tw Cen MT" charset="0"/>
                <a:sym typeface="Tw Cen MT" charset="0"/>
              </a:rPr>
              <a:t>Je </a:t>
            </a:r>
            <a:r>
              <a:rPr lang="en-US" sz="2000" dirty="0" err="1">
                <a:solidFill>
                  <a:srgbClr val="4D0069"/>
                </a:solidFill>
                <a:latin typeface="Tw Cen MT" charset="0"/>
                <a:ea typeface="ＭＳ Ｐゴシック" charset="0"/>
                <a:cs typeface="Tw Cen MT" charset="0"/>
                <a:sym typeface="Tw Cen MT" charset="0"/>
              </a:rPr>
              <a:t>suis</a:t>
            </a:r>
            <a:r>
              <a:rPr lang="en-US" sz="2000" dirty="0">
                <a:solidFill>
                  <a:srgbClr val="4D0069"/>
                </a:solidFill>
                <a:latin typeface="Tw Cen MT" charset="0"/>
                <a:ea typeface="ＭＳ Ｐゴシック" charset="0"/>
                <a:cs typeface="Tw Cen MT" charset="0"/>
                <a:sym typeface="Tw Cen MT" charset="0"/>
              </a:rPr>
              <a:t> capable d</a:t>
            </a:r>
            <a:r>
              <a:rPr lang="ja-JP" altLang="en-US" sz="2000" dirty="0">
                <a:solidFill>
                  <a:srgbClr val="4D0069"/>
                </a:solidFill>
                <a:latin typeface="Arial"/>
                <a:ea typeface="ＭＳ Ｐゴシック" charset="0"/>
                <a:cs typeface="Tw Cen MT" charset="0"/>
                <a:sym typeface="Tw Cen MT" charset="0"/>
              </a:rPr>
              <a:t>’</a:t>
            </a:r>
            <a:r>
              <a:rPr lang="en-US" sz="2000" dirty="0">
                <a:solidFill>
                  <a:srgbClr val="4D0069"/>
                </a:solidFill>
                <a:latin typeface="Tw Cen MT" charset="0"/>
                <a:ea typeface="ＭＳ Ｐゴシック" charset="0"/>
                <a:cs typeface="Tw Cen MT" charset="0"/>
                <a:sym typeface="Tw Cen MT" charset="0"/>
              </a:rPr>
              <a:t>imaginer </a:t>
            </a:r>
            <a:r>
              <a:rPr lang="en-US" sz="2000" dirty="0" err="1">
                <a:solidFill>
                  <a:srgbClr val="4D0069"/>
                </a:solidFill>
                <a:latin typeface="Tw Cen MT" charset="0"/>
                <a:ea typeface="ＭＳ Ｐゴシック" charset="0"/>
                <a:cs typeface="Tw Cen MT" charset="0"/>
                <a:sym typeface="Tw Cen MT" charset="0"/>
              </a:rPr>
              <a:t>toutes</a:t>
            </a:r>
            <a:r>
              <a:rPr lang="en-US" sz="2000" dirty="0">
                <a:solidFill>
                  <a:srgbClr val="4D0069"/>
                </a:solidFill>
                <a:latin typeface="Tw Cen MT" charset="0"/>
                <a:ea typeface="ＭＳ Ｐゴシック" charset="0"/>
                <a:cs typeface="Tw Cen MT" charset="0"/>
                <a:sym typeface="Tw Cen MT" charset="0"/>
              </a:rPr>
              <a:t> </a:t>
            </a:r>
            <a:r>
              <a:rPr lang="en-US" sz="2000" dirty="0" err="1">
                <a:solidFill>
                  <a:srgbClr val="4D0069"/>
                </a:solidFill>
                <a:latin typeface="Tw Cen MT" charset="0"/>
                <a:ea typeface="ＭＳ Ｐゴシック" charset="0"/>
                <a:cs typeface="Tw Cen MT" charset="0"/>
                <a:sym typeface="Tw Cen MT" charset="0"/>
              </a:rPr>
              <a:t>sortes</a:t>
            </a:r>
            <a:r>
              <a:rPr lang="en-US" sz="2000" dirty="0">
                <a:solidFill>
                  <a:srgbClr val="4D0069"/>
                </a:solidFill>
                <a:latin typeface="Tw Cen MT" charset="0"/>
                <a:ea typeface="ＭＳ Ｐゴシック" charset="0"/>
                <a:cs typeface="Tw Cen MT" charset="0"/>
                <a:sym typeface="Tw Cen MT" charset="0"/>
              </a:rPr>
              <a:t> de solutions pour me </a:t>
            </a:r>
            <a:r>
              <a:rPr lang="en-US" sz="2000" dirty="0" err="1">
                <a:solidFill>
                  <a:srgbClr val="4D0069"/>
                </a:solidFill>
                <a:latin typeface="Tw Cen MT" charset="0"/>
                <a:ea typeface="ＭＳ Ｐゴシック" charset="0"/>
                <a:cs typeface="Tw Cen MT" charset="0"/>
                <a:sym typeface="Tw Cen MT" charset="0"/>
              </a:rPr>
              <a:t>sortir</a:t>
            </a:r>
            <a:r>
              <a:rPr lang="en-US" sz="2000" dirty="0">
                <a:solidFill>
                  <a:srgbClr val="4D0069"/>
                </a:solidFill>
                <a:latin typeface="Tw Cen MT" charset="0"/>
                <a:ea typeface="ＭＳ Ｐゴシック" charset="0"/>
                <a:cs typeface="Tw Cen MT" charset="0"/>
                <a:sym typeface="Tw Cen MT" charset="0"/>
              </a:rPr>
              <a:t> du </a:t>
            </a:r>
            <a:r>
              <a:rPr lang="en-US" sz="2000" dirty="0" err="1">
                <a:solidFill>
                  <a:srgbClr val="4D0069"/>
                </a:solidFill>
                <a:latin typeface="Tw Cen MT" charset="0"/>
                <a:ea typeface="ＭＳ Ｐゴシック" charset="0"/>
                <a:cs typeface="Tw Cen MT" charset="0"/>
                <a:sym typeface="Tw Cen MT" charset="0"/>
              </a:rPr>
              <a:t>pétrin</a:t>
            </a:r>
            <a:r>
              <a:rPr lang="en-US" sz="2000" dirty="0">
                <a:solidFill>
                  <a:srgbClr val="4D0069"/>
                </a:solidFill>
                <a:latin typeface="Tw Cen MT" charset="0"/>
                <a:ea typeface="ＭＳ Ｐゴシック" charset="0"/>
                <a:cs typeface="Tw Cen MT" charset="0"/>
                <a:sym typeface="Tw Cen MT" charset="0"/>
              </a:rPr>
              <a:t> </a:t>
            </a:r>
            <a:r>
              <a:rPr lang="en-US" sz="2000" dirty="0">
                <a:solidFill>
                  <a:srgbClr val="A40800"/>
                </a:solidFill>
                <a:latin typeface="Tw Cen MT" charset="0"/>
                <a:ea typeface="ＭＳ Ｐゴシック" charset="0"/>
                <a:cs typeface="Tw Cen MT" charset="0"/>
                <a:sym typeface="Tw Cen MT" charset="0"/>
              </a:rPr>
              <a:t>(Pathways)</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r>
              <a:rPr lang="en-US" sz="2000" dirty="0">
                <a:solidFill>
                  <a:srgbClr val="4D0069"/>
                </a:solidFill>
                <a:latin typeface="Tw Cen MT" charset="0"/>
                <a:ea typeface="ＭＳ Ｐゴシック" charset="0"/>
                <a:cs typeface="Lucida Grande" charset="0"/>
                <a:sym typeface="Tw Cen MT" charset="0"/>
              </a:rPr>
              <a:t>Je </a:t>
            </a:r>
            <a:r>
              <a:rPr lang="en-US" sz="2000" dirty="0" err="1">
                <a:solidFill>
                  <a:srgbClr val="4D0069"/>
                </a:solidFill>
                <a:latin typeface="Tw Cen MT" charset="0"/>
                <a:ea typeface="ＭＳ Ｐゴシック" charset="0"/>
                <a:cs typeface="Lucida Grande" charset="0"/>
                <a:sym typeface="Tw Cen MT" charset="0"/>
              </a:rPr>
              <a:t>poursuis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mes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objectifs</a:t>
            </a:r>
            <a:r>
              <a:rPr lang="en-US" sz="2000" dirty="0">
                <a:solidFill>
                  <a:srgbClr val="4D0069"/>
                </a:solidFill>
                <a:latin typeface="Tw Cen MT" charset="0"/>
                <a:ea typeface="ＭＳ Ｐゴシック" charset="0"/>
                <a:cs typeface="Lucida Grande" charset="0"/>
                <a:sym typeface="Tw Cen MT" charset="0"/>
              </a:rPr>
              <a:t> avec </a:t>
            </a:r>
            <a:r>
              <a:rPr lang="en-US" sz="2000" dirty="0" err="1">
                <a:solidFill>
                  <a:srgbClr val="4D0069"/>
                </a:solidFill>
                <a:latin typeface="Tw Cen MT" charset="0"/>
                <a:ea typeface="ＭＳ Ｐゴシック" charset="0"/>
                <a:cs typeface="Lucida Grande" charset="0"/>
                <a:sym typeface="Tw Cen MT" charset="0"/>
              </a:rPr>
              <a:t>énergie</a:t>
            </a:r>
            <a:r>
              <a:rPr lang="en-US" sz="2000" dirty="0">
                <a:solidFill>
                  <a:srgbClr val="4D0069"/>
                </a:solidFill>
                <a:latin typeface="Tw Cen MT" charset="0"/>
                <a:ea typeface="ＭＳ Ｐゴシック" charset="0"/>
                <a:cs typeface="Lucida Grande" charset="0"/>
                <a:sym typeface="Tw Cen MT" charset="0"/>
              </a:rPr>
              <a:t> </a:t>
            </a:r>
            <a:r>
              <a:rPr lang="en-US" sz="2000" dirty="0">
                <a:solidFill>
                  <a:srgbClr val="002D99"/>
                </a:solidFill>
                <a:latin typeface="Tw Cen MT" charset="0"/>
                <a:ea typeface="ＭＳ Ｐゴシック" charset="0"/>
                <a:cs typeface="Tw Cen MT" charset="0"/>
                <a:sym typeface="Tw Cen MT" charset="0"/>
              </a:rPr>
              <a:t>(Motivation)</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r>
              <a:rPr lang="en-US" sz="2000" dirty="0">
                <a:solidFill>
                  <a:srgbClr val="4D0069"/>
                </a:solidFill>
                <a:latin typeface="Tw Cen MT" charset="0"/>
                <a:ea typeface="ＭＳ Ｐゴシック" charset="0"/>
                <a:cs typeface="Lucida Grande" charset="0"/>
                <a:sym typeface="Tw Cen MT" charset="0"/>
              </a:rPr>
              <a:t>A </a:t>
            </a:r>
            <a:r>
              <a:rPr lang="en-US" sz="2000" dirty="0" err="1">
                <a:solidFill>
                  <a:srgbClr val="4D0069"/>
                </a:solidFill>
                <a:latin typeface="Tw Cen MT" charset="0"/>
                <a:ea typeface="ＭＳ Ｐゴシック" charset="0"/>
                <a:cs typeface="Lucida Grande" charset="0"/>
                <a:sym typeface="Tw Cen MT" charset="0"/>
              </a:rPr>
              <a:t>chaque</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problème</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il</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existe</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plusieurs</a:t>
            </a:r>
            <a:r>
              <a:rPr lang="en-US" sz="2000" dirty="0">
                <a:solidFill>
                  <a:srgbClr val="4D0069"/>
                </a:solidFill>
                <a:latin typeface="Tw Cen MT" charset="0"/>
                <a:ea typeface="ＭＳ Ｐゴシック" charset="0"/>
                <a:cs typeface="Lucida Grande" charset="0"/>
                <a:sym typeface="Tw Cen MT" charset="0"/>
              </a:rPr>
              <a:t> solutions </a:t>
            </a:r>
            <a:r>
              <a:rPr lang="en-US" sz="2000" dirty="0">
                <a:solidFill>
                  <a:srgbClr val="A40800"/>
                </a:solidFill>
                <a:latin typeface="Tw Cen MT" charset="0"/>
                <a:ea typeface="ＭＳ Ｐゴシック" charset="0"/>
                <a:cs typeface="Tw Cen MT" charset="0"/>
                <a:sym typeface="Tw Cen MT" charset="0"/>
              </a:rPr>
              <a:t>(Pathways)</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r>
              <a:rPr lang="en-US" sz="2000" dirty="0">
                <a:solidFill>
                  <a:srgbClr val="4D0069"/>
                </a:solidFill>
                <a:latin typeface="Tw Cen MT" charset="0"/>
                <a:ea typeface="ＭＳ Ｐゴシック" charset="0"/>
                <a:cs typeface="Lucida Grande" charset="0"/>
                <a:sym typeface="Tw Cen MT" charset="0"/>
              </a:rPr>
              <a:t>Je </a:t>
            </a:r>
            <a:r>
              <a:rPr lang="en-US" sz="2000" dirty="0" err="1">
                <a:solidFill>
                  <a:srgbClr val="4D0069"/>
                </a:solidFill>
                <a:latin typeface="Tw Cen MT" charset="0"/>
                <a:ea typeface="ＭＳ Ｐゴシック" charset="0"/>
                <a:cs typeface="Lucida Grande" charset="0"/>
                <a:sym typeface="Tw Cen MT" charset="0"/>
              </a:rPr>
              <a:t>peux</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envisager</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plusieurs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façons</a:t>
            </a:r>
            <a:r>
              <a:rPr lang="en-US" sz="2000" dirty="0">
                <a:solidFill>
                  <a:srgbClr val="4D0069"/>
                </a:solidFill>
                <a:latin typeface="Tw Cen MT" charset="0"/>
                <a:ea typeface="ＭＳ Ｐゴシック" charset="0"/>
                <a:cs typeface="Lucida Grande" charset="0"/>
                <a:sym typeface="Tw Cen MT" charset="0"/>
              </a:rPr>
              <a:t> d</a:t>
            </a:r>
            <a:r>
              <a:rPr lang="ja-JP" altLang="en-US" sz="2000" dirty="0">
                <a:solidFill>
                  <a:srgbClr val="4D0069"/>
                </a:solidFill>
                <a:latin typeface="Arial"/>
                <a:ea typeface="ＭＳ Ｐゴシック" charset="0"/>
                <a:cs typeface="Lucida Grande" charset="0"/>
                <a:sym typeface="Tw Cen MT" charset="0"/>
              </a:rPr>
              <a:t>’</a:t>
            </a:r>
            <a:r>
              <a:rPr lang="en-US" sz="2000" dirty="0" err="1">
                <a:solidFill>
                  <a:srgbClr val="4D0069"/>
                </a:solidFill>
                <a:latin typeface="Tw Cen MT" charset="0"/>
                <a:ea typeface="ＭＳ Ｐゴシック" charset="0"/>
                <a:cs typeface="Lucida Grande" charset="0"/>
                <a:sym typeface="Tw Cen MT" charset="0"/>
              </a:rPr>
              <a:t>obtenir</a:t>
            </a:r>
            <a:r>
              <a:rPr lang="en-US" sz="2000" dirty="0">
                <a:solidFill>
                  <a:srgbClr val="4D0069"/>
                </a:solidFill>
                <a:latin typeface="Tw Cen MT" charset="0"/>
                <a:ea typeface="ＭＳ Ｐゴシック" charset="0"/>
                <a:cs typeface="Lucida Grande" charset="0"/>
                <a:sym typeface="Tw Cen MT" charset="0"/>
              </a:rPr>
              <a:t> les choses qui me </a:t>
            </a:r>
            <a:r>
              <a:rPr lang="en-US" sz="2000" dirty="0" err="1">
                <a:solidFill>
                  <a:srgbClr val="4D0069"/>
                </a:solidFill>
                <a:latin typeface="Tw Cen MT" charset="0"/>
                <a:ea typeface="ＭＳ Ｐゴシック" charset="0"/>
                <a:cs typeface="Lucida Grande" charset="0"/>
                <a:sym typeface="Tw Cen MT" charset="0"/>
              </a:rPr>
              <a:t>paraissent</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importantes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dans</a:t>
            </a:r>
            <a:r>
              <a:rPr lang="en-US" sz="2000" dirty="0">
                <a:solidFill>
                  <a:srgbClr val="4D0069"/>
                </a:solidFill>
                <a:latin typeface="Tw Cen MT" charset="0"/>
                <a:ea typeface="ＭＳ Ｐゴシック" charset="0"/>
                <a:cs typeface="Lucida Grande" charset="0"/>
                <a:sym typeface="Tw Cen MT" charset="0"/>
              </a:rPr>
              <a:t> la vie. </a:t>
            </a:r>
            <a:r>
              <a:rPr lang="en-US" sz="2000" dirty="0">
                <a:solidFill>
                  <a:srgbClr val="A40800"/>
                </a:solidFill>
                <a:latin typeface="Tw Cen MT" charset="0"/>
                <a:ea typeface="ＭＳ Ｐゴシック" charset="0"/>
                <a:cs typeface="Tw Cen MT" charset="0"/>
                <a:sym typeface="Tw Cen MT" charset="0"/>
              </a:rPr>
              <a:t>(Pathways) </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r>
              <a:rPr lang="en-US" sz="2000" dirty="0">
                <a:solidFill>
                  <a:srgbClr val="4D0069"/>
                </a:solidFill>
                <a:latin typeface="Tw Cen MT" charset="0"/>
                <a:ea typeface="ＭＳ Ｐゴシック" charset="0"/>
                <a:cs typeface="Lucida Grande" charset="0"/>
                <a:sym typeface="Tw Cen MT" charset="0"/>
              </a:rPr>
              <a:t>Je sais </a:t>
            </a:r>
            <a:r>
              <a:rPr lang="en-US" sz="2000" dirty="0" err="1">
                <a:solidFill>
                  <a:srgbClr val="4D0069"/>
                </a:solidFill>
                <a:latin typeface="Tw Cen MT" charset="0"/>
                <a:ea typeface="ＭＳ Ｐゴシック" charset="0"/>
                <a:cs typeface="Lucida Grande" charset="0"/>
                <a:sym typeface="Tw Cen MT" charset="0"/>
              </a:rPr>
              <a:t>que</a:t>
            </a:r>
            <a:r>
              <a:rPr lang="en-US" sz="2000" dirty="0">
                <a:solidFill>
                  <a:srgbClr val="4D0069"/>
                </a:solidFill>
                <a:latin typeface="Tw Cen MT" charset="0"/>
                <a:ea typeface="ＭＳ Ｐゴシック" charset="0"/>
                <a:cs typeface="Lucida Grande" charset="0"/>
                <a:sym typeface="Tw Cen MT" charset="0"/>
              </a:rPr>
              <a:t> je </a:t>
            </a:r>
            <a:r>
              <a:rPr lang="en-US" sz="2000" dirty="0" err="1">
                <a:solidFill>
                  <a:srgbClr val="4D0069"/>
                </a:solidFill>
                <a:latin typeface="Tw Cen MT" charset="0"/>
                <a:ea typeface="ＭＳ Ｐゴシック" charset="0"/>
                <a:cs typeface="Lucida Grande" charset="0"/>
                <a:sym typeface="Tw Cen MT" charset="0"/>
              </a:rPr>
              <a:t>peux</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trouver</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une</a:t>
            </a:r>
            <a:r>
              <a:rPr lang="en-US" sz="2000" dirty="0">
                <a:solidFill>
                  <a:srgbClr val="4D0069"/>
                </a:solidFill>
                <a:latin typeface="Tw Cen MT" charset="0"/>
                <a:ea typeface="ＭＳ Ｐゴシック" charset="0"/>
                <a:cs typeface="Lucida Grande" charset="0"/>
                <a:sym typeface="Tw Cen MT" charset="0"/>
              </a:rPr>
              <a:t> solution </a:t>
            </a:r>
            <a:r>
              <a:rPr lang="en-US" sz="2000" dirty="0" err="1">
                <a:solidFill>
                  <a:srgbClr val="4D0069"/>
                </a:solidFill>
                <a:latin typeface="Tw Cen MT" charset="0"/>
                <a:ea typeface="ＭＳ Ｐゴシック" charset="0"/>
                <a:cs typeface="Lucida Grande" charset="0"/>
                <a:sym typeface="Tw Cen MT" charset="0"/>
              </a:rPr>
              <a:t>à</a:t>
            </a:r>
            <a:r>
              <a:rPr lang="en-US" sz="2000" dirty="0">
                <a:solidFill>
                  <a:srgbClr val="4D0069"/>
                </a:solidFill>
                <a:latin typeface="Tw Cen MT" charset="0"/>
                <a:ea typeface="ＭＳ Ｐゴシック" charset="0"/>
                <a:cs typeface="Lucida Grande" charset="0"/>
                <a:sym typeface="Tw Cen MT" charset="0"/>
              </a:rPr>
              <a:t> un </a:t>
            </a:r>
            <a:r>
              <a:rPr lang="en-US" sz="2000" dirty="0" err="1">
                <a:solidFill>
                  <a:srgbClr val="4D0069"/>
                </a:solidFill>
                <a:latin typeface="Tw Cen MT" charset="0"/>
                <a:ea typeface="ＭＳ Ｐゴシック" charset="0"/>
                <a:cs typeface="Lucida Grande" charset="0"/>
                <a:sym typeface="Tw Cen MT" charset="0"/>
              </a:rPr>
              <a:t>problème</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là</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où</a:t>
            </a:r>
            <a:r>
              <a:rPr lang="en-US" sz="2000" dirty="0">
                <a:solidFill>
                  <a:srgbClr val="4D0069"/>
                </a:solidFill>
                <a:latin typeface="Tw Cen MT" charset="0"/>
                <a:ea typeface="ＭＳ Ｐゴシック" charset="0"/>
                <a:cs typeface="Lucida Grande" charset="0"/>
                <a:sym typeface="Tw Cen MT" charset="0"/>
              </a:rPr>
              <a:t> d</a:t>
            </a:r>
            <a:r>
              <a:rPr lang="ja-JP" altLang="en-US" sz="2000" dirty="0">
                <a:solidFill>
                  <a:srgbClr val="4D0069"/>
                </a:solidFill>
                <a:latin typeface="Arial"/>
                <a:ea typeface="ＭＳ Ｐゴシック" charset="0"/>
                <a:cs typeface="Lucida Grande" charset="0"/>
                <a:sym typeface="Tw Cen MT" charset="0"/>
              </a:rPr>
              <a:t>’</a:t>
            </a:r>
            <a:r>
              <a:rPr lang="en-US" sz="2000" dirty="0" err="1">
                <a:solidFill>
                  <a:srgbClr val="4D0069"/>
                </a:solidFill>
                <a:latin typeface="Tw Cen MT" charset="0"/>
                <a:ea typeface="ＭＳ Ｐゴシック" charset="0"/>
                <a:cs typeface="Lucida Grande" charset="0"/>
                <a:sym typeface="Tw Cen MT" charset="0"/>
              </a:rPr>
              <a:t>autres</a:t>
            </a:r>
            <a:r>
              <a:rPr lang="en-US" sz="2000" dirty="0">
                <a:solidFill>
                  <a:srgbClr val="4D0069"/>
                </a:solidFill>
                <a:latin typeface="Tw Cen MT" charset="0"/>
                <a:ea typeface="ＭＳ Ｐゴシック" charset="0"/>
                <a:cs typeface="Lucida Grande" charset="0"/>
                <a:sym typeface="Tw Cen MT" charset="0"/>
              </a:rPr>
              <a:t> se </a:t>
            </a:r>
            <a:r>
              <a:rPr lang="en-US" sz="2000" dirty="0" err="1">
                <a:solidFill>
                  <a:srgbClr val="4D0069"/>
                </a:solidFill>
                <a:latin typeface="Tw Cen MT" charset="0"/>
                <a:ea typeface="ＭＳ Ｐゴシック" charset="0"/>
                <a:cs typeface="Lucida Grande" charset="0"/>
                <a:sym typeface="Tw Cen MT" charset="0"/>
              </a:rPr>
              <a:t>seraient</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découragés</a:t>
            </a:r>
            <a:r>
              <a:rPr lang="en-US" sz="2000" dirty="0">
                <a:solidFill>
                  <a:srgbClr val="4D0069"/>
                </a:solidFill>
                <a:latin typeface="Tw Cen MT" charset="0"/>
                <a:ea typeface="ＭＳ Ｐゴシック" charset="0"/>
                <a:cs typeface="Lucida Grande" charset="0"/>
                <a:sym typeface="Tw Cen MT" charset="0"/>
              </a:rPr>
              <a:t>. </a:t>
            </a:r>
            <a:r>
              <a:rPr lang="en-US" sz="2000" dirty="0">
                <a:solidFill>
                  <a:srgbClr val="A40800"/>
                </a:solidFill>
                <a:latin typeface="Tw Cen MT" charset="0"/>
                <a:ea typeface="ＭＳ Ｐゴシック" charset="0"/>
                <a:cs typeface="Tw Cen MT" charset="0"/>
                <a:sym typeface="Tw Cen MT" charset="0"/>
              </a:rPr>
              <a:t>(Pathways) </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r>
              <a:rPr lang="en-US" sz="2000" dirty="0" err="1">
                <a:solidFill>
                  <a:srgbClr val="4D0069"/>
                </a:solidFill>
                <a:latin typeface="Tw Cen MT" charset="0"/>
                <a:ea typeface="ＭＳ Ｐゴシック" charset="0"/>
                <a:cs typeface="Lucida Grande" charset="0"/>
                <a:sym typeface="Tw Cen MT" charset="0"/>
              </a:rPr>
              <a:t>Mes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expériences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passées</a:t>
            </a:r>
            <a:r>
              <a:rPr lang="en-US" sz="2000" dirty="0">
                <a:solidFill>
                  <a:srgbClr val="4D0069"/>
                </a:solidFill>
                <a:latin typeface="Tw Cen MT" charset="0"/>
                <a:ea typeface="ＭＳ Ｐゴシック" charset="0"/>
                <a:cs typeface="Lucida Grande" charset="0"/>
                <a:sym typeface="Tw Cen MT" charset="0"/>
              </a:rPr>
              <a:t> m</a:t>
            </a:r>
            <a:r>
              <a:rPr lang="ja-JP" altLang="en-US" sz="2000" dirty="0">
                <a:solidFill>
                  <a:srgbClr val="4D0069"/>
                </a:solidFill>
                <a:latin typeface="Arial"/>
                <a:ea typeface="ＭＳ Ｐゴシック" charset="0"/>
                <a:cs typeface="Lucida Grande" charset="0"/>
                <a:sym typeface="Tw Cen MT" charset="0"/>
              </a:rPr>
              <a:t>’</a:t>
            </a:r>
            <a:r>
              <a:rPr lang="en-US" sz="2000" dirty="0" err="1">
                <a:solidFill>
                  <a:srgbClr val="4D0069"/>
                </a:solidFill>
                <a:latin typeface="Tw Cen MT" charset="0"/>
                <a:ea typeface="ＭＳ Ｐゴシック" charset="0"/>
                <a:cs typeface="Lucida Grande" charset="0"/>
                <a:sym typeface="Tw Cen MT" charset="0"/>
              </a:rPr>
              <a:t>ont</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bien</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prépare</a:t>
            </a:r>
            <a:r>
              <a:rPr lang="en-US" sz="2000" dirty="0">
                <a:solidFill>
                  <a:srgbClr val="4D0069"/>
                </a:solidFill>
                <a:latin typeface="Tw Cen MT" charset="0"/>
                <a:ea typeface="ＭＳ Ｐゴシック" charset="0"/>
                <a:cs typeface="Lucida Grande" charset="0"/>
                <a:sym typeface="Tw Cen MT" charset="0"/>
              </a:rPr>
              <a:t>(</a:t>
            </a:r>
            <a:r>
              <a:rPr lang="en-US" sz="2000" dirty="0" err="1">
                <a:solidFill>
                  <a:srgbClr val="4D0069"/>
                </a:solidFill>
                <a:latin typeface="Tw Cen MT" charset="0"/>
                <a:ea typeface="ＭＳ Ｐゴシック" charset="0"/>
                <a:cs typeface="Lucida Grande" charset="0"/>
                <a:sym typeface="Tw Cen MT" charset="0"/>
              </a:rPr>
              <a:t>é</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à</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mon</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avenir</a:t>
            </a:r>
            <a:r>
              <a:rPr lang="en-US" sz="2000" dirty="0">
                <a:solidFill>
                  <a:srgbClr val="4D0069"/>
                </a:solidFill>
                <a:latin typeface="Tw Cen MT" charset="0"/>
                <a:ea typeface="ＭＳ Ｐゴシック" charset="0"/>
                <a:cs typeface="Lucida Grande" charset="0"/>
                <a:sym typeface="Tw Cen MT" charset="0"/>
              </a:rPr>
              <a:t>. </a:t>
            </a:r>
            <a:r>
              <a:rPr lang="en-US" sz="2000" dirty="0">
                <a:solidFill>
                  <a:srgbClr val="003DCC"/>
                </a:solidFill>
                <a:latin typeface="Tw Cen MT" charset="0"/>
                <a:ea typeface="ＭＳ Ｐゴシック" charset="0"/>
                <a:cs typeface="Tw Cen MT" charset="0"/>
                <a:sym typeface="Tw Cen MT" charset="0"/>
              </a:rPr>
              <a:t>(Motivation)</a:t>
            </a:r>
            <a:r>
              <a:rPr lang="en-US" sz="2000" dirty="0">
                <a:solidFill>
                  <a:srgbClr val="4D0069"/>
                </a:solidFill>
                <a:latin typeface="Tw Cen MT" charset="0"/>
                <a:ea typeface="ＭＳ Ｐゴシック" charset="0"/>
                <a:cs typeface="Tw Cen MT" charset="0"/>
                <a:sym typeface="Tw Cen MT" charset="0"/>
              </a:rPr>
              <a:t> </a:t>
            </a:r>
          </a:p>
          <a:p>
            <a:pPr marL="39688" algn="just">
              <a:spcBef>
                <a:spcPts val="1300"/>
              </a:spcBef>
            </a:pPr>
            <a:r>
              <a:rPr lang="en-US" sz="2000" dirty="0">
                <a:solidFill>
                  <a:srgbClr val="4D0069"/>
                </a:solidFill>
                <a:latin typeface="Tw Cen MT" charset="0"/>
                <a:ea typeface="ＭＳ Ｐゴシック" charset="0"/>
                <a:cs typeface="Tw Cen MT" charset="0"/>
                <a:sym typeface="Tw Cen MT" charset="0"/>
              </a:rPr>
              <a:t>J</a:t>
            </a:r>
            <a:r>
              <a:rPr lang="ja-JP" altLang="en-US" sz="2000" dirty="0">
                <a:solidFill>
                  <a:srgbClr val="4D0069"/>
                </a:solidFill>
                <a:latin typeface="Arial"/>
                <a:ea typeface="ＭＳ Ｐゴシック" charset="0"/>
                <a:cs typeface="Tw Cen MT" charset="0"/>
                <a:sym typeface="Tw Cen MT" charset="0"/>
              </a:rPr>
              <a:t>’</a:t>
            </a:r>
            <a:r>
              <a:rPr lang="en-US" sz="2000" dirty="0" err="1">
                <a:solidFill>
                  <a:srgbClr val="4D0069"/>
                </a:solidFill>
                <a:latin typeface="Tw Cen MT" charset="0"/>
                <a:ea typeface="ＭＳ Ｐゴシック" charset="0"/>
                <a:cs typeface="Tw Cen MT" charset="0"/>
                <a:sym typeface="Tw Cen MT" charset="0"/>
              </a:rPr>
              <a:t>ai</a:t>
            </a:r>
            <a:r>
              <a:rPr lang="en-US" sz="2000" dirty="0">
                <a:solidFill>
                  <a:srgbClr val="4D0069"/>
                </a:solidFill>
                <a:latin typeface="Tw Cen MT" charset="0"/>
                <a:ea typeface="ＭＳ Ｐゴシック" charset="0"/>
                <a:cs typeface="Tw Cen MT" charset="0"/>
                <a:sym typeface="Tw Cen MT" charset="0"/>
              </a:rPr>
              <a:t> </a:t>
            </a:r>
            <a:r>
              <a:rPr lang="en-US" sz="2000" dirty="0" err="1">
                <a:solidFill>
                  <a:srgbClr val="4D0069"/>
                </a:solidFill>
                <a:latin typeface="Tw Cen MT" charset="0"/>
                <a:ea typeface="ＭＳ Ｐゴシック" charset="0"/>
                <a:cs typeface="Tw Cen MT" charset="0"/>
                <a:sym typeface="Tw Cen MT" charset="0"/>
              </a:rPr>
              <a:t>toujours</a:t>
            </a:r>
            <a:r>
              <a:rPr lang="en-US" sz="2000" dirty="0">
                <a:solidFill>
                  <a:srgbClr val="4D0069"/>
                </a:solidFill>
                <a:latin typeface="Tw Cen MT" charset="0"/>
                <a:ea typeface="ＭＳ Ｐゴシック" charset="0"/>
                <a:cs typeface="Tw Cen MT" charset="0"/>
                <a:sym typeface="Tw Cen MT" charset="0"/>
              </a:rPr>
              <a:t> </a:t>
            </a:r>
            <a:r>
              <a:rPr lang="en-US" sz="2000" dirty="0" err="1">
                <a:solidFill>
                  <a:srgbClr val="4D0069"/>
                </a:solidFill>
                <a:latin typeface="Tw Cen MT" charset="0"/>
                <a:ea typeface="ＭＳ Ｐゴシック" charset="0"/>
                <a:cs typeface="Tw Cen MT" charset="0"/>
                <a:sym typeface="Tw Cen MT" charset="0"/>
              </a:rPr>
              <a:t>plutôt</a:t>
            </a:r>
            <a:r>
              <a:rPr lang="en-US" sz="2000" dirty="0">
                <a:solidFill>
                  <a:srgbClr val="4D0069"/>
                </a:solidFill>
                <a:latin typeface="Tw Cen MT" charset="0"/>
                <a:ea typeface="ＭＳ Ｐゴシック" charset="0"/>
                <a:cs typeface="Tw Cen MT" charset="0"/>
                <a:sym typeface="Tw Cen MT" charset="0"/>
              </a:rPr>
              <a:t> </a:t>
            </a:r>
            <a:r>
              <a:rPr lang="en-US" sz="2000" dirty="0" err="1">
                <a:solidFill>
                  <a:srgbClr val="4D0069"/>
                </a:solidFill>
                <a:latin typeface="Tw Cen MT" charset="0"/>
                <a:ea typeface="ＭＳ Ｐゴシック" charset="0"/>
                <a:cs typeface="Tw Cen MT" charset="0"/>
                <a:sym typeface="Tw Cen MT" charset="0"/>
              </a:rPr>
              <a:t>bien</a:t>
            </a:r>
            <a:r>
              <a:rPr lang="en-US" sz="2000" dirty="0">
                <a:solidFill>
                  <a:srgbClr val="4D0069"/>
                </a:solidFill>
                <a:latin typeface="Tw Cen MT" charset="0"/>
                <a:ea typeface="ＭＳ Ｐゴシック" charset="0"/>
                <a:cs typeface="Tw Cen MT" charset="0"/>
                <a:sym typeface="Tw Cen MT" charset="0"/>
              </a:rPr>
              <a:t> </a:t>
            </a:r>
            <a:r>
              <a:rPr lang="en-US" sz="2000" dirty="0" err="1">
                <a:solidFill>
                  <a:srgbClr val="4D0069"/>
                </a:solidFill>
                <a:latin typeface="Tw Cen MT" charset="0"/>
                <a:ea typeface="ＭＳ Ｐゴシック" charset="0"/>
                <a:cs typeface="Tw Cen MT" charset="0"/>
                <a:sym typeface="Tw Cen MT" charset="0"/>
              </a:rPr>
              <a:t>réussi</a:t>
            </a:r>
            <a:r>
              <a:rPr lang="en-US" sz="2000" dirty="0">
                <a:solidFill>
                  <a:srgbClr val="4D0069"/>
                </a:solidFill>
                <a:latin typeface="Tw Cen MT" charset="0"/>
                <a:ea typeface="ＭＳ Ｐゴシック" charset="0"/>
                <a:cs typeface="Tw Cen MT" charset="0"/>
                <a:sym typeface="Tw Cen MT" charset="0"/>
              </a:rPr>
              <a:t> </a:t>
            </a:r>
            <a:r>
              <a:rPr lang="en-US" sz="2000" dirty="0" err="1">
                <a:solidFill>
                  <a:srgbClr val="4D0069"/>
                </a:solidFill>
                <a:latin typeface="Tw Cen MT" charset="0"/>
                <a:ea typeface="ＭＳ Ｐゴシック" charset="0"/>
                <a:cs typeface="Tw Cen MT" charset="0"/>
                <a:sym typeface="Tw Cen MT" charset="0"/>
              </a:rPr>
              <a:t>dans</a:t>
            </a:r>
            <a:r>
              <a:rPr lang="en-US" sz="2000" dirty="0">
                <a:solidFill>
                  <a:srgbClr val="4D0069"/>
                </a:solidFill>
                <a:latin typeface="Tw Cen MT" charset="0"/>
                <a:ea typeface="ＭＳ Ｐゴシック" charset="0"/>
                <a:cs typeface="Tw Cen MT" charset="0"/>
                <a:sym typeface="Tw Cen MT" charset="0"/>
              </a:rPr>
              <a:t> la vie. </a:t>
            </a:r>
            <a:r>
              <a:rPr lang="en-US" sz="2000" dirty="0">
                <a:solidFill>
                  <a:srgbClr val="002D99"/>
                </a:solidFill>
                <a:latin typeface="Tw Cen MT" charset="0"/>
                <a:ea typeface="ＭＳ Ｐゴシック" charset="0"/>
                <a:cs typeface="Tw Cen MT" charset="0"/>
                <a:sym typeface="Tw Cen MT" charset="0"/>
              </a:rPr>
              <a:t>(Motivation) </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r>
              <a:rPr lang="en-US" sz="2000" dirty="0">
                <a:solidFill>
                  <a:srgbClr val="4D0069"/>
                </a:solidFill>
                <a:latin typeface="Tw Cen MT" charset="0"/>
                <a:ea typeface="ＭＳ Ｐゴシック" charset="0"/>
                <a:cs typeface="Lucida Grande" charset="0"/>
                <a:sym typeface="Tw Cen MT" charset="0"/>
              </a:rPr>
              <a:t>J</a:t>
            </a:r>
            <a:r>
              <a:rPr lang="ja-JP" altLang="en-US" sz="2000" dirty="0">
                <a:solidFill>
                  <a:srgbClr val="4D0069"/>
                </a:solidFill>
                <a:latin typeface="Arial"/>
                <a:ea typeface="ＭＳ Ｐゴシック" charset="0"/>
                <a:cs typeface="Lucida Grande" charset="0"/>
                <a:sym typeface="Tw Cen MT" charset="0"/>
              </a:rPr>
              <a:t>’</a:t>
            </a:r>
            <a:r>
              <a:rPr lang="en-US" sz="2000" dirty="0">
                <a:solidFill>
                  <a:srgbClr val="4D0069"/>
                </a:solidFill>
                <a:latin typeface="Tw Cen MT" charset="0"/>
                <a:ea typeface="ＭＳ Ｐゴシック" charset="0"/>
                <a:cs typeface="Lucida Grande" charset="0"/>
                <a:sym typeface="Tw Cen MT" charset="0"/>
              </a:rPr>
              <a:t>arrive </a:t>
            </a:r>
            <a:r>
              <a:rPr lang="en-US" sz="2000" dirty="0" err="1">
                <a:solidFill>
                  <a:srgbClr val="4D0069"/>
                </a:solidFill>
                <a:latin typeface="Tw Cen MT" charset="0"/>
                <a:ea typeface="ＭＳ Ｐゴシック" charset="0"/>
                <a:cs typeface="Lucida Grande" charset="0"/>
                <a:sym typeface="Tw Cen MT" charset="0"/>
              </a:rPr>
              <a:t>à</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atteindre</a:t>
            </a:r>
            <a:r>
              <a:rPr lang="en-US" sz="2000" dirty="0">
                <a:solidFill>
                  <a:srgbClr val="4D0069"/>
                </a:solidFill>
                <a:latin typeface="Tw Cen MT" charset="0"/>
                <a:ea typeface="ＭＳ Ｐゴシック" charset="0"/>
                <a:cs typeface="Lucida Grande" charset="0"/>
                <a:sym typeface="Tw Cen MT" charset="0"/>
              </a:rPr>
              <a:t> les </a:t>
            </a:r>
            <a:r>
              <a:rPr lang="en-US" sz="2000" dirty="0" err="1">
                <a:solidFill>
                  <a:srgbClr val="4D0069"/>
                </a:solidFill>
                <a:latin typeface="Tw Cen MT" charset="0"/>
                <a:ea typeface="ＭＳ Ｐゴシック" charset="0"/>
                <a:cs typeface="Lucida Grande" charset="0"/>
                <a:sym typeface="Tw Cen MT" charset="0"/>
              </a:rPr>
              <a:t>objectifs</a:t>
            </a:r>
            <a:r>
              <a:rPr lang="en-US" sz="2000" dirty="0">
                <a:solidFill>
                  <a:srgbClr val="4D0069"/>
                </a:solidFill>
                <a:latin typeface="Tw Cen MT" charset="0"/>
                <a:ea typeface="ＭＳ Ｐゴシック" charset="0"/>
                <a:cs typeface="Lucida Grande" charset="0"/>
                <a:sym typeface="Tw Cen MT" charset="0"/>
              </a:rPr>
              <a:t> </a:t>
            </a:r>
            <a:r>
              <a:rPr lang="en-US" sz="2000" dirty="0" err="1">
                <a:solidFill>
                  <a:srgbClr val="4D0069"/>
                </a:solidFill>
                <a:latin typeface="Tw Cen MT" charset="0"/>
                <a:ea typeface="ＭＳ Ｐゴシック" charset="0"/>
                <a:cs typeface="Lucida Grande" charset="0"/>
                <a:sym typeface="Tw Cen MT" charset="0"/>
              </a:rPr>
              <a:t>que</a:t>
            </a:r>
            <a:r>
              <a:rPr lang="en-US" sz="2000" dirty="0">
                <a:solidFill>
                  <a:srgbClr val="4D0069"/>
                </a:solidFill>
                <a:latin typeface="Tw Cen MT" charset="0"/>
                <a:ea typeface="ＭＳ Ｐゴシック" charset="0"/>
                <a:cs typeface="Lucida Grande" charset="0"/>
                <a:sym typeface="Tw Cen MT" charset="0"/>
              </a:rPr>
              <a:t> je me fixe. </a:t>
            </a:r>
            <a:r>
              <a:rPr lang="en-US" sz="2000" dirty="0">
                <a:solidFill>
                  <a:srgbClr val="002D99"/>
                </a:solidFill>
                <a:latin typeface="Tw Cen MT" charset="0"/>
                <a:ea typeface="ＭＳ Ｐゴシック" charset="0"/>
                <a:cs typeface="Tw Cen MT" charset="0"/>
                <a:sym typeface="Tw Cen MT" charset="0"/>
              </a:rPr>
              <a:t>(Motivation)</a:t>
            </a:r>
            <a:endParaRPr lang="en-US" sz="2000" dirty="0">
              <a:solidFill>
                <a:srgbClr val="4D0069"/>
              </a:solidFill>
              <a:latin typeface="Tw Cen MT" charset="0"/>
              <a:ea typeface="ＭＳ Ｐゴシック" charset="0"/>
              <a:cs typeface="Lucida Grande" charset="0"/>
              <a:sym typeface="Tw Cen MT" charset="0"/>
            </a:endParaRPr>
          </a:p>
          <a:p>
            <a:pPr marL="39688" algn="just">
              <a:spcBef>
                <a:spcPts val="1300"/>
              </a:spcBef>
            </a:pPr>
            <a:endParaRPr lang="en-US" dirty="0">
              <a:solidFill>
                <a:srgbClr val="4D0069"/>
              </a:solidFill>
              <a:latin typeface="Tw Cen MT" charset="0"/>
              <a:ea typeface="ＭＳ Ｐゴシック" charset="0"/>
              <a:cs typeface="Lucida Grande" charset="0"/>
              <a:sym typeface="Tw Cen MT" charset="0"/>
            </a:endParaRPr>
          </a:p>
          <a:p>
            <a:pPr marL="39688" algn="just">
              <a:spcBef>
                <a:spcPts val="1300"/>
              </a:spcBef>
            </a:pPr>
            <a:endParaRPr lang="en-US" sz="3000" dirty="0">
              <a:solidFill>
                <a:srgbClr val="4D0069"/>
              </a:solidFill>
              <a:latin typeface="Tw Cen MT" charset="0"/>
              <a:ea typeface="ＭＳ Ｐゴシック" charset="0"/>
              <a:cs typeface="Lucida Grande" charset="0"/>
              <a:sym typeface="Tw Cen MT" charset="0"/>
            </a:endParaRPr>
          </a:p>
          <a:p>
            <a:pPr marL="39688" algn="just">
              <a:spcBef>
                <a:spcPts val="1300"/>
              </a:spcBef>
            </a:pPr>
            <a:endParaRPr lang="en-US" sz="3000" dirty="0">
              <a:solidFill>
                <a:srgbClr val="4D0069"/>
              </a:solidFill>
              <a:latin typeface="Tw Cen MT" charset="0"/>
              <a:ea typeface="ＭＳ Ｐゴシック" charset="0"/>
              <a:cs typeface="Lucida Grande" charset="0"/>
              <a:sym typeface="Tw Cen MT" charset="0"/>
            </a:endParaRPr>
          </a:p>
          <a:p>
            <a:pPr marL="39688" algn="just">
              <a:spcBef>
                <a:spcPts val="1300"/>
              </a:spcBef>
            </a:pPr>
            <a:endParaRPr lang="en-US" sz="3000" dirty="0">
              <a:solidFill>
                <a:srgbClr val="4D0069"/>
              </a:solidFill>
              <a:latin typeface="Tw Cen MT" charset="0"/>
              <a:ea typeface="ＭＳ Ｐゴシック" charset="0"/>
              <a:cs typeface="Lucida Grande" charset="0"/>
              <a:sym typeface="Tw Cen MT" charset="0"/>
            </a:endParaRPr>
          </a:p>
          <a:p>
            <a:pPr marL="39688" algn="just">
              <a:spcBef>
                <a:spcPts val="1300"/>
              </a:spcBef>
            </a:pPr>
            <a:endParaRPr lang="en-US" sz="3000" dirty="0">
              <a:solidFill>
                <a:srgbClr val="4D0069"/>
              </a:solidFill>
              <a:latin typeface="Tw Cen MT" charset="0"/>
              <a:ea typeface="ＭＳ Ｐゴシック" charset="0"/>
              <a:cs typeface="Lucida Grande" charset="0"/>
              <a:sym typeface="Tw Cen MT" charset="0"/>
            </a:endParaRPr>
          </a:p>
        </p:txBody>
      </p:sp>
      <p:grpSp>
        <p:nvGrpSpPr>
          <p:cNvPr id="55300" name="Group 4"/>
          <p:cNvGrpSpPr>
            <a:grpSpLocks/>
          </p:cNvGrpSpPr>
          <p:nvPr/>
        </p:nvGrpSpPr>
        <p:grpSpPr bwMode="auto">
          <a:xfrm>
            <a:off x="3429000" y="-139700"/>
            <a:ext cx="5549900" cy="1231900"/>
            <a:chOff x="0" y="0"/>
            <a:chExt cx="3496" cy="776"/>
          </a:xfrm>
        </p:grpSpPr>
        <p:sp>
          <p:nvSpPr>
            <p:cNvPr id="55298" name="Rectangle 2"/>
            <p:cNvSpPr>
              <a:spLocks/>
            </p:cNvSpPr>
            <p:nvPr/>
          </p:nvSpPr>
          <p:spPr bwMode="auto">
            <a:xfrm>
              <a:off x="224" y="224"/>
              <a:ext cx="3040" cy="312"/>
            </a:xfrm>
            <a:prstGeom prst="rect">
              <a:avLst/>
            </a:prstGeom>
            <a:solidFill>
              <a:srgbClr val="FFFF6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a:solidFill>
                    <a:srgbClr val="002D99"/>
                  </a:solidFill>
                  <a:latin typeface="Helvetica" charset="0"/>
                  <a:ea typeface="ＭＳ Ｐゴシック" charset="0"/>
                  <a:cs typeface="Helvetica" charset="0"/>
                  <a:sym typeface="Helvetica" charset="0"/>
                </a:rPr>
                <a:t>Adult Dispositional Hope Scale</a:t>
              </a:r>
            </a:p>
          </p:txBody>
        </p:sp>
        <p:pic>
          <p:nvPicPr>
            <p:cNvPr id="552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9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8020189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wipe(up)">
                                      <p:cBhvr>
                                        <p:cTn id="7" dur="5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543DF60C-700D-7648-98B5-268FA0FB46D4}" type="slidenum">
              <a:rPr lang="en-US"/>
              <a:pPr/>
              <a:t>103</a:t>
            </a:fld>
            <a:endParaRPr lang="en-US"/>
          </a:p>
        </p:txBody>
      </p:sp>
      <p:sp>
        <p:nvSpPr>
          <p:cNvPr id="56321" name="Rectangle 1"/>
          <p:cNvSpPr>
            <a:spLocks/>
          </p:cNvSpPr>
          <p:nvPr/>
        </p:nvSpPr>
        <p:spPr bwMode="auto">
          <a:xfrm>
            <a:off x="241300" y="3212976"/>
            <a:ext cx="8648700" cy="1130424"/>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err="1">
                <a:solidFill>
                  <a:schemeClr val="tx1"/>
                </a:solidFill>
                <a:latin typeface="Helvetica" charset="0"/>
                <a:ea typeface="ＭＳ Ｐゴシック" charset="0"/>
                <a:cs typeface="Helvetica" charset="0"/>
                <a:sym typeface="Helvetica" charset="0"/>
              </a:rPr>
              <a:t>Oui</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ici</a:t>
            </a:r>
            <a:r>
              <a:rPr lang="en-US" sz="2400" dirty="0">
                <a:solidFill>
                  <a:schemeClr val="tx1"/>
                </a:solidFill>
                <a:latin typeface="Helvetica" charset="0"/>
                <a:ea typeface="ＭＳ Ｐゴシック" charset="0"/>
                <a:cs typeface="Helvetica" charset="0"/>
                <a:sym typeface="Helvetica" charset="0"/>
              </a:rPr>
              <a:t> encore l</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EMDR,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rgbClr val="A40800"/>
                </a:solidFill>
                <a:latin typeface="Helvetica" charset="0"/>
                <a:ea typeface="ＭＳ Ｐゴシック" charset="0"/>
                <a:cs typeface="Helvetica" charset="0"/>
                <a:sym typeface="Helvetica" charset="0"/>
              </a:rPr>
              <a:t>hypnose</a:t>
            </a:r>
            <a:r>
              <a:rPr lang="en-US" sz="2400" dirty="0">
                <a:solidFill>
                  <a:srgbClr val="A40800"/>
                </a:solidFill>
                <a:latin typeface="Helvetica" charset="0"/>
                <a:ea typeface="ＭＳ Ｐゴシック" charset="0"/>
                <a:cs typeface="Helvetica" charset="0"/>
                <a:sym typeface="Helvetica" charset="0"/>
              </a:rPr>
              <a:t> </a:t>
            </a:r>
            <a:r>
              <a:rPr lang="en-US" sz="2400" dirty="0">
                <a:solidFill>
                  <a:schemeClr val="tx1"/>
                </a:solidFill>
                <a:latin typeface="Helvetica" charset="0"/>
                <a:ea typeface="ＭＳ Ｐゴシック" charset="0"/>
                <a:cs typeface="Helvetica" charset="0"/>
                <a:sym typeface="Helvetica" charset="0"/>
              </a:rPr>
              <a:t>et le </a:t>
            </a:r>
            <a:r>
              <a:rPr lang="en-US" sz="2400" dirty="0" err="1">
                <a:solidFill>
                  <a:srgbClr val="A40800"/>
                </a:solidFill>
                <a:latin typeface="Helvetica" charset="0"/>
                <a:ea typeface="ＭＳ Ｐゴシック" charset="0"/>
                <a:cs typeface="Helvetica" charset="0"/>
                <a:sym typeface="Helvetica" charset="0"/>
              </a:rPr>
              <a:t>mindfullness</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sont</a:t>
            </a:r>
            <a:r>
              <a:rPr lang="en-US" sz="2400" dirty="0">
                <a:solidFill>
                  <a:schemeClr val="tx1"/>
                </a:solidFill>
                <a:latin typeface="Helvetica" charset="0"/>
                <a:ea typeface="ＭＳ Ｐゴシック" charset="0"/>
                <a:cs typeface="Helvetica" charset="0"/>
                <a:sym typeface="Helvetica" charset="0"/>
              </a:rPr>
              <a:t> des </a:t>
            </a:r>
            <a:r>
              <a:rPr lang="en-US" sz="2400" dirty="0" err="1">
                <a:solidFill>
                  <a:schemeClr val="tx1"/>
                </a:solidFill>
                <a:latin typeface="Helvetica" charset="0"/>
                <a:ea typeface="ＭＳ Ｐゴシック" charset="0"/>
                <a:cs typeface="Helvetica" charset="0"/>
                <a:sym typeface="Helvetica" charset="0"/>
              </a:rPr>
              <a:t>réponses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concrètes</a:t>
            </a:r>
            <a:r>
              <a:rPr lang="en-US" dirty="0">
                <a:solidFill>
                  <a:schemeClr val="tx1"/>
                </a:solidFill>
                <a:latin typeface="Helvetica" charset="0"/>
                <a:ea typeface="ＭＳ Ｐゴシック" charset="0"/>
                <a:cs typeface="Helvetica" charset="0"/>
                <a:sym typeface="Helvetica" charset="0"/>
              </a:rPr>
              <a:t>.</a:t>
            </a:r>
            <a:r>
              <a:rPr lang="en-US" dirty="0">
                <a:solidFill>
                  <a:srgbClr val="A40800"/>
                </a:solidFill>
                <a:latin typeface="Helvetica" charset="0"/>
                <a:ea typeface="ＭＳ Ｐゴシック" charset="0"/>
                <a:cs typeface="Helvetica" charset="0"/>
                <a:sym typeface="Helvetica" charset="0"/>
              </a:rPr>
              <a:t> </a:t>
            </a:r>
          </a:p>
        </p:txBody>
      </p:sp>
      <p:sp>
        <p:nvSpPr>
          <p:cNvPr id="7" name="Rectangle 6"/>
          <p:cNvSpPr/>
          <p:nvPr/>
        </p:nvSpPr>
        <p:spPr>
          <a:xfrm>
            <a:off x="467544" y="28187"/>
            <a:ext cx="7704856" cy="830997"/>
          </a:xfrm>
          <a:prstGeom prst="rect">
            <a:avLst/>
          </a:prstGeom>
        </p:spPr>
        <p:txBody>
          <a:bodyPr wrap="square">
            <a:spAutoFit/>
          </a:bodyPr>
          <a:lstStyle/>
          <a:p>
            <a:pPr lvl="0"/>
            <a:r>
              <a:rPr lang="fr-FR" sz="2400" b="1" dirty="0" smtClean="0">
                <a:latin typeface="+mn-lt"/>
              </a:rPr>
              <a:t>c. Peut-on changer le cours des choses?</a:t>
            </a:r>
          </a:p>
          <a:p>
            <a:pPr lvl="0" algn="just"/>
            <a:endParaRPr lang="fr-FR" sz="2400" dirty="0">
              <a:latin typeface="+mn-lt"/>
            </a:endParaRPr>
          </a:p>
        </p:txBody>
      </p:sp>
    </p:spTree>
    <p:extLst>
      <p:ext uri="{BB962C8B-B14F-4D97-AF65-F5344CB8AC3E}">
        <p14:creationId xmlns:p14="http://schemas.microsoft.com/office/powerpoint/2010/main" val="110366586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E17A8BB3-0A98-F348-ACAF-0F5804D91DB5}" type="slidenum">
              <a:rPr lang="en-US"/>
              <a:pPr/>
              <a:t>104</a:t>
            </a:fld>
            <a:endParaRPr lang="en-US"/>
          </a:p>
        </p:txBody>
      </p:sp>
      <p:sp>
        <p:nvSpPr>
          <p:cNvPr id="57348" name="Rectangle 4"/>
          <p:cNvSpPr>
            <a:spLocks/>
          </p:cNvSpPr>
          <p:nvPr/>
        </p:nvSpPr>
        <p:spPr bwMode="auto">
          <a:xfrm>
            <a:off x="241300" y="2692400"/>
            <a:ext cx="8648700" cy="25368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La </a:t>
            </a:r>
            <a:r>
              <a:rPr lang="en-US" sz="2400" dirty="0" err="1">
                <a:solidFill>
                  <a:schemeClr val="tx1"/>
                </a:solidFill>
                <a:latin typeface="Helvetica" charset="0"/>
                <a:ea typeface="ＭＳ Ｐゴシック" charset="0"/>
                <a:cs typeface="Helvetica" charset="0"/>
                <a:sym typeface="Helvetica" charset="0"/>
              </a:rPr>
              <a:t>théorie</a:t>
            </a:r>
            <a:r>
              <a:rPr lang="en-US" sz="2400" dirty="0">
                <a:solidFill>
                  <a:schemeClr val="tx1"/>
                </a:solidFill>
                <a:latin typeface="Helvetica" charset="0"/>
                <a:ea typeface="ＭＳ Ｐゴシック" charset="0"/>
                <a:cs typeface="Helvetica" charset="0"/>
                <a:sym typeface="Helvetica" charset="0"/>
              </a:rPr>
              <a:t> de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autodétermination</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Deci</a:t>
            </a:r>
            <a:r>
              <a:rPr lang="en-US" sz="2400" dirty="0">
                <a:solidFill>
                  <a:schemeClr val="tx1"/>
                </a:solidFill>
                <a:latin typeface="Helvetica" charset="0"/>
                <a:ea typeface="ＭＳ Ｐゴシック" charset="0"/>
                <a:cs typeface="Helvetica" charset="0"/>
                <a:sym typeface="Helvetica" charset="0"/>
              </a:rPr>
              <a:t> &amp; Ryan, 2000, 2002, 2008)</a:t>
            </a:r>
            <a:r>
              <a:rPr lang="en-US" sz="2400" dirty="0" err="1">
                <a:solidFill>
                  <a:schemeClr val="tx1"/>
                </a:solidFill>
                <a:latin typeface="Helvetica" charset="0"/>
                <a:ea typeface="ＭＳ Ｐゴシック" charset="0"/>
                <a:cs typeface="Helvetica" charset="0"/>
                <a:sym typeface="Helvetica" charset="0"/>
              </a:rPr>
              <a:t>est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théorie</a:t>
            </a:r>
            <a:r>
              <a:rPr lang="en-US" sz="2400" dirty="0">
                <a:solidFill>
                  <a:srgbClr val="A40800"/>
                </a:solidFill>
                <a:latin typeface="Helvetica" charset="0"/>
                <a:ea typeface="ＭＳ Ｐゴシック" charset="0"/>
                <a:cs typeface="Helvetica" charset="0"/>
                <a:sym typeface="Helvetica" charset="0"/>
              </a:rPr>
              <a:t> de la motivation </a:t>
            </a:r>
            <a:r>
              <a:rPr lang="en-US" sz="2400" dirty="0" err="1">
                <a:solidFill>
                  <a:srgbClr val="A40800"/>
                </a:solidFill>
                <a:latin typeface="Helvetica" charset="0"/>
                <a:ea typeface="ＭＳ Ｐゴシック" charset="0"/>
                <a:cs typeface="Helvetica" charset="0"/>
                <a:sym typeface="Helvetica" charset="0"/>
              </a:rPr>
              <a:t>humaine</a:t>
            </a:r>
            <a:r>
              <a:rPr lang="en-US" sz="2400" dirty="0">
                <a:solidFill>
                  <a:schemeClr val="tx1"/>
                </a:solidFill>
                <a:latin typeface="Helvetica" charset="0"/>
                <a:ea typeface="ＭＳ Ｐゴシック" charset="0"/>
                <a:cs typeface="Helvetica" charset="0"/>
                <a:sym typeface="Helvetica" charset="0"/>
              </a:rPr>
              <a:t>, du </a:t>
            </a:r>
            <a:r>
              <a:rPr lang="en-US" sz="2400" dirty="0" err="1">
                <a:solidFill>
                  <a:schemeClr val="tx1"/>
                </a:solidFill>
                <a:latin typeface="Helvetica" charset="0"/>
                <a:ea typeface="ＭＳ Ｐゴシック" charset="0"/>
                <a:cs typeface="Helvetica" charset="0"/>
                <a:sym typeface="Helvetica" charset="0"/>
              </a:rPr>
              <a:t>développement</a:t>
            </a:r>
            <a:r>
              <a:rPr lang="en-US" sz="2400" dirty="0">
                <a:solidFill>
                  <a:schemeClr val="tx1"/>
                </a:solidFill>
                <a:latin typeface="Helvetica" charset="0"/>
                <a:ea typeface="ＭＳ Ｐゴシック" charset="0"/>
                <a:cs typeface="Helvetica" charset="0"/>
                <a:sym typeface="Helvetica" charset="0"/>
              </a:rPr>
              <a:t> et du </a:t>
            </a:r>
            <a:r>
              <a:rPr lang="en-US" sz="2400" dirty="0" err="1">
                <a:solidFill>
                  <a:schemeClr val="tx1"/>
                </a:solidFill>
                <a:latin typeface="Helvetica" charset="0"/>
                <a:ea typeface="ＭＳ Ｐゴシック" charset="0"/>
                <a:cs typeface="Helvetica" charset="0"/>
                <a:sym typeface="Helvetica" charset="0"/>
              </a:rPr>
              <a:t>bien-être</a:t>
            </a:r>
            <a:r>
              <a:rPr lang="en-US" sz="2400" dirty="0">
                <a:solidFill>
                  <a:schemeClr val="tx1"/>
                </a:solidFill>
                <a:latin typeface="Helvetica" charset="0"/>
                <a:ea typeface="ＭＳ Ｐゴシック" charset="0"/>
                <a:cs typeface="Helvetica" charset="0"/>
                <a:sym typeface="Helvetica" charset="0"/>
              </a:rPr>
              <a:t> qui a </a:t>
            </a:r>
            <a:r>
              <a:rPr lang="en-US" sz="2400" dirty="0" err="1">
                <a:solidFill>
                  <a:schemeClr val="tx1"/>
                </a:solidFill>
                <a:latin typeface="Helvetica" charset="0"/>
                <a:ea typeface="ＭＳ Ｐゴシック" charset="0"/>
                <a:cs typeface="Helvetica" charset="0"/>
                <a:sym typeface="Helvetica" charset="0"/>
              </a:rPr>
              <a:t>connu</a:t>
            </a:r>
            <a:r>
              <a:rPr lang="en-US" sz="2400" dirty="0">
                <a:solidFill>
                  <a:schemeClr val="tx1"/>
                </a:solidFill>
                <a:latin typeface="Helvetica" charset="0"/>
                <a:ea typeface="ＭＳ Ｐゴシック" charset="0"/>
                <a:cs typeface="Helvetica" charset="0"/>
                <a:sym typeface="Helvetica" charset="0"/>
              </a:rPr>
              <a:t> un formidable </a:t>
            </a:r>
            <a:r>
              <a:rPr lang="en-US" sz="2400" dirty="0" err="1">
                <a:solidFill>
                  <a:schemeClr val="tx1"/>
                </a:solidFill>
                <a:latin typeface="Helvetica" charset="0"/>
                <a:ea typeface="ＭＳ Ｐゴシック" charset="0"/>
                <a:cs typeface="Helvetica" charset="0"/>
                <a:sym typeface="Helvetica" charset="0"/>
              </a:rPr>
              <a:t>développement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dernières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années</a:t>
            </a:r>
            <a:r>
              <a:rPr lang="en-US" sz="2400" dirty="0">
                <a:solidFill>
                  <a:schemeClr val="tx1"/>
                </a:solidFill>
                <a:latin typeface="Helvetica" charset="0"/>
                <a:ea typeface="ＭＳ Ｐゴシック" charset="0"/>
                <a:cs typeface="Helvetica" charset="0"/>
                <a:sym typeface="Helvetica" charset="0"/>
              </a:rPr>
              <a:t>. Il s</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agira</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ici</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présenter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postulats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principaux</a:t>
            </a:r>
            <a:r>
              <a:rPr lang="en-US" sz="2400" dirty="0">
                <a:solidFill>
                  <a:schemeClr val="tx1"/>
                </a:solidFill>
                <a:latin typeface="Helvetica" charset="0"/>
                <a:ea typeface="ＭＳ Ｐゴシック" charset="0"/>
                <a:cs typeface="Helvetica" charset="0"/>
                <a:sym typeface="Helvetica" charset="0"/>
              </a:rPr>
              <a:t>.</a:t>
            </a:r>
          </a:p>
        </p:txBody>
      </p:sp>
      <p:sp>
        <p:nvSpPr>
          <p:cNvPr id="7" name="Rectangle 6"/>
          <p:cNvSpPr/>
          <p:nvPr/>
        </p:nvSpPr>
        <p:spPr>
          <a:xfrm>
            <a:off x="467544" y="332656"/>
            <a:ext cx="7704856" cy="830997"/>
          </a:xfrm>
          <a:prstGeom prst="rect">
            <a:avLst/>
          </a:prstGeom>
        </p:spPr>
        <p:txBody>
          <a:bodyPr wrap="square">
            <a:spAutoFit/>
          </a:bodyPr>
          <a:lstStyle/>
          <a:p>
            <a:pPr lvl="0"/>
            <a:r>
              <a:rPr lang="fr-FR" sz="2400" b="1" dirty="0" smtClean="0">
                <a:latin typeface="+mn-lt"/>
              </a:rPr>
              <a:t>4.4. La théorie de l’autodétermination</a:t>
            </a:r>
          </a:p>
          <a:p>
            <a:pPr lvl="0" algn="just"/>
            <a:endParaRPr lang="fr-FR" sz="2400" dirty="0">
              <a:latin typeface="+mn-lt"/>
            </a:endParaRPr>
          </a:p>
        </p:txBody>
      </p:sp>
    </p:spTree>
    <p:extLst>
      <p:ext uri="{BB962C8B-B14F-4D97-AF65-F5344CB8AC3E}">
        <p14:creationId xmlns:p14="http://schemas.microsoft.com/office/powerpoint/2010/main" val="247037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51E0800E-03FA-0048-B853-0BA238EC6B22}" type="slidenum">
              <a:rPr lang="en-US"/>
              <a:pPr/>
              <a:t>105</a:t>
            </a:fld>
            <a:endParaRPr lang="en-US"/>
          </a:p>
        </p:txBody>
      </p:sp>
      <p:sp>
        <p:nvSpPr>
          <p:cNvPr id="58372" name="Rectangle 4"/>
          <p:cNvSpPr>
            <a:spLocks/>
          </p:cNvSpPr>
          <p:nvPr/>
        </p:nvSpPr>
        <p:spPr bwMode="auto">
          <a:xfrm>
            <a:off x="241300" y="1016000"/>
            <a:ext cx="8648700" cy="56261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err="1">
                <a:solidFill>
                  <a:schemeClr val="tx1"/>
                </a:solidFill>
                <a:latin typeface="Helvetica" charset="0"/>
                <a:ea typeface="ＭＳ Ｐゴシック" charset="0"/>
                <a:cs typeface="Helvetica" charset="0"/>
                <a:sym typeface="Helvetica" charset="0"/>
              </a:rPr>
              <a:t>Modèle</a:t>
            </a:r>
            <a:r>
              <a:rPr lang="en-US" sz="2400" dirty="0">
                <a:solidFill>
                  <a:schemeClr val="tx1"/>
                </a:solidFill>
                <a:latin typeface="Helvetica" charset="0"/>
                <a:ea typeface="ＭＳ Ｐゴシック" charset="0"/>
                <a:cs typeface="Helvetica" charset="0"/>
                <a:sym typeface="Helvetica" charset="0"/>
              </a:rPr>
              <a:t> en </a:t>
            </a:r>
            <a:r>
              <a:rPr lang="en-US" sz="2400" dirty="0" err="1">
                <a:solidFill>
                  <a:schemeClr val="tx1"/>
                </a:solidFill>
                <a:latin typeface="Helvetica" charset="0"/>
                <a:ea typeface="ＭＳ Ｐゴシック" charset="0"/>
                <a:cs typeface="Helvetica" charset="0"/>
                <a:sym typeface="Helvetica" charset="0"/>
              </a:rPr>
              <a:t>faveur</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différents</a:t>
            </a:r>
            <a:r>
              <a:rPr lang="en-US" sz="2400" dirty="0">
                <a:solidFill>
                  <a:schemeClr val="tx1"/>
                </a:solidFill>
                <a:latin typeface="Helvetica" charset="0"/>
                <a:ea typeface="ＭＳ Ｐゴシック" charset="0"/>
                <a:cs typeface="Helvetica" charset="0"/>
                <a:sym typeface="Helvetica" charset="0"/>
              </a:rPr>
              <a:t> types de motivation </a:t>
            </a:r>
            <a:r>
              <a:rPr lang="en-US" sz="2400" dirty="0" err="1">
                <a:solidFill>
                  <a:schemeClr val="tx1"/>
                </a:solidFill>
                <a:latin typeface="Helvetica" charset="0"/>
                <a:ea typeface="ＭＳ Ｐゴシック" charset="0"/>
                <a:cs typeface="Helvetica" charset="0"/>
                <a:sym typeface="Helvetica" charset="0"/>
              </a:rPr>
              <a:t>dont</a:t>
            </a:r>
            <a:r>
              <a:rPr lang="en-US" sz="2400" dirty="0">
                <a:solidFill>
                  <a:schemeClr val="tx1"/>
                </a:solidFill>
                <a:latin typeface="Helvetica" charset="0"/>
                <a:ea typeface="ＭＳ Ｐゴシック" charset="0"/>
                <a:cs typeface="Helvetica" charset="0"/>
                <a:sym typeface="Helvetica" charset="0"/>
              </a:rPr>
              <a:t> les </a:t>
            </a:r>
            <a:r>
              <a:rPr lang="en-US" sz="2400" dirty="0" err="1">
                <a:solidFill>
                  <a:schemeClr val="tx1"/>
                </a:solidFill>
                <a:latin typeface="Helvetica" charset="0"/>
                <a:ea typeface="ＭＳ Ｐゴシック" charset="0"/>
                <a:cs typeface="Helvetica" charset="0"/>
                <a:sym typeface="Helvetica" charset="0"/>
              </a:rPr>
              <a:t>conséquences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affectives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cognitives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comportementales</a:t>
            </a:r>
            <a:r>
              <a:rPr lang="en-US" sz="2400" dirty="0">
                <a:solidFill>
                  <a:schemeClr val="tx1"/>
                </a:solidFill>
                <a:latin typeface="Helvetica" charset="0"/>
                <a:ea typeface="ＭＳ Ｐゴシック" charset="0"/>
                <a:cs typeface="Helvetica" charset="0"/>
                <a:sym typeface="Helvetica" charset="0"/>
              </a:rPr>
              <a:t> ne </a:t>
            </a:r>
            <a:r>
              <a:rPr lang="en-US" sz="2400" dirty="0" err="1">
                <a:solidFill>
                  <a:schemeClr val="tx1"/>
                </a:solidFill>
                <a:latin typeface="Helvetica" charset="0"/>
                <a:ea typeface="ＭＳ Ｐゴシック" charset="0"/>
                <a:cs typeface="Helvetica" charset="0"/>
                <a:sym typeface="Helvetica" charset="0"/>
              </a:rPr>
              <a:t>sont</a:t>
            </a:r>
            <a:r>
              <a:rPr lang="en-US" sz="2400" dirty="0">
                <a:solidFill>
                  <a:schemeClr val="tx1"/>
                </a:solidFill>
                <a:latin typeface="Helvetica" charset="0"/>
                <a:ea typeface="ＭＳ Ｐゴシック" charset="0"/>
                <a:cs typeface="Helvetica" charset="0"/>
                <a:sym typeface="Helvetica" charset="0"/>
              </a:rPr>
              <a:t> pas </a:t>
            </a:r>
            <a:r>
              <a:rPr lang="en-US" sz="2400" dirty="0" err="1">
                <a:solidFill>
                  <a:schemeClr val="tx1"/>
                </a:solidFill>
                <a:latin typeface="Helvetica" charset="0"/>
                <a:ea typeface="ＭＳ Ｐゴシック" charset="0"/>
                <a:cs typeface="Helvetica" charset="0"/>
                <a:sym typeface="Helvetica" charset="0"/>
              </a:rPr>
              <a:t>équivalentes</a:t>
            </a:r>
            <a:r>
              <a:rPr lang="en-US" sz="2400" dirty="0">
                <a:solidFill>
                  <a:schemeClr val="tx1"/>
                </a:solidFill>
                <a:latin typeface="Helvetica" charset="0"/>
                <a:ea typeface="ＭＳ Ｐゴシック" charset="0"/>
                <a:cs typeface="Helvetica" charset="0"/>
                <a:sym typeface="Helvetica" charset="0"/>
              </a:rPr>
              <a:t>. </a:t>
            </a:r>
          </a:p>
          <a:p>
            <a:pPr algn="just"/>
            <a:endParaRPr lang="en-US" sz="2400" dirty="0">
              <a:solidFill>
                <a:schemeClr val="tx1"/>
              </a:solidFill>
              <a:latin typeface="Helvetica" charset="0"/>
              <a:ea typeface="ＭＳ Ｐゴシック" charset="0"/>
              <a:cs typeface="Helvetica" charset="0"/>
              <a:sym typeface="Helvetica" charset="0"/>
            </a:endParaRPr>
          </a:p>
          <a:p>
            <a:pPr algn="just"/>
            <a:r>
              <a:rPr lang="en-US" sz="2400" dirty="0">
                <a:solidFill>
                  <a:schemeClr val="tx1"/>
                </a:solidFill>
                <a:latin typeface="Helvetica" charset="0"/>
                <a:ea typeface="ＭＳ Ｐゴシック" charset="0"/>
                <a:cs typeface="Helvetica" charset="0"/>
                <a:sym typeface="Helvetica" charset="0"/>
              </a:rPr>
              <a:t>Abandon de la distinction </a:t>
            </a:r>
            <a:r>
              <a:rPr lang="en-US" sz="2400" dirty="0" err="1">
                <a:solidFill>
                  <a:schemeClr val="tx1"/>
                </a:solidFill>
                <a:latin typeface="Helvetica" charset="0"/>
                <a:ea typeface="ＭＳ Ｐゴシック" charset="0"/>
                <a:cs typeface="Helvetica" charset="0"/>
                <a:sym typeface="Helvetica" charset="0"/>
              </a:rPr>
              <a:t>classique</a:t>
            </a:r>
            <a:r>
              <a:rPr lang="en-US" sz="2400" dirty="0">
                <a:solidFill>
                  <a:schemeClr val="tx1"/>
                </a:solidFill>
                <a:latin typeface="Helvetica" charset="0"/>
                <a:ea typeface="ＭＳ Ｐゴシック" charset="0"/>
                <a:cs typeface="Helvetica" charset="0"/>
                <a:sym typeface="Helvetica" charset="0"/>
              </a:rPr>
              <a:t> motivation </a:t>
            </a:r>
            <a:r>
              <a:rPr lang="en-US" sz="2400" dirty="0" err="1">
                <a:solidFill>
                  <a:schemeClr val="tx1"/>
                </a:solidFill>
                <a:latin typeface="Helvetica" charset="0"/>
                <a:ea typeface="ＭＳ Ｐゴシック" charset="0"/>
                <a:cs typeface="Helvetica" charset="0"/>
                <a:sym typeface="Helvetica" charset="0"/>
              </a:rPr>
              <a:t>intrinsèque</a:t>
            </a:r>
            <a:r>
              <a:rPr lang="en-US" sz="2400" dirty="0">
                <a:solidFill>
                  <a:schemeClr val="tx1"/>
                </a:solidFill>
                <a:latin typeface="Helvetica" charset="0"/>
                <a:ea typeface="ＭＳ Ｐゴシック" charset="0"/>
                <a:cs typeface="Helvetica" charset="0"/>
                <a:sym typeface="Helvetica" charset="0"/>
              </a:rPr>
              <a:t> versus </a:t>
            </a:r>
            <a:r>
              <a:rPr lang="en-US" sz="2400" dirty="0" err="1">
                <a:solidFill>
                  <a:schemeClr val="tx1"/>
                </a:solidFill>
                <a:latin typeface="Helvetica" charset="0"/>
                <a:ea typeface="ＭＳ Ｐゴシック" charset="0"/>
                <a:cs typeface="Helvetica" charset="0"/>
                <a:sym typeface="Helvetica" charset="0"/>
              </a:rPr>
              <a:t>extrinsèque</a:t>
            </a:r>
            <a:r>
              <a:rPr lang="en-US" sz="2400" dirty="0">
                <a:solidFill>
                  <a:schemeClr val="tx1"/>
                </a:solidFill>
                <a:latin typeface="Helvetica" charset="0"/>
                <a:ea typeface="ＭＳ Ｐゴシック" charset="0"/>
                <a:cs typeface="Helvetica" charset="0"/>
                <a:sym typeface="Helvetica" charset="0"/>
              </a:rPr>
              <a:t>.</a:t>
            </a:r>
          </a:p>
          <a:p>
            <a:pPr algn="just"/>
            <a:r>
              <a:rPr lang="en-US" sz="2400" dirty="0">
                <a:solidFill>
                  <a:schemeClr val="tx1"/>
                </a:solidFill>
                <a:latin typeface="Helvetica" charset="0"/>
                <a:ea typeface="ＭＳ Ｐゴシック" charset="0"/>
                <a:cs typeface="Helvetica" charset="0"/>
                <a:sym typeface="Helvetica" charset="0"/>
              </a:rPr>
              <a:t> </a:t>
            </a:r>
          </a:p>
          <a:p>
            <a:pPr algn="just"/>
            <a:r>
              <a:rPr lang="en-US" sz="2400" dirty="0" err="1">
                <a:solidFill>
                  <a:schemeClr val="tx1"/>
                </a:solidFill>
                <a:latin typeface="Helvetica" charset="0"/>
                <a:ea typeface="ＭＳ Ｐゴシック" charset="0"/>
                <a:cs typeface="Helvetica" charset="0"/>
                <a:sym typeface="Helvetica" charset="0"/>
              </a:rPr>
              <a:t>Préférence</a:t>
            </a:r>
            <a:r>
              <a:rPr lang="en-US" sz="2400" dirty="0">
                <a:solidFill>
                  <a:schemeClr val="tx1"/>
                </a:solidFill>
                <a:latin typeface="Helvetica" charset="0"/>
                <a:ea typeface="ＭＳ Ｐゴシック" charset="0"/>
                <a:cs typeface="Helvetica" charset="0"/>
                <a:sym typeface="Helvetica" charset="0"/>
              </a:rPr>
              <a:t> pour motivations </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autonomes</a:t>
            </a:r>
            <a:r>
              <a:rPr lang="en-US" sz="2400" dirty="0">
                <a:solidFill>
                  <a:srgbClr val="A40800"/>
                </a:solidFill>
                <a:latin typeface="Helvetica" charset="0"/>
                <a:ea typeface="ＭＳ Ｐゴシック" charset="0"/>
                <a:cs typeface="Helvetica" charset="0"/>
                <a:sym typeface="Helvetica" charset="0"/>
              </a:rPr>
              <a:t> »</a:t>
            </a:r>
            <a:r>
              <a:rPr lang="en-US" sz="2400" dirty="0">
                <a:solidFill>
                  <a:schemeClr val="tx1"/>
                </a:solidFill>
                <a:latin typeface="Helvetica" charset="0"/>
                <a:ea typeface="ＭＳ Ｐゴシック" charset="0"/>
                <a:cs typeface="Helvetica" charset="0"/>
                <a:sym typeface="Helvetica" charset="0"/>
              </a:rPr>
              <a:t> (i.e., </a:t>
            </a:r>
            <a:r>
              <a:rPr lang="en-US" sz="2400" dirty="0" err="1">
                <a:solidFill>
                  <a:schemeClr val="tx1"/>
                </a:solidFill>
                <a:latin typeface="Helvetica" charset="0"/>
                <a:ea typeface="ＭＳ Ｐゴシック" charset="0"/>
                <a:cs typeface="Helvetica" charset="0"/>
                <a:sym typeface="Helvetica" charset="0"/>
              </a:rPr>
              <a:t>spontanées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choisies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volontaires</a:t>
            </a:r>
            <a:r>
              <a:rPr lang="en-US" sz="2400" dirty="0">
                <a:solidFill>
                  <a:schemeClr val="tx1"/>
                </a:solidFill>
                <a:latin typeface="Helvetica" charset="0"/>
                <a:ea typeface="ＭＳ Ｐゴシック" charset="0"/>
                <a:cs typeface="Helvetica" charset="0"/>
                <a:sym typeface="Helvetica" charset="0"/>
              </a:rPr>
              <a:t>) versus </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contraintes</a:t>
            </a:r>
            <a:r>
              <a:rPr lang="en-US" sz="2400" dirty="0">
                <a:solidFill>
                  <a:srgbClr val="A40800"/>
                </a:solidFill>
                <a:latin typeface="Helvetica" charset="0"/>
                <a:ea typeface="ＭＳ Ｐゴシック" charset="0"/>
                <a:cs typeface="Helvetica" charset="0"/>
                <a:sym typeface="Helvetica" charset="0"/>
              </a:rPr>
              <a:t> »</a:t>
            </a:r>
            <a:r>
              <a:rPr lang="en-US" sz="2400" dirty="0">
                <a:solidFill>
                  <a:schemeClr val="tx1"/>
                </a:solidFill>
                <a:latin typeface="Helvetica" charset="0"/>
                <a:ea typeface="ＭＳ Ｐゴシック" charset="0"/>
                <a:cs typeface="Helvetica" charset="0"/>
                <a:sym typeface="Helvetica" charset="0"/>
              </a:rPr>
              <a:t> (i.e., </a:t>
            </a:r>
            <a:r>
              <a:rPr lang="en-US" sz="2400" dirty="0" err="1">
                <a:solidFill>
                  <a:schemeClr val="tx1"/>
                </a:solidFill>
                <a:latin typeface="Helvetica" charset="0"/>
                <a:ea typeface="ＭＳ Ｐゴシック" charset="0"/>
                <a:cs typeface="Helvetica" charset="0"/>
                <a:sym typeface="Helvetica" charset="0"/>
              </a:rPr>
              <a:t>obligées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contrôlées</a:t>
            </a:r>
            <a:r>
              <a:rPr lang="en-US" sz="2400" dirty="0">
                <a:solidFill>
                  <a:schemeClr val="tx1"/>
                </a:solidFill>
                <a:latin typeface="Helvetica" charset="0"/>
                <a:ea typeface="ＭＳ Ｐゴシック" charset="0"/>
                <a:cs typeface="Helvetica" charset="0"/>
                <a:sym typeface="Helvetica" charset="0"/>
              </a:rPr>
              <a:t> par des </a:t>
            </a:r>
            <a:r>
              <a:rPr lang="en-US" sz="2400" dirty="0" err="1">
                <a:solidFill>
                  <a:schemeClr val="tx1"/>
                </a:solidFill>
                <a:latin typeface="Helvetica" charset="0"/>
                <a:ea typeface="ＭＳ Ｐゴシック" charset="0"/>
                <a:cs typeface="Helvetica" charset="0"/>
                <a:sym typeface="Helvetica" charset="0"/>
              </a:rPr>
              <a:t>pressions</a:t>
            </a:r>
            <a:r>
              <a:rPr lang="en-US" sz="2400" dirty="0">
                <a:solidFill>
                  <a:schemeClr val="tx1"/>
                </a:solidFill>
                <a:latin typeface="Helvetica" charset="0"/>
                <a:ea typeface="ＭＳ Ｐゴシック" charset="0"/>
                <a:cs typeface="Helvetica" charset="0"/>
                <a:sym typeface="Helvetica" charset="0"/>
              </a:rPr>
              <a:t>). </a:t>
            </a:r>
          </a:p>
          <a:p>
            <a:pPr algn="just"/>
            <a:endParaRPr lang="en-US" sz="2400" dirty="0">
              <a:solidFill>
                <a:schemeClr val="tx1"/>
              </a:solidFill>
              <a:latin typeface="Helvetica" charset="0"/>
              <a:ea typeface="ＭＳ Ｐゴシック" charset="0"/>
              <a:cs typeface="Helvetica" charset="0"/>
              <a:sym typeface="Helvetica" charset="0"/>
            </a:endParaRPr>
          </a:p>
          <a:p>
            <a:pPr algn="just"/>
            <a:r>
              <a:rPr lang="en-US" sz="2400" dirty="0" err="1">
                <a:solidFill>
                  <a:schemeClr val="tx1"/>
                </a:solidFill>
                <a:latin typeface="Helvetica" charset="0"/>
                <a:ea typeface="ＭＳ Ｐゴシック" charset="0"/>
                <a:cs typeface="Helvetica" charset="0"/>
                <a:sym typeface="Helvetica" charset="0"/>
              </a:rPr>
              <a:t>Dans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ce</a:t>
            </a:r>
            <a:r>
              <a:rPr lang="en-US" sz="2400" dirty="0">
                <a:solidFill>
                  <a:schemeClr val="tx1"/>
                </a:solidFill>
                <a:latin typeface="Helvetica" charset="0"/>
                <a:ea typeface="ＭＳ Ｐゴシック" charset="0"/>
                <a:cs typeface="Helvetica" charset="0"/>
                <a:sym typeface="Helvetica" charset="0"/>
              </a:rPr>
              <a:t> cadre,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forte motivation </a:t>
            </a:r>
            <a:r>
              <a:rPr lang="en-US" sz="2400" dirty="0" err="1">
                <a:solidFill>
                  <a:schemeClr val="tx1"/>
                </a:solidFill>
                <a:latin typeface="Helvetica" charset="0"/>
                <a:ea typeface="ＭＳ Ｐゴシック" charset="0"/>
                <a:cs typeface="Helvetica" charset="0"/>
                <a:sym typeface="Helvetica" charset="0"/>
              </a:rPr>
              <a:t>régulée</a:t>
            </a:r>
            <a:r>
              <a:rPr lang="en-US" sz="2400" dirty="0">
                <a:solidFill>
                  <a:schemeClr val="tx1"/>
                </a:solidFill>
                <a:latin typeface="Helvetica" charset="0"/>
                <a:ea typeface="ＭＳ Ｐゴシック" charset="0"/>
                <a:cs typeface="Helvetica" charset="0"/>
                <a:sym typeface="Helvetica" charset="0"/>
              </a:rPr>
              <a:t> par des </a:t>
            </a:r>
            <a:r>
              <a:rPr lang="en-US" sz="2400" dirty="0" err="1">
                <a:solidFill>
                  <a:srgbClr val="A40800"/>
                </a:solidFill>
                <a:latin typeface="Helvetica" charset="0"/>
                <a:ea typeface="ＭＳ Ｐゴシック" charset="0"/>
                <a:cs typeface="Helvetica" charset="0"/>
                <a:sym typeface="Helvetica" charset="0"/>
              </a:rPr>
              <a:t>facteurs</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contraignants</a:t>
            </a:r>
            <a:r>
              <a:rPr lang="en-US" sz="2400" dirty="0">
                <a:solidFill>
                  <a:srgbClr val="A40800"/>
                </a:solidFill>
                <a:latin typeface="Helvetica" charset="0"/>
                <a:ea typeface="ＭＳ Ｐゴシック" charset="0"/>
                <a:cs typeface="Helvetica" charset="0"/>
                <a:sym typeface="Helvetica" charset="0"/>
              </a:rPr>
              <a:t> s</a:t>
            </a:r>
            <a:r>
              <a:rPr lang="ja-JP" altLang="en-US" sz="2400" dirty="0">
                <a:solidFill>
                  <a:srgbClr val="A40800"/>
                </a:solidFill>
                <a:latin typeface="Arial"/>
                <a:ea typeface="ＭＳ Ｐゴシック" charset="0"/>
                <a:cs typeface="Helvetica" charset="0"/>
                <a:sym typeface="Helvetica" charset="0"/>
              </a:rPr>
              <a:t>’</a:t>
            </a:r>
            <a:r>
              <a:rPr lang="en-US" sz="2400" dirty="0" err="1">
                <a:solidFill>
                  <a:srgbClr val="A40800"/>
                </a:solidFill>
                <a:latin typeface="Helvetica" charset="0"/>
                <a:ea typeface="ＭＳ Ｐゴシック" charset="0"/>
                <a:cs typeface="Helvetica" charset="0"/>
                <a:sym typeface="Helvetica" charset="0"/>
              </a:rPr>
              <a:t>avère</a:t>
            </a:r>
            <a:r>
              <a:rPr lang="en-US" sz="2400" dirty="0">
                <a:solidFill>
                  <a:srgbClr val="A40800"/>
                </a:solidFill>
                <a:latin typeface="Helvetica" charset="0"/>
                <a:ea typeface="ＭＳ Ｐゴシック" charset="0"/>
                <a:cs typeface="Helvetica" charset="0"/>
                <a:sym typeface="Helvetica" charset="0"/>
              </a:rPr>
              <a:t> beaucoup </a:t>
            </a:r>
            <a:r>
              <a:rPr lang="en-US" sz="2400" dirty="0" err="1">
                <a:solidFill>
                  <a:srgbClr val="A40800"/>
                </a:solidFill>
                <a:latin typeface="Helvetica" charset="0"/>
                <a:ea typeface="ＭＳ Ｐゴシック" charset="0"/>
                <a:cs typeface="Helvetica" charset="0"/>
                <a:sym typeface="Helvetica" charset="0"/>
              </a:rPr>
              <a:t>moins</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bénéfique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6E0500"/>
                </a:solidFill>
                <a:latin typeface="Helvetica" charset="0"/>
                <a:ea typeface="ＭＳ Ｐゴシック" charset="0"/>
                <a:cs typeface="Helvetica" charset="0"/>
                <a:sym typeface="Helvetica" charset="0"/>
              </a:rPr>
              <a:t>qu</a:t>
            </a:r>
            <a:r>
              <a:rPr lang="ja-JP" altLang="en-US" sz="2400" dirty="0">
                <a:solidFill>
                  <a:srgbClr val="6E0500"/>
                </a:solidFill>
                <a:latin typeface="Arial"/>
                <a:ea typeface="ＭＳ Ｐゴシック" charset="0"/>
                <a:cs typeface="Helvetica" charset="0"/>
                <a:sym typeface="Helvetica" charset="0"/>
              </a:rPr>
              <a:t>’</a:t>
            </a:r>
            <a:r>
              <a:rPr lang="en-US" sz="2400" dirty="0" err="1">
                <a:solidFill>
                  <a:srgbClr val="6E0500"/>
                </a:solidFill>
                <a:latin typeface="Helvetica" charset="0"/>
                <a:ea typeface="ＭＳ Ｐゴシック" charset="0"/>
                <a:cs typeface="Helvetica" charset="0"/>
                <a:sym typeface="Helvetica" charset="0"/>
              </a:rPr>
              <a:t>une</a:t>
            </a:r>
            <a:r>
              <a:rPr lang="en-US" sz="2400" dirty="0">
                <a:solidFill>
                  <a:srgbClr val="6E0500"/>
                </a:solidFill>
                <a:latin typeface="Helvetica" charset="0"/>
                <a:ea typeface="ＭＳ Ｐゴシック" charset="0"/>
                <a:cs typeface="Helvetica" charset="0"/>
                <a:sym typeface="Helvetica" charset="0"/>
              </a:rPr>
              <a:t> forte motivation </a:t>
            </a:r>
            <a:r>
              <a:rPr lang="en-US" sz="2400" dirty="0" err="1">
                <a:solidFill>
                  <a:srgbClr val="6E0500"/>
                </a:solidFill>
                <a:latin typeface="Helvetica" charset="0"/>
                <a:ea typeface="ＭＳ Ｐゴシック" charset="0"/>
                <a:cs typeface="Helvetica" charset="0"/>
                <a:sym typeface="Helvetica" charset="0"/>
              </a:rPr>
              <a:t>autonome</a:t>
            </a:r>
            <a:r>
              <a:rPr lang="en-US" sz="2400" dirty="0">
                <a:solidFill>
                  <a:schemeClr val="tx1"/>
                </a:solidFill>
                <a:latin typeface="Helvetica" charset="0"/>
                <a:ea typeface="ＭＳ Ｐゴシック" charset="0"/>
                <a:cs typeface="Helvetica" charset="0"/>
                <a:sym typeface="Helvetica" charset="0"/>
              </a:rPr>
              <a:t>, en </a:t>
            </a:r>
            <a:r>
              <a:rPr lang="en-US" sz="2400" dirty="0" err="1">
                <a:solidFill>
                  <a:schemeClr val="tx1"/>
                </a:solidFill>
                <a:latin typeface="Helvetica" charset="0"/>
                <a:ea typeface="ＭＳ Ｐゴシック" charset="0"/>
                <a:cs typeface="Helvetica" charset="0"/>
                <a:sym typeface="Helvetica" charset="0"/>
              </a:rPr>
              <a:t>termes</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qualité</a:t>
            </a:r>
            <a:r>
              <a:rPr lang="en-US" sz="2400" dirty="0">
                <a:solidFill>
                  <a:schemeClr val="tx1"/>
                </a:solidFill>
                <a:latin typeface="Helvetica" charset="0"/>
                <a:ea typeface="ＭＳ Ｐゴシック" charset="0"/>
                <a:cs typeface="Helvetica" charset="0"/>
                <a:sym typeface="Helvetica" charset="0"/>
              </a:rPr>
              <a:t> de l</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implication, de </a:t>
            </a:r>
            <a:r>
              <a:rPr lang="en-US" sz="2400" dirty="0" err="1">
                <a:solidFill>
                  <a:schemeClr val="tx1"/>
                </a:solidFill>
                <a:latin typeface="Helvetica" charset="0"/>
                <a:ea typeface="ＭＳ Ｐゴシック" charset="0"/>
                <a:cs typeface="Helvetica" charset="0"/>
                <a:sym typeface="Helvetica" charset="0"/>
              </a:rPr>
              <a:t>rendement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bien-être</a:t>
            </a:r>
            <a:r>
              <a:rPr lang="en-US" sz="2400" dirty="0">
                <a:solidFill>
                  <a:schemeClr val="tx1"/>
                </a:solidFill>
                <a:latin typeface="Helvetica" charset="0"/>
                <a:ea typeface="ＭＳ Ｐゴシック" charset="0"/>
                <a:cs typeface="Helvetica" charset="0"/>
                <a:sym typeface="Helvetica" charset="0"/>
              </a:rPr>
              <a:t>. </a:t>
            </a:r>
          </a:p>
        </p:txBody>
      </p:sp>
      <p:sp>
        <p:nvSpPr>
          <p:cNvPr id="7" name="Rectangle 6"/>
          <p:cNvSpPr/>
          <p:nvPr/>
        </p:nvSpPr>
        <p:spPr>
          <a:xfrm>
            <a:off x="467544" y="28187"/>
            <a:ext cx="7704856" cy="830997"/>
          </a:xfrm>
          <a:prstGeom prst="rect">
            <a:avLst/>
          </a:prstGeom>
        </p:spPr>
        <p:txBody>
          <a:bodyPr wrap="square">
            <a:spAutoFit/>
          </a:bodyPr>
          <a:lstStyle/>
          <a:p>
            <a:pPr lvl="0"/>
            <a:r>
              <a:rPr lang="fr-FR" sz="2400" b="1" dirty="0" smtClean="0">
                <a:latin typeface="+mn-lt"/>
              </a:rPr>
              <a:t>a. Présentation conceptuelle</a:t>
            </a:r>
          </a:p>
          <a:p>
            <a:pPr lvl="0" algn="just"/>
            <a:endParaRPr lang="fr-FR" sz="2400" dirty="0">
              <a:latin typeface="+mn-lt"/>
            </a:endParaRPr>
          </a:p>
        </p:txBody>
      </p:sp>
    </p:spTree>
    <p:extLst>
      <p:ext uri="{BB962C8B-B14F-4D97-AF65-F5344CB8AC3E}">
        <p14:creationId xmlns:p14="http://schemas.microsoft.com/office/powerpoint/2010/main" val="3251789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77888"/>
            <a:ext cx="9288463"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59396" name="Group 4"/>
          <p:cNvGrpSpPr>
            <a:grpSpLocks/>
          </p:cNvGrpSpPr>
          <p:nvPr/>
        </p:nvGrpSpPr>
        <p:grpSpPr bwMode="auto">
          <a:xfrm>
            <a:off x="165100" y="-114300"/>
            <a:ext cx="8813800" cy="1143000"/>
            <a:chOff x="0" y="0"/>
            <a:chExt cx="5552" cy="720"/>
          </a:xfrm>
        </p:grpSpPr>
        <p:sp>
          <p:nvSpPr>
            <p:cNvPr id="59394" name="Rectangle 2"/>
            <p:cNvSpPr>
              <a:spLocks/>
            </p:cNvSpPr>
            <p:nvPr/>
          </p:nvSpPr>
          <p:spPr bwMode="auto">
            <a:xfrm>
              <a:off x="224" y="224"/>
              <a:ext cx="5096" cy="256"/>
            </a:xfrm>
            <a:prstGeom prst="rect">
              <a:avLst/>
            </a:prstGeom>
            <a:solidFill>
              <a:srgbClr val="FFFF6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sz="1800">
                  <a:solidFill>
                    <a:srgbClr val="D90B00"/>
                  </a:solidFill>
                  <a:latin typeface="Helvetica" charset="0"/>
                  <a:ea typeface="ＭＳ Ｐゴシック" charset="0"/>
                  <a:cs typeface="Helvetica" charset="0"/>
                  <a:sym typeface="Helvetica" charset="0"/>
                </a:rPr>
                <a:t>Variables principales des mini-théories de la Théorie de l</a:t>
              </a:r>
              <a:r>
                <a:rPr lang="ja-JP" altLang="en-US" sz="1800">
                  <a:solidFill>
                    <a:srgbClr val="D90B00"/>
                  </a:solidFill>
                  <a:latin typeface="Arial"/>
                  <a:ea typeface="ＭＳ Ｐゴシック" charset="0"/>
                  <a:cs typeface="Helvetica" charset="0"/>
                  <a:sym typeface="Helvetica" charset="0"/>
                </a:rPr>
                <a:t>’</a:t>
              </a:r>
              <a:r>
                <a:rPr lang="en-US" sz="1800">
                  <a:solidFill>
                    <a:srgbClr val="D90B00"/>
                  </a:solidFill>
                  <a:latin typeface="Helvetica" charset="0"/>
                  <a:ea typeface="ＭＳ Ｐゴシック" charset="0"/>
                  <a:cs typeface="Helvetica" charset="0"/>
                  <a:sym typeface="Helvetica" charset="0"/>
                </a:rPr>
                <a:t>Autodétermination</a:t>
              </a:r>
              <a:r>
                <a:rPr lang="en-US" sz="1800">
                  <a:solidFill>
                    <a:srgbClr val="002D99"/>
                  </a:solidFill>
                  <a:latin typeface="Helvetica" charset="0"/>
                  <a:ea typeface="ＭＳ Ｐゴシック" charset="0"/>
                  <a:cs typeface="Helvetica" charset="0"/>
                  <a:sym typeface="Helvetica" charset="0"/>
                </a:rPr>
                <a:t>. </a:t>
              </a:r>
            </a:p>
          </p:txBody>
        </p:sp>
        <p:pic>
          <p:nvPicPr>
            <p:cNvPr id="593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110194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wipe(left)">
                                      <p:cBhvr>
                                        <p:cTn id="7" dur="5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323975"/>
            <a:ext cx="9269413"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60420" name="Group 4"/>
          <p:cNvGrpSpPr>
            <a:grpSpLocks/>
          </p:cNvGrpSpPr>
          <p:nvPr/>
        </p:nvGrpSpPr>
        <p:grpSpPr bwMode="auto">
          <a:xfrm>
            <a:off x="165100" y="0"/>
            <a:ext cx="8813800" cy="1143000"/>
            <a:chOff x="0" y="0"/>
            <a:chExt cx="5552" cy="720"/>
          </a:xfrm>
        </p:grpSpPr>
        <p:sp>
          <p:nvSpPr>
            <p:cNvPr id="60418" name="Rectangle 2"/>
            <p:cNvSpPr>
              <a:spLocks/>
            </p:cNvSpPr>
            <p:nvPr/>
          </p:nvSpPr>
          <p:spPr bwMode="auto">
            <a:xfrm>
              <a:off x="224" y="224"/>
              <a:ext cx="5096" cy="256"/>
            </a:xfrm>
            <a:prstGeom prst="rect">
              <a:avLst/>
            </a:prstGeom>
            <a:solidFill>
              <a:srgbClr val="FFFF6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sz="1800">
                  <a:solidFill>
                    <a:srgbClr val="D90B00"/>
                  </a:solidFill>
                  <a:latin typeface="Helvetica" charset="0"/>
                  <a:ea typeface="ＭＳ Ｐゴシック" charset="0"/>
                  <a:cs typeface="Helvetica" charset="0"/>
                  <a:sym typeface="Helvetica" charset="0"/>
                </a:rPr>
                <a:t>Taxonomie et caractéristiques principales des différents types de motivation </a:t>
              </a:r>
              <a:r>
                <a:rPr lang="en-US" sz="1800">
                  <a:solidFill>
                    <a:srgbClr val="002D99"/>
                  </a:solidFill>
                  <a:latin typeface="Helvetica" charset="0"/>
                  <a:ea typeface="ＭＳ Ｐゴシック" charset="0"/>
                  <a:cs typeface="Helvetica" charset="0"/>
                  <a:sym typeface="Helvetica" charset="0"/>
                </a:rPr>
                <a:t> </a:t>
              </a:r>
            </a:p>
          </p:txBody>
        </p:sp>
        <p:pic>
          <p:nvPicPr>
            <p:cNvPr id="6041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241041698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left)">
                                      <p:cBhvr>
                                        <p:cTn id="7" dur="500"/>
                                        <p:tgtEl>
                                          <p:spTgt spid="60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8FD48DE0-013A-2D47-B475-04A47EE6898D}" type="slidenum">
              <a:rPr lang="en-US"/>
              <a:pPr/>
              <a:t>108</a:t>
            </a:fld>
            <a:endParaRPr lang="en-US"/>
          </a:p>
        </p:txBody>
      </p:sp>
      <p:sp>
        <p:nvSpPr>
          <p:cNvPr id="61444" name="Rectangle 4"/>
          <p:cNvSpPr>
            <a:spLocks/>
          </p:cNvSpPr>
          <p:nvPr/>
        </p:nvSpPr>
        <p:spPr bwMode="auto">
          <a:xfrm>
            <a:off x="241300" y="2324100"/>
            <a:ext cx="8648700" cy="3769196"/>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Durant </a:t>
            </a:r>
            <a:r>
              <a:rPr lang="en-US" sz="2400" dirty="0" err="1">
                <a:solidFill>
                  <a:schemeClr val="tx1"/>
                </a:solidFill>
                <a:latin typeface="Helvetica" charset="0"/>
                <a:ea typeface="ＭＳ Ｐゴシック" charset="0"/>
                <a:cs typeface="Helvetica" charset="0"/>
                <a:sym typeface="Helvetica" charset="0"/>
              </a:rPr>
              <a:t>ces</a:t>
            </a:r>
            <a:r>
              <a:rPr lang="en-US" sz="2400" dirty="0">
                <a:solidFill>
                  <a:schemeClr val="tx1"/>
                </a:solidFill>
                <a:latin typeface="Helvetica" charset="0"/>
                <a:ea typeface="ＭＳ Ｐゴシック" charset="0"/>
                <a:cs typeface="Helvetica" charset="0"/>
                <a:sym typeface="Helvetica" charset="0"/>
              </a:rPr>
              <a:t> 15 </a:t>
            </a:r>
            <a:r>
              <a:rPr lang="en-US" sz="2400" dirty="0" err="1">
                <a:solidFill>
                  <a:schemeClr val="tx1"/>
                </a:solidFill>
                <a:latin typeface="Helvetica" charset="0"/>
                <a:ea typeface="ＭＳ Ｐゴシック" charset="0"/>
                <a:cs typeface="Helvetica" charset="0"/>
                <a:sym typeface="Helvetica" charset="0"/>
              </a:rPr>
              <a:t>dernières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années</a:t>
            </a:r>
            <a:r>
              <a:rPr lang="en-US" sz="2400" dirty="0">
                <a:solidFill>
                  <a:schemeClr val="tx1"/>
                </a:solidFill>
                <a:latin typeface="Helvetica" charset="0"/>
                <a:ea typeface="ＭＳ Ｐゴシック" charset="0"/>
                <a:cs typeface="Helvetica" charset="0"/>
                <a:sym typeface="Helvetica" charset="0"/>
              </a:rPr>
              <a:t>, un </a:t>
            </a:r>
            <a:r>
              <a:rPr lang="en-US" sz="2400" dirty="0" err="1">
                <a:solidFill>
                  <a:schemeClr val="tx1"/>
                </a:solidFill>
                <a:latin typeface="Helvetica" charset="0"/>
                <a:ea typeface="ＭＳ Ｐゴシック" charset="0"/>
                <a:cs typeface="Helvetica" charset="0"/>
                <a:sym typeface="Helvetica" charset="0"/>
              </a:rPr>
              <a:t>nombre</a:t>
            </a:r>
            <a:r>
              <a:rPr lang="en-US" sz="2400" dirty="0">
                <a:solidFill>
                  <a:schemeClr val="tx1"/>
                </a:solidFill>
                <a:latin typeface="Helvetica" charset="0"/>
                <a:ea typeface="ＭＳ Ｐゴシック" charset="0"/>
                <a:cs typeface="Helvetica" charset="0"/>
                <a:sym typeface="Helvetica" charset="0"/>
              </a:rPr>
              <a:t> croissant de </a:t>
            </a:r>
            <a:r>
              <a:rPr lang="en-US" sz="2400" dirty="0" err="1">
                <a:solidFill>
                  <a:schemeClr val="tx1"/>
                </a:solidFill>
                <a:latin typeface="Helvetica" charset="0"/>
                <a:ea typeface="ＭＳ Ｐゴシック" charset="0"/>
                <a:cs typeface="Helvetica" charset="0"/>
                <a:sym typeface="Helvetica" charset="0"/>
              </a:rPr>
              <a:t>travaux</a:t>
            </a:r>
            <a:r>
              <a:rPr lang="en-US" sz="2400" dirty="0">
                <a:solidFill>
                  <a:schemeClr val="tx1"/>
                </a:solidFill>
                <a:latin typeface="Helvetica" charset="0"/>
                <a:ea typeface="ＭＳ Ｐゴシック" charset="0"/>
                <a:cs typeface="Helvetica" charset="0"/>
                <a:sym typeface="Helvetica" charset="0"/>
              </a:rPr>
              <a:t> a </a:t>
            </a:r>
            <a:r>
              <a:rPr lang="en-US" sz="2400" dirty="0" err="1">
                <a:solidFill>
                  <a:schemeClr val="tx1"/>
                </a:solidFill>
                <a:latin typeface="Helvetica" charset="0"/>
                <a:ea typeface="ＭＳ Ｐゴシック" charset="0"/>
                <a:cs typeface="Helvetica" charset="0"/>
                <a:sym typeface="Helvetica" charset="0"/>
              </a:rPr>
              <a:t>utilisé</a:t>
            </a:r>
            <a:r>
              <a:rPr lang="en-US" sz="2400" dirty="0">
                <a:solidFill>
                  <a:schemeClr val="tx1"/>
                </a:solidFill>
                <a:latin typeface="Helvetica" charset="0"/>
                <a:ea typeface="ＭＳ Ｐゴシック" charset="0"/>
                <a:cs typeface="Helvetica" charset="0"/>
                <a:sym typeface="Helvetica" charset="0"/>
              </a:rPr>
              <a:t> la </a:t>
            </a:r>
            <a:r>
              <a:rPr lang="en-US" sz="2400" dirty="0">
                <a:solidFill>
                  <a:srgbClr val="D90B00"/>
                </a:solidFill>
                <a:latin typeface="Helvetica" charset="0"/>
                <a:ea typeface="ＭＳ Ｐゴシック" charset="0"/>
                <a:cs typeface="Helvetica" charset="0"/>
                <a:sym typeface="Helvetica" charset="0"/>
              </a:rPr>
              <a:t>TAD </a:t>
            </a:r>
            <a:r>
              <a:rPr lang="en-US" sz="2400" dirty="0" err="1">
                <a:solidFill>
                  <a:srgbClr val="D90B00"/>
                </a:solidFill>
                <a:latin typeface="Helvetica" charset="0"/>
                <a:ea typeface="ＭＳ Ｐゴシック" charset="0"/>
                <a:cs typeface="Helvetica" charset="0"/>
                <a:sym typeface="Helvetica" charset="0"/>
              </a:rPr>
              <a:t>dans</a:t>
            </a:r>
            <a:r>
              <a:rPr lang="en-US" sz="2400" dirty="0">
                <a:solidFill>
                  <a:srgbClr val="D90B00"/>
                </a:solidFill>
                <a:latin typeface="Helvetica" charset="0"/>
                <a:ea typeface="ＭＳ Ｐゴシック" charset="0"/>
                <a:cs typeface="Helvetica" charset="0"/>
                <a:sym typeface="Helvetica" charset="0"/>
              </a:rPr>
              <a:t> les </a:t>
            </a:r>
            <a:r>
              <a:rPr lang="en-US" sz="2400" dirty="0" err="1">
                <a:solidFill>
                  <a:srgbClr val="D90B00"/>
                </a:solidFill>
                <a:latin typeface="Helvetica" charset="0"/>
                <a:ea typeface="ＭＳ Ｐゴシック" charset="0"/>
                <a:cs typeface="Helvetica" charset="0"/>
                <a:sym typeface="Helvetica" charset="0"/>
              </a:rPr>
              <a:t>études</a:t>
            </a:r>
            <a:r>
              <a:rPr lang="en-US" sz="2400" dirty="0">
                <a:solidFill>
                  <a:srgbClr val="D90B00"/>
                </a:solidFill>
                <a:latin typeface="Helvetica" charset="0"/>
                <a:ea typeface="ＭＳ Ｐゴシック" charset="0"/>
                <a:cs typeface="Helvetica" charset="0"/>
                <a:sym typeface="Helvetica" charset="0"/>
              </a:rPr>
              <a:t> </a:t>
            </a:r>
            <a:r>
              <a:rPr lang="en-US" sz="2400" dirty="0" err="1">
                <a:solidFill>
                  <a:srgbClr val="D90B00"/>
                </a:solidFill>
                <a:latin typeface="Helvetica" charset="0"/>
                <a:ea typeface="ＭＳ Ｐゴシック" charset="0"/>
                <a:cs typeface="Helvetica" charset="0"/>
                <a:sym typeface="Helvetica" charset="0"/>
              </a:rPr>
              <a:t>sur</a:t>
            </a:r>
            <a:r>
              <a:rPr lang="en-US" sz="2400" dirty="0">
                <a:solidFill>
                  <a:srgbClr val="D90B00"/>
                </a:solidFill>
                <a:latin typeface="Helvetica" charset="0"/>
                <a:ea typeface="ＭＳ Ｐゴシック" charset="0"/>
                <a:cs typeface="Helvetica" charset="0"/>
                <a:sym typeface="Helvetica" charset="0"/>
              </a:rPr>
              <a:t> le </a:t>
            </a:r>
            <a:r>
              <a:rPr lang="en-US" sz="2400" dirty="0" err="1">
                <a:solidFill>
                  <a:srgbClr val="D90B00"/>
                </a:solidFill>
                <a:latin typeface="Helvetica" charset="0"/>
                <a:ea typeface="ＭＳ Ｐゴシック" charset="0"/>
                <a:cs typeface="Helvetica" charset="0"/>
                <a:sym typeface="Helvetica" charset="0"/>
              </a:rPr>
              <a:t>changement</a:t>
            </a:r>
            <a:r>
              <a:rPr lang="en-US" sz="2400" dirty="0">
                <a:solidFill>
                  <a:srgbClr val="D90B00"/>
                </a:solidFill>
                <a:latin typeface="Helvetica" charset="0"/>
                <a:ea typeface="ＭＳ Ｐゴシック" charset="0"/>
                <a:cs typeface="Helvetica" charset="0"/>
                <a:sym typeface="Helvetica" charset="0"/>
              </a:rPr>
              <a:t> de </a:t>
            </a:r>
            <a:r>
              <a:rPr lang="en-US" sz="2400" dirty="0" err="1">
                <a:solidFill>
                  <a:srgbClr val="D90B00"/>
                </a:solidFill>
                <a:latin typeface="Helvetica" charset="0"/>
                <a:ea typeface="ＭＳ Ｐゴシック" charset="0"/>
                <a:cs typeface="Helvetica" charset="0"/>
                <a:sym typeface="Helvetica" charset="0"/>
              </a:rPr>
              <a:t>comportement</a:t>
            </a:r>
            <a:r>
              <a:rPr lang="en-US" sz="2400" dirty="0">
                <a:solidFill>
                  <a:srgbClr val="D90B00"/>
                </a:solidFill>
                <a:latin typeface="Helvetica" charset="0"/>
                <a:ea typeface="ＭＳ Ｐゴシック" charset="0"/>
                <a:cs typeface="Helvetica" charset="0"/>
                <a:sym typeface="Helvetica" charset="0"/>
              </a:rPr>
              <a:t> de santé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voir</a:t>
            </a:r>
            <a:r>
              <a:rPr lang="en-US" sz="2400" dirty="0">
                <a:solidFill>
                  <a:schemeClr val="tx1"/>
                </a:solidFill>
                <a:latin typeface="Helvetica" charset="0"/>
                <a:ea typeface="ＭＳ Ｐゴシック" charset="0"/>
                <a:cs typeface="Helvetica" charset="0"/>
                <a:sym typeface="Helvetica" charset="0"/>
              </a:rPr>
              <a:t> Ryan, Patrick, </a:t>
            </a:r>
            <a:r>
              <a:rPr lang="en-US" sz="2400" dirty="0" err="1">
                <a:solidFill>
                  <a:schemeClr val="tx1"/>
                </a:solidFill>
                <a:latin typeface="Helvetica" charset="0"/>
                <a:ea typeface="ＭＳ Ｐゴシック" charset="0"/>
                <a:cs typeface="Helvetica" charset="0"/>
                <a:sym typeface="Helvetica" charset="0"/>
              </a:rPr>
              <a:t>Deci</a:t>
            </a:r>
            <a:r>
              <a:rPr lang="en-US" sz="2400" dirty="0">
                <a:solidFill>
                  <a:schemeClr val="tx1"/>
                </a:solidFill>
                <a:latin typeface="Helvetica" charset="0"/>
                <a:ea typeface="ＭＳ Ｐゴシック" charset="0"/>
                <a:cs typeface="Helvetica" charset="0"/>
                <a:sym typeface="Helvetica" charset="0"/>
              </a:rPr>
              <a:t>, &amp; Williams, 2008 ; Williams, 2002, pour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revue de </a:t>
            </a:r>
            <a:r>
              <a:rPr lang="en-US" sz="2400" dirty="0" err="1">
                <a:solidFill>
                  <a:schemeClr val="tx1"/>
                </a:solidFill>
                <a:latin typeface="Helvetica" charset="0"/>
                <a:ea typeface="ＭＳ Ｐゴシック" charset="0"/>
                <a:cs typeface="Helvetica" charset="0"/>
                <a:sym typeface="Helvetica" charset="0"/>
              </a:rPr>
              <a:t>littérature</a:t>
            </a:r>
            <a:r>
              <a:rPr lang="en-US" sz="2400" dirty="0">
                <a:solidFill>
                  <a:schemeClr val="tx1"/>
                </a:solidFill>
                <a:latin typeface="Helvetica" charset="0"/>
                <a:ea typeface="ＭＳ Ｐゴシック" charset="0"/>
                <a:cs typeface="Helvetica" charset="0"/>
                <a:sym typeface="Helvetica" charset="0"/>
              </a:rPr>
              <a:t>). </a:t>
            </a:r>
          </a:p>
          <a:p>
            <a:pPr algn="just"/>
            <a:endParaRPr lang="en-US" sz="2400" dirty="0">
              <a:solidFill>
                <a:schemeClr val="tx1"/>
              </a:solidFill>
              <a:latin typeface="Helvetica" charset="0"/>
              <a:ea typeface="ＭＳ Ｐゴシック" charset="0"/>
              <a:cs typeface="Helvetica" charset="0"/>
              <a:sym typeface="Helvetica" charset="0"/>
            </a:endParaRPr>
          </a:p>
          <a:p>
            <a:pPr algn="just"/>
            <a:r>
              <a:rPr lang="en-US" sz="2400" dirty="0" err="1">
                <a:solidFill>
                  <a:schemeClr val="tx1"/>
                </a:solidFill>
                <a:latin typeface="Helvetica" charset="0"/>
                <a:ea typeface="ＭＳ Ｐゴシック" charset="0"/>
                <a:cs typeface="Helvetica" charset="0"/>
                <a:sym typeface="Helvetica" charset="0"/>
              </a:rPr>
              <a:t>Dans</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ensemble, les </a:t>
            </a:r>
            <a:r>
              <a:rPr lang="en-US" sz="2400" dirty="0" err="1">
                <a:solidFill>
                  <a:schemeClr val="tx1"/>
                </a:solidFill>
                <a:latin typeface="Helvetica" charset="0"/>
                <a:ea typeface="ＭＳ Ｐゴシック" charset="0"/>
                <a:cs typeface="Helvetica" charset="0"/>
                <a:sym typeface="Helvetica" charset="0"/>
              </a:rPr>
              <a:t>travaux</a:t>
            </a:r>
            <a:r>
              <a:rPr lang="en-US" sz="2400" dirty="0">
                <a:solidFill>
                  <a:schemeClr val="tx1"/>
                </a:solidFill>
                <a:latin typeface="Helvetica" charset="0"/>
                <a:ea typeface="ＭＳ Ｐゴシック" charset="0"/>
                <a:cs typeface="Helvetica" charset="0"/>
                <a:sym typeface="Helvetica" charset="0"/>
              </a:rPr>
              <a:t> se </a:t>
            </a:r>
            <a:r>
              <a:rPr lang="en-US" sz="2400" dirty="0" err="1">
                <a:solidFill>
                  <a:schemeClr val="tx1"/>
                </a:solidFill>
                <a:latin typeface="Helvetica" charset="0"/>
                <a:ea typeface="ＭＳ Ｐゴシック" charset="0"/>
                <a:cs typeface="Helvetica" charset="0"/>
                <a:sym typeface="Helvetica" charset="0"/>
              </a:rPr>
              <a:t>sont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intéressés</a:t>
            </a:r>
            <a:r>
              <a:rPr lang="en-US" sz="2400" dirty="0">
                <a:solidFill>
                  <a:schemeClr val="tx1"/>
                </a:solidFill>
                <a:latin typeface="Helvetica" charset="0"/>
                <a:ea typeface="ＭＳ Ｐゴシック" charset="0"/>
                <a:cs typeface="Helvetica" charset="0"/>
                <a:sym typeface="Helvetica" charset="0"/>
              </a:rPr>
              <a:t> aux liens entre la motivation des patients </a:t>
            </a:r>
            <a:r>
              <a:rPr lang="en-US" sz="2400" dirty="0" err="1">
                <a:solidFill>
                  <a:schemeClr val="tx1"/>
                </a:solidFill>
                <a:latin typeface="Helvetica" charset="0"/>
                <a:ea typeface="ＭＳ Ｐゴシック" charset="0"/>
                <a:cs typeface="Helvetica" charset="0"/>
                <a:sym typeface="Helvetica" charset="0"/>
              </a:rPr>
              <a:t>envers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différents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traitements</a:t>
            </a:r>
            <a:r>
              <a:rPr lang="en-US" sz="2400" dirty="0">
                <a:solidFill>
                  <a:schemeClr val="tx1"/>
                </a:solidFill>
                <a:latin typeface="Helvetica" charset="0"/>
                <a:ea typeface="ＭＳ Ｐゴシック" charset="0"/>
                <a:cs typeface="Helvetica" charset="0"/>
                <a:sym typeface="Helvetica" charset="0"/>
              </a:rPr>
              <a:t> et </a:t>
            </a:r>
            <a:r>
              <a:rPr lang="en-US" sz="2400" dirty="0" err="1">
                <a:solidFill>
                  <a:schemeClr val="tx1"/>
                </a:solidFill>
                <a:latin typeface="Helvetica" charset="0"/>
                <a:ea typeface="ＭＳ Ｐゴシック" charset="0"/>
                <a:cs typeface="Helvetica" charset="0"/>
                <a:sym typeface="Helvetica" charset="0"/>
              </a:rPr>
              <a:t>leurs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comportements</a:t>
            </a:r>
            <a:r>
              <a:rPr lang="en-US" sz="2400" dirty="0">
                <a:solidFill>
                  <a:schemeClr val="tx1"/>
                </a:solidFill>
                <a:latin typeface="Helvetica" charset="0"/>
                <a:ea typeface="ＭＳ Ｐゴシック" charset="0"/>
                <a:cs typeface="Helvetica" charset="0"/>
                <a:sym typeface="Helvetica" charset="0"/>
              </a:rPr>
              <a:t> de santé</a:t>
            </a:r>
          </a:p>
        </p:txBody>
      </p:sp>
      <p:sp>
        <p:nvSpPr>
          <p:cNvPr id="7" name="Rectangle 6"/>
          <p:cNvSpPr/>
          <p:nvPr/>
        </p:nvSpPr>
        <p:spPr>
          <a:xfrm>
            <a:off x="467544" y="188640"/>
            <a:ext cx="7704856" cy="830997"/>
          </a:xfrm>
          <a:prstGeom prst="rect">
            <a:avLst/>
          </a:prstGeom>
        </p:spPr>
        <p:txBody>
          <a:bodyPr wrap="square">
            <a:spAutoFit/>
          </a:bodyPr>
          <a:lstStyle/>
          <a:p>
            <a:pPr lvl="0"/>
            <a:r>
              <a:rPr lang="fr-FR" sz="2400" b="1" dirty="0">
                <a:latin typeface="+mn-lt"/>
              </a:rPr>
              <a:t>b</a:t>
            </a:r>
            <a:r>
              <a:rPr lang="fr-FR" sz="2400" b="1" dirty="0" smtClean="0">
                <a:latin typeface="+mn-lt"/>
              </a:rPr>
              <a:t>. Des effets sur la santé</a:t>
            </a:r>
          </a:p>
          <a:p>
            <a:pPr lvl="0" algn="just"/>
            <a:endParaRPr lang="fr-FR" sz="2400" dirty="0">
              <a:latin typeface="+mn-lt"/>
            </a:endParaRPr>
          </a:p>
        </p:txBody>
      </p:sp>
    </p:spTree>
    <p:extLst>
      <p:ext uri="{BB962C8B-B14F-4D97-AF65-F5344CB8AC3E}">
        <p14:creationId xmlns:p14="http://schemas.microsoft.com/office/powerpoint/2010/main" val="155893078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50913"/>
            <a:ext cx="905510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62468" name="Group 4"/>
          <p:cNvGrpSpPr>
            <a:grpSpLocks/>
          </p:cNvGrpSpPr>
          <p:nvPr/>
        </p:nvGrpSpPr>
        <p:grpSpPr bwMode="auto">
          <a:xfrm>
            <a:off x="165100" y="-114300"/>
            <a:ext cx="8813800" cy="1143000"/>
            <a:chOff x="0" y="0"/>
            <a:chExt cx="5552" cy="720"/>
          </a:xfrm>
        </p:grpSpPr>
        <p:sp>
          <p:nvSpPr>
            <p:cNvPr id="62466" name="Rectangle 2"/>
            <p:cNvSpPr>
              <a:spLocks/>
            </p:cNvSpPr>
            <p:nvPr/>
          </p:nvSpPr>
          <p:spPr bwMode="auto">
            <a:xfrm>
              <a:off x="224" y="224"/>
              <a:ext cx="5096" cy="256"/>
            </a:xfrm>
            <a:prstGeom prst="rect">
              <a:avLst/>
            </a:prstGeom>
            <a:solidFill>
              <a:srgbClr val="FFFF6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sz="1800">
                  <a:solidFill>
                    <a:srgbClr val="D90B00"/>
                  </a:solidFill>
                  <a:latin typeface="Helvetica" charset="0"/>
                  <a:ea typeface="ＭＳ Ｐゴシック" charset="0"/>
                  <a:cs typeface="Helvetica" charset="0"/>
                  <a:sym typeface="Helvetica" charset="0"/>
                </a:rPr>
                <a:t>Variables principales des mini-théories de la Théorie de l</a:t>
              </a:r>
              <a:r>
                <a:rPr lang="ja-JP" altLang="en-US" sz="1800">
                  <a:solidFill>
                    <a:srgbClr val="D90B00"/>
                  </a:solidFill>
                  <a:latin typeface="Arial"/>
                  <a:ea typeface="ＭＳ Ｐゴシック" charset="0"/>
                  <a:cs typeface="Helvetica" charset="0"/>
                  <a:sym typeface="Helvetica" charset="0"/>
                </a:rPr>
                <a:t>’</a:t>
              </a:r>
              <a:r>
                <a:rPr lang="en-US" sz="1800">
                  <a:solidFill>
                    <a:srgbClr val="D90B00"/>
                  </a:solidFill>
                  <a:latin typeface="Helvetica" charset="0"/>
                  <a:ea typeface="ＭＳ Ｐゴシック" charset="0"/>
                  <a:cs typeface="Helvetica" charset="0"/>
                  <a:sym typeface="Helvetica" charset="0"/>
                </a:rPr>
                <a:t>Autodétermination</a:t>
              </a:r>
              <a:r>
                <a:rPr lang="en-US" sz="1800">
                  <a:solidFill>
                    <a:srgbClr val="002D99"/>
                  </a:solidFill>
                  <a:latin typeface="Helvetica" charset="0"/>
                  <a:ea typeface="ＭＳ Ｐゴシック" charset="0"/>
                  <a:cs typeface="Helvetica" charset="0"/>
                  <a:sym typeface="Helvetica" charset="0"/>
                </a:rPr>
                <a:t>. </a:t>
              </a:r>
            </a:p>
          </p:txBody>
        </p:sp>
        <p:pic>
          <p:nvPicPr>
            <p:cNvPr id="624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62469" name="AutoShape 5"/>
          <p:cNvSpPr>
            <a:spLocks/>
          </p:cNvSpPr>
          <p:nvPr/>
        </p:nvSpPr>
        <p:spPr bwMode="auto">
          <a:xfrm>
            <a:off x="4749800" y="2641600"/>
            <a:ext cx="2413000" cy="2552700"/>
          </a:xfrm>
          <a:prstGeom prst="roundRect">
            <a:avLst>
              <a:gd name="adj" fmla="val 7894"/>
            </a:avLst>
          </a:prstGeom>
          <a:noFill/>
          <a:ln w="63500" cap="flat">
            <a:solidFill>
              <a:srgbClr val="FF00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Tree>
    <p:extLst>
      <p:ext uri="{BB962C8B-B14F-4D97-AF65-F5344CB8AC3E}">
        <p14:creationId xmlns:p14="http://schemas.microsoft.com/office/powerpoint/2010/main" val="910573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left)">
                                      <p:cBhvr>
                                        <p:cTn id="7"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Arial" charset="0"/>
              <a:buNone/>
              <a:defRPr/>
            </a:pPr>
            <a:r>
              <a:rPr lang="fr-FR" sz="6000" dirty="0">
                <a:solidFill>
                  <a:srgbClr val="B94F07"/>
                </a:solidFill>
                <a:effectLst>
                  <a:outerShdw blurRad="38100" dist="38100" dir="2700000" algn="tl">
                    <a:srgbClr val="000000"/>
                  </a:outerShdw>
                </a:effectLst>
                <a:latin typeface="Tahoma" charset="0"/>
                <a:ea typeface="+mn-ea"/>
                <a:cs typeface="+mn-cs"/>
              </a:rPr>
              <a:t>1. Introduction.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567CB577-E7C9-BD4A-BCBF-CA4C32ECB2A3}" type="slidenum">
              <a:rPr lang="en-US"/>
              <a:pPr/>
              <a:t>110</a:t>
            </a:fld>
            <a:endParaRPr lang="en-US"/>
          </a:p>
        </p:txBody>
      </p:sp>
      <p:sp>
        <p:nvSpPr>
          <p:cNvPr id="63489" name="Rectangle 1"/>
          <p:cNvSpPr>
            <a:spLocks/>
          </p:cNvSpPr>
          <p:nvPr/>
        </p:nvSpPr>
        <p:spPr bwMode="auto">
          <a:xfrm>
            <a:off x="179512" y="1196752"/>
            <a:ext cx="8648700" cy="35814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err="1">
                <a:solidFill>
                  <a:schemeClr val="tx1"/>
                </a:solidFill>
                <a:latin typeface="Helvetica" charset="0"/>
                <a:ea typeface="ＭＳ Ｐゴシック" charset="0"/>
                <a:cs typeface="Helvetica" charset="0"/>
                <a:sym typeface="Helvetica" charset="0"/>
              </a:rPr>
              <a:t>Plusieurs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études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démontré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qu</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a:solidFill>
                  <a:srgbClr val="A40800"/>
                </a:solidFill>
                <a:latin typeface="Helvetica" charset="0"/>
                <a:ea typeface="ＭＳ Ｐゴシック" charset="0"/>
                <a:cs typeface="Helvetica" charset="0"/>
                <a:sym typeface="Helvetica" charset="0"/>
              </a:rPr>
              <a:t>forte motivation </a:t>
            </a:r>
            <a:r>
              <a:rPr lang="en-US" sz="2400" dirty="0" err="1">
                <a:solidFill>
                  <a:srgbClr val="A40800"/>
                </a:solidFill>
                <a:latin typeface="Helvetica" charset="0"/>
                <a:ea typeface="ＭＳ Ｐゴシック" charset="0"/>
                <a:cs typeface="Helvetica" charset="0"/>
                <a:sym typeface="Helvetica" charset="0"/>
              </a:rPr>
              <a:t>autonome</a:t>
            </a:r>
            <a:r>
              <a:rPr lang="en-US" sz="2400" dirty="0">
                <a:solidFill>
                  <a:srgbClr val="A40800"/>
                </a:solidFill>
                <a:latin typeface="Helvetica" charset="0"/>
                <a:ea typeface="ＭＳ Ｐゴシック" charset="0"/>
                <a:cs typeface="Helvetica" charset="0"/>
                <a:sym typeface="Helvetica" charset="0"/>
              </a:rPr>
              <a:t> et/</a:t>
            </a:r>
            <a:r>
              <a:rPr lang="en-US" sz="2400" dirty="0" err="1">
                <a:solidFill>
                  <a:srgbClr val="A40800"/>
                </a:solidFill>
                <a:latin typeface="Helvetica" charset="0"/>
                <a:ea typeface="ＭＳ Ｐゴシック" charset="0"/>
                <a:cs typeface="Helvetica" charset="0"/>
                <a:sym typeface="Helvetica" charset="0"/>
              </a:rPr>
              <a:t>ou</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une</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faible</a:t>
            </a:r>
            <a:r>
              <a:rPr lang="en-US" sz="2400" dirty="0">
                <a:solidFill>
                  <a:srgbClr val="A40800"/>
                </a:solidFill>
                <a:latin typeface="Helvetica" charset="0"/>
                <a:ea typeface="ＭＳ Ｐゴシック" charset="0"/>
                <a:cs typeface="Helvetica" charset="0"/>
                <a:sym typeface="Helvetica" charset="0"/>
              </a:rPr>
              <a:t> motivation </a:t>
            </a:r>
            <a:r>
              <a:rPr lang="en-US" sz="2400" dirty="0" err="1">
                <a:solidFill>
                  <a:srgbClr val="A40800"/>
                </a:solidFill>
                <a:latin typeface="Helvetica" charset="0"/>
                <a:ea typeface="ＭＳ Ｐゴシック" charset="0"/>
                <a:cs typeface="Helvetica" charset="0"/>
                <a:sym typeface="Helvetica" charset="0"/>
              </a:rPr>
              <a:t>contrainte</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égard</a:t>
            </a:r>
            <a:r>
              <a:rPr lang="en-US" sz="2400" dirty="0">
                <a:solidFill>
                  <a:schemeClr val="tx1"/>
                </a:solidFill>
                <a:latin typeface="Helvetica" charset="0"/>
                <a:ea typeface="ＭＳ Ｐゴシック" charset="0"/>
                <a:cs typeface="Helvetica" charset="0"/>
                <a:sym typeface="Helvetica" charset="0"/>
              </a:rPr>
              <a:t> d</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un </a:t>
            </a:r>
            <a:r>
              <a:rPr lang="en-US" sz="2400" dirty="0" err="1">
                <a:solidFill>
                  <a:schemeClr val="tx1"/>
                </a:solidFill>
                <a:latin typeface="Helvetica" charset="0"/>
                <a:ea typeface="ＭＳ Ｐゴシック" charset="0"/>
                <a:cs typeface="Helvetica" charset="0"/>
                <a:sym typeface="Helvetica" charset="0"/>
              </a:rPr>
              <a:t>traitement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d</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un </a:t>
            </a:r>
            <a:r>
              <a:rPr lang="en-US" sz="2400" dirty="0" err="1">
                <a:solidFill>
                  <a:schemeClr val="tx1"/>
                </a:solidFill>
                <a:latin typeface="Helvetica" charset="0"/>
                <a:ea typeface="ＭＳ Ｐゴシック" charset="0"/>
                <a:cs typeface="Helvetica" charset="0"/>
                <a:sym typeface="Helvetica" charset="0"/>
              </a:rPr>
              <a:t>comportement</a:t>
            </a:r>
            <a:r>
              <a:rPr lang="en-US" sz="2400" dirty="0">
                <a:solidFill>
                  <a:schemeClr val="tx1"/>
                </a:solidFill>
                <a:latin typeface="Helvetica" charset="0"/>
                <a:ea typeface="ＭＳ Ｐゴシック" charset="0"/>
                <a:cs typeface="Helvetica" charset="0"/>
                <a:sym typeface="Helvetica" charset="0"/>
              </a:rPr>
              <a:t> de santé, </a:t>
            </a:r>
            <a:r>
              <a:rPr lang="en-US" sz="2400" dirty="0" err="1">
                <a:solidFill>
                  <a:schemeClr val="tx1"/>
                </a:solidFill>
                <a:latin typeface="Helvetica" charset="0"/>
                <a:ea typeface="ＭＳ Ｐゴシック" charset="0"/>
                <a:cs typeface="Helvetica" charset="0"/>
                <a:sym typeface="Helvetica" charset="0"/>
              </a:rPr>
              <a:t>constitue</a:t>
            </a:r>
            <a:r>
              <a:rPr lang="en-US" sz="2400" dirty="0">
                <a:solidFill>
                  <a:schemeClr val="tx1"/>
                </a:solidFill>
                <a:latin typeface="Helvetica" charset="0"/>
                <a:ea typeface="ＭＳ Ｐゴシック" charset="0"/>
                <a:cs typeface="Helvetica" charset="0"/>
                <a:sym typeface="Helvetica" charset="0"/>
              </a:rPr>
              <a:t> un </a:t>
            </a:r>
            <a:r>
              <a:rPr lang="en-US" sz="2400" dirty="0" err="1">
                <a:solidFill>
                  <a:schemeClr val="tx1"/>
                </a:solidFill>
                <a:latin typeface="Helvetica" charset="0"/>
                <a:ea typeface="ＭＳ Ｐゴシック" charset="0"/>
                <a:cs typeface="Helvetica" charset="0"/>
                <a:sym typeface="Helvetica" charset="0"/>
              </a:rPr>
              <a:t>prédicteur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fiable</a:t>
            </a:r>
            <a:r>
              <a:rPr lang="en-US" sz="2400" dirty="0">
                <a:solidFill>
                  <a:schemeClr val="tx1"/>
                </a:solidFill>
                <a:latin typeface="Helvetica" charset="0"/>
                <a:ea typeface="ＭＳ Ｐゴシック" charset="0"/>
                <a:cs typeface="Helvetica" charset="0"/>
                <a:sym typeface="Helvetica" charset="0"/>
              </a:rPr>
              <a:t> de </a:t>
            </a:r>
            <a:r>
              <a:rPr lang="en-US" sz="2400" u="sng" dirty="0">
                <a:solidFill>
                  <a:srgbClr val="A40800"/>
                </a:solidFill>
                <a:latin typeface="Helvetica" charset="0"/>
                <a:ea typeface="ＭＳ Ｐゴシック" charset="0"/>
                <a:cs typeface="Helvetica" charset="0"/>
                <a:sym typeface="Helvetica" charset="0"/>
              </a:rPr>
              <a:t>l</a:t>
            </a:r>
            <a:r>
              <a:rPr lang="ja-JP" altLang="en-US" sz="2400" u="sng" dirty="0">
                <a:solidFill>
                  <a:srgbClr val="A40800"/>
                </a:solidFill>
                <a:latin typeface="Arial"/>
                <a:ea typeface="ＭＳ Ｐゴシック" charset="0"/>
                <a:cs typeface="Helvetica" charset="0"/>
                <a:sym typeface="Helvetica" charset="0"/>
              </a:rPr>
              <a:t>’</a:t>
            </a:r>
            <a:r>
              <a:rPr lang="en-US" sz="2400" u="sng" dirty="0" err="1">
                <a:solidFill>
                  <a:srgbClr val="A40800"/>
                </a:solidFill>
                <a:latin typeface="Helvetica" charset="0"/>
                <a:ea typeface="ＭＳ Ｐゴシック" charset="0"/>
                <a:cs typeface="Helvetica" charset="0"/>
                <a:sym typeface="Helvetica" charset="0"/>
              </a:rPr>
              <a:t>adhésion</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ordonnance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médicale</a:t>
            </a:r>
            <a:r>
              <a:rPr lang="en-US" sz="2400" dirty="0">
                <a:solidFill>
                  <a:schemeClr val="tx1"/>
                </a:solidFill>
                <a:latin typeface="Helvetica" charset="0"/>
                <a:ea typeface="ＭＳ Ｐゴシック" charset="0"/>
                <a:cs typeface="Helvetica" charset="0"/>
                <a:sym typeface="Helvetica" charset="0"/>
              </a:rPr>
              <a:t>, de la </a:t>
            </a:r>
            <a:r>
              <a:rPr lang="en-US" sz="2400" u="sng" dirty="0" err="1">
                <a:solidFill>
                  <a:srgbClr val="A40800"/>
                </a:solidFill>
                <a:latin typeface="Helvetica" charset="0"/>
                <a:ea typeface="ＭＳ Ｐゴシック" charset="0"/>
                <a:cs typeface="Helvetica" charset="0"/>
                <a:sym typeface="Helvetica" charset="0"/>
              </a:rPr>
              <a:t>qualité</a:t>
            </a:r>
            <a:r>
              <a:rPr lang="en-US" sz="2400" u="sng" dirty="0">
                <a:solidFill>
                  <a:srgbClr val="A40800"/>
                </a:solidFill>
                <a:latin typeface="Helvetica" charset="0"/>
                <a:ea typeface="ＭＳ Ｐゴシック" charset="0"/>
                <a:cs typeface="Helvetica" charset="0"/>
                <a:sym typeface="Helvetica" charset="0"/>
              </a:rPr>
              <a:t> de l</a:t>
            </a:r>
            <a:r>
              <a:rPr lang="ja-JP" altLang="en-US" sz="2400" u="sng" dirty="0">
                <a:solidFill>
                  <a:srgbClr val="A40800"/>
                </a:solidFill>
                <a:latin typeface="Arial"/>
                <a:ea typeface="ＭＳ Ｐゴシック" charset="0"/>
                <a:cs typeface="Helvetica" charset="0"/>
                <a:sym typeface="Helvetica" charset="0"/>
              </a:rPr>
              <a:t>’</a:t>
            </a:r>
            <a:r>
              <a:rPr lang="en-US" sz="2400" u="sng" dirty="0">
                <a:solidFill>
                  <a:srgbClr val="A40800"/>
                </a:solidFill>
                <a:latin typeface="Helvetica" charset="0"/>
                <a:ea typeface="ＭＳ Ｐゴシック" charset="0"/>
                <a:cs typeface="Helvetica" charset="0"/>
                <a:sym typeface="Helvetica" charset="0"/>
              </a:rPr>
              <a:t>implication</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dans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thérapie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du </a:t>
            </a:r>
            <a:r>
              <a:rPr lang="en-US" sz="2400" dirty="0" err="1">
                <a:solidFill>
                  <a:schemeClr val="tx1"/>
                </a:solidFill>
                <a:latin typeface="Helvetica" charset="0"/>
                <a:ea typeface="ＭＳ Ｐゴシック" charset="0"/>
                <a:cs typeface="Helvetica" charset="0"/>
                <a:sym typeface="Helvetica" charset="0"/>
              </a:rPr>
              <a:t>changement</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comportement</a:t>
            </a:r>
            <a:r>
              <a:rPr lang="en-US" sz="2400" dirty="0">
                <a:solidFill>
                  <a:schemeClr val="tx1"/>
                </a:solidFill>
                <a:latin typeface="Helvetica" charset="0"/>
                <a:ea typeface="ＭＳ Ｐゴシック" charset="0"/>
                <a:cs typeface="Helvetica" charset="0"/>
                <a:sym typeface="Helvetica" charset="0"/>
              </a:rPr>
              <a:t> (Munster-</a:t>
            </a:r>
            <a:r>
              <a:rPr lang="en-US" sz="2400" dirty="0" err="1">
                <a:solidFill>
                  <a:schemeClr val="tx1"/>
                </a:solidFill>
                <a:latin typeface="Helvetica" charset="0"/>
                <a:ea typeface="ＭＳ Ｐゴシック" charset="0"/>
                <a:cs typeface="Helvetica" charset="0"/>
                <a:sym typeface="Helvetica" charset="0"/>
              </a:rPr>
              <a:t>Halvari</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Halvari</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Bjørnebekk</a:t>
            </a:r>
            <a:r>
              <a:rPr lang="en-US" sz="2400" dirty="0">
                <a:solidFill>
                  <a:schemeClr val="tx1"/>
                </a:solidFill>
                <a:latin typeface="Helvetica" charset="0"/>
                <a:ea typeface="ＭＳ Ｐゴシック" charset="0"/>
                <a:cs typeface="Helvetica" charset="0"/>
                <a:sym typeface="Helvetica" charset="0"/>
              </a:rPr>
              <a:t>, &amp; </a:t>
            </a:r>
            <a:r>
              <a:rPr lang="en-US" sz="2400" dirty="0" err="1">
                <a:solidFill>
                  <a:schemeClr val="tx1"/>
                </a:solidFill>
                <a:latin typeface="Helvetica" charset="0"/>
                <a:ea typeface="ＭＳ Ｐゴシック" charset="0"/>
                <a:cs typeface="Helvetica" charset="0"/>
                <a:sym typeface="Helvetica" charset="0"/>
              </a:rPr>
              <a:t>Deci</a:t>
            </a:r>
            <a:r>
              <a:rPr lang="en-US" sz="2400" dirty="0">
                <a:solidFill>
                  <a:schemeClr val="tx1"/>
                </a:solidFill>
                <a:latin typeface="Helvetica" charset="0"/>
                <a:ea typeface="ＭＳ Ｐゴシック" charset="0"/>
                <a:cs typeface="Helvetica" charset="0"/>
                <a:sym typeface="Helvetica" charset="0"/>
              </a:rPr>
              <a:t>, 2010 ; Pelletier, </a:t>
            </a:r>
            <a:r>
              <a:rPr lang="en-US" sz="2400" dirty="0" err="1">
                <a:solidFill>
                  <a:schemeClr val="tx1"/>
                </a:solidFill>
                <a:latin typeface="Helvetica" charset="0"/>
                <a:ea typeface="ＭＳ Ｐゴシック" charset="0"/>
                <a:cs typeface="Helvetica" charset="0"/>
                <a:sym typeface="Helvetica" charset="0"/>
              </a:rPr>
              <a:t>Tuson</a:t>
            </a:r>
            <a:r>
              <a:rPr lang="en-US" sz="2400" dirty="0">
                <a:solidFill>
                  <a:schemeClr val="tx1"/>
                </a:solidFill>
                <a:latin typeface="Helvetica" charset="0"/>
                <a:ea typeface="ＭＳ Ｐゴシック" charset="0"/>
                <a:cs typeface="Helvetica" charset="0"/>
                <a:sym typeface="Helvetica" charset="0"/>
              </a:rPr>
              <a:t>, &amp; Haddad, 1997 ).</a:t>
            </a:r>
          </a:p>
          <a:p>
            <a:pPr algn="just"/>
            <a:endParaRPr lang="en-US" dirty="0">
              <a:solidFill>
                <a:schemeClr val="tx1"/>
              </a:solidFill>
              <a:latin typeface="Helvetica" charset="0"/>
              <a:ea typeface="ＭＳ Ｐゴシック" charset="0"/>
              <a:cs typeface="Helvetica" charset="0"/>
              <a:sym typeface="Helvetica" charset="0"/>
            </a:endParaRPr>
          </a:p>
          <a:p>
            <a:pPr algn="ctr">
              <a:spcBef>
                <a:spcPts val="750"/>
              </a:spcBef>
            </a:pPr>
            <a:r>
              <a:rPr lang="en-US" sz="3200" u="sng" dirty="0" err="1">
                <a:solidFill>
                  <a:srgbClr val="D90B00"/>
                </a:solidFill>
                <a:latin typeface="Tw Cen MT Bold Italic" charset="0"/>
                <a:ea typeface="ＭＳ Ｐゴシック" charset="0"/>
                <a:cs typeface="Tw Cen MT Bold Italic" charset="0"/>
                <a:sym typeface="Tw Cen MT Bold Italic" charset="0"/>
              </a:rPr>
              <a:t>Eléments</a:t>
            </a:r>
            <a:r>
              <a:rPr lang="en-US" sz="3200" u="sng" dirty="0">
                <a:solidFill>
                  <a:srgbClr val="D90B00"/>
                </a:solidFill>
                <a:latin typeface="Tw Cen MT Bold Italic" charset="0"/>
                <a:ea typeface="ＭＳ Ｐゴシック" charset="0"/>
                <a:cs typeface="Tw Cen MT Bold Italic" charset="0"/>
                <a:sym typeface="Tw Cen MT Bold Italic" charset="0"/>
              </a:rPr>
              <a:t> </a:t>
            </a:r>
            <a:r>
              <a:rPr lang="en-US" sz="3200" u="sng" dirty="0" err="1">
                <a:solidFill>
                  <a:srgbClr val="D90B00"/>
                </a:solidFill>
                <a:latin typeface="Tw Cen MT Bold Italic" charset="0"/>
                <a:ea typeface="ＭＳ Ｐゴシック" charset="0"/>
                <a:cs typeface="Tw Cen MT Bold Italic" charset="0"/>
                <a:sym typeface="Tw Cen MT Bold Italic" charset="0"/>
              </a:rPr>
              <a:t>centraux</a:t>
            </a:r>
            <a:r>
              <a:rPr lang="en-US" sz="3200" u="sng" dirty="0">
                <a:solidFill>
                  <a:srgbClr val="D90B00"/>
                </a:solidFill>
                <a:latin typeface="Tw Cen MT Bold Italic" charset="0"/>
                <a:ea typeface="ＭＳ Ｐゴシック" charset="0"/>
                <a:cs typeface="Tw Cen MT Bold Italic" charset="0"/>
                <a:sym typeface="Tw Cen MT Bold Italic" charset="0"/>
              </a:rPr>
              <a:t> de l</a:t>
            </a:r>
            <a:r>
              <a:rPr lang="ja-JP" altLang="en-US" sz="3200" u="sng" dirty="0">
                <a:solidFill>
                  <a:srgbClr val="D90B00"/>
                </a:solidFill>
                <a:latin typeface="Arial"/>
                <a:ea typeface="ＭＳ Ｐゴシック" charset="0"/>
                <a:cs typeface="Tw Cen MT Bold Italic" charset="0"/>
                <a:sym typeface="Tw Cen MT Bold Italic" charset="0"/>
              </a:rPr>
              <a:t>’</a:t>
            </a:r>
            <a:r>
              <a:rPr lang="en-US" sz="3200" u="sng" dirty="0">
                <a:solidFill>
                  <a:srgbClr val="D90B00"/>
                </a:solidFill>
                <a:latin typeface="Tw Cen MT Bold Italic" charset="0"/>
                <a:ea typeface="ＭＳ Ｐゴシック" charset="0"/>
                <a:cs typeface="Tw Cen MT Bold Italic" charset="0"/>
                <a:sym typeface="Tw Cen MT Bold Italic" charset="0"/>
              </a:rPr>
              <a:t>ETP, Non?</a:t>
            </a:r>
          </a:p>
        </p:txBody>
      </p:sp>
    </p:spTree>
    <p:extLst>
      <p:ext uri="{BB962C8B-B14F-4D97-AF65-F5344CB8AC3E}">
        <p14:creationId xmlns:p14="http://schemas.microsoft.com/office/powerpoint/2010/main" val="20886061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917BE562-EE6F-984C-9E57-6C0CB93ADE93}" type="slidenum">
              <a:rPr lang="en-US"/>
              <a:pPr/>
              <a:t>111</a:t>
            </a:fld>
            <a:endParaRPr lang="en-US"/>
          </a:p>
        </p:txBody>
      </p:sp>
      <p:sp>
        <p:nvSpPr>
          <p:cNvPr id="64513" name="Rectangle 1"/>
          <p:cNvSpPr>
            <a:spLocks/>
          </p:cNvSpPr>
          <p:nvPr/>
        </p:nvSpPr>
        <p:spPr bwMode="auto">
          <a:xfrm>
            <a:off x="139700" y="2070100"/>
            <a:ext cx="8648700" cy="28448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Par </a:t>
            </a:r>
            <a:r>
              <a:rPr lang="en-US" sz="2400" dirty="0" err="1">
                <a:solidFill>
                  <a:schemeClr val="tx1"/>
                </a:solidFill>
                <a:latin typeface="Helvetica" charset="0"/>
                <a:ea typeface="ＭＳ Ｐゴシック" charset="0"/>
                <a:cs typeface="Helvetica" charset="0"/>
                <a:sym typeface="Helvetica" charset="0"/>
              </a:rPr>
              <a:t>exemple</a:t>
            </a:r>
            <a:r>
              <a:rPr lang="en-US" sz="2400" dirty="0">
                <a:solidFill>
                  <a:schemeClr val="tx1"/>
                </a:solidFill>
                <a:latin typeface="Helvetica" charset="0"/>
                <a:ea typeface="ＭＳ Ｐゴシック" charset="0"/>
                <a:cs typeface="Helvetica" charset="0"/>
                <a:sym typeface="Helvetica" charset="0"/>
              </a:rPr>
              <a:t>, les participants </a:t>
            </a:r>
            <a:r>
              <a:rPr lang="en-US" sz="2400" dirty="0" err="1">
                <a:solidFill>
                  <a:schemeClr val="tx1"/>
                </a:solidFill>
                <a:latin typeface="Helvetica" charset="0"/>
                <a:ea typeface="ＭＳ Ｐゴシック" charset="0"/>
                <a:cs typeface="Helvetica" charset="0"/>
                <a:sym typeface="Helvetica" charset="0"/>
              </a:rPr>
              <a:t>dont</a:t>
            </a:r>
            <a:r>
              <a:rPr lang="en-US" sz="2400" dirty="0">
                <a:solidFill>
                  <a:schemeClr val="tx1"/>
                </a:solidFill>
                <a:latin typeface="Helvetica" charset="0"/>
                <a:ea typeface="ＭＳ Ｐゴシック" charset="0"/>
                <a:cs typeface="Helvetica" charset="0"/>
                <a:sym typeface="Helvetica" charset="0"/>
              </a:rPr>
              <a:t> la motivation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perdre</a:t>
            </a:r>
            <a:r>
              <a:rPr lang="en-US" sz="2400" dirty="0">
                <a:solidFill>
                  <a:schemeClr val="tx1"/>
                </a:solidFill>
                <a:latin typeface="Helvetica" charset="0"/>
                <a:ea typeface="ＭＳ Ｐゴシック" charset="0"/>
                <a:cs typeface="Helvetica" charset="0"/>
                <a:sym typeface="Helvetica" charset="0"/>
              </a:rPr>
              <a:t> du </a:t>
            </a:r>
            <a:r>
              <a:rPr lang="en-US" sz="2400" dirty="0" err="1">
                <a:solidFill>
                  <a:schemeClr val="tx1"/>
                </a:solidFill>
                <a:latin typeface="Helvetica" charset="0"/>
                <a:ea typeface="ＭＳ Ｐゴシック" charset="0"/>
                <a:cs typeface="Helvetica" charset="0"/>
                <a:sym typeface="Helvetica" charset="0"/>
              </a:rPr>
              <a:t>poids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était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autonome</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ont</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participé</a:t>
            </a:r>
            <a:r>
              <a:rPr lang="en-US" sz="2400" dirty="0">
                <a:solidFill>
                  <a:srgbClr val="A40800"/>
                </a:solidFill>
                <a:latin typeface="Helvetica" charset="0"/>
                <a:ea typeface="ＭＳ Ｐゴシック" charset="0"/>
                <a:cs typeface="Helvetica" charset="0"/>
                <a:sym typeface="Helvetica" charset="0"/>
              </a:rPr>
              <a:t> plus </a:t>
            </a:r>
            <a:r>
              <a:rPr lang="en-US" sz="2400" dirty="0" err="1">
                <a:solidFill>
                  <a:srgbClr val="A40800"/>
                </a:solidFill>
                <a:latin typeface="Helvetica" charset="0"/>
                <a:ea typeface="ＭＳ Ｐゴシック" charset="0"/>
                <a:cs typeface="Helvetica" charset="0"/>
                <a:sym typeface="Helvetica" charset="0"/>
              </a:rPr>
              <a:t>régulièrement</a:t>
            </a:r>
            <a:r>
              <a:rPr lang="en-US" sz="2400" dirty="0">
                <a:solidFill>
                  <a:schemeClr val="tx1"/>
                </a:solidFill>
                <a:latin typeface="Helvetica" charset="0"/>
                <a:ea typeface="ＭＳ Ｐゴシック" charset="0"/>
                <a:cs typeface="Helvetica" charset="0"/>
                <a:sym typeface="Helvetica" charset="0"/>
              </a:rPr>
              <a:t> au </a:t>
            </a:r>
            <a:r>
              <a:rPr lang="en-US" sz="2400" dirty="0" err="1">
                <a:solidFill>
                  <a:schemeClr val="tx1"/>
                </a:solidFill>
                <a:latin typeface="Helvetica" charset="0"/>
                <a:ea typeface="ＭＳ Ｐゴシック" charset="0"/>
                <a:cs typeface="Helvetica" charset="0"/>
                <a:sym typeface="Helvetica" charset="0"/>
              </a:rPr>
              <a:t>programme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perdu</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davantage</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poids</a:t>
            </a:r>
            <a:r>
              <a:rPr lang="en-US" sz="2400" dirty="0">
                <a:solidFill>
                  <a:schemeClr val="tx1"/>
                </a:solidFill>
                <a:latin typeface="Helvetica" charset="0"/>
                <a:ea typeface="ＭＳ Ｐゴシック" charset="0"/>
                <a:cs typeface="Helvetica" charset="0"/>
                <a:sym typeface="Helvetica" charset="0"/>
              </a:rPr>
              <a:t> et – plus important –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davantage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maintenu</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cette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perte</a:t>
            </a:r>
            <a:r>
              <a:rPr lang="en-US" sz="2400" dirty="0">
                <a:solidFill>
                  <a:schemeClr val="tx1"/>
                </a:solidFill>
                <a:latin typeface="Helvetica" charset="0"/>
                <a:ea typeface="ＭＳ Ｐゴシック" charset="0"/>
                <a:cs typeface="Helvetica" charset="0"/>
                <a:sym typeface="Helvetica" charset="0"/>
              </a:rPr>
              <a:t> </a:t>
            </a:r>
            <a:r>
              <a:rPr lang="en-US" sz="2400" dirty="0">
                <a:solidFill>
                  <a:srgbClr val="D90B00"/>
                </a:solidFill>
                <a:latin typeface="Helvetica" charset="0"/>
                <a:ea typeface="ＭＳ Ｐゴシック" charset="0"/>
                <a:cs typeface="Helvetica" charset="0"/>
                <a:sym typeface="Helvetica" charset="0"/>
              </a:rPr>
              <a:t>20 </a:t>
            </a:r>
            <a:r>
              <a:rPr lang="en-US" sz="2400" dirty="0" err="1">
                <a:solidFill>
                  <a:srgbClr val="D90B00"/>
                </a:solidFill>
                <a:latin typeface="Helvetica" charset="0"/>
                <a:ea typeface="ＭＳ Ｐゴシック" charset="0"/>
                <a:cs typeface="Helvetica" charset="0"/>
                <a:sym typeface="Helvetica" charset="0"/>
              </a:rPr>
              <a:t>mois</a:t>
            </a:r>
            <a:r>
              <a:rPr lang="en-US" sz="2400" dirty="0">
                <a:solidFill>
                  <a:srgbClr val="D90B00"/>
                </a:solidFill>
                <a:latin typeface="Helvetica" charset="0"/>
                <a:ea typeface="ＭＳ Ｐゴシック" charset="0"/>
                <a:cs typeface="Helvetica" charset="0"/>
                <a:sym typeface="Helvetica" charset="0"/>
              </a:rPr>
              <a:t> après le début </a:t>
            </a:r>
            <a:r>
              <a:rPr lang="en-US" sz="2400" dirty="0">
                <a:solidFill>
                  <a:schemeClr val="tx1"/>
                </a:solidFill>
                <a:latin typeface="Helvetica" charset="0"/>
                <a:ea typeface="ＭＳ Ｐゴシック" charset="0"/>
                <a:cs typeface="Helvetica" charset="0"/>
                <a:sym typeface="Helvetica" charset="0"/>
              </a:rPr>
              <a:t>du </a:t>
            </a:r>
            <a:r>
              <a:rPr lang="en-US" sz="2400" dirty="0" err="1">
                <a:solidFill>
                  <a:schemeClr val="tx1"/>
                </a:solidFill>
                <a:latin typeface="Helvetica" charset="0"/>
                <a:ea typeface="ＭＳ Ｐゴシック" charset="0"/>
                <a:cs typeface="Helvetica" charset="0"/>
                <a:sym typeface="Helvetica" charset="0"/>
              </a:rPr>
              <a:t>programme</a:t>
            </a:r>
            <a:r>
              <a:rPr lang="en-US" sz="2400" dirty="0">
                <a:solidFill>
                  <a:schemeClr val="tx1"/>
                </a:solidFill>
                <a:latin typeface="Helvetica" charset="0"/>
                <a:ea typeface="ＭＳ Ｐゴシック" charset="0"/>
                <a:cs typeface="Helvetica" charset="0"/>
                <a:sym typeface="Helvetica" charset="0"/>
              </a:rPr>
              <a:t>.</a:t>
            </a:r>
          </a:p>
          <a:p>
            <a:pPr algn="just"/>
            <a:endParaRPr lang="en-US" dirty="0">
              <a:solidFill>
                <a:schemeClr val="tx1"/>
              </a:solidFill>
              <a:latin typeface="Helvetica" charset="0"/>
              <a:ea typeface="ＭＳ Ｐゴシック" charset="0"/>
              <a:cs typeface="Helvetica" charset="0"/>
              <a:sym typeface="Helvetica" charset="0"/>
            </a:endParaRPr>
          </a:p>
          <a:p>
            <a:pPr algn="ctr">
              <a:spcBef>
                <a:spcPts val="750"/>
              </a:spcBef>
            </a:pPr>
            <a:r>
              <a:rPr lang="en-US" sz="3200" u="sng" dirty="0" err="1">
                <a:solidFill>
                  <a:srgbClr val="D90B00"/>
                </a:solidFill>
                <a:latin typeface="Tw Cen MT Bold Italic" charset="0"/>
                <a:ea typeface="ＭＳ Ｐゴシック" charset="0"/>
                <a:cs typeface="Tw Cen MT Bold Italic" charset="0"/>
                <a:sym typeface="Tw Cen MT Bold Italic" charset="0"/>
              </a:rPr>
              <a:t>Eléments</a:t>
            </a:r>
            <a:r>
              <a:rPr lang="en-US" sz="3200" u="sng" dirty="0">
                <a:solidFill>
                  <a:srgbClr val="D90B00"/>
                </a:solidFill>
                <a:latin typeface="Tw Cen MT Bold Italic" charset="0"/>
                <a:ea typeface="ＭＳ Ｐゴシック" charset="0"/>
                <a:cs typeface="Tw Cen MT Bold Italic" charset="0"/>
                <a:sym typeface="Tw Cen MT Bold Italic" charset="0"/>
              </a:rPr>
              <a:t> </a:t>
            </a:r>
            <a:r>
              <a:rPr lang="en-US" sz="3200" u="sng" dirty="0" err="1">
                <a:solidFill>
                  <a:srgbClr val="D90B00"/>
                </a:solidFill>
                <a:latin typeface="Tw Cen MT Bold Italic" charset="0"/>
                <a:ea typeface="ＭＳ Ｐゴシック" charset="0"/>
                <a:cs typeface="Tw Cen MT Bold Italic" charset="0"/>
                <a:sym typeface="Tw Cen MT Bold Italic" charset="0"/>
              </a:rPr>
              <a:t>centraux</a:t>
            </a:r>
            <a:r>
              <a:rPr lang="en-US" sz="3200" u="sng" dirty="0">
                <a:solidFill>
                  <a:srgbClr val="D90B00"/>
                </a:solidFill>
                <a:latin typeface="Tw Cen MT Bold Italic" charset="0"/>
                <a:ea typeface="ＭＳ Ｐゴシック" charset="0"/>
                <a:cs typeface="Tw Cen MT Bold Italic" charset="0"/>
                <a:sym typeface="Tw Cen MT Bold Italic" charset="0"/>
              </a:rPr>
              <a:t> de l</a:t>
            </a:r>
            <a:r>
              <a:rPr lang="ja-JP" altLang="en-US" sz="3200" u="sng" dirty="0">
                <a:solidFill>
                  <a:srgbClr val="D90B00"/>
                </a:solidFill>
                <a:latin typeface="Arial"/>
                <a:ea typeface="ＭＳ Ｐゴシック" charset="0"/>
                <a:cs typeface="Tw Cen MT Bold Italic" charset="0"/>
                <a:sym typeface="Tw Cen MT Bold Italic" charset="0"/>
              </a:rPr>
              <a:t>’</a:t>
            </a:r>
            <a:r>
              <a:rPr lang="en-US" sz="3200" u="sng" dirty="0">
                <a:solidFill>
                  <a:srgbClr val="D90B00"/>
                </a:solidFill>
                <a:latin typeface="Tw Cen MT Bold Italic" charset="0"/>
                <a:ea typeface="ＭＳ Ｐゴシック" charset="0"/>
                <a:cs typeface="Tw Cen MT Bold Italic" charset="0"/>
                <a:sym typeface="Tw Cen MT Bold Italic" charset="0"/>
              </a:rPr>
              <a:t>ETP, Non?</a:t>
            </a:r>
          </a:p>
        </p:txBody>
      </p:sp>
    </p:spTree>
    <p:extLst>
      <p:ext uri="{BB962C8B-B14F-4D97-AF65-F5344CB8AC3E}">
        <p14:creationId xmlns:p14="http://schemas.microsoft.com/office/powerpoint/2010/main" val="3085476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50913"/>
            <a:ext cx="905510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65540" name="Group 4"/>
          <p:cNvGrpSpPr>
            <a:grpSpLocks/>
          </p:cNvGrpSpPr>
          <p:nvPr/>
        </p:nvGrpSpPr>
        <p:grpSpPr bwMode="auto">
          <a:xfrm>
            <a:off x="165100" y="-114300"/>
            <a:ext cx="8813800" cy="1143000"/>
            <a:chOff x="0" y="0"/>
            <a:chExt cx="5552" cy="720"/>
          </a:xfrm>
        </p:grpSpPr>
        <p:sp>
          <p:nvSpPr>
            <p:cNvPr id="65538" name="Rectangle 2"/>
            <p:cNvSpPr>
              <a:spLocks/>
            </p:cNvSpPr>
            <p:nvPr/>
          </p:nvSpPr>
          <p:spPr bwMode="auto">
            <a:xfrm>
              <a:off x="224" y="224"/>
              <a:ext cx="5096" cy="256"/>
            </a:xfrm>
            <a:prstGeom prst="rect">
              <a:avLst/>
            </a:prstGeom>
            <a:solidFill>
              <a:srgbClr val="FFFF6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sz="1800">
                  <a:solidFill>
                    <a:srgbClr val="D90B00"/>
                  </a:solidFill>
                  <a:latin typeface="Helvetica" charset="0"/>
                  <a:ea typeface="ＭＳ Ｐゴシック" charset="0"/>
                  <a:cs typeface="Helvetica" charset="0"/>
                  <a:sym typeface="Helvetica" charset="0"/>
                </a:rPr>
                <a:t>Variables principales des mini-théories de la Théorie de l</a:t>
              </a:r>
              <a:r>
                <a:rPr lang="ja-JP" altLang="en-US" sz="1800">
                  <a:solidFill>
                    <a:srgbClr val="D90B00"/>
                  </a:solidFill>
                  <a:latin typeface="Arial"/>
                  <a:ea typeface="ＭＳ Ｐゴシック" charset="0"/>
                  <a:cs typeface="Helvetica" charset="0"/>
                  <a:sym typeface="Helvetica" charset="0"/>
                </a:rPr>
                <a:t>’</a:t>
              </a:r>
              <a:r>
                <a:rPr lang="en-US" sz="1800">
                  <a:solidFill>
                    <a:srgbClr val="D90B00"/>
                  </a:solidFill>
                  <a:latin typeface="Helvetica" charset="0"/>
                  <a:ea typeface="ＭＳ Ｐゴシック" charset="0"/>
                  <a:cs typeface="Helvetica" charset="0"/>
                  <a:sym typeface="Helvetica" charset="0"/>
                </a:rPr>
                <a:t>Autodétermination</a:t>
              </a:r>
              <a:r>
                <a:rPr lang="en-US" sz="1800">
                  <a:solidFill>
                    <a:srgbClr val="002D99"/>
                  </a:solidFill>
                  <a:latin typeface="Helvetica" charset="0"/>
                  <a:ea typeface="ＭＳ Ｐゴシック" charset="0"/>
                  <a:cs typeface="Helvetica" charset="0"/>
                  <a:sym typeface="Helvetica" charset="0"/>
                </a:rPr>
                <a:t>. </a:t>
              </a:r>
            </a:p>
          </p:txBody>
        </p:sp>
        <p:pic>
          <p:nvPicPr>
            <p:cNvPr id="6553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65541" name="AutoShape 5"/>
          <p:cNvSpPr>
            <a:spLocks/>
          </p:cNvSpPr>
          <p:nvPr/>
        </p:nvSpPr>
        <p:spPr bwMode="auto">
          <a:xfrm>
            <a:off x="2806700" y="2832100"/>
            <a:ext cx="1562100" cy="1943100"/>
          </a:xfrm>
          <a:prstGeom prst="roundRect">
            <a:avLst>
              <a:gd name="adj" fmla="val 12194"/>
            </a:avLst>
          </a:prstGeom>
          <a:noFill/>
          <a:ln w="63500" cap="flat">
            <a:solidFill>
              <a:srgbClr val="FF00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Tree>
    <p:extLst>
      <p:ext uri="{BB962C8B-B14F-4D97-AF65-F5344CB8AC3E}">
        <p14:creationId xmlns:p14="http://schemas.microsoft.com/office/powerpoint/2010/main" val="3433418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wipe(left)">
                                      <p:cBhvr>
                                        <p:cTn id="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EFCE69C0-E38F-EA44-9349-887B49456567}" type="slidenum">
              <a:rPr lang="en-US"/>
              <a:pPr/>
              <a:t>113</a:t>
            </a:fld>
            <a:endParaRPr lang="en-US"/>
          </a:p>
        </p:txBody>
      </p:sp>
      <p:sp>
        <p:nvSpPr>
          <p:cNvPr id="66561" name="Rectangle 1"/>
          <p:cNvSpPr>
            <a:spLocks/>
          </p:cNvSpPr>
          <p:nvPr/>
        </p:nvSpPr>
        <p:spPr bwMode="auto">
          <a:xfrm>
            <a:off x="241300" y="1854200"/>
            <a:ext cx="8648700" cy="23114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La TAD </a:t>
            </a:r>
            <a:r>
              <a:rPr lang="en-US" sz="2400" dirty="0" err="1">
                <a:solidFill>
                  <a:schemeClr val="tx1"/>
                </a:solidFill>
                <a:latin typeface="Helvetica" charset="0"/>
                <a:ea typeface="ＭＳ Ｐゴシック" charset="0"/>
                <a:cs typeface="Helvetica" charset="0"/>
                <a:sym typeface="Helvetica" charset="0"/>
              </a:rPr>
              <a:t>soutient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qu</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en </a:t>
            </a:r>
            <a:r>
              <a:rPr lang="en-US" sz="2400" dirty="0" err="1">
                <a:solidFill>
                  <a:schemeClr val="tx1"/>
                </a:solidFill>
                <a:latin typeface="Helvetica" charset="0"/>
                <a:ea typeface="ＭＳ Ｐゴシック" charset="0"/>
                <a:cs typeface="Helvetica" charset="0"/>
                <a:sym typeface="Helvetica" charset="0"/>
              </a:rPr>
              <a:t>maximisant</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rgbClr val="6E0500"/>
                </a:solidFill>
                <a:latin typeface="Helvetica" charset="0"/>
                <a:ea typeface="ＭＳ Ｐゴシック" charset="0"/>
                <a:cs typeface="Helvetica" charset="0"/>
                <a:sym typeface="Helvetica" charset="0"/>
              </a:rPr>
              <a:t>expérience</a:t>
            </a:r>
            <a:r>
              <a:rPr lang="en-US" sz="2400" dirty="0">
                <a:solidFill>
                  <a:srgbClr val="6E0500"/>
                </a:solidFill>
                <a:latin typeface="Helvetica" charset="0"/>
                <a:ea typeface="ＭＳ Ｐゴシック" charset="0"/>
                <a:cs typeface="Helvetica" charset="0"/>
                <a:sym typeface="Helvetica" charset="0"/>
              </a:rPr>
              <a:t> d</a:t>
            </a:r>
            <a:r>
              <a:rPr lang="ja-JP" altLang="en-US" sz="2400" dirty="0">
                <a:solidFill>
                  <a:srgbClr val="6E0500"/>
                </a:solidFill>
                <a:latin typeface="Arial"/>
                <a:ea typeface="ＭＳ Ｐゴシック" charset="0"/>
                <a:cs typeface="Helvetica" charset="0"/>
                <a:sym typeface="Helvetica" charset="0"/>
              </a:rPr>
              <a:t>’</a:t>
            </a:r>
            <a:r>
              <a:rPr lang="en-US" sz="2400" dirty="0" err="1">
                <a:solidFill>
                  <a:srgbClr val="6E0500"/>
                </a:solidFill>
                <a:latin typeface="Helvetica" charset="0"/>
                <a:ea typeface="ＭＳ Ｐゴシック" charset="0"/>
                <a:cs typeface="Helvetica" charset="0"/>
                <a:sym typeface="Helvetica" charset="0"/>
              </a:rPr>
              <a:t>autonomie</a:t>
            </a:r>
            <a:r>
              <a:rPr lang="en-US" sz="2400" dirty="0">
                <a:solidFill>
                  <a:schemeClr val="tx1"/>
                </a:solidFill>
                <a:latin typeface="Helvetica" charset="0"/>
                <a:ea typeface="ＭＳ Ｐゴシック" charset="0"/>
                <a:cs typeface="Helvetica" charset="0"/>
                <a:sym typeface="Helvetica" charset="0"/>
              </a:rPr>
              <a:t>, </a:t>
            </a:r>
            <a:r>
              <a:rPr lang="en-US" sz="2400" dirty="0">
                <a:solidFill>
                  <a:srgbClr val="6E0500"/>
                </a:solidFill>
                <a:latin typeface="Helvetica" charset="0"/>
                <a:ea typeface="ＭＳ Ｐゴシック" charset="0"/>
                <a:cs typeface="Helvetica" charset="0"/>
                <a:sym typeface="Helvetica" charset="0"/>
              </a:rPr>
              <a:t>de </a:t>
            </a:r>
            <a:r>
              <a:rPr lang="en-US" sz="2400" dirty="0" err="1">
                <a:solidFill>
                  <a:srgbClr val="6E0500"/>
                </a:solidFill>
                <a:latin typeface="Helvetica" charset="0"/>
                <a:ea typeface="ＭＳ Ｐゴシック" charset="0"/>
                <a:cs typeface="Helvetica" charset="0"/>
                <a:sym typeface="Helvetica" charset="0"/>
              </a:rPr>
              <a:t>compétence</a:t>
            </a:r>
            <a:r>
              <a:rPr lang="en-US" sz="2400" dirty="0">
                <a:solidFill>
                  <a:schemeClr val="tx1"/>
                </a:solidFill>
                <a:latin typeface="Helvetica" charset="0"/>
                <a:ea typeface="ＭＳ Ｐゴシック" charset="0"/>
                <a:cs typeface="Helvetica" charset="0"/>
                <a:sym typeface="Helvetica" charset="0"/>
              </a:rPr>
              <a:t> et de </a:t>
            </a:r>
            <a:r>
              <a:rPr lang="en-US" sz="2400" dirty="0" err="1">
                <a:solidFill>
                  <a:srgbClr val="640E2F"/>
                </a:solidFill>
                <a:latin typeface="Helvetica" charset="0"/>
                <a:ea typeface="ＭＳ Ｐゴシック" charset="0"/>
                <a:cs typeface="Helvetica" charset="0"/>
                <a:sym typeface="Helvetica" charset="0"/>
              </a:rPr>
              <a:t>proximité</a:t>
            </a:r>
            <a:r>
              <a:rPr lang="en-US" sz="2400" dirty="0">
                <a:solidFill>
                  <a:srgbClr val="640E2F"/>
                </a:solidFill>
                <a:latin typeface="Helvetica" charset="0"/>
                <a:ea typeface="ＭＳ Ｐゴシック" charset="0"/>
                <a:cs typeface="Helvetica" charset="0"/>
                <a:sym typeface="Helvetica" charset="0"/>
              </a:rPr>
              <a:t> </a:t>
            </a:r>
            <a:r>
              <a:rPr lang="en-US" sz="2400" dirty="0" err="1">
                <a:solidFill>
                  <a:srgbClr val="640E2F"/>
                </a:solidFill>
                <a:latin typeface="Helvetica" charset="0"/>
                <a:ea typeface="ＭＳ Ｐゴシック" charset="0"/>
                <a:cs typeface="Helvetica" charset="0"/>
                <a:sym typeface="Helvetica" charset="0"/>
              </a:rPr>
              <a:t>sociale</a:t>
            </a:r>
            <a:r>
              <a:rPr lang="en-US" sz="2400" dirty="0">
                <a:solidFill>
                  <a:schemeClr val="tx1"/>
                </a:solidFill>
                <a:latin typeface="Helvetica" charset="0"/>
                <a:ea typeface="ＭＳ Ｐゴシック" charset="0"/>
                <a:cs typeface="Helvetica" charset="0"/>
                <a:sym typeface="Helvetica" charset="0"/>
              </a:rPr>
              <a:t> du patient, le </a:t>
            </a:r>
            <a:r>
              <a:rPr lang="en-US" sz="2400" dirty="0" err="1">
                <a:solidFill>
                  <a:schemeClr val="tx1"/>
                </a:solidFill>
                <a:latin typeface="Helvetica" charset="0"/>
                <a:ea typeface="ＭＳ Ｐゴシック" charset="0"/>
                <a:cs typeface="Helvetica" charset="0"/>
                <a:sym typeface="Helvetica" charset="0"/>
              </a:rPr>
              <a:t>soignant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le </a:t>
            </a:r>
            <a:r>
              <a:rPr lang="en-US" sz="2400" dirty="0" err="1">
                <a:solidFill>
                  <a:schemeClr val="tx1"/>
                </a:solidFill>
                <a:latin typeface="Helvetica" charset="0"/>
                <a:ea typeface="ＭＳ Ｐゴシック" charset="0"/>
                <a:cs typeface="Helvetica" charset="0"/>
                <a:sym typeface="Helvetica" charset="0"/>
              </a:rPr>
              <a:t>médecin</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augmente</a:t>
            </a:r>
            <a:r>
              <a:rPr lang="en-US" sz="2400" dirty="0">
                <a:solidFill>
                  <a:schemeClr val="tx1"/>
                </a:solidFill>
                <a:latin typeface="Helvetica" charset="0"/>
                <a:ea typeface="ＭＳ Ｐゴシック" charset="0"/>
                <a:cs typeface="Helvetica" charset="0"/>
                <a:sym typeface="Helvetica" charset="0"/>
              </a:rPr>
              <a:t> les chances </a:t>
            </a:r>
            <a:r>
              <a:rPr lang="en-US" sz="2400" dirty="0" err="1">
                <a:solidFill>
                  <a:schemeClr val="tx1"/>
                </a:solidFill>
                <a:latin typeface="Helvetica" charset="0"/>
                <a:ea typeface="ＭＳ Ｐゴシック" charset="0"/>
                <a:cs typeface="Helvetica" charset="0"/>
                <a:sym typeface="Helvetica" charset="0"/>
              </a:rPr>
              <a:t>que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ce</a:t>
            </a:r>
            <a:r>
              <a:rPr lang="en-US" sz="2400" dirty="0">
                <a:solidFill>
                  <a:schemeClr val="tx1"/>
                </a:solidFill>
                <a:latin typeface="Helvetica" charset="0"/>
                <a:ea typeface="ＭＳ Ｐゴシック" charset="0"/>
                <a:cs typeface="Helvetica" charset="0"/>
                <a:sym typeface="Helvetica" charset="0"/>
              </a:rPr>
              <a:t> dernier </a:t>
            </a:r>
            <a:r>
              <a:rPr lang="en-US" sz="2400" dirty="0" err="1">
                <a:solidFill>
                  <a:schemeClr val="tx1"/>
                </a:solidFill>
                <a:latin typeface="Helvetica" charset="0"/>
                <a:ea typeface="ＭＳ Ｐゴシック" charset="0"/>
                <a:cs typeface="Helvetica" charset="0"/>
                <a:sym typeface="Helvetica" charset="0"/>
              </a:rPr>
              <a:t>soit</a:t>
            </a:r>
            <a:r>
              <a:rPr lang="en-US" sz="2400" dirty="0">
                <a:solidFill>
                  <a:schemeClr val="tx1"/>
                </a:solidFill>
                <a:latin typeface="Helvetica" charset="0"/>
                <a:ea typeface="ＭＳ Ｐゴシック" charset="0"/>
                <a:cs typeface="Helvetica" charset="0"/>
                <a:sym typeface="Helvetica" charset="0"/>
              </a:rPr>
              <a:t> plus </a:t>
            </a:r>
            <a:r>
              <a:rPr lang="en-US" sz="2400" dirty="0" err="1">
                <a:solidFill>
                  <a:schemeClr val="tx1"/>
                </a:solidFill>
                <a:latin typeface="Helvetica" charset="0"/>
                <a:ea typeface="ＭＳ Ｐゴシック" charset="0"/>
                <a:cs typeface="Helvetica" charset="0"/>
                <a:sym typeface="Helvetica" charset="0"/>
              </a:rPr>
              <a:t>responsable</a:t>
            </a:r>
            <a:r>
              <a:rPr lang="en-US" sz="2400" dirty="0">
                <a:solidFill>
                  <a:schemeClr val="tx1"/>
                </a:solidFill>
                <a:latin typeface="Helvetica" charset="0"/>
                <a:ea typeface="ＭＳ Ｐゴシック" charset="0"/>
                <a:cs typeface="Helvetica" charset="0"/>
                <a:sym typeface="Helvetica" charset="0"/>
              </a:rPr>
              <a:t> et </a:t>
            </a:r>
            <a:r>
              <a:rPr lang="en-US" sz="2400" dirty="0" err="1">
                <a:solidFill>
                  <a:schemeClr val="tx1"/>
                </a:solidFill>
                <a:latin typeface="Helvetica" charset="0"/>
                <a:ea typeface="ＭＳ Ｐゴシック" charset="0"/>
                <a:cs typeface="Helvetica" charset="0"/>
                <a:sym typeface="Helvetica" charset="0"/>
              </a:rPr>
              <a:t>engagé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égard</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sa</a:t>
            </a:r>
            <a:r>
              <a:rPr lang="en-US" sz="2400" dirty="0">
                <a:solidFill>
                  <a:schemeClr val="tx1"/>
                </a:solidFill>
                <a:latin typeface="Helvetica" charset="0"/>
                <a:ea typeface="ＭＳ Ｐゴシック" charset="0"/>
                <a:cs typeface="Helvetica" charset="0"/>
                <a:sym typeface="Helvetica" charset="0"/>
              </a:rPr>
              <a:t> santé (Ryan et al., 2008). </a:t>
            </a:r>
          </a:p>
          <a:p>
            <a:pPr algn="just"/>
            <a:endParaRPr lang="en-US" dirty="0">
              <a:solidFill>
                <a:schemeClr val="tx1"/>
              </a:solidFill>
              <a:latin typeface="Times New Roman" charset="0"/>
              <a:ea typeface="ＭＳ Ｐゴシック" charset="0"/>
              <a:cs typeface="Times New Roman" charset="0"/>
              <a:sym typeface="Times New Roman" charset="0"/>
            </a:endParaRPr>
          </a:p>
        </p:txBody>
      </p:sp>
    </p:spTree>
    <p:extLst>
      <p:ext uri="{BB962C8B-B14F-4D97-AF65-F5344CB8AC3E}">
        <p14:creationId xmlns:p14="http://schemas.microsoft.com/office/powerpoint/2010/main" val="131225620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767BF34E-A276-F643-9E03-C523488A4A44}" type="slidenum">
              <a:rPr lang="en-US"/>
              <a:pPr/>
              <a:t>114</a:t>
            </a:fld>
            <a:endParaRPr lang="en-US"/>
          </a:p>
        </p:txBody>
      </p:sp>
      <p:sp>
        <p:nvSpPr>
          <p:cNvPr id="67585" name="Rectangle 1"/>
          <p:cNvSpPr>
            <a:spLocks/>
          </p:cNvSpPr>
          <p:nvPr/>
        </p:nvSpPr>
        <p:spPr bwMode="auto">
          <a:xfrm>
            <a:off x="241300" y="1498600"/>
            <a:ext cx="8648700" cy="34163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Le </a:t>
            </a:r>
            <a:r>
              <a:rPr lang="en-US" sz="2400" dirty="0" err="1">
                <a:solidFill>
                  <a:srgbClr val="001F67"/>
                </a:solidFill>
                <a:latin typeface="Helvetica" charset="0"/>
                <a:ea typeface="ＭＳ Ｐゴシック" charset="0"/>
                <a:cs typeface="Helvetica" charset="0"/>
                <a:sym typeface="Helvetica" charset="0"/>
              </a:rPr>
              <a:t>soutien</a:t>
            </a:r>
            <a:r>
              <a:rPr lang="en-US" sz="2400" dirty="0">
                <a:solidFill>
                  <a:srgbClr val="001F67"/>
                </a:solidFill>
                <a:latin typeface="Helvetica" charset="0"/>
                <a:ea typeface="ＭＳ Ｐゴシック" charset="0"/>
                <a:cs typeface="Helvetica" charset="0"/>
                <a:sym typeface="Helvetica" charset="0"/>
              </a:rPr>
              <a:t> des </a:t>
            </a:r>
            <a:r>
              <a:rPr lang="en-US" sz="2400" dirty="0" err="1">
                <a:solidFill>
                  <a:srgbClr val="001F67"/>
                </a:solidFill>
                <a:latin typeface="Helvetica" charset="0"/>
                <a:ea typeface="ＭＳ Ｐゴシック" charset="0"/>
                <a:cs typeface="Helvetica" charset="0"/>
                <a:sym typeface="Helvetica" charset="0"/>
              </a:rPr>
              <a:t>besoins</a:t>
            </a:r>
            <a:r>
              <a:rPr lang="en-US" sz="2400" dirty="0">
                <a:solidFill>
                  <a:srgbClr val="001F67"/>
                </a:solidFill>
                <a:latin typeface="Helvetica" charset="0"/>
                <a:ea typeface="ＭＳ Ｐゴシック" charset="0"/>
                <a:cs typeface="Helvetica" charset="0"/>
                <a:sym typeface="Helvetica" charset="0"/>
              </a:rPr>
              <a:t> </a:t>
            </a:r>
            <a:r>
              <a:rPr lang="en-US" sz="2400" dirty="0">
                <a:solidFill>
                  <a:schemeClr val="tx1"/>
                </a:solidFill>
                <a:latin typeface="Helvetica" charset="0"/>
                <a:ea typeface="ＭＳ Ｐゴシック" charset="0"/>
                <a:cs typeface="Helvetica" charset="0"/>
                <a:sym typeface="Helvetica" charset="0"/>
              </a:rPr>
              <a:t>se </a:t>
            </a:r>
            <a:r>
              <a:rPr lang="en-US" sz="2400" dirty="0" err="1">
                <a:solidFill>
                  <a:schemeClr val="tx1"/>
                </a:solidFill>
                <a:latin typeface="Helvetica" charset="0"/>
                <a:ea typeface="ＭＳ Ｐゴシック" charset="0"/>
                <a:cs typeface="Helvetica" charset="0"/>
                <a:sym typeface="Helvetica" charset="0"/>
              </a:rPr>
              <a:t>manifesterait</a:t>
            </a:r>
            <a:r>
              <a:rPr lang="en-US" sz="2400" dirty="0">
                <a:solidFill>
                  <a:schemeClr val="tx1"/>
                </a:solidFill>
                <a:latin typeface="Helvetica" charset="0"/>
                <a:ea typeface="ＭＳ Ｐゴシック" charset="0"/>
                <a:cs typeface="Helvetica" charset="0"/>
                <a:sym typeface="Helvetica" charset="0"/>
              </a:rPr>
              <a:t> entre </a:t>
            </a:r>
            <a:r>
              <a:rPr lang="en-US" sz="2400" dirty="0" err="1">
                <a:solidFill>
                  <a:schemeClr val="tx1"/>
                </a:solidFill>
                <a:latin typeface="Helvetica" charset="0"/>
                <a:ea typeface="ＭＳ Ｐゴシック" charset="0"/>
                <a:cs typeface="Helvetica" charset="0"/>
                <a:sym typeface="Helvetica" charset="0"/>
              </a:rPr>
              <a:t>autre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voir</a:t>
            </a:r>
            <a:r>
              <a:rPr lang="en-US" sz="2400" dirty="0">
                <a:solidFill>
                  <a:schemeClr val="tx1"/>
                </a:solidFill>
                <a:latin typeface="Helvetica" charset="0"/>
                <a:ea typeface="ＭＳ Ｐゴシック" charset="0"/>
                <a:cs typeface="Helvetica" charset="0"/>
                <a:sym typeface="Helvetica" charset="0"/>
              </a:rPr>
              <a:t> Williams, 2002), par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meilleure</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écoute</a:t>
            </a:r>
            <a:r>
              <a:rPr lang="en-US" sz="2400" dirty="0">
                <a:solidFill>
                  <a:schemeClr val="tx1"/>
                </a:solidFill>
                <a:latin typeface="Helvetica" charset="0"/>
                <a:ea typeface="ＭＳ Ｐゴシック" charset="0"/>
                <a:cs typeface="Helvetica" charset="0"/>
                <a:sym typeface="Helvetica" charset="0"/>
              </a:rPr>
              <a:t> du patient par le personnel </a:t>
            </a:r>
            <a:r>
              <a:rPr lang="en-US" sz="2400" dirty="0" err="1">
                <a:solidFill>
                  <a:schemeClr val="tx1"/>
                </a:solidFill>
                <a:latin typeface="Helvetica" charset="0"/>
                <a:ea typeface="ＭＳ Ｐゴシック" charset="0"/>
                <a:cs typeface="Helvetica" charset="0"/>
                <a:sym typeface="Helvetica" charset="0"/>
              </a:rPr>
              <a:t>médical</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prise</a:t>
            </a:r>
            <a:r>
              <a:rPr lang="en-US" sz="2400" dirty="0">
                <a:solidFill>
                  <a:srgbClr val="A40800"/>
                </a:solidFill>
                <a:latin typeface="Helvetica" charset="0"/>
                <a:ea typeface="ＭＳ Ｐゴシック" charset="0"/>
                <a:cs typeface="Helvetica" charset="0"/>
                <a:sym typeface="Helvetica" charset="0"/>
              </a:rPr>
              <a:t> en </a:t>
            </a:r>
            <a:r>
              <a:rPr lang="en-US" sz="2400" dirty="0" err="1">
                <a:solidFill>
                  <a:srgbClr val="A40800"/>
                </a:solidFill>
                <a:latin typeface="Helvetica" charset="0"/>
                <a:ea typeface="ＭＳ Ｐゴシック" charset="0"/>
                <a:cs typeface="Helvetica" charset="0"/>
                <a:sym typeface="Helvetica" charset="0"/>
              </a:rPr>
              <a:t>compte</a:t>
            </a:r>
            <a:r>
              <a:rPr lang="en-US" sz="2400" dirty="0">
                <a:solidFill>
                  <a:srgbClr val="A40800"/>
                </a:solidFill>
                <a:latin typeface="Helvetica" charset="0"/>
                <a:ea typeface="ＭＳ Ｐゴシック" charset="0"/>
                <a:cs typeface="Helvetica" charset="0"/>
                <a:sym typeface="Helvetica" charset="0"/>
              </a:rPr>
              <a:t> de son point de </a:t>
            </a:r>
            <a:r>
              <a:rPr lang="en-US" sz="2400" dirty="0" err="1">
                <a:solidFill>
                  <a:srgbClr val="A40800"/>
                </a:solidFill>
                <a:latin typeface="Helvetica" charset="0"/>
                <a:ea typeface="ＭＳ Ｐゴシック" charset="0"/>
                <a:cs typeface="Helvetica" charset="0"/>
                <a:sym typeface="Helvetica" charset="0"/>
              </a:rPr>
              <a:t>vue</a:t>
            </a:r>
            <a:r>
              <a:rPr lang="en-US" sz="2400" dirty="0">
                <a:solidFill>
                  <a:schemeClr val="tx1"/>
                </a:solidFill>
                <a:latin typeface="Helvetica" charset="0"/>
                <a:ea typeface="ＭＳ Ｐゴシック" charset="0"/>
                <a:cs typeface="Helvetica" charset="0"/>
                <a:sym typeface="Helvetica" charset="0"/>
              </a:rPr>
              <a:t> et de </a:t>
            </a:r>
            <a:r>
              <a:rPr lang="en-US" sz="2400" dirty="0" err="1">
                <a:solidFill>
                  <a:srgbClr val="A40800"/>
                </a:solidFill>
                <a:latin typeface="Helvetica" charset="0"/>
                <a:ea typeface="ＭＳ Ｐゴシック" charset="0"/>
                <a:cs typeface="Helvetica" charset="0"/>
                <a:sym typeface="Helvetica" charset="0"/>
              </a:rPr>
              <a:t>ses</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difficultés</a:t>
            </a:r>
            <a:r>
              <a:rPr lang="en-US" sz="2400" dirty="0">
                <a:solidFill>
                  <a:schemeClr val="tx1"/>
                </a:solidFill>
                <a:latin typeface="Helvetica" charset="0"/>
                <a:ea typeface="ＭＳ Ｐゴシック" charset="0"/>
                <a:cs typeface="Helvetica" charset="0"/>
                <a:sym typeface="Helvetica" charset="0"/>
              </a:rPr>
              <a:t>, un style de communication qui n</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est</a:t>
            </a:r>
            <a:r>
              <a:rPr lang="en-US" sz="2400" dirty="0">
                <a:solidFill>
                  <a:schemeClr val="tx1"/>
                </a:solidFill>
                <a:latin typeface="Helvetica" charset="0"/>
                <a:ea typeface="ＭＳ Ｐゴシック" charset="0"/>
                <a:cs typeface="Helvetica" charset="0"/>
                <a:sym typeface="Helvetica" charset="0"/>
              </a:rPr>
              <a:t> pas </a:t>
            </a:r>
            <a:r>
              <a:rPr lang="en-US" sz="2400" dirty="0" err="1">
                <a:solidFill>
                  <a:schemeClr val="tx1"/>
                </a:solidFill>
                <a:latin typeface="Helvetica" charset="0"/>
                <a:ea typeface="ＭＳ Ｐゴシック" charset="0"/>
                <a:cs typeface="Helvetica" charset="0"/>
                <a:sym typeface="Helvetica" charset="0"/>
              </a:rPr>
              <a:t>basé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sur</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autorité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des </a:t>
            </a:r>
            <a:r>
              <a:rPr lang="en-US" sz="2400" dirty="0" err="1">
                <a:solidFill>
                  <a:schemeClr val="tx1"/>
                </a:solidFill>
                <a:latin typeface="Helvetica" charset="0"/>
                <a:ea typeface="ＭＳ Ｐゴシック" charset="0"/>
                <a:cs typeface="Helvetica" charset="0"/>
                <a:sym typeface="Helvetica" charset="0"/>
              </a:rPr>
              <a:t>considérations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morales</a:t>
            </a:r>
            <a:r>
              <a:rPr lang="en-US" sz="2400" dirty="0">
                <a:solidFill>
                  <a:schemeClr val="tx1"/>
                </a:solidFill>
                <a:latin typeface="Helvetica" charset="0"/>
                <a:ea typeface="ＭＳ Ｐゴシック" charset="0"/>
                <a:cs typeface="Helvetica" charset="0"/>
                <a:sym typeface="Helvetica" charset="0"/>
              </a:rPr>
              <a:t>, le souci d</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expliquer</a:t>
            </a:r>
            <a:r>
              <a:rPr lang="en-US" sz="2400" dirty="0">
                <a:solidFill>
                  <a:schemeClr val="tx1"/>
                </a:solidFill>
                <a:latin typeface="Helvetica" charset="0"/>
                <a:ea typeface="ＭＳ Ｐゴシック" charset="0"/>
                <a:cs typeface="Helvetica" charset="0"/>
                <a:sym typeface="Helvetica" charset="0"/>
              </a:rPr>
              <a:t>, le </a:t>
            </a:r>
            <a:r>
              <a:rPr lang="en-US" sz="2400" dirty="0" err="1">
                <a:solidFill>
                  <a:schemeClr val="tx1"/>
                </a:solidFill>
                <a:latin typeface="Helvetica" charset="0"/>
                <a:ea typeface="ＭＳ Ｐゴシック" charset="0"/>
                <a:cs typeface="Helvetica" charset="0"/>
                <a:sym typeface="Helvetica" charset="0"/>
              </a:rPr>
              <a:t>cas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échéant</a:t>
            </a:r>
            <a:r>
              <a:rPr lang="en-US" sz="2400" dirty="0">
                <a:solidFill>
                  <a:schemeClr val="tx1"/>
                </a:solidFill>
                <a:latin typeface="Helvetica" charset="0"/>
                <a:ea typeface="ＭＳ Ｐゴシック" charset="0"/>
                <a:cs typeface="Helvetica" charset="0"/>
                <a:sym typeface="Helvetica" charset="0"/>
              </a:rPr>
              <a:t> la </a:t>
            </a:r>
            <a:r>
              <a:rPr lang="en-US" sz="2400" dirty="0" err="1">
                <a:solidFill>
                  <a:schemeClr val="tx1"/>
                </a:solidFill>
                <a:latin typeface="Helvetica" charset="0"/>
                <a:ea typeface="ＭＳ Ｐゴシック" charset="0"/>
                <a:cs typeface="Helvetica" charset="0"/>
                <a:sym typeface="Helvetica" charset="0"/>
              </a:rPr>
              <a:t>possibilité</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choisir</a:t>
            </a:r>
            <a:r>
              <a:rPr lang="en-US" sz="2400" dirty="0">
                <a:solidFill>
                  <a:schemeClr val="tx1"/>
                </a:solidFill>
                <a:latin typeface="Helvetica" charset="0"/>
                <a:ea typeface="ＭＳ Ｐゴシック" charset="0"/>
                <a:cs typeface="Helvetica" charset="0"/>
                <a:sym typeface="Helvetica" charset="0"/>
              </a:rPr>
              <a:t> entre </a:t>
            </a:r>
            <a:r>
              <a:rPr lang="en-US" sz="2400" dirty="0" err="1">
                <a:solidFill>
                  <a:schemeClr val="tx1"/>
                </a:solidFill>
                <a:latin typeface="Helvetica" charset="0"/>
                <a:ea typeface="ＭＳ Ｐゴシック" charset="0"/>
                <a:cs typeface="Helvetica" charset="0"/>
                <a:sym typeface="Helvetica" charset="0"/>
              </a:rPr>
              <a:t>différentes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façons</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gérer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sa</a:t>
            </a:r>
            <a:r>
              <a:rPr lang="en-US" sz="2400" dirty="0">
                <a:solidFill>
                  <a:schemeClr val="tx1"/>
                </a:solidFill>
                <a:latin typeface="Helvetica" charset="0"/>
                <a:ea typeface="ＭＳ Ｐゴシック" charset="0"/>
                <a:cs typeface="Helvetica" charset="0"/>
                <a:sym typeface="Helvetica" charset="0"/>
              </a:rPr>
              <a:t> santé, la transmission d</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informations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destinées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augmenter la </a:t>
            </a:r>
            <a:r>
              <a:rPr lang="en-US" sz="2400" dirty="0" err="1">
                <a:solidFill>
                  <a:schemeClr val="tx1"/>
                </a:solidFill>
                <a:latin typeface="Helvetica" charset="0"/>
                <a:ea typeface="ＭＳ Ｐゴシック" charset="0"/>
                <a:cs typeface="Helvetica" charset="0"/>
                <a:sym typeface="Helvetica" charset="0"/>
              </a:rPr>
              <a:t>confiance</a:t>
            </a:r>
            <a:r>
              <a:rPr lang="en-US" sz="2400" dirty="0">
                <a:solidFill>
                  <a:schemeClr val="tx1"/>
                </a:solidFill>
                <a:latin typeface="Helvetica" charset="0"/>
                <a:ea typeface="ＭＳ Ｐゴシック" charset="0"/>
                <a:cs typeface="Helvetica" charset="0"/>
                <a:sym typeface="Helvetica" charset="0"/>
              </a:rPr>
              <a:t> du patient </a:t>
            </a:r>
            <a:r>
              <a:rPr lang="en-US" sz="2400" dirty="0" err="1">
                <a:solidFill>
                  <a:schemeClr val="tx1"/>
                </a:solidFill>
                <a:latin typeface="Helvetica" charset="0"/>
                <a:ea typeface="ＭＳ Ｐゴシック" charset="0"/>
                <a:cs typeface="Helvetica" charset="0"/>
                <a:sym typeface="Helvetica" charset="0"/>
              </a:rPr>
              <a:t>dans</a:t>
            </a:r>
            <a:r>
              <a:rPr lang="en-US" sz="2400" dirty="0">
                <a:solidFill>
                  <a:schemeClr val="tx1"/>
                </a:solidFill>
                <a:latin typeface="Helvetica" charset="0"/>
                <a:ea typeface="ＭＳ Ｐゴシック" charset="0"/>
                <a:cs typeface="Helvetica" charset="0"/>
                <a:sym typeface="Helvetica" charset="0"/>
              </a:rPr>
              <a:t> la </a:t>
            </a:r>
            <a:r>
              <a:rPr lang="en-US" sz="2400" dirty="0" err="1">
                <a:solidFill>
                  <a:schemeClr val="tx1"/>
                </a:solidFill>
                <a:latin typeface="Helvetica" charset="0"/>
                <a:ea typeface="ＭＳ Ｐゴシック" charset="0"/>
                <a:cs typeface="Helvetica" charset="0"/>
                <a:sym typeface="Helvetica" charset="0"/>
              </a:rPr>
              <a:t>réalisation</a:t>
            </a:r>
            <a:r>
              <a:rPr lang="en-US" sz="2400" dirty="0">
                <a:solidFill>
                  <a:schemeClr val="tx1"/>
                </a:solidFill>
                <a:latin typeface="Helvetica" charset="0"/>
                <a:ea typeface="ＭＳ Ｐゴシック" charset="0"/>
                <a:cs typeface="Helvetica" charset="0"/>
                <a:sym typeface="Helvetica" charset="0"/>
              </a:rPr>
              <a:t> des </a:t>
            </a:r>
            <a:r>
              <a:rPr lang="en-US" sz="2400" dirty="0" err="1">
                <a:solidFill>
                  <a:schemeClr val="tx1"/>
                </a:solidFill>
                <a:latin typeface="Helvetica" charset="0"/>
                <a:ea typeface="ＭＳ Ｐゴシック" charset="0"/>
                <a:cs typeface="Helvetica" charset="0"/>
                <a:sym typeface="Helvetica" charset="0"/>
              </a:rPr>
              <a:t>comportements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visés</a:t>
            </a:r>
            <a:r>
              <a:rPr lang="en-US" sz="2400" dirty="0">
                <a:solidFill>
                  <a:schemeClr val="tx1"/>
                </a:solidFill>
                <a:latin typeface="Helvetica" charset="0"/>
                <a:ea typeface="ＭＳ Ｐゴシック" charset="0"/>
                <a:cs typeface="Helvetica" charset="0"/>
                <a:sym typeface="Helvetica" charset="0"/>
              </a:rPr>
              <a:t>. </a:t>
            </a:r>
          </a:p>
        </p:txBody>
      </p:sp>
    </p:spTree>
    <p:extLst>
      <p:ext uri="{BB962C8B-B14F-4D97-AF65-F5344CB8AC3E}">
        <p14:creationId xmlns:p14="http://schemas.microsoft.com/office/powerpoint/2010/main" val="3627114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767C4B78-9965-634B-8539-2B5FD7FD9112}" type="slidenum">
              <a:rPr lang="en-US"/>
              <a:pPr/>
              <a:t>115</a:t>
            </a:fld>
            <a:endParaRPr lang="en-US"/>
          </a:p>
        </p:txBody>
      </p:sp>
      <p:sp>
        <p:nvSpPr>
          <p:cNvPr id="68609" name="Rectangle 1"/>
          <p:cNvSpPr>
            <a:spLocks/>
          </p:cNvSpPr>
          <p:nvPr/>
        </p:nvSpPr>
        <p:spPr bwMode="auto">
          <a:xfrm>
            <a:off x="241300" y="1346200"/>
            <a:ext cx="8648700" cy="41529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Des </a:t>
            </a:r>
            <a:r>
              <a:rPr lang="en-US" sz="2400" dirty="0" err="1">
                <a:solidFill>
                  <a:schemeClr val="tx1"/>
                </a:solidFill>
                <a:latin typeface="Helvetica" charset="0"/>
                <a:ea typeface="ＭＳ Ｐゴシック" charset="0"/>
                <a:cs typeface="Helvetica" charset="0"/>
                <a:sym typeface="Helvetica" charset="0"/>
              </a:rPr>
              <a:t>études</a:t>
            </a:r>
            <a:r>
              <a:rPr lang="en-US" sz="2400" dirty="0">
                <a:solidFill>
                  <a:schemeClr val="tx1"/>
                </a:solidFill>
                <a:latin typeface="Helvetica" charset="0"/>
                <a:ea typeface="ＭＳ Ｐゴシック" charset="0"/>
                <a:cs typeface="Helvetica" charset="0"/>
                <a:sym typeface="Helvetica" charset="0"/>
              </a:rPr>
              <a:t> de terrain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confirmé</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impact </a:t>
            </a:r>
            <a:r>
              <a:rPr lang="en-US" sz="2400" dirty="0" err="1">
                <a:solidFill>
                  <a:schemeClr val="tx1"/>
                </a:solidFill>
                <a:latin typeface="Helvetica" charset="0"/>
                <a:ea typeface="ＭＳ Ｐゴシック" charset="0"/>
                <a:cs typeface="Helvetica" charset="0"/>
                <a:sym typeface="Helvetica" charset="0"/>
              </a:rPr>
              <a:t>positif</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tels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comportements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soutenant</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autonomie</a:t>
            </a:r>
            <a:r>
              <a:rPr lang="en-US" sz="2400" dirty="0">
                <a:solidFill>
                  <a:schemeClr val="tx1"/>
                </a:solidFill>
                <a:latin typeface="Helvetica" charset="0"/>
                <a:ea typeface="ＭＳ Ｐゴシック" charset="0"/>
                <a:cs typeface="Helvetica" charset="0"/>
                <a:sym typeface="Helvetica" charset="0"/>
              </a:rPr>
              <a:t> (vs. </a:t>
            </a:r>
            <a:r>
              <a:rPr lang="en-US" sz="2400" dirty="0" err="1">
                <a:solidFill>
                  <a:schemeClr val="tx1"/>
                </a:solidFill>
                <a:latin typeface="Helvetica" charset="0"/>
                <a:ea typeface="ＭＳ Ｐゴシック" charset="0"/>
                <a:cs typeface="Helvetica" charset="0"/>
                <a:sym typeface="Helvetica" charset="0"/>
              </a:rPr>
              <a:t>contraignant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sur</a:t>
            </a:r>
            <a:r>
              <a:rPr lang="en-US" sz="2400" dirty="0">
                <a:solidFill>
                  <a:schemeClr val="tx1"/>
                </a:solidFill>
                <a:latin typeface="Helvetica" charset="0"/>
                <a:ea typeface="ＭＳ Ｐゴシック" charset="0"/>
                <a:cs typeface="Helvetica" charset="0"/>
                <a:sym typeface="Helvetica" charset="0"/>
              </a:rPr>
              <a:t> la satisfaction des </a:t>
            </a:r>
            <a:r>
              <a:rPr lang="en-US" sz="2400" dirty="0" err="1">
                <a:solidFill>
                  <a:schemeClr val="tx1"/>
                </a:solidFill>
                <a:latin typeface="Helvetica" charset="0"/>
                <a:ea typeface="ＭＳ Ｐゴシック" charset="0"/>
                <a:cs typeface="Helvetica" charset="0"/>
                <a:sym typeface="Helvetica" charset="0"/>
              </a:rPr>
              <a:t>besoins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psychologiques</a:t>
            </a:r>
            <a:r>
              <a:rPr lang="en-US" sz="2400" dirty="0">
                <a:solidFill>
                  <a:schemeClr val="tx1"/>
                </a:solidFill>
                <a:latin typeface="Helvetica" charset="0"/>
                <a:ea typeface="ＭＳ Ｐゴシック" charset="0"/>
                <a:cs typeface="Helvetica" charset="0"/>
                <a:sym typeface="Helvetica" charset="0"/>
              </a:rPr>
              <a:t>, la motivation </a:t>
            </a:r>
            <a:r>
              <a:rPr lang="en-US" sz="2400" dirty="0" err="1">
                <a:solidFill>
                  <a:schemeClr val="tx1"/>
                </a:solidFill>
                <a:latin typeface="Helvetica" charset="0"/>
                <a:ea typeface="ＭＳ Ｐゴシック" charset="0"/>
                <a:cs typeface="Helvetica" charset="0"/>
                <a:sym typeface="Helvetica" charset="0"/>
              </a:rPr>
              <a:t>autonome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égard</a:t>
            </a:r>
            <a:r>
              <a:rPr lang="en-US" sz="2400" dirty="0">
                <a:solidFill>
                  <a:schemeClr val="tx1"/>
                </a:solidFill>
                <a:latin typeface="Helvetica" charset="0"/>
                <a:ea typeface="ＭＳ Ｐゴシック" charset="0"/>
                <a:cs typeface="Helvetica" charset="0"/>
                <a:sym typeface="Helvetica" charset="0"/>
              </a:rPr>
              <a:t> du </a:t>
            </a:r>
            <a:r>
              <a:rPr lang="en-US" sz="2400" dirty="0" err="1">
                <a:solidFill>
                  <a:schemeClr val="tx1"/>
                </a:solidFill>
                <a:latin typeface="Helvetica" charset="0"/>
                <a:ea typeface="ＭＳ Ｐゴシック" charset="0"/>
                <a:cs typeface="Helvetica" charset="0"/>
                <a:sym typeface="Helvetica" charset="0"/>
              </a:rPr>
              <a:t>comportement</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adoption et le </a:t>
            </a:r>
            <a:r>
              <a:rPr lang="en-US" sz="2400" dirty="0" err="1">
                <a:solidFill>
                  <a:schemeClr val="tx1"/>
                </a:solidFill>
                <a:latin typeface="Helvetica" charset="0"/>
                <a:ea typeface="ＭＳ Ｐゴシック" charset="0"/>
                <a:cs typeface="Helvetica" charset="0"/>
                <a:sym typeface="Helvetica" charset="0"/>
              </a:rPr>
              <a:t>maintien</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ce</a:t>
            </a:r>
            <a:r>
              <a:rPr lang="en-US" sz="2400" dirty="0">
                <a:solidFill>
                  <a:schemeClr val="tx1"/>
                </a:solidFill>
                <a:latin typeface="Helvetica" charset="0"/>
                <a:ea typeface="ＭＳ Ｐゴシック" charset="0"/>
                <a:cs typeface="Helvetica" charset="0"/>
                <a:sym typeface="Helvetica" charset="0"/>
              </a:rPr>
              <a:t> dernier. </a:t>
            </a:r>
          </a:p>
          <a:p>
            <a:pPr algn="just"/>
            <a:endParaRPr lang="en-US" sz="2400" dirty="0">
              <a:solidFill>
                <a:schemeClr val="tx1"/>
              </a:solidFill>
              <a:latin typeface="Helvetica" charset="0"/>
              <a:ea typeface="ＭＳ Ｐゴシック" charset="0"/>
              <a:cs typeface="Helvetica" charset="0"/>
              <a:sym typeface="Helvetica" charset="0"/>
            </a:endParaRPr>
          </a:p>
          <a:p>
            <a:pPr algn="just"/>
            <a:r>
              <a:rPr lang="en-US" sz="2400" dirty="0" err="1">
                <a:solidFill>
                  <a:schemeClr val="tx1"/>
                </a:solidFill>
                <a:latin typeface="Helvetica" charset="0"/>
                <a:ea typeface="ＭＳ Ｐゴシック" charset="0"/>
                <a:cs typeface="Helvetica" charset="0"/>
                <a:sym typeface="Helvetica" charset="0"/>
              </a:rPr>
              <a:t>Dans</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étude</a:t>
            </a:r>
            <a:r>
              <a:rPr lang="en-US" sz="2400" dirty="0">
                <a:solidFill>
                  <a:schemeClr val="tx1"/>
                </a:solidFill>
                <a:latin typeface="Helvetica" charset="0"/>
                <a:ea typeface="ＭＳ Ｐゴシック" charset="0"/>
                <a:cs typeface="Helvetica" charset="0"/>
                <a:sym typeface="Helvetica" charset="0"/>
              </a:rPr>
              <a:t> de Williams et al. (1996), les patients qui </a:t>
            </a:r>
            <a:r>
              <a:rPr lang="en-US" sz="2400" dirty="0" err="1">
                <a:solidFill>
                  <a:schemeClr val="tx1"/>
                </a:solidFill>
                <a:latin typeface="Helvetica" charset="0"/>
                <a:ea typeface="ＭＳ Ｐゴシック" charset="0"/>
                <a:cs typeface="Helvetica" charset="0"/>
                <a:sym typeface="Helvetica" charset="0"/>
              </a:rPr>
              <a:t>trouvaient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que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leur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médecin</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soutenait</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leur</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autonomie</a:t>
            </a:r>
            <a:r>
              <a:rPr lang="en-US" sz="2400" dirty="0">
                <a:solidFill>
                  <a:schemeClr val="tx1"/>
                </a:solidFill>
                <a:latin typeface="Helvetica" charset="0"/>
                <a:ea typeface="ＭＳ Ｐゴシック" charset="0"/>
                <a:cs typeface="Helvetica" charset="0"/>
                <a:sym typeface="Helvetica" charset="0"/>
              </a:rPr>
              <a:t> et </a:t>
            </a:r>
            <a:r>
              <a:rPr lang="en-US" sz="2400" dirty="0" err="1">
                <a:solidFill>
                  <a:schemeClr val="tx1"/>
                </a:solidFill>
                <a:latin typeface="Helvetica" charset="0"/>
                <a:ea typeface="ＭＳ Ｐゴシック" charset="0"/>
                <a:cs typeface="Helvetica" charset="0"/>
                <a:sym typeface="Helvetica" charset="0"/>
              </a:rPr>
              <a:t>valorisait</a:t>
            </a:r>
            <a:r>
              <a:rPr lang="en-US" sz="2400" dirty="0">
                <a:solidFill>
                  <a:schemeClr val="tx1"/>
                </a:solidFill>
                <a:latin typeface="Helvetica" charset="0"/>
                <a:ea typeface="ＭＳ Ｐゴシック" charset="0"/>
                <a:cs typeface="Helvetica" charset="0"/>
                <a:sym typeface="Helvetica" charset="0"/>
              </a:rPr>
              <a:t> les </a:t>
            </a:r>
            <a:r>
              <a:rPr lang="en-US" sz="2400" dirty="0" err="1">
                <a:solidFill>
                  <a:schemeClr val="tx1"/>
                </a:solidFill>
                <a:latin typeface="Helvetica" charset="0"/>
                <a:ea typeface="ＭＳ Ｐゴシック" charset="0"/>
                <a:cs typeface="Helvetica" charset="0"/>
                <a:sym typeface="Helvetica" charset="0"/>
              </a:rPr>
              <a:t>échanges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présentaient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une</a:t>
            </a:r>
            <a:r>
              <a:rPr lang="en-US" sz="2400" dirty="0">
                <a:solidFill>
                  <a:srgbClr val="A40800"/>
                </a:solidFill>
                <a:latin typeface="Helvetica" charset="0"/>
                <a:ea typeface="ＭＳ Ｐゴシック" charset="0"/>
                <a:cs typeface="Helvetica" charset="0"/>
                <a:sym typeface="Helvetica" charset="0"/>
              </a:rPr>
              <a:t> motivation plus </a:t>
            </a:r>
            <a:r>
              <a:rPr lang="en-US" sz="2400" dirty="0" err="1">
                <a:solidFill>
                  <a:srgbClr val="A40800"/>
                </a:solidFill>
                <a:latin typeface="Helvetica" charset="0"/>
                <a:ea typeface="ＭＳ Ｐゴシック" charset="0"/>
                <a:cs typeface="Helvetica" charset="0"/>
                <a:sym typeface="Helvetica" charset="0"/>
              </a:rPr>
              <a:t>autonome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suivre</a:t>
            </a:r>
            <a:r>
              <a:rPr lang="en-US" sz="2400" dirty="0">
                <a:solidFill>
                  <a:schemeClr val="tx1"/>
                </a:solidFill>
                <a:latin typeface="Helvetica" charset="0"/>
                <a:ea typeface="ＭＳ Ｐゴシック" charset="0"/>
                <a:cs typeface="Helvetica" charset="0"/>
                <a:sym typeface="Helvetica" charset="0"/>
              </a:rPr>
              <a:t> le </a:t>
            </a:r>
            <a:r>
              <a:rPr lang="en-US" sz="2400" dirty="0" err="1">
                <a:solidFill>
                  <a:schemeClr val="tx1"/>
                </a:solidFill>
                <a:latin typeface="Helvetica" charset="0"/>
                <a:ea typeface="ＭＳ Ｐゴシック" charset="0"/>
                <a:cs typeface="Helvetica" charset="0"/>
                <a:sym typeface="Helvetica" charset="0"/>
              </a:rPr>
              <a:t>programme</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perte</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poids</a:t>
            </a:r>
            <a:r>
              <a:rPr lang="en-US" sz="2400" dirty="0">
                <a:solidFill>
                  <a:schemeClr val="tx1"/>
                </a:solidFill>
                <a:latin typeface="Helvetica" charset="0"/>
                <a:ea typeface="ＭＳ Ｐゴシック" charset="0"/>
                <a:cs typeface="Helvetica" charset="0"/>
                <a:sym typeface="Helvetica" charset="0"/>
              </a:rPr>
              <a:t>. </a:t>
            </a:r>
          </a:p>
          <a:p>
            <a:pPr algn="just"/>
            <a:r>
              <a:rPr lang="en-US" dirty="0">
                <a:solidFill>
                  <a:schemeClr val="tx1"/>
                </a:solidFill>
                <a:latin typeface="Helvetica" charset="0"/>
                <a:ea typeface="ＭＳ Ｐゴシック" charset="0"/>
                <a:cs typeface="Helvetica" charset="0"/>
                <a:sym typeface="Helvetica" charset="0"/>
              </a:rPr>
              <a:t> </a:t>
            </a:r>
          </a:p>
        </p:txBody>
      </p:sp>
    </p:spTree>
    <p:extLst>
      <p:ext uri="{BB962C8B-B14F-4D97-AF65-F5344CB8AC3E}">
        <p14:creationId xmlns:p14="http://schemas.microsoft.com/office/powerpoint/2010/main" val="4173521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236DD766-C400-A244-9E89-9307D1D6E29F}" type="slidenum">
              <a:rPr lang="en-US"/>
              <a:pPr/>
              <a:t>116</a:t>
            </a:fld>
            <a:endParaRPr lang="en-US"/>
          </a:p>
        </p:txBody>
      </p:sp>
      <p:sp>
        <p:nvSpPr>
          <p:cNvPr id="69633" name="Rectangle 1"/>
          <p:cNvSpPr>
            <a:spLocks/>
          </p:cNvSpPr>
          <p:nvPr/>
        </p:nvSpPr>
        <p:spPr bwMode="auto">
          <a:xfrm>
            <a:off x="368300" y="1562100"/>
            <a:ext cx="8648700" cy="28448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Williams et al. (1998)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constaté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que</a:t>
            </a:r>
            <a:r>
              <a:rPr lang="en-US" sz="2400" dirty="0">
                <a:solidFill>
                  <a:schemeClr val="tx1"/>
                </a:solidFill>
                <a:latin typeface="Helvetica" charset="0"/>
                <a:ea typeface="ＭＳ Ｐゴシック" charset="0"/>
                <a:cs typeface="Helvetica" charset="0"/>
                <a:sym typeface="Helvetica" charset="0"/>
              </a:rPr>
              <a:t> des patients qui </a:t>
            </a:r>
            <a:r>
              <a:rPr lang="en-US" sz="2400" dirty="0" err="1">
                <a:solidFill>
                  <a:schemeClr val="tx1"/>
                </a:solidFill>
                <a:latin typeface="Helvetica" charset="0"/>
                <a:ea typeface="ＭＳ Ｐゴシック" charset="0"/>
                <a:cs typeface="Helvetica" charset="0"/>
                <a:sym typeface="Helvetica" charset="0"/>
              </a:rPr>
              <a:t>souffraient</a:t>
            </a:r>
            <a:r>
              <a:rPr lang="en-US" sz="2400" dirty="0">
                <a:solidFill>
                  <a:schemeClr val="tx1"/>
                </a:solidFill>
                <a:latin typeface="Helvetica" charset="0"/>
                <a:ea typeface="ＭＳ Ｐゴシック" charset="0"/>
                <a:cs typeface="Helvetica" charset="0"/>
                <a:sym typeface="Helvetica" charset="0"/>
              </a:rPr>
              <a:t> de maladies </a:t>
            </a:r>
            <a:r>
              <a:rPr lang="en-US" sz="2400" dirty="0" err="1">
                <a:solidFill>
                  <a:schemeClr val="tx1"/>
                </a:solidFill>
                <a:latin typeface="Helvetica" charset="0"/>
                <a:ea typeface="ＭＳ Ｐゴシック" charset="0"/>
                <a:cs typeface="Helvetica" charset="0"/>
                <a:sym typeface="Helvetica" charset="0"/>
              </a:rPr>
              <a:t>diverses</a:t>
            </a:r>
            <a:r>
              <a:rPr lang="en-US" sz="2400" dirty="0">
                <a:solidFill>
                  <a:schemeClr val="tx1"/>
                </a:solidFill>
                <a:latin typeface="Helvetica" charset="0"/>
                <a:ea typeface="ＭＳ Ｐゴシック" charset="0"/>
                <a:cs typeface="Helvetica" charset="0"/>
                <a:sym typeface="Helvetica" charset="0"/>
              </a:rPr>
              <a:t> et </a:t>
            </a:r>
            <a:r>
              <a:rPr lang="en-US" sz="2400" dirty="0" err="1">
                <a:solidFill>
                  <a:schemeClr val="tx1"/>
                </a:solidFill>
                <a:latin typeface="Helvetica" charset="0"/>
                <a:ea typeface="ＭＳ Ｐゴシック" charset="0"/>
                <a:cs typeface="Helvetica" charset="0"/>
                <a:sym typeface="Helvetica" charset="0"/>
              </a:rPr>
              <a:t>dont</a:t>
            </a:r>
            <a:r>
              <a:rPr lang="en-US" sz="2400" dirty="0">
                <a:solidFill>
                  <a:schemeClr val="tx1"/>
                </a:solidFill>
                <a:latin typeface="Helvetica" charset="0"/>
                <a:ea typeface="ＭＳ Ｐゴシック" charset="0"/>
                <a:cs typeface="Helvetica" charset="0"/>
                <a:sym typeface="Helvetica" charset="0"/>
              </a:rPr>
              <a:t> les </a:t>
            </a:r>
            <a:r>
              <a:rPr lang="en-US" sz="2400" dirty="0" err="1">
                <a:solidFill>
                  <a:schemeClr val="tx1"/>
                </a:solidFill>
                <a:latin typeface="Helvetica" charset="0"/>
                <a:ea typeface="ＭＳ Ｐゴシック" charset="0"/>
                <a:cs typeface="Helvetica" charset="0"/>
                <a:sym typeface="Helvetica" charset="0"/>
              </a:rPr>
              <a:t>médecins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encourageaient</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rgbClr val="A40800"/>
                </a:solidFill>
                <a:latin typeface="Helvetica" charset="0"/>
                <a:ea typeface="ＭＳ Ｐゴシック" charset="0"/>
                <a:cs typeface="Helvetica" charset="0"/>
                <a:sym typeface="Helvetica" charset="0"/>
              </a:rPr>
              <a:t>autonomie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avaient</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a:solidFill>
                  <a:srgbClr val="D90B00"/>
                </a:solidFill>
                <a:latin typeface="Helvetica" charset="0"/>
                <a:ea typeface="ＭＳ Ｐゴシック" charset="0"/>
                <a:cs typeface="Helvetica" charset="0"/>
                <a:sym typeface="Helvetica" charset="0"/>
              </a:rPr>
              <a:t>motivation plus </a:t>
            </a:r>
            <a:r>
              <a:rPr lang="en-US" sz="2400" dirty="0" err="1">
                <a:solidFill>
                  <a:srgbClr val="D90B00"/>
                </a:solidFill>
                <a:latin typeface="Helvetica" charset="0"/>
                <a:ea typeface="ＭＳ Ｐゴシック" charset="0"/>
                <a:cs typeface="Helvetica" charset="0"/>
                <a:sym typeface="Helvetica" charset="0"/>
              </a:rPr>
              <a:t>autodéterminée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suivre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leurs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ordonnances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médicales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prendre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leurs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médicaments</a:t>
            </a:r>
            <a:r>
              <a:rPr lang="en-US" sz="2400" dirty="0">
                <a:solidFill>
                  <a:schemeClr val="tx1"/>
                </a:solidFill>
                <a:latin typeface="Helvetica" charset="0"/>
                <a:ea typeface="ＭＳ Ｐゴシック" charset="0"/>
                <a:cs typeface="Helvetica" charset="0"/>
                <a:sym typeface="Helvetica" charset="0"/>
              </a:rPr>
              <a:t> et </a:t>
            </a:r>
            <a:r>
              <a:rPr lang="en-US" sz="2400" dirty="0" err="1">
                <a:solidFill>
                  <a:schemeClr val="tx1"/>
                </a:solidFill>
                <a:latin typeface="Helvetica" charset="0"/>
                <a:ea typeface="ＭＳ Ｐゴシック" charset="0"/>
                <a:cs typeface="Helvetica" charset="0"/>
                <a:sym typeface="Helvetica" charset="0"/>
              </a:rPr>
              <a:t>à</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suivre</a:t>
            </a:r>
            <a:r>
              <a:rPr lang="en-US" sz="2400" dirty="0">
                <a:solidFill>
                  <a:schemeClr val="tx1"/>
                </a:solidFill>
                <a:latin typeface="Helvetica" charset="0"/>
                <a:ea typeface="ＭＳ Ｐゴシック" charset="0"/>
                <a:cs typeface="Helvetica" charset="0"/>
                <a:sym typeface="Helvetica" charset="0"/>
              </a:rPr>
              <a:t> les </a:t>
            </a:r>
            <a:r>
              <a:rPr lang="en-US" sz="2400" dirty="0" err="1">
                <a:solidFill>
                  <a:schemeClr val="tx1"/>
                </a:solidFill>
                <a:latin typeface="Helvetica" charset="0"/>
                <a:ea typeface="ＭＳ Ｐゴシック" charset="0"/>
                <a:cs typeface="Helvetica" charset="0"/>
                <a:sym typeface="Helvetica" charset="0"/>
              </a:rPr>
              <a:t>conseils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médicaux</a:t>
            </a:r>
            <a:r>
              <a:rPr lang="en-US" sz="2400" dirty="0">
                <a:solidFill>
                  <a:schemeClr val="tx1"/>
                </a:solidFill>
                <a:latin typeface="Helvetica" charset="0"/>
                <a:ea typeface="ＭＳ Ｐゴシック" charset="0"/>
                <a:cs typeface="Helvetica" charset="0"/>
                <a:sym typeface="Helvetica" charset="0"/>
              </a:rPr>
              <a:t>...</a:t>
            </a:r>
          </a:p>
          <a:p>
            <a:pPr algn="just"/>
            <a:endParaRPr lang="en-US" dirty="0">
              <a:solidFill>
                <a:schemeClr val="tx1"/>
              </a:solidFill>
              <a:latin typeface="Helvetica" charset="0"/>
              <a:ea typeface="ＭＳ Ｐゴシック" charset="0"/>
              <a:cs typeface="Helvetica" charset="0"/>
              <a:sym typeface="Helvetica" charset="0"/>
            </a:endParaRPr>
          </a:p>
          <a:p>
            <a:pPr algn="ctr">
              <a:spcBef>
                <a:spcPts val="750"/>
              </a:spcBef>
            </a:pPr>
            <a:r>
              <a:rPr lang="en-US" sz="3200" u="sng" dirty="0" err="1">
                <a:solidFill>
                  <a:srgbClr val="D90B00"/>
                </a:solidFill>
                <a:latin typeface="Tw Cen MT Bold Italic" charset="0"/>
                <a:ea typeface="ＭＳ Ｐゴシック" charset="0"/>
                <a:cs typeface="Tw Cen MT Bold Italic" charset="0"/>
                <a:sym typeface="Tw Cen MT Bold Italic" charset="0"/>
              </a:rPr>
              <a:t>Eléments</a:t>
            </a:r>
            <a:r>
              <a:rPr lang="en-US" sz="3200" u="sng" dirty="0">
                <a:solidFill>
                  <a:srgbClr val="D90B00"/>
                </a:solidFill>
                <a:latin typeface="Tw Cen MT Bold Italic" charset="0"/>
                <a:ea typeface="ＭＳ Ｐゴシック" charset="0"/>
                <a:cs typeface="Tw Cen MT Bold Italic" charset="0"/>
                <a:sym typeface="Tw Cen MT Bold Italic" charset="0"/>
              </a:rPr>
              <a:t> </a:t>
            </a:r>
            <a:r>
              <a:rPr lang="en-US" sz="3200" u="sng" dirty="0" err="1">
                <a:solidFill>
                  <a:srgbClr val="D90B00"/>
                </a:solidFill>
                <a:latin typeface="Tw Cen MT Bold Italic" charset="0"/>
                <a:ea typeface="ＭＳ Ｐゴシック" charset="0"/>
                <a:cs typeface="Tw Cen MT Bold Italic" charset="0"/>
                <a:sym typeface="Tw Cen MT Bold Italic" charset="0"/>
              </a:rPr>
              <a:t>centraux</a:t>
            </a:r>
            <a:r>
              <a:rPr lang="en-US" sz="3200" u="sng" dirty="0">
                <a:solidFill>
                  <a:srgbClr val="D90B00"/>
                </a:solidFill>
                <a:latin typeface="Tw Cen MT Bold Italic" charset="0"/>
                <a:ea typeface="ＭＳ Ｐゴシック" charset="0"/>
                <a:cs typeface="Tw Cen MT Bold Italic" charset="0"/>
                <a:sym typeface="Tw Cen MT Bold Italic" charset="0"/>
              </a:rPr>
              <a:t> de l</a:t>
            </a:r>
            <a:r>
              <a:rPr lang="ja-JP" altLang="en-US" sz="3200" u="sng" dirty="0">
                <a:solidFill>
                  <a:srgbClr val="D90B00"/>
                </a:solidFill>
                <a:latin typeface="Arial"/>
                <a:ea typeface="ＭＳ Ｐゴシック" charset="0"/>
                <a:cs typeface="Tw Cen MT Bold Italic" charset="0"/>
                <a:sym typeface="Tw Cen MT Bold Italic" charset="0"/>
              </a:rPr>
              <a:t>’</a:t>
            </a:r>
            <a:r>
              <a:rPr lang="en-US" sz="3200" u="sng" dirty="0">
                <a:solidFill>
                  <a:srgbClr val="D90B00"/>
                </a:solidFill>
                <a:latin typeface="Tw Cen MT Bold Italic" charset="0"/>
                <a:ea typeface="ＭＳ Ｐゴシック" charset="0"/>
                <a:cs typeface="Tw Cen MT Bold Italic" charset="0"/>
                <a:sym typeface="Tw Cen MT Bold Italic" charset="0"/>
              </a:rPr>
              <a:t>ETP, Non?</a:t>
            </a:r>
          </a:p>
        </p:txBody>
      </p:sp>
    </p:spTree>
    <p:extLst>
      <p:ext uri="{BB962C8B-B14F-4D97-AF65-F5344CB8AC3E}">
        <p14:creationId xmlns:p14="http://schemas.microsoft.com/office/powerpoint/2010/main" val="1768541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3433131E-E4A6-3D4E-9A03-2D87D9D117BE}" type="slidenum">
              <a:rPr lang="en-US"/>
              <a:pPr/>
              <a:t>117</a:t>
            </a:fld>
            <a:endParaRPr lang="en-US"/>
          </a:p>
        </p:txBody>
      </p:sp>
      <p:sp>
        <p:nvSpPr>
          <p:cNvPr id="70657" name="Rectangle 1"/>
          <p:cNvSpPr>
            <a:spLocks/>
          </p:cNvSpPr>
          <p:nvPr/>
        </p:nvSpPr>
        <p:spPr bwMode="auto">
          <a:xfrm>
            <a:off x="241300" y="2349500"/>
            <a:ext cx="8648700" cy="19431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err="1">
                <a:solidFill>
                  <a:schemeClr val="tx1"/>
                </a:solidFill>
                <a:latin typeface="Helvetica" charset="0"/>
                <a:ea typeface="ＭＳ Ｐゴシック" charset="0"/>
                <a:cs typeface="Helvetica" charset="0"/>
                <a:sym typeface="Helvetica" charset="0"/>
              </a:rPr>
              <a:t>Selon</a:t>
            </a:r>
            <a:r>
              <a:rPr lang="en-US" sz="2400" dirty="0">
                <a:solidFill>
                  <a:schemeClr val="tx1"/>
                </a:solidFill>
                <a:latin typeface="Helvetica" charset="0"/>
                <a:ea typeface="ＭＳ Ｐゴシック" charset="0"/>
                <a:cs typeface="Helvetica" charset="0"/>
                <a:sym typeface="Helvetica" charset="0"/>
              </a:rPr>
              <a:t> la TAD, le style </a:t>
            </a:r>
            <a:r>
              <a:rPr lang="en-US" sz="2400" dirty="0" err="1">
                <a:solidFill>
                  <a:schemeClr val="tx1"/>
                </a:solidFill>
                <a:latin typeface="Helvetica" charset="0"/>
                <a:ea typeface="ＭＳ Ｐゴシック" charset="0"/>
                <a:cs typeface="Helvetica" charset="0"/>
                <a:sym typeface="Helvetica" charset="0"/>
              </a:rPr>
              <a:t>motivationnel</a:t>
            </a:r>
            <a:r>
              <a:rPr lang="en-US" sz="2400" dirty="0">
                <a:solidFill>
                  <a:schemeClr val="tx1"/>
                </a:solidFill>
                <a:latin typeface="Helvetica" charset="0"/>
                <a:ea typeface="ＭＳ Ｐゴシック" charset="0"/>
                <a:cs typeface="Helvetica" charset="0"/>
                <a:sym typeface="Helvetica" charset="0"/>
              </a:rPr>
              <a:t> d</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un </a:t>
            </a:r>
            <a:r>
              <a:rPr lang="en-US" sz="2400" dirty="0" err="1">
                <a:solidFill>
                  <a:schemeClr val="tx1"/>
                </a:solidFill>
                <a:latin typeface="Helvetica" charset="0"/>
                <a:ea typeface="ＭＳ Ｐゴシック" charset="0"/>
                <a:cs typeface="Helvetica" charset="0"/>
                <a:sym typeface="Helvetica" charset="0"/>
              </a:rPr>
              <a:t>superviseur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peut</a:t>
            </a:r>
            <a:r>
              <a:rPr lang="en-US" sz="2400" dirty="0">
                <a:solidFill>
                  <a:schemeClr val="tx1"/>
                </a:solidFill>
                <a:latin typeface="Helvetica" charset="0"/>
                <a:ea typeface="ＭＳ Ｐゴシック" charset="0"/>
                <a:cs typeface="Helvetica" charset="0"/>
                <a:sym typeface="Helvetica" charset="0"/>
              </a:rPr>
              <a:t> se </a:t>
            </a:r>
            <a:r>
              <a:rPr lang="en-US" sz="2400" dirty="0" err="1">
                <a:solidFill>
                  <a:schemeClr val="tx1"/>
                </a:solidFill>
                <a:latin typeface="Helvetica" charset="0"/>
                <a:ea typeface="ＭＳ Ｐゴシック" charset="0"/>
                <a:cs typeface="Helvetica" charset="0"/>
                <a:sym typeface="Helvetica" charset="0"/>
              </a:rPr>
              <a:t>positionner</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sur</a:t>
            </a:r>
            <a:r>
              <a:rPr lang="en-US" sz="2400" dirty="0">
                <a:solidFill>
                  <a:schemeClr val="tx1"/>
                </a:solidFill>
                <a:latin typeface="Helvetica" charset="0"/>
                <a:ea typeface="ＭＳ Ｐゴシック" charset="0"/>
                <a:cs typeface="Helvetica" charset="0"/>
                <a:sym typeface="Helvetica" charset="0"/>
              </a:rPr>
              <a:t> un continuum aux </a:t>
            </a:r>
            <a:r>
              <a:rPr lang="en-US" sz="2400" dirty="0" err="1">
                <a:solidFill>
                  <a:schemeClr val="tx1"/>
                </a:solidFill>
                <a:latin typeface="Helvetica" charset="0"/>
                <a:ea typeface="ＭＳ Ｐゴシック" charset="0"/>
                <a:cs typeface="Helvetica" charset="0"/>
                <a:sym typeface="Helvetica" charset="0"/>
              </a:rPr>
              <a:t>extrémités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duquel</a:t>
            </a:r>
            <a:r>
              <a:rPr lang="en-US" sz="2400" dirty="0">
                <a:solidFill>
                  <a:schemeClr val="tx1"/>
                </a:solidFill>
                <a:latin typeface="Helvetica" charset="0"/>
                <a:ea typeface="ＭＳ Ｐゴシック" charset="0"/>
                <a:cs typeface="Helvetica" charset="0"/>
                <a:sym typeface="Helvetica" charset="0"/>
              </a:rPr>
              <a:t> se </a:t>
            </a:r>
            <a:r>
              <a:rPr lang="en-US" sz="2400" dirty="0" err="1">
                <a:solidFill>
                  <a:schemeClr val="tx1"/>
                </a:solidFill>
                <a:latin typeface="Helvetica" charset="0"/>
                <a:ea typeface="ＭＳ Ｐゴシック" charset="0"/>
                <a:cs typeface="Helvetica" charset="0"/>
                <a:sym typeface="Helvetica" charset="0"/>
              </a:rPr>
              <a:t>situerait</a:t>
            </a:r>
            <a:r>
              <a:rPr lang="en-US" sz="2400" dirty="0">
                <a:solidFill>
                  <a:schemeClr val="tx1"/>
                </a:solidFill>
                <a:latin typeface="Helvetica" charset="0"/>
                <a:ea typeface="ＭＳ Ｐゴシック" charset="0"/>
                <a:cs typeface="Helvetica" charset="0"/>
                <a:sym typeface="Helvetica" charset="0"/>
              </a:rPr>
              <a:t> d</a:t>
            </a:r>
            <a:r>
              <a:rPr lang="ja-JP" altLang="en-US" sz="2400" dirty="0">
                <a:solidFill>
                  <a:schemeClr val="tx1"/>
                </a:solidFill>
                <a:latin typeface="Arial"/>
                <a:ea typeface="ＭＳ Ｐゴシック" charset="0"/>
                <a:cs typeface="Helvetica" charset="0"/>
                <a:sym typeface="Helvetica" charset="0"/>
              </a:rPr>
              <a:t>’</a:t>
            </a:r>
            <a:r>
              <a:rPr lang="en-US" sz="2400" dirty="0">
                <a:solidFill>
                  <a:schemeClr val="tx1"/>
                </a:solidFill>
                <a:latin typeface="Helvetica" charset="0"/>
                <a:ea typeface="ＭＳ Ｐゴシック" charset="0"/>
                <a:cs typeface="Helvetica" charset="0"/>
                <a:sym typeface="Helvetica" charset="0"/>
              </a:rPr>
              <a:t>un </a:t>
            </a:r>
            <a:r>
              <a:rPr lang="en-US" sz="2400" dirty="0" err="1">
                <a:solidFill>
                  <a:schemeClr val="tx1"/>
                </a:solidFill>
                <a:latin typeface="Helvetica" charset="0"/>
                <a:ea typeface="ＭＳ Ｐゴシック" charset="0"/>
                <a:cs typeface="Helvetica" charset="0"/>
                <a:sym typeface="Helvetica" charset="0"/>
              </a:rPr>
              <a:t>côté</a:t>
            </a:r>
            <a:r>
              <a:rPr lang="en-US" sz="2400" dirty="0">
                <a:solidFill>
                  <a:schemeClr val="tx1"/>
                </a:solidFill>
                <a:latin typeface="Helvetica" charset="0"/>
                <a:ea typeface="ＭＳ Ｐゴシック" charset="0"/>
                <a:cs typeface="Helvetica" charset="0"/>
                <a:sym typeface="Helvetica" charset="0"/>
              </a:rPr>
              <a:t> un style qui « </a:t>
            </a:r>
            <a:r>
              <a:rPr lang="en-US" sz="2400" dirty="0" err="1">
                <a:solidFill>
                  <a:schemeClr val="tx1"/>
                </a:solidFill>
                <a:latin typeface="Helvetica" charset="0"/>
                <a:ea typeface="ＭＳ Ｐゴシック" charset="0"/>
                <a:cs typeface="Helvetica" charset="0"/>
                <a:sym typeface="Helvetica" charset="0"/>
              </a:rPr>
              <a:t>soutient</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autonomie</a:t>
            </a:r>
            <a:r>
              <a:rPr lang="en-US" sz="2400" dirty="0">
                <a:solidFill>
                  <a:schemeClr val="tx1"/>
                </a:solidFill>
                <a:latin typeface="Helvetica" charset="0"/>
                <a:ea typeface="ＭＳ Ｐゴシック" charset="0"/>
                <a:cs typeface="Helvetica" charset="0"/>
                <a:sym typeface="Helvetica" charset="0"/>
              </a:rPr>
              <a:t> » du </a:t>
            </a:r>
            <a:r>
              <a:rPr lang="en-US" sz="2400" dirty="0" err="1">
                <a:solidFill>
                  <a:schemeClr val="tx1"/>
                </a:solidFill>
                <a:latin typeface="Helvetica" charset="0"/>
                <a:ea typeface="ＭＳ Ｐゴシック" charset="0"/>
                <a:cs typeface="Helvetica" charset="0"/>
                <a:sym typeface="Helvetica" charset="0"/>
              </a:rPr>
              <a:t>supervisé</a:t>
            </a:r>
            <a:r>
              <a:rPr lang="en-US" sz="2400" dirty="0">
                <a:solidFill>
                  <a:schemeClr val="tx1"/>
                </a:solidFill>
                <a:latin typeface="Helvetica" charset="0"/>
                <a:ea typeface="ＭＳ Ｐゴシック" charset="0"/>
                <a:cs typeface="Helvetica" charset="0"/>
                <a:sym typeface="Helvetica" charset="0"/>
              </a:rPr>
              <a:t>, et de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autre</a:t>
            </a:r>
            <a:r>
              <a:rPr lang="en-US" sz="2400" dirty="0">
                <a:solidFill>
                  <a:schemeClr val="tx1"/>
                </a:solidFill>
                <a:latin typeface="Helvetica" charset="0"/>
                <a:ea typeface="ＭＳ Ｐゴシック" charset="0"/>
                <a:cs typeface="Helvetica" charset="0"/>
                <a:sym typeface="Helvetica" charset="0"/>
              </a:rPr>
              <a:t> un style « </a:t>
            </a:r>
            <a:r>
              <a:rPr lang="en-US" sz="2400" dirty="0" err="1">
                <a:solidFill>
                  <a:schemeClr val="tx1"/>
                </a:solidFill>
                <a:latin typeface="Helvetica" charset="0"/>
                <a:ea typeface="ＭＳ Ｐゴシック" charset="0"/>
                <a:cs typeface="Helvetica" charset="0"/>
                <a:sym typeface="Helvetica" charset="0"/>
              </a:rPr>
              <a:t>contraignant</a:t>
            </a:r>
            <a:r>
              <a:rPr lang="en-US" sz="2400" dirty="0">
                <a:solidFill>
                  <a:schemeClr val="tx1"/>
                </a:solidFill>
                <a:latin typeface="Helvetica" charset="0"/>
                <a:ea typeface="ＭＳ Ｐゴシック" charset="0"/>
                <a:cs typeface="Helvetica" charset="0"/>
                <a:sym typeface="Helvetica" charset="0"/>
              </a:rPr>
              <a:t> » (</a:t>
            </a:r>
            <a:r>
              <a:rPr lang="en-US" sz="2400" dirty="0" err="1">
                <a:solidFill>
                  <a:schemeClr val="tx1"/>
                </a:solidFill>
                <a:latin typeface="Helvetica" charset="0"/>
                <a:ea typeface="ＭＳ Ｐゴシック" charset="0"/>
                <a:cs typeface="Helvetica" charset="0"/>
                <a:sym typeface="Helvetica" charset="0"/>
              </a:rPr>
              <a:t>ou</a:t>
            </a:r>
            <a:r>
              <a:rPr lang="en-US" sz="2400" dirty="0">
                <a:solidFill>
                  <a:schemeClr val="tx1"/>
                </a:solidFill>
                <a:latin typeface="Helvetica" charset="0"/>
                <a:ea typeface="ＭＳ Ｐゴシック" charset="0"/>
                <a:cs typeface="Helvetica" charset="0"/>
                <a:sym typeface="Helvetica" charset="0"/>
              </a:rPr>
              <a:t> « </a:t>
            </a:r>
            <a:r>
              <a:rPr lang="en-US" sz="2400" dirty="0" err="1">
                <a:solidFill>
                  <a:schemeClr val="tx1"/>
                </a:solidFill>
                <a:latin typeface="Helvetica" charset="0"/>
                <a:ea typeface="ＭＳ Ｐゴシック" charset="0"/>
                <a:cs typeface="Helvetica" charset="0"/>
                <a:sym typeface="Helvetica" charset="0"/>
              </a:rPr>
              <a:t>contrôlant</a:t>
            </a:r>
            <a:r>
              <a:rPr lang="en-US" sz="2400" dirty="0">
                <a:solidFill>
                  <a:schemeClr val="tx1"/>
                </a:solidFill>
                <a:latin typeface="Helvetica" charset="0"/>
                <a:ea typeface="ＭＳ Ｐゴシック" charset="0"/>
                <a:cs typeface="Helvetica" charset="0"/>
                <a:sym typeface="Helvetica" charset="0"/>
              </a:rPr>
              <a:t> ») (e.g., Reeve &amp; Jang, 2006). </a:t>
            </a:r>
          </a:p>
        </p:txBody>
      </p:sp>
      <p:sp>
        <p:nvSpPr>
          <p:cNvPr id="7" name="Rectangle 6"/>
          <p:cNvSpPr/>
          <p:nvPr/>
        </p:nvSpPr>
        <p:spPr>
          <a:xfrm>
            <a:off x="467544" y="28187"/>
            <a:ext cx="7704856" cy="830997"/>
          </a:xfrm>
          <a:prstGeom prst="rect">
            <a:avLst/>
          </a:prstGeom>
        </p:spPr>
        <p:txBody>
          <a:bodyPr wrap="square">
            <a:spAutoFit/>
          </a:bodyPr>
          <a:lstStyle/>
          <a:p>
            <a:pPr lvl="0"/>
            <a:r>
              <a:rPr lang="fr-FR" sz="2400" b="1" dirty="0" smtClean="0">
                <a:latin typeface="+mn-lt"/>
              </a:rPr>
              <a:t>c. Peut-on changer le cours des choses?</a:t>
            </a:r>
          </a:p>
          <a:p>
            <a:pPr lvl="0" algn="just"/>
            <a:endParaRPr lang="fr-FR" sz="2400" dirty="0">
              <a:latin typeface="+mn-lt"/>
            </a:endParaRPr>
          </a:p>
        </p:txBody>
      </p:sp>
    </p:spTree>
    <p:extLst>
      <p:ext uri="{BB962C8B-B14F-4D97-AF65-F5344CB8AC3E}">
        <p14:creationId xmlns:p14="http://schemas.microsoft.com/office/powerpoint/2010/main" val="409694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0"/>
          </p:nvPr>
        </p:nvSpPr>
        <p:spPr/>
        <p:txBody>
          <a:bodyPr/>
          <a:lstStyle/>
          <a:p>
            <a:fld id="{DFCD09EA-57B3-354D-95AE-453AB07D0EDF}" type="slidenum">
              <a:rPr lang="en-US"/>
              <a:pPr/>
              <a:t>118</a:t>
            </a:fld>
            <a:endParaRPr lang="en-US"/>
          </a:p>
        </p:txBody>
      </p:sp>
      <p:pic>
        <p:nvPicPr>
          <p:cNvPr id="716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302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429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556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683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556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4556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4683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4683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683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9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683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9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556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169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68313"/>
            <a:ext cx="9245600"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169063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0"/>
          </p:nvPr>
        </p:nvSpPr>
        <p:spPr/>
        <p:txBody>
          <a:bodyPr/>
          <a:lstStyle/>
          <a:p>
            <a:fld id="{0589ACC3-ECD5-354B-83F9-27C5F474B614}" type="slidenum">
              <a:rPr lang="en-US"/>
              <a:pPr/>
              <a:t>119</a:t>
            </a:fld>
            <a:endParaRPr lang="en-US"/>
          </a:p>
        </p:txBody>
      </p:sp>
      <p:sp>
        <p:nvSpPr>
          <p:cNvPr id="73729" name="Rectangle 1"/>
          <p:cNvSpPr>
            <a:spLocks/>
          </p:cNvSpPr>
          <p:nvPr/>
        </p:nvSpPr>
        <p:spPr bwMode="auto">
          <a:xfrm>
            <a:off x="241300" y="2349500"/>
            <a:ext cx="8648700" cy="34163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rgbClr val="200063"/>
                </a:solidFill>
                <a:latin typeface="Helvetica" charset="0"/>
                <a:ea typeface="ＭＳ Ｐゴシック" charset="0"/>
                <a:cs typeface="Helvetica" charset="0"/>
                <a:sym typeface="Helvetica" charset="0"/>
              </a:rPr>
              <a:t>- L</a:t>
            </a:r>
            <a:r>
              <a:rPr lang="ja-JP" altLang="en-US" sz="2400" dirty="0">
                <a:solidFill>
                  <a:srgbClr val="200063"/>
                </a:solidFill>
                <a:latin typeface="Arial"/>
                <a:ea typeface="ＭＳ Ｐゴシック" charset="0"/>
                <a:cs typeface="Helvetica" charset="0"/>
                <a:sym typeface="Helvetica" charset="0"/>
              </a:rPr>
              <a:t>’</a:t>
            </a:r>
            <a:r>
              <a:rPr lang="en-US" sz="2400" dirty="0">
                <a:solidFill>
                  <a:srgbClr val="200063"/>
                </a:solidFill>
                <a:latin typeface="Helvetica" charset="0"/>
                <a:ea typeface="ＭＳ Ｐゴシック" charset="0"/>
                <a:cs typeface="Helvetica" charset="0"/>
                <a:sym typeface="Helvetica" charset="0"/>
              </a:rPr>
              <a:t>ETP </a:t>
            </a:r>
            <a:r>
              <a:rPr lang="en-US" sz="2400" dirty="0" err="1">
                <a:solidFill>
                  <a:srgbClr val="200063"/>
                </a:solidFill>
                <a:latin typeface="Helvetica" charset="0"/>
                <a:ea typeface="ＭＳ Ｐゴシック" charset="0"/>
                <a:cs typeface="Helvetica" charset="0"/>
                <a:sym typeface="Helvetica" charset="0"/>
              </a:rPr>
              <a:t>est</a:t>
            </a:r>
            <a:r>
              <a:rPr lang="en-US" sz="2400" dirty="0">
                <a:solidFill>
                  <a:srgbClr val="200063"/>
                </a:solidFill>
                <a:latin typeface="Helvetica" charset="0"/>
                <a:ea typeface="ＭＳ Ｐゴシック" charset="0"/>
                <a:cs typeface="Helvetica" charset="0"/>
                <a:sym typeface="Helvetica" charset="0"/>
              </a:rPr>
              <a:t> un </a:t>
            </a:r>
            <a:r>
              <a:rPr lang="en-US" sz="2400" dirty="0" err="1">
                <a:solidFill>
                  <a:srgbClr val="200063"/>
                </a:solidFill>
                <a:latin typeface="Helvetica" charset="0"/>
                <a:ea typeface="ＭＳ Ｐゴシック" charset="0"/>
                <a:cs typeface="Helvetica" charset="0"/>
                <a:sym typeface="Helvetica" charset="0"/>
              </a:rPr>
              <a:t>vaste</a:t>
            </a:r>
            <a:r>
              <a:rPr lang="en-US" sz="2400" dirty="0">
                <a:solidFill>
                  <a:srgbClr val="200063"/>
                </a:solidFill>
                <a:latin typeface="Helvetica" charset="0"/>
                <a:ea typeface="ＭＳ Ｐゴシック" charset="0"/>
                <a:cs typeface="Helvetica" charset="0"/>
                <a:sym typeface="Helvetica" charset="0"/>
              </a:rPr>
              <a:t> champ </a:t>
            </a:r>
            <a:r>
              <a:rPr lang="en-US" sz="2400" dirty="0" err="1">
                <a:solidFill>
                  <a:srgbClr val="200063"/>
                </a:solidFill>
                <a:latin typeface="Helvetica" charset="0"/>
                <a:ea typeface="ＭＳ Ｐゴシック" charset="0"/>
                <a:cs typeface="Helvetica" charset="0"/>
                <a:sym typeface="Helvetica" charset="0"/>
              </a:rPr>
              <a:t>opérationnel</a:t>
            </a:r>
            <a:r>
              <a:rPr lang="en-US" sz="2400" dirty="0">
                <a:solidFill>
                  <a:srgbClr val="200063"/>
                </a:solidFill>
                <a:latin typeface="Helvetica" charset="0"/>
                <a:ea typeface="ＭＳ Ｐゴシック" charset="0"/>
                <a:cs typeface="Helvetica" charset="0"/>
                <a:sym typeface="Helvetica" charset="0"/>
              </a:rPr>
              <a:t>, </a:t>
            </a:r>
            <a:r>
              <a:rPr lang="en-US" sz="2400" dirty="0" err="1">
                <a:solidFill>
                  <a:srgbClr val="200063"/>
                </a:solidFill>
                <a:latin typeface="Helvetica" charset="0"/>
                <a:ea typeface="ＭＳ Ｐゴシック" charset="0"/>
                <a:cs typeface="Helvetica" charset="0"/>
                <a:sym typeface="Helvetica" charset="0"/>
              </a:rPr>
              <a:t>mais</a:t>
            </a:r>
            <a:r>
              <a:rPr lang="en-US" sz="2400" dirty="0">
                <a:solidFill>
                  <a:srgbClr val="200063"/>
                </a:solidFill>
                <a:latin typeface="Helvetica" charset="0"/>
                <a:ea typeface="ＭＳ Ｐゴシック" charset="0"/>
                <a:cs typeface="Helvetica" charset="0"/>
                <a:sym typeface="Helvetica" charset="0"/>
              </a:rPr>
              <a:t> le plus </a:t>
            </a:r>
            <a:r>
              <a:rPr lang="en-US" sz="2400" dirty="0" err="1">
                <a:solidFill>
                  <a:srgbClr val="200063"/>
                </a:solidFill>
                <a:latin typeface="Helvetica" charset="0"/>
                <a:ea typeface="ＭＳ Ｐゴシック" charset="0"/>
                <a:cs typeface="Helvetica" charset="0"/>
                <a:sym typeface="Helvetica" charset="0"/>
              </a:rPr>
              <a:t>souvent</a:t>
            </a:r>
            <a:r>
              <a:rPr lang="en-US" sz="2400" dirty="0">
                <a:solidFill>
                  <a:srgbClr val="200063"/>
                </a:solidFill>
                <a:latin typeface="Helvetica" charset="0"/>
                <a:ea typeface="ＭＳ Ｐゴシック" charset="0"/>
                <a:cs typeface="Helvetica" charset="0"/>
                <a:sym typeface="Helvetica" charset="0"/>
              </a:rPr>
              <a:t> vide </a:t>
            </a:r>
            <a:r>
              <a:rPr lang="en-US" sz="2400" dirty="0" err="1">
                <a:solidFill>
                  <a:srgbClr val="200063"/>
                </a:solidFill>
                <a:latin typeface="Helvetica" charset="0"/>
                <a:ea typeface="ＭＳ Ｐゴシック" charset="0"/>
                <a:cs typeface="Helvetica" charset="0"/>
                <a:sym typeface="Helvetica" charset="0"/>
              </a:rPr>
              <a:t>sur</a:t>
            </a:r>
            <a:r>
              <a:rPr lang="en-US" sz="2400" dirty="0">
                <a:solidFill>
                  <a:srgbClr val="200063"/>
                </a:solidFill>
                <a:latin typeface="Helvetica" charset="0"/>
                <a:ea typeface="ＭＳ Ｐゴシック" charset="0"/>
                <a:cs typeface="Helvetica" charset="0"/>
                <a:sym typeface="Helvetica" charset="0"/>
              </a:rPr>
              <a:t> le plan </a:t>
            </a:r>
            <a:r>
              <a:rPr lang="en-US" sz="2400" dirty="0" err="1">
                <a:solidFill>
                  <a:srgbClr val="200063"/>
                </a:solidFill>
                <a:latin typeface="Helvetica" charset="0"/>
                <a:ea typeface="ＭＳ Ｐゴシック" charset="0"/>
                <a:cs typeface="Helvetica" charset="0"/>
                <a:sym typeface="Helvetica" charset="0"/>
              </a:rPr>
              <a:t>conceptuel</a:t>
            </a:r>
            <a:r>
              <a:rPr lang="en-US" sz="2400" dirty="0">
                <a:solidFill>
                  <a:srgbClr val="200063"/>
                </a:solidFill>
                <a:latin typeface="Helvetica" charset="0"/>
                <a:ea typeface="ＭＳ Ｐゴシック" charset="0"/>
                <a:cs typeface="Helvetica" charset="0"/>
                <a:sym typeface="Helvetica" charset="0"/>
              </a:rPr>
              <a:t>.</a:t>
            </a:r>
          </a:p>
          <a:p>
            <a:pPr algn="just"/>
            <a:r>
              <a:rPr lang="en-US" sz="2400" dirty="0">
                <a:solidFill>
                  <a:srgbClr val="A40800"/>
                </a:solidFill>
                <a:latin typeface="Helvetica" charset="0"/>
                <a:ea typeface="ＭＳ Ｐゴシック" charset="0"/>
                <a:cs typeface="Helvetica" charset="0"/>
                <a:sym typeface="Helvetica" charset="0"/>
              </a:rPr>
              <a:t>- Les sciences </a:t>
            </a:r>
            <a:r>
              <a:rPr lang="en-US" sz="2400" dirty="0" err="1">
                <a:solidFill>
                  <a:srgbClr val="A40800"/>
                </a:solidFill>
                <a:latin typeface="Helvetica" charset="0"/>
                <a:ea typeface="ＭＳ Ｐゴシック" charset="0"/>
                <a:cs typeface="Helvetica" charset="0"/>
                <a:sym typeface="Helvetica" charset="0"/>
              </a:rPr>
              <a:t>humaines</a:t>
            </a:r>
            <a:r>
              <a:rPr lang="en-US" sz="2400" dirty="0">
                <a:solidFill>
                  <a:srgbClr val="A40800"/>
                </a:solidFill>
                <a:latin typeface="Helvetica" charset="0"/>
                <a:ea typeface="ＭＳ Ｐゴシック" charset="0"/>
                <a:cs typeface="Helvetica" charset="0"/>
                <a:sym typeface="Helvetica" charset="0"/>
              </a:rPr>
              <a:t> et </a:t>
            </a:r>
            <a:r>
              <a:rPr lang="en-US" sz="2400" dirty="0" err="1">
                <a:solidFill>
                  <a:srgbClr val="A40800"/>
                </a:solidFill>
                <a:latin typeface="Helvetica" charset="0"/>
                <a:ea typeface="ＭＳ Ｐゴシック" charset="0"/>
                <a:cs typeface="Helvetica" charset="0"/>
                <a:sym typeface="Helvetica" charset="0"/>
              </a:rPr>
              <a:t>notamment</a:t>
            </a:r>
            <a:r>
              <a:rPr lang="en-US" sz="2400" dirty="0">
                <a:solidFill>
                  <a:srgbClr val="A40800"/>
                </a:solidFill>
                <a:latin typeface="Helvetica" charset="0"/>
                <a:ea typeface="ＭＳ Ｐゴシック" charset="0"/>
                <a:cs typeface="Helvetica" charset="0"/>
                <a:sym typeface="Helvetica" charset="0"/>
              </a:rPr>
              <a:t> la </a:t>
            </a:r>
            <a:r>
              <a:rPr lang="en-US" sz="2400" dirty="0" err="1">
                <a:solidFill>
                  <a:srgbClr val="A40800"/>
                </a:solidFill>
                <a:latin typeface="Helvetica" charset="0"/>
                <a:ea typeface="ＭＳ Ｐゴシック" charset="0"/>
                <a:cs typeface="Helvetica" charset="0"/>
                <a:sym typeface="Helvetica" charset="0"/>
              </a:rPr>
              <a:t>psychologie</a:t>
            </a:r>
            <a:r>
              <a:rPr lang="en-US" sz="2400" dirty="0">
                <a:solidFill>
                  <a:srgbClr val="A40800"/>
                </a:solidFill>
                <a:latin typeface="Helvetica" charset="0"/>
                <a:ea typeface="ＭＳ Ｐゴシック" charset="0"/>
                <a:cs typeface="Helvetica" charset="0"/>
                <a:sym typeface="Helvetica" charset="0"/>
              </a:rPr>
              <a:t> de la santé </a:t>
            </a:r>
            <a:r>
              <a:rPr lang="en-US" sz="2400" dirty="0" err="1">
                <a:solidFill>
                  <a:srgbClr val="A40800"/>
                </a:solidFill>
                <a:latin typeface="Helvetica" charset="0"/>
                <a:ea typeface="ＭＳ Ｐゴシック" charset="0"/>
                <a:cs typeface="Helvetica" charset="0"/>
                <a:sym typeface="Helvetica" charset="0"/>
              </a:rPr>
              <a:t>peuvent</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donner</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à</a:t>
            </a:r>
            <a:r>
              <a:rPr lang="en-US" sz="2400" dirty="0">
                <a:solidFill>
                  <a:srgbClr val="A40800"/>
                </a:solidFill>
                <a:latin typeface="Helvetica" charset="0"/>
                <a:ea typeface="ＭＳ Ｐゴシック" charset="0"/>
                <a:cs typeface="Helvetica" charset="0"/>
                <a:sym typeface="Helvetica" charset="0"/>
              </a:rPr>
              <a:t> l</a:t>
            </a:r>
            <a:r>
              <a:rPr lang="ja-JP" altLang="en-US" sz="2400" dirty="0">
                <a:solidFill>
                  <a:srgbClr val="A40800"/>
                </a:solidFill>
                <a:latin typeface="Arial"/>
                <a:ea typeface="ＭＳ Ｐゴシック" charset="0"/>
                <a:cs typeface="Helvetica" charset="0"/>
                <a:sym typeface="Helvetica" charset="0"/>
              </a:rPr>
              <a:t>’</a:t>
            </a:r>
            <a:r>
              <a:rPr lang="en-US" sz="2400" dirty="0">
                <a:solidFill>
                  <a:srgbClr val="A40800"/>
                </a:solidFill>
                <a:latin typeface="Helvetica" charset="0"/>
                <a:ea typeface="ＭＳ Ｐゴシック" charset="0"/>
                <a:cs typeface="Helvetica" charset="0"/>
                <a:sym typeface="Helvetica" charset="0"/>
              </a:rPr>
              <a:t>ETP les </a:t>
            </a:r>
            <a:r>
              <a:rPr lang="en-US" sz="2400" dirty="0" err="1">
                <a:solidFill>
                  <a:srgbClr val="A40800"/>
                </a:solidFill>
                <a:latin typeface="Helvetica" charset="0"/>
                <a:ea typeface="ＭＳ Ｐゴシック" charset="0"/>
                <a:cs typeface="Helvetica" charset="0"/>
                <a:sym typeface="Helvetica" charset="0"/>
              </a:rPr>
              <a:t>outils</a:t>
            </a:r>
            <a:r>
              <a:rPr lang="en-US" sz="2400" dirty="0">
                <a:solidFill>
                  <a:srgbClr val="A40800"/>
                </a:solidFill>
                <a:latin typeface="Helvetica" charset="0"/>
                <a:ea typeface="ＭＳ Ｐゴシック" charset="0"/>
                <a:cs typeface="Helvetica" charset="0"/>
                <a:sym typeface="Helvetica" charset="0"/>
              </a:rPr>
              <a:t> de </a:t>
            </a:r>
            <a:r>
              <a:rPr lang="en-US" sz="2400" dirty="0" err="1">
                <a:solidFill>
                  <a:srgbClr val="A40800"/>
                </a:solidFill>
                <a:latin typeface="Helvetica" charset="0"/>
                <a:ea typeface="ＭＳ Ｐゴシック" charset="0"/>
                <a:cs typeface="Helvetica" charset="0"/>
                <a:sym typeface="Helvetica" charset="0"/>
              </a:rPr>
              <a:t>cette</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conceptualisation</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manquante</a:t>
            </a:r>
            <a:r>
              <a:rPr lang="en-US" sz="2400" dirty="0">
                <a:solidFill>
                  <a:srgbClr val="A40800"/>
                </a:solidFill>
                <a:latin typeface="Helvetica" charset="0"/>
                <a:ea typeface="ＭＳ Ｐゴシック" charset="0"/>
                <a:cs typeface="Helvetica" charset="0"/>
                <a:sym typeface="Helvetica" charset="0"/>
              </a:rPr>
              <a:t>.</a:t>
            </a:r>
          </a:p>
          <a:p>
            <a:pPr algn="just"/>
            <a:r>
              <a:rPr lang="en-US" sz="2400" dirty="0">
                <a:solidFill>
                  <a:srgbClr val="140041"/>
                </a:solidFill>
                <a:latin typeface="Helvetica" charset="0"/>
                <a:ea typeface="ＭＳ Ｐゴシック" charset="0"/>
                <a:cs typeface="Helvetica" charset="0"/>
                <a:sym typeface="Helvetica" charset="0"/>
              </a:rPr>
              <a:t>- Il ne </a:t>
            </a:r>
            <a:r>
              <a:rPr lang="en-US" sz="2400" dirty="0" err="1">
                <a:solidFill>
                  <a:srgbClr val="140041"/>
                </a:solidFill>
                <a:latin typeface="Helvetica" charset="0"/>
                <a:ea typeface="ＭＳ Ｐゴシック" charset="0"/>
                <a:cs typeface="Helvetica" charset="0"/>
                <a:sym typeface="Helvetica" charset="0"/>
              </a:rPr>
              <a:t>suffit</a:t>
            </a:r>
            <a:r>
              <a:rPr lang="en-US" sz="2400" dirty="0">
                <a:solidFill>
                  <a:srgbClr val="140041"/>
                </a:solidFill>
                <a:latin typeface="Helvetica" charset="0"/>
                <a:ea typeface="ＭＳ Ｐゴシック" charset="0"/>
                <a:cs typeface="Helvetica" charset="0"/>
                <a:sym typeface="Helvetica" charset="0"/>
              </a:rPr>
              <a:t> pas de disposer d</a:t>
            </a:r>
            <a:r>
              <a:rPr lang="ja-JP" altLang="en-US" sz="2400" dirty="0">
                <a:solidFill>
                  <a:srgbClr val="140041"/>
                </a:solidFill>
                <a:latin typeface="Arial"/>
                <a:ea typeface="ＭＳ Ｐゴシック" charset="0"/>
                <a:cs typeface="Helvetica" charset="0"/>
                <a:sym typeface="Helvetica" charset="0"/>
              </a:rPr>
              <a:t>’</a:t>
            </a:r>
            <a:r>
              <a:rPr lang="en-US" sz="2400" dirty="0" err="1">
                <a:solidFill>
                  <a:srgbClr val="140041"/>
                </a:solidFill>
                <a:latin typeface="Helvetica" charset="0"/>
                <a:ea typeface="ＭＳ Ｐゴシック" charset="0"/>
                <a:cs typeface="Helvetica" charset="0"/>
                <a:sym typeface="Helvetica" charset="0"/>
              </a:rPr>
              <a:t>outils</a:t>
            </a:r>
            <a:r>
              <a:rPr lang="en-US" sz="2400" dirty="0">
                <a:solidFill>
                  <a:srgbClr val="140041"/>
                </a:solidFill>
                <a:latin typeface="Helvetica" charset="0"/>
                <a:ea typeface="ＭＳ Ｐゴシック" charset="0"/>
                <a:cs typeface="Helvetica" charset="0"/>
                <a:sym typeface="Helvetica" charset="0"/>
              </a:rPr>
              <a:t>, </a:t>
            </a:r>
            <a:r>
              <a:rPr lang="en-US" sz="2400" dirty="0" err="1">
                <a:solidFill>
                  <a:srgbClr val="140041"/>
                </a:solidFill>
                <a:latin typeface="Helvetica" charset="0"/>
                <a:ea typeface="ＭＳ Ｐゴシック" charset="0"/>
                <a:cs typeface="Helvetica" charset="0"/>
                <a:sym typeface="Helvetica" charset="0"/>
              </a:rPr>
              <a:t>il</a:t>
            </a:r>
            <a:r>
              <a:rPr lang="en-US" sz="2400" dirty="0">
                <a:solidFill>
                  <a:srgbClr val="140041"/>
                </a:solidFill>
                <a:latin typeface="Helvetica" charset="0"/>
                <a:ea typeface="ＭＳ Ｐゴシック" charset="0"/>
                <a:cs typeface="Helvetica" charset="0"/>
                <a:sym typeface="Helvetica" charset="0"/>
              </a:rPr>
              <a:t> </a:t>
            </a:r>
            <a:r>
              <a:rPr lang="en-US" sz="2400" dirty="0" err="1">
                <a:solidFill>
                  <a:srgbClr val="140041"/>
                </a:solidFill>
                <a:latin typeface="Helvetica" charset="0"/>
                <a:ea typeface="ＭＳ Ｐゴシック" charset="0"/>
                <a:cs typeface="Helvetica" charset="0"/>
                <a:sym typeface="Helvetica" charset="0"/>
              </a:rPr>
              <a:t>faut</a:t>
            </a:r>
            <a:r>
              <a:rPr lang="en-US" sz="2400" dirty="0">
                <a:solidFill>
                  <a:srgbClr val="140041"/>
                </a:solidFill>
                <a:latin typeface="Helvetica" charset="0"/>
                <a:ea typeface="ＭＳ Ｐゴシック" charset="0"/>
                <a:cs typeface="Helvetica" charset="0"/>
                <a:sym typeface="Helvetica" charset="0"/>
              </a:rPr>
              <a:t> un cadre </a:t>
            </a:r>
            <a:r>
              <a:rPr lang="en-US" sz="2400" dirty="0" err="1">
                <a:solidFill>
                  <a:srgbClr val="140041"/>
                </a:solidFill>
                <a:latin typeface="Helvetica" charset="0"/>
                <a:ea typeface="ＭＳ Ｐゴシック" charset="0"/>
                <a:cs typeface="Helvetica" charset="0"/>
                <a:sym typeface="Helvetica" charset="0"/>
              </a:rPr>
              <a:t>à</a:t>
            </a:r>
            <a:r>
              <a:rPr lang="en-US" sz="2400" dirty="0">
                <a:solidFill>
                  <a:srgbClr val="140041"/>
                </a:solidFill>
                <a:latin typeface="Helvetica" charset="0"/>
                <a:ea typeface="ＭＳ Ｐゴシック" charset="0"/>
                <a:cs typeface="Helvetica" charset="0"/>
                <a:sym typeface="Helvetica" charset="0"/>
              </a:rPr>
              <a:t> l</a:t>
            </a:r>
            <a:r>
              <a:rPr lang="ja-JP" altLang="en-US" sz="2400" dirty="0">
                <a:solidFill>
                  <a:srgbClr val="140041"/>
                </a:solidFill>
                <a:latin typeface="Arial"/>
                <a:ea typeface="ＭＳ Ｐゴシック" charset="0"/>
                <a:cs typeface="Helvetica" charset="0"/>
                <a:sym typeface="Helvetica" charset="0"/>
              </a:rPr>
              <a:t>’</a:t>
            </a:r>
            <a:r>
              <a:rPr lang="en-US" sz="2400" dirty="0">
                <a:solidFill>
                  <a:srgbClr val="140041"/>
                </a:solidFill>
                <a:latin typeface="Helvetica" charset="0"/>
                <a:ea typeface="ＭＳ Ｐゴシック" charset="0"/>
                <a:cs typeface="Helvetica" charset="0"/>
                <a:sym typeface="Helvetica" charset="0"/>
              </a:rPr>
              <a:t>intervention </a:t>
            </a:r>
            <a:r>
              <a:rPr lang="en-US" sz="2400" dirty="0" err="1">
                <a:solidFill>
                  <a:srgbClr val="140041"/>
                </a:solidFill>
                <a:latin typeface="Helvetica" charset="0"/>
                <a:ea typeface="ＭＳ Ｐゴシック" charset="0"/>
                <a:cs typeface="Helvetica" charset="0"/>
                <a:sym typeface="Helvetica" charset="0"/>
              </a:rPr>
              <a:t>que</a:t>
            </a:r>
            <a:r>
              <a:rPr lang="en-US" sz="2400" dirty="0">
                <a:solidFill>
                  <a:srgbClr val="140041"/>
                </a:solidFill>
                <a:latin typeface="Helvetica" charset="0"/>
                <a:ea typeface="ＭＳ Ｐゴシック" charset="0"/>
                <a:cs typeface="Helvetica" charset="0"/>
                <a:sym typeface="Helvetica" charset="0"/>
              </a:rPr>
              <a:t> </a:t>
            </a:r>
            <a:r>
              <a:rPr lang="en-US" sz="2400" dirty="0" err="1">
                <a:solidFill>
                  <a:srgbClr val="140041"/>
                </a:solidFill>
                <a:latin typeface="Helvetica" charset="0"/>
                <a:ea typeface="ＭＳ Ｐゴシック" charset="0"/>
                <a:cs typeface="Helvetica" charset="0"/>
                <a:sym typeface="Helvetica" charset="0"/>
              </a:rPr>
              <a:t>seule</a:t>
            </a:r>
            <a:r>
              <a:rPr lang="en-US" sz="2400" dirty="0">
                <a:solidFill>
                  <a:srgbClr val="140041"/>
                </a:solidFill>
                <a:latin typeface="Helvetica" charset="0"/>
                <a:ea typeface="ＭＳ Ｐゴシック" charset="0"/>
                <a:cs typeface="Helvetica" charset="0"/>
                <a:sym typeface="Helvetica" charset="0"/>
              </a:rPr>
              <a:t> </a:t>
            </a:r>
            <a:r>
              <a:rPr lang="en-US" sz="2400" dirty="0" err="1">
                <a:solidFill>
                  <a:srgbClr val="140041"/>
                </a:solidFill>
                <a:latin typeface="Helvetica" charset="0"/>
                <a:ea typeface="ＭＳ Ｐゴシック" charset="0"/>
                <a:cs typeface="Helvetica" charset="0"/>
                <a:sym typeface="Helvetica" charset="0"/>
              </a:rPr>
              <a:t>une</a:t>
            </a:r>
            <a:r>
              <a:rPr lang="en-US" sz="2400" dirty="0">
                <a:solidFill>
                  <a:srgbClr val="140041"/>
                </a:solidFill>
                <a:latin typeface="Helvetica" charset="0"/>
                <a:ea typeface="ＭＳ Ｐゴシック" charset="0"/>
                <a:cs typeface="Helvetica" charset="0"/>
                <a:sym typeface="Helvetica" charset="0"/>
              </a:rPr>
              <a:t> </a:t>
            </a:r>
            <a:r>
              <a:rPr lang="en-US" sz="2400" dirty="0" err="1">
                <a:solidFill>
                  <a:srgbClr val="140041"/>
                </a:solidFill>
                <a:latin typeface="Helvetica" charset="0"/>
                <a:ea typeface="ＭＳ Ｐゴシック" charset="0"/>
                <a:cs typeface="Helvetica" charset="0"/>
                <a:sym typeface="Helvetica" charset="0"/>
              </a:rPr>
              <a:t>théorie</a:t>
            </a:r>
            <a:r>
              <a:rPr lang="en-US" sz="2400" dirty="0">
                <a:solidFill>
                  <a:srgbClr val="140041"/>
                </a:solidFill>
                <a:latin typeface="Helvetica" charset="0"/>
                <a:ea typeface="ＭＳ Ｐゴシック" charset="0"/>
                <a:cs typeface="Helvetica" charset="0"/>
                <a:sym typeface="Helvetica" charset="0"/>
              </a:rPr>
              <a:t> et un </a:t>
            </a:r>
            <a:r>
              <a:rPr lang="en-US" sz="2400" dirty="0" err="1">
                <a:solidFill>
                  <a:srgbClr val="140041"/>
                </a:solidFill>
                <a:latin typeface="Helvetica" charset="0"/>
                <a:ea typeface="ＭＳ Ｐゴシック" charset="0"/>
                <a:cs typeface="Helvetica" charset="0"/>
                <a:sym typeface="Helvetica" charset="0"/>
              </a:rPr>
              <a:t>modèle</a:t>
            </a:r>
            <a:r>
              <a:rPr lang="en-US" sz="2400" dirty="0">
                <a:solidFill>
                  <a:srgbClr val="140041"/>
                </a:solidFill>
                <a:latin typeface="Helvetica" charset="0"/>
                <a:ea typeface="ＭＳ Ｐゴシック" charset="0"/>
                <a:cs typeface="Helvetica" charset="0"/>
                <a:sym typeface="Helvetica" charset="0"/>
              </a:rPr>
              <a:t> global </a:t>
            </a:r>
            <a:r>
              <a:rPr lang="en-US" sz="2400" dirty="0" err="1">
                <a:solidFill>
                  <a:srgbClr val="140041"/>
                </a:solidFill>
                <a:latin typeface="Helvetica" charset="0"/>
                <a:ea typeface="ＭＳ Ｐゴシック" charset="0"/>
                <a:cs typeface="Helvetica" charset="0"/>
                <a:sym typeface="Helvetica" charset="0"/>
              </a:rPr>
              <a:t>peuvent</a:t>
            </a:r>
            <a:r>
              <a:rPr lang="en-US" sz="2400" dirty="0">
                <a:solidFill>
                  <a:srgbClr val="140041"/>
                </a:solidFill>
                <a:latin typeface="Helvetica" charset="0"/>
                <a:ea typeface="ＭＳ Ｐゴシック" charset="0"/>
                <a:cs typeface="Helvetica" charset="0"/>
                <a:sym typeface="Helvetica" charset="0"/>
              </a:rPr>
              <a:t> guider.</a:t>
            </a:r>
          </a:p>
          <a:p>
            <a:pPr algn="just"/>
            <a:r>
              <a:rPr lang="en-US" sz="2400" dirty="0">
                <a:solidFill>
                  <a:srgbClr val="A40800"/>
                </a:solidFill>
                <a:latin typeface="Helvetica" charset="0"/>
                <a:ea typeface="ＭＳ Ｐゴシック" charset="0"/>
                <a:cs typeface="Helvetica" charset="0"/>
                <a:sym typeface="Helvetica" charset="0"/>
              </a:rPr>
              <a:t>- Le temps </a:t>
            </a:r>
            <a:r>
              <a:rPr lang="en-US" sz="2400" dirty="0" err="1">
                <a:solidFill>
                  <a:srgbClr val="A40800"/>
                </a:solidFill>
                <a:latin typeface="Helvetica" charset="0"/>
                <a:ea typeface="ＭＳ Ｐゴシック" charset="0"/>
                <a:cs typeface="Helvetica" charset="0"/>
                <a:sym typeface="Helvetica" charset="0"/>
              </a:rPr>
              <a:t>est</a:t>
            </a:r>
            <a:r>
              <a:rPr lang="en-US" sz="2400" dirty="0">
                <a:solidFill>
                  <a:srgbClr val="A40800"/>
                </a:solidFill>
                <a:latin typeface="Helvetica" charset="0"/>
                <a:ea typeface="ＭＳ Ｐゴシック" charset="0"/>
                <a:cs typeface="Helvetica" charset="0"/>
                <a:sym typeface="Helvetica" charset="0"/>
              </a:rPr>
              <a:t> </a:t>
            </a:r>
            <a:r>
              <a:rPr lang="en-US" sz="2400" dirty="0" err="1">
                <a:solidFill>
                  <a:srgbClr val="A40800"/>
                </a:solidFill>
                <a:latin typeface="Helvetica" charset="0"/>
                <a:ea typeface="ＭＳ Ｐゴシック" charset="0"/>
                <a:cs typeface="Helvetica" charset="0"/>
                <a:sym typeface="Helvetica" charset="0"/>
              </a:rPr>
              <a:t>venu</a:t>
            </a:r>
            <a:r>
              <a:rPr lang="en-US" sz="2400" dirty="0">
                <a:solidFill>
                  <a:srgbClr val="A40800"/>
                </a:solidFill>
                <a:latin typeface="Helvetica" charset="0"/>
                <a:ea typeface="ＭＳ Ｐゴシック" charset="0"/>
                <a:cs typeface="Helvetica" charset="0"/>
                <a:sym typeface="Helvetica" charset="0"/>
              </a:rPr>
              <a:t>.... </a:t>
            </a:r>
          </a:p>
        </p:txBody>
      </p:sp>
      <p:sp>
        <p:nvSpPr>
          <p:cNvPr id="4" name="Rectangle 3"/>
          <p:cNvSpPr/>
          <p:nvPr/>
        </p:nvSpPr>
        <p:spPr>
          <a:xfrm>
            <a:off x="467544" y="548680"/>
            <a:ext cx="7704856" cy="830997"/>
          </a:xfrm>
          <a:prstGeom prst="rect">
            <a:avLst/>
          </a:prstGeom>
        </p:spPr>
        <p:txBody>
          <a:bodyPr wrap="square">
            <a:spAutoFit/>
          </a:bodyPr>
          <a:lstStyle/>
          <a:p>
            <a:pPr lvl="0"/>
            <a:r>
              <a:rPr lang="fr-FR" sz="2400" b="1" dirty="0" smtClean="0">
                <a:latin typeface="+mn-lt"/>
              </a:rPr>
              <a:t>4.5. Pour conclure</a:t>
            </a:r>
          </a:p>
          <a:p>
            <a:pPr lvl="0" algn="just"/>
            <a:endParaRPr lang="fr-FR" sz="2400" dirty="0">
              <a:latin typeface="+mn-lt"/>
            </a:endParaRPr>
          </a:p>
        </p:txBody>
      </p:sp>
    </p:spTree>
    <p:extLst>
      <p:ext uri="{BB962C8B-B14F-4D97-AF65-F5344CB8AC3E}">
        <p14:creationId xmlns:p14="http://schemas.microsoft.com/office/powerpoint/2010/main" val="2600663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p:txBody>
          <a:bodyPr/>
          <a:lstStyle/>
          <a:p>
            <a:r>
              <a:rPr lang="fr-FR">
                <a:latin typeface="Tahoma" charset="0"/>
              </a:rPr>
              <a:t>1. Introduction</a:t>
            </a:r>
          </a:p>
        </p:txBody>
      </p:sp>
      <p:sp>
        <p:nvSpPr>
          <p:cNvPr id="76802" name="Rectangle 3"/>
          <p:cNvSpPr>
            <a:spLocks noGrp="1" noRot="1" noChangeArrowheads="1"/>
          </p:cNvSpPr>
          <p:nvPr>
            <p:ph idx="1"/>
          </p:nvPr>
        </p:nvSpPr>
        <p:spPr>
          <a:xfrm>
            <a:off x="395288" y="2420938"/>
            <a:ext cx="8497887" cy="4032250"/>
          </a:xfrm>
        </p:spPr>
        <p:txBody>
          <a:bodyPr rtlCol="0">
            <a:normAutofit fontScale="92500" lnSpcReduction="20000"/>
          </a:bodyPr>
          <a:lstStyle/>
          <a:p>
            <a:pPr algn="just" fontAlgn="auto">
              <a:spcAft>
                <a:spcPts val="0"/>
              </a:spcAft>
              <a:buFont typeface="Wingdings" pitchFamily="2" charset="2"/>
              <a:buChar char="S"/>
              <a:defRPr/>
            </a:pPr>
            <a:r>
              <a:rPr lang="fr-FR" sz="3600" dirty="0">
                <a:solidFill>
                  <a:srgbClr val="000000"/>
                </a:solidFill>
                <a:ea typeface="+mn-ea"/>
                <a:cs typeface="+mn-cs"/>
              </a:rPr>
              <a:t>Santiago (2012) , dans une critique acerbe, mais juste de  certaines orientations de la psychologie de la santé parle de « petite psychologie », suivant le terme de </a:t>
            </a:r>
            <a:r>
              <a:rPr lang="fr-FR" sz="3600" dirty="0" err="1">
                <a:solidFill>
                  <a:srgbClr val="000000"/>
                </a:solidFill>
                <a:ea typeface="+mn-ea"/>
                <a:cs typeface="+mn-cs"/>
              </a:rPr>
              <a:t>Pignarre</a:t>
            </a:r>
            <a:r>
              <a:rPr lang="fr-FR" sz="3600" dirty="0">
                <a:solidFill>
                  <a:srgbClr val="000000"/>
                </a:solidFill>
                <a:ea typeface="+mn-ea"/>
                <a:cs typeface="+mn-cs"/>
              </a:rPr>
              <a:t>  (2006), ancrée sur des « petites études par questionnaires » et fondée sur une </a:t>
            </a:r>
            <a:r>
              <a:rPr lang="fr-FR" sz="3600" dirty="0" err="1">
                <a:solidFill>
                  <a:srgbClr val="000000"/>
                </a:solidFill>
                <a:ea typeface="+mn-ea"/>
                <a:cs typeface="+mn-cs"/>
              </a:rPr>
              <a:t>méthodolâtrie</a:t>
            </a:r>
            <a:r>
              <a:rPr lang="fr-FR" sz="3600" dirty="0">
                <a:solidFill>
                  <a:srgbClr val="000000"/>
                </a:solidFill>
                <a:ea typeface="+mn-ea"/>
                <a:cs typeface="+mn-cs"/>
              </a:rPr>
              <a:t> (Bruner, 1990)  a-contextualisée. </a:t>
            </a:r>
            <a:endParaRPr lang="fr-FR" sz="3600" dirty="0" smtClean="0">
              <a:solidFill>
                <a:srgbClr val="000000"/>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lnSpcReduction="10000"/>
          </a:bodyPr>
          <a:lstStyle/>
          <a:p>
            <a:pPr algn="ctr" fontAlgn="auto">
              <a:spcAft>
                <a:spcPts val="0"/>
              </a:spcAft>
              <a:buClr>
                <a:schemeClr val="accent1">
                  <a:lumMod val="60000"/>
                  <a:lumOff val="40000"/>
                </a:schemeClr>
              </a:buClr>
              <a:buFont typeface="Wingdings" pitchFamily="2" charset="2"/>
              <a:buNone/>
              <a:defRPr/>
            </a:pPr>
            <a:r>
              <a:rPr lang="fr-FR" sz="6000" dirty="0" smtClean="0">
                <a:solidFill>
                  <a:srgbClr val="B94F07"/>
                </a:solidFill>
                <a:effectLst>
                  <a:outerShdw blurRad="38100" dist="38100" dir="2700000" algn="tl">
                    <a:srgbClr val="000000"/>
                  </a:outerShdw>
                </a:effectLst>
                <a:latin typeface="Tahoma" charset="0"/>
              </a:rPr>
              <a:t>5. Les apports des psychothérapies dans la santé et la maladie: positionnement et psychopathologie</a:t>
            </a:r>
            <a:endParaRPr lang="fr-FR" sz="6000" dirty="0">
              <a:solidFill>
                <a:srgbClr val="B94F07"/>
              </a:solidFill>
              <a:effectLst>
                <a:outerShdw blurRad="38100" dist="38100" dir="2700000" algn="tl">
                  <a:srgbClr val="000000"/>
                </a:outerShdw>
              </a:effectLst>
              <a:latin typeface="Tahoma" charset="0"/>
              <a:ea typeface="+mn-ea"/>
              <a:cs typeface="+mn-cs"/>
            </a:endParaRPr>
          </a:p>
        </p:txBody>
      </p:sp>
    </p:spTree>
    <p:extLst>
      <p:ext uri="{BB962C8B-B14F-4D97-AF65-F5344CB8AC3E}">
        <p14:creationId xmlns:p14="http://schemas.microsoft.com/office/powerpoint/2010/main" val="1718641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3416320"/>
          </a:xfrm>
          <a:prstGeom prst="rect">
            <a:avLst/>
          </a:prstGeom>
        </p:spPr>
        <p:txBody>
          <a:bodyPr wrap="square">
            <a:spAutoFit/>
          </a:bodyPr>
          <a:lstStyle/>
          <a:p>
            <a:pPr lvl="0"/>
            <a:r>
              <a:rPr lang="fr-FR" sz="2400" b="1" dirty="0" smtClean="0">
                <a:latin typeface="+mn-lt"/>
              </a:rPr>
              <a:t>5.1</a:t>
            </a:r>
            <a:r>
              <a:rPr lang="fr-FR" sz="2400" b="1" dirty="0">
                <a:latin typeface="+mn-lt"/>
              </a:rPr>
              <a:t>. Qu’est ce qu’une psychothérapie </a:t>
            </a:r>
            <a:r>
              <a:rPr lang="fr-FR" sz="2400" b="1" dirty="0" smtClean="0">
                <a:latin typeface="+mn-lt"/>
              </a:rPr>
              <a:t>: Questionnement </a:t>
            </a:r>
            <a:r>
              <a:rPr lang="fr-FR" sz="2400" b="1" dirty="0">
                <a:latin typeface="+mn-lt"/>
              </a:rPr>
              <a:t>complémentaire.</a:t>
            </a:r>
            <a:endParaRPr lang="fr-FR" sz="2400" dirty="0">
              <a:latin typeface="+mn-lt"/>
            </a:endParaRPr>
          </a:p>
          <a:p>
            <a:pPr lvl="0" algn="just"/>
            <a:endParaRPr lang="fr-FR" sz="2400" dirty="0" smtClean="0">
              <a:latin typeface="+mn-lt"/>
            </a:endParaRPr>
          </a:p>
          <a:p>
            <a:pPr lvl="0" algn="just"/>
            <a:r>
              <a:rPr lang="fr-FR" sz="2400" dirty="0">
                <a:latin typeface="+mn-lt"/>
              </a:rPr>
              <a:t>Les psychothérapies sont des situations professionnelles dans lesquelles un ensemble d’actes sont accomplis par un praticien à l’encontre d’une personne, actes qui concourent à améliorer l’état corporel ou/et mental de cette personne nommée « suppliant » , « malade », « client », « consultant » ou « patient ». </a:t>
            </a:r>
            <a:endParaRPr lang="fr-FR" sz="2400" dirty="0"/>
          </a:p>
        </p:txBody>
      </p:sp>
    </p:spTree>
    <p:extLst>
      <p:ext uri="{BB962C8B-B14F-4D97-AF65-F5344CB8AC3E}">
        <p14:creationId xmlns:p14="http://schemas.microsoft.com/office/powerpoint/2010/main" val="171213663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3046988"/>
          </a:xfrm>
          <a:prstGeom prst="rect">
            <a:avLst/>
          </a:prstGeom>
        </p:spPr>
        <p:txBody>
          <a:bodyPr wrap="square">
            <a:spAutoFit/>
          </a:bodyPr>
          <a:lstStyle/>
          <a:p>
            <a:pPr lvl="0" algn="just"/>
            <a:r>
              <a:rPr lang="fr-FR" sz="2400" dirty="0" smtClean="0">
                <a:latin typeface="+mn-lt"/>
              </a:rPr>
              <a:t>Cet </a:t>
            </a:r>
            <a:r>
              <a:rPr lang="fr-FR" sz="2400" dirty="0">
                <a:latin typeface="+mn-lt"/>
              </a:rPr>
              <a:t>ensemble d’acte est, en général, conforme à une certaine conception que le praticien se fait des raisons pour lesquelles son client lui demande de l’aide de même que cet ensemble se doit d’être cohérent avec un certain modèle psychopathologique qui envisage globalement d’expliquer le trouble, l’angoisse, la détresse, le malheur et leurs effets d’affliction corporelle et mentale.</a:t>
            </a:r>
            <a:endParaRPr lang="fr-FR" sz="2400" dirty="0"/>
          </a:p>
        </p:txBody>
      </p:sp>
    </p:spTree>
    <p:extLst>
      <p:ext uri="{BB962C8B-B14F-4D97-AF65-F5344CB8AC3E}">
        <p14:creationId xmlns:p14="http://schemas.microsoft.com/office/powerpoint/2010/main" val="3544674107"/>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3046988"/>
          </a:xfrm>
          <a:prstGeom prst="rect">
            <a:avLst/>
          </a:prstGeom>
        </p:spPr>
        <p:txBody>
          <a:bodyPr wrap="square">
            <a:spAutoFit/>
          </a:bodyPr>
          <a:lstStyle/>
          <a:p>
            <a:pPr lvl="0" algn="just"/>
            <a:r>
              <a:rPr lang="fr-FR" sz="2400" dirty="0">
                <a:latin typeface="+mn-lt"/>
              </a:rPr>
              <a:t>La psychothérapie est donc un dispositif de prise en charge d’une souffrance plus ou moins exprimée et plus ou moins expliquée par le client. Le praticien agit. Il agit sur l’état corporel et mental du sujet, non pas comme le médecin qui objective la maladie et la traite, mais le praticien agit comme une « éminence intime » qui guide le client à se considérer différemment que ce qu’il croit être. </a:t>
            </a:r>
            <a:endParaRPr lang="fr-FR" sz="2400" dirty="0"/>
          </a:p>
        </p:txBody>
      </p:sp>
    </p:spTree>
    <p:extLst>
      <p:ext uri="{BB962C8B-B14F-4D97-AF65-F5344CB8AC3E}">
        <p14:creationId xmlns:p14="http://schemas.microsoft.com/office/powerpoint/2010/main" val="283095527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5632310"/>
          </a:xfrm>
          <a:prstGeom prst="rect">
            <a:avLst/>
          </a:prstGeom>
        </p:spPr>
        <p:txBody>
          <a:bodyPr wrap="square">
            <a:spAutoFit/>
          </a:bodyPr>
          <a:lstStyle/>
          <a:p>
            <a:pPr lvl="0" algn="just"/>
            <a:r>
              <a:rPr lang="fr-FR" sz="2400" dirty="0">
                <a:latin typeface="+mn-lt"/>
              </a:rPr>
              <a:t>Les psychothérapies sont cohérentes avec un modèle psychopathologique. Mais cette cohérence nécessaire à la compréhension des actes posés par les participants au dispositif (thérapeute et patient), est toujours approximative pour deux </a:t>
            </a:r>
            <a:r>
              <a:rPr lang="fr-FR" sz="2400" dirty="0" smtClean="0">
                <a:latin typeface="+mn-lt"/>
              </a:rPr>
              <a:t>raisons:</a:t>
            </a:r>
          </a:p>
          <a:p>
            <a:pPr lvl="0" algn="just"/>
            <a:endParaRPr lang="fr-FR" sz="2400" dirty="0">
              <a:latin typeface="+mn-lt"/>
            </a:endParaRPr>
          </a:p>
          <a:p>
            <a:pPr lvl="0" algn="just"/>
            <a:r>
              <a:rPr lang="fr-FR" sz="2400" dirty="0"/>
              <a:t> La première raison tient au modèle lui-même qui reste comme toutes les théories psychopathologiques très spéculatif et métaphorique. La pratique peut toujours être interprétée comme conforme à une conception dont la généralité ne permet pas d’y opposer des arguments de fait. </a:t>
            </a:r>
          </a:p>
          <a:p>
            <a:pPr lvl="0" algn="just"/>
            <a:endParaRPr lang="fr-FR" sz="2400" dirty="0"/>
          </a:p>
          <a:p>
            <a:pPr lvl="0" algn="just"/>
            <a:endParaRPr lang="fr-FR" sz="2400" dirty="0"/>
          </a:p>
          <a:p>
            <a:pPr lvl="0" algn="just"/>
            <a:r>
              <a:rPr lang="fr-FR" sz="2400" dirty="0"/>
              <a:t>La seconde raison tient à la diversification apparente des pratiques en particulier dans le monde occidental. </a:t>
            </a:r>
          </a:p>
        </p:txBody>
      </p:sp>
    </p:spTree>
    <p:extLst>
      <p:ext uri="{BB962C8B-B14F-4D97-AF65-F5344CB8AC3E}">
        <p14:creationId xmlns:p14="http://schemas.microsoft.com/office/powerpoint/2010/main" val="2743961899"/>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4524315"/>
          </a:xfrm>
          <a:prstGeom prst="rect">
            <a:avLst/>
          </a:prstGeom>
        </p:spPr>
        <p:txBody>
          <a:bodyPr wrap="square">
            <a:spAutoFit/>
          </a:bodyPr>
          <a:lstStyle/>
          <a:p>
            <a:pPr lvl="0" algn="just"/>
            <a:r>
              <a:rPr lang="fr-FR" sz="2400" dirty="0">
                <a:latin typeface="+mn-lt"/>
              </a:rPr>
              <a:t>Les psychothérapies ne sont pas nées en 1900 avec la publication de la «</a:t>
            </a:r>
            <a:r>
              <a:rPr lang="fr-FR" sz="2400" dirty="0" err="1">
                <a:latin typeface="+mn-lt"/>
              </a:rPr>
              <a:t>Traumdeutung</a:t>
            </a:r>
            <a:r>
              <a:rPr lang="fr-FR" sz="2400" dirty="0">
                <a:latin typeface="+mn-lt"/>
              </a:rPr>
              <a:t> » de Freud. </a:t>
            </a:r>
            <a:endParaRPr lang="fr-FR" sz="2400" dirty="0" smtClean="0">
              <a:latin typeface="+mn-lt"/>
            </a:endParaRPr>
          </a:p>
          <a:p>
            <a:pPr lvl="0" algn="just"/>
            <a:r>
              <a:rPr lang="fr-FR" sz="2400" dirty="0" smtClean="0">
                <a:latin typeface="+mn-lt"/>
              </a:rPr>
              <a:t> </a:t>
            </a:r>
            <a:r>
              <a:rPr lang="fr-FR" sz="2400" dirty="0">
                <a:latin typeface="+mn-lt"/>
              </a:rPr>
              <a:t>(Freud, 1953)</a:t>
            </a:r>
            <a:r>
              <a:rPr lang="fr-FR" sz="2400" dirty="0" smtClean="0">
                <a:latin typeface="+mn-lt"/>
              </a:rPr>
              <a:t>:</a:t>
            </a:r>
          </a:p>
          <a:p>
            <a:pPr lvl="0" algn="just"/>
            <a:endParaRPr lang="fr-FR" sz="2400" dirty="0">
              <a:latin typeface="+mn-lt"/>
            </a:endParaRPr>
          </a:p>
          <a:p>
            <a:pPr lvl="0" algn="just"/>
            <a:r>
              <a:rPr lang="fr-FR" sz="2400" dirty="0" smtClean="0">
                <a:latin typeface="+mn-lt"/>
              </a:rPr>
              <a:t> </a:t>
            </a:r>
            <a:r>
              <a:rPr lang="fr-FR" sz="2400" dirty="0">
                <a:latin typeface="+mn-lt"/>
              </a:rPr>
              <a:t>« Laissez-moi vous rappeler que la psychothérapie n’est nullement une méthode curative nouvelle. Bien au contraire, c’est la forme la plus ancienne de la thérapeutique médicale. […] La plupart des méthodes médicales primitives font partie du domaine de la psychothérapie ; on commençait à mettre le malade en état de « foi expectante », comme nous continuons encore aujourd’hui à le faire dans le même but. »</a:t>
            </a:r>
            <a:endParaRPr lang="fr-FR" sz="2400" dirty="0"/>
          </a:p>
        </p:txBody>
      </p:sp>
    </p:spTree>
    <p:extLst>
      <p:ext uri="{BB962C8B-B14F-4D97-AF65-F5344CB8AC3E}">
        <p14:creationId xmlns:p14="http://schemas.microsoft.com/office/powerpoint/2010/main" val="226138860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2677656"/>
          </a:xfrm>
          <a:prstGeom prst="rect">
            <a:avLst/>
          </a:prstGeom>
        </p:spPr>
        <p:txBody>
          <a:bodyPr wrap="square">
            <a:spAutoFit/>
          </a:bodyPr>
          <a:lstStyle/>
          <a:p>
            <a:pPr lvl="0"/>
            <a:endParaRPr lang="fr-FR" sz="2400" b="1" dirty="0" smtClean="0"/>
          </a:p>
          <a:p>
            <a:pPr lvl="0"/>
            <a:r>
              <a:rPr lang="fr-FR" sz="2400" dirty="0"/>
              <a:t>Trois principes actifs fondamentaux peuvent être ainsi distingués dans ces pratiques diverses et variées. Ce sont : </a:t>
            </a:r>
            <a:endParaRPr lang="fr-FR" sz="2400" b="1" dirty="0"/>
          </a:p>
          <a:p>
            <a:pPr lvl="0"/>
            <a:endParaRPr lang="fr-FR" sz="2400" b="1" dirty="0" smtClean="0"/>
          </a:p>
          <a:p>
            <a:pPr lvl="0" algn="ctr"/>
            <a:r>
              <a:rPr lang="fr-FR" sz="2400" dirty="0" smtClean="0"/>
              <a:t>La </a:t>
            </a:r>
            <a:r>
              <a:rPr lang="fr-FR" sz="2400" dirty="0"/>
              <a:t>guérison par l’action divine. </a:t>
            </a:r>
          </a:p>
          <a:p>
            <a:pPr lvl="0" algn="ctr"/>
            <a:r>
              <a:rPr lang="fr-FR" sz="2400" dirty="0"/>
              <a:t>La guérison par l’action du thérapeute</a:t>
            </a:r>
          </a:p>
          <a:p>
            <a:pPr lvl="0" algn="ctr"/>
            <a:r>
              <a:rPr lang="fr-FR" sz="2400" dirty="0"/>
              <a:t>La guérison par l’action du patient. </a:t>
            </a:r>
          </a:p>
        </p:txBody>
      </p:sp>
    </p:spTree>
    <p:extLst>
      <p:ext uri="{BB962C8B-B14F-4D97-AF65-F5344CB8AC3E}">
        <p14:creationId xmlns:p14="http://schemas.microsoft.com/office/powerpoint/2010/main" val="224918445"/>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988840"/>
            <a:ext cx="8496944" cy="1938992"/>
          </a:xfrm>
          <a:prstGeom prst="rect">
            <a:avLst/>
          </a:prstGeom>
        </p:spPr>
        <p:txBody>
          <a:bodyPr wrap="square">
            <a:spAutoFit/>
          </a:bodyPr>
          <a:lstStyle/>
          <a:p>
            <a:pPr lvl="0"/>
            <a:r>
              <a:rPr lang="fr-FR" sz="2400" b="1" dirty="0">
                <a:latin typeface="+mn-lt"/>
              </a:rPr>
              <a:t>a</a:t>
            </a:r>
            <a:r>
              <a:rPr lang="fr-FR" sz="2400" b="1" dirty="0" smtClean="0">
                <a:latin typeface="+mn-lt"/>
              </a:rPr>
              <a:t>. </a:t>
            </a:r>
            <a:r>
              <a:rPr lang="fr-FR" sz="2400" b="1" dirty="0" smtClean="0"/>
              <a:t>La </a:t>
            </a:r>
            <a:r>
              <a:rPr lang="fr-FR" sz="2400" b="1" dirty="0"/>
              <a:t>guérison par l’action divine </a:t>
            </a:r>
            <a:endParaRPr lang="fr-FR" sz="2400" b="1" dirty="0" smtClean="0"/>
          </a:p>
          <a:p>
            <a:pPr lvl="0"/>
            <a:endParaRPr lang="fr-FR" sz="2400" dirty="0" smtClean="0">
              <a:latin typeface="+mn-lt"/>
            </a:endParaRPr>
          </a:p>
          <a:p>
            <a:pPr lvl="0" algn="just"/>
            <a:r>
              <a:rPr lang="fr-FR" sz="2400" dirty="0"/>
              <a:t>Les thérapies religieuses sont fondées sur une conception de l’homme soumis aux </a:t>
            </a:r>
            <a:r>
              <a:rPr lang="fr-FR" sz="2400" i="1" dirty="0"/>
              <a:t>alea</a:t>
            </a:r>
            <a:r>
              <a:rPr lang="fr-FR" sz="2400" dirty="0"/>
              <a:t> de la nature, des dieux et des démons. </a:t>
            </a:r>
            <a:endParaRPr lang="fr-FR" sz="2400" dirty="0"/>
          </a:p>
        </p:txBody>
      </p:sp>
    </p:spTree>
    <p:extLst>
      <p:ext uri="{BB962C8B-B14F-4D97-AF65-F5344CB8AC3E}">
        <p14:creationId xmlns:p14="http://schemas.microsoft.com/office/powerpoint/2010/main" val="234428700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708920"/>
            <a:ext cx="8496944" cy="1569660"/>
          </a:xfrm>
          <a:prstGeom prst="rect">
            <a:avLst/>
          </a:prstGeom>
        </p:spPr>
        <p:txBody>
          <a:bodyPr wrap="square">
            <a:spAutoFit/>
          </a:bodyPr>
          <a:lstStyle/>
          <a:p>
            <a:r>
              <a:rPr lang="fr-FR" sz="2400" b="1" dirty="0">
                <a:latin typeface="+mn-lt"/>
              </a:rPr>
              <a:t>b</a:t>
            </a:r>
            <a:r>
              <a:rPr lang="fr-FR" sz="2400" b="1" dirty="0" smtClean="0">
                <a:latin typeface="+mn-lt"/>
              </a:rPr>
              <a:t>. </a:t>
            </a:r>
            <a:r>
              <a:rPr lang="fr-FR" sz="2400" b="1" dirty="0" smtClean="0"/>
              <a:t>La </a:t>
            </a:r>
            <a:r>
              <a:rPr lang="fr-FR" sz="2400" b="1" dirty="0"/>
              <a:t>guérison par l’action du thérapeute</a:t>
            </a:r>
            <a:endParaRPr lang="fr-FR" sz="2400" dirty="0"/>
          </a:p>
          <a:p>
            <a:pPr lvl="0"/>
            <a:endParaRPr lang="fr-FR" sz="2400" dirty="0" smtClean="0">
              <a:latin typeface="+mn-lt"/>
            </a:endParaRPr>
          </a:p>
          <a:p>
            <a:pPr lvl="0" algn="just"/>
            <a:r>
              <a:rPr lang="fr-FR" sz="2400" dirty="0" smtClean="0"/>
              <a:t>La </a:t>
            </a:r>
            <a:r>
              <a:rPr lang="fr-FR" sz="2400" dirty="0"/>
              <a:t>guérison par l’action du thérapeute est revendiquée par de nombreuses pratiques contemporaines</a:t>
            </a:r>
            <a:r>
              <a:rPr lang="fr-FR" sz="2400" dirty="0"/>
              <a:t> </a:t>
            </a:r>
          </a:p>
        </p:txBody>
      </p:sp>
    </p:spTree>
    <p:extLst>
      <p:ext uri="{BB962C8B-B14F-4D97-AF65-F5344CB8AC3E}">
        <p14:creationId xmlns:p14="http://schemas.microsoft.com/office/powerpoint/2010/main" val="1010433717"/>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700808"/>
            <a:ext cx="8496944" cy="3416320"/>
          </a:xfrm>
          <a:prstGeom prst="rect">
            <a:avLst/>
          </a:prstGeom>
        </p:spPr>
        <p:txBody>
          <a:bodyPr wrap="square">
            <a:spAutoFit/>
          </a:bodyPr>
          <a:lstStyle/>
          <a:p>
            <a:r>
              <a:rPr lang="fr-FR" sz="2400" b="1" dirty="0">
                <a:latin typeface="+mn-lt"/>
              </a:rPr>
              <a:t>c</a:t>
            </a:r>
            <a:r>
              <a:rPr lang="fr-FR" sz="2400" b="1" dirty="0" smtClean="0">
                <a:latin typeface="+mn-lt"/>
              </a:rPr>
              <a:t>. </a:t>
            </a:r>
            <a:r>
              <a:rPr lang="fr-FR" sz="2400" b="1" dirty="0" smtClean="0"/>
              <a:t>La </a:t>
            </a:r>
            <a:r>
              <a:rPr lang="fr-FR" sz="2400" b="1" dirty="0"/>
              <a:t>guérison par </a:t>
            </a:r>
            <a:r>
              <a:rPr lang="fr-FR" sz="2400" b="1" dirty="0" smtClean="0"/>
              <a:t>la parole du patient</a:t>
            </a:r>
            <a:endParaRPr lang="fr-FR" sz="2400" dirty="0"/>
          </a:p>
          <a:p>
            <a:pPr lvl="0"/>
            <a:endParaRPr lang="fr-FR" sz="2400" dirty="0" smtClean="0">
              <a:latin typeface="+mn-lt"/>
            </a:endParaRPr>
          </a:p>
          <a:p>
            <a:pPr algn="just"/>
            <a:r>
              <a:rPr lang="fr-FR" sz="2400" dirty="0"/>
              <a:t>Le renversement opéré par Freud est décrit comme l’abandon de la suggestion du thérapeute faite au patient et subséquemment, le rôle princeps donné à la parole du patient dans le processus de sa guérison. Il serait plus exact de dire « l’effacement » de la suggestion du thérapeute dans le processus d’engagement du patient à la recherche de sa propre parole. </a:t>
            </a:r>
          </a:p>
        </p:txBody>
      </p:sp>
    </p:spTree>
    <p:extLst>
      <p:ext uri="{BB962C8B-B14F-4D97-AF65-F5344CB8AC3E}">
        <p14:creationId xmlns:p14="http://schemas.microsoft.com/office/powerpoint/2010/main" val="4477942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p:txBody>
          <a:bodyPr/>
          <a:lstStyle/>
          <a:p>
            <a:r>
              <a:rPr lang="fr-FR">
                <a:latin typeface="Tahoma" charset="0"/>
              </a:rPr>
              <a:t>1. Introduction</a:t>
            </a:r>
          </a:p>
        </p:txBody>
      </p:sp>
      <p:sp>
        <p:nvSpPr>
          <p:cNvPr id="76802" name="Rectangle 3"/>
          <p:cNvSpPr>
            <a:spLocks noGrp="1" noRot="1" noChangeArrowheads="1"/>
          </p:cNvSpPr>
          <p:nvPr>
            <p:ph idx="1"/>
          </p:nvPr>
        </p:nvSpPr>
        <p:spPr>
          <a:xfrm>
            <a:off x="250825" y="2205038"/>
            <a:ext cx="8497888" cy="4895850"/>
          </a:xfrm>
        </p:spPr>
        <p:txBody>
          <a:bodyPr>
            <a:normAutofit/>
          </a:bodyPr>
          <a:lstStyle/>
          <a:p>
            <a:pPr algn="just">
              <a:lnSpc>
                <a:spcPct val="80000"/>
              </a:lnSpc>
            </a:pPr>
            <a:r>
              <a:rPr lang="fr-FR" sz="2800">
                <a:latin typeface="Calisto MT" charset="0"/>
              </a:rPr>
              <a:t>Par « petite psychologie », Marie Santiago entend ici « une tendance qui prétend réduire la complexité du monde et aux seules explications psychologiques, en diffractant le sujet en facteurs isolés de son contexte et de son développement. </a:t>
            </a:r>
          </a:p>
          <a:p>
            <a:pPr algn="just">
              <a:lnSpc>
                <a:spcPct val="80000"/>
              </a:lnSpc>
            </a:pPr>
            <a:r>
              <a:rPr lang="fr-FR" sz="2800">
                <a:latin typeface="Calisto MT" charset="0"/>
              </a:rPr>
              <a:t>Ces réductionnismes biologiques et méthodologiques a-théorique « figent » les soins, leur sens et l’organisation de leur prise en charge dans une « normativité » hors vivant (Canguillem, 1966) . </a:t>
            </a:r>
          </a:p>
          <a:p>
            <a:pPr algn="just">
              <a:lnSpc>
                <a:spcPct val="80000"/>
              </a:lnSpc>
            </a:pPr>
            <a:r>
              <a:rPr lang="fr-FR" sz="2800">
                <a:latin typeface="Calisto MT" charset="0"/>
              </a:rPr>
              <a:t>Hors vivant parce que privée du sens, de l’évolution permanente et du contexte qui fondent la vie humaine. » </a:t>
            </a:r>
            <a:endParaRPr lang="fr-FR" sz="2800">
              <a:solidFill>
                <a:srgbClr val="FF0000"/>
              </a:solidFill>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92696"/>
            <a:ext cx="8496944" cy="5262979"/>
          </a:xfrm>
          <a:prstGeom prst="rect">
            <a:avLst/>
          </a:prstGeom>
        </p:spPr>
        <p:txBody>
          <a:bodyPr wrap="square">
            <a:spAutoFit/>
          </a:bodyPr>
          <a:lstStyle/>
          <a:p>
            <a:r>
              <a:rPr lang="fr-FR" sz="2400" b="1" dirty="0" smtClean="0">
                <a:latin typeface="+mn-lt"/>
              </a:rPr>
              <a:t>5.2 Le vécu de la maladie: impacts psychiques</a:t>
            </a:r>
            <a:endParaRPr lang="fr-FR" sz="2400" dirty="0"/>
          </a:p>
          <a:p>
            <a:pPr lvl="0"/>
            <a:endParaRPr lang="fr-FR" sz="2400" dirty="0" smtClean="0">
              <a:latin typeface="+mn-lt"/>
            </a:endParaRPr>
          </a:p>
          <a:p>
            <a:pPr algn="just"/>
            <a:r>
              <a:rPr lang="fr-FR" sz="2400" dirty="0"/>
              <a:t>Le choc de la maladie détone dans le cours de la vie du nouveau patient, véritable déchirure dans le présent de l’individu. </a:t>
            </a:r>
            <a:endParaRPr lang="fr-FR" sz="2400" dirty="0" smtClean="0"/>
          </a:p>
          <a:p>
            <a:pPr algn="just"/>
            <a:endParaRPr lang="fr-FR" sz="2400" dirty="0" smtClean="0"/>
          </a:p>
          <a:p>
            <a:pPr algn="just"/>
            <a:r>
              <a:rPr lang="fr-FR" sz="2400" dirty="0" smtClean="0"/>
              <a:t>L’annonce </a:t>
            </a:r>
            <a:r>
              <a:rPr lang="fr-FR" sz="2400" dirty="0"/>
              <a:t>du diagnostic inscrit en quelques minutes le malade dans une réalité déstabilisante, sidérante. </a:t>
            </a:r>
            <a:endParaRPr lang="fr-FR" sz="2400" dirty="0" smtClean="0"/>
          </a:p>
          <a:p>
            <a:pPr algn="just"/>
            <a:endParaRPr lang="fr-FR" sz="2400" dirty="0"/>
          </a:p>
          <a:p>
            <a:pPr algn="just"/>
            <a:r>
              <a:rPr lang="fr-FR" sz="2400" dirty="0" smtClean="0"/>
              <a:t>Cette </a:t>
            </a:r>
            <a:r>
              <a:rPr lang="fr-FR" sz="2400" dirty="0"/>
              <a:t>annonce clôt l’interminable temps des incertitudes et de son flot ininterrompu d’examens parfois intrusifs, dont les stigmates psychiques ne sont qu’un prélude à la souffrance et aux temps d’angoisse présents ultérieurement dans le parcours du malade. </a:t>
            </a:r>
          </a:p>
        </p:txBody>
      </p:sp>
    </p:spTree>
    <p:extLst>
      <p:ext uri="{BB962C8B-B14F-4D97-AF65-F5344CB8AC3E}">
        <p14:creationId xmlns:p14="http://schemas.microsoft.com/office/powerpoint/2010/main" val="382575695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700808"/>
            <a:ext cx="8496944" cy="3416320"/>
          </a:xfrm>
          <a:prstGeom prst="rect">
            <a:avLst/>
          </a:prstGeom>
        </p:spPr>
        <p:txBody>
          <a:bodyPr wrap="square">
            <a:spAutoFit/>
          </a:bodyPr>
          <a:lstStyle/>
          <a:p>
            <a:pPr lvl="0" algn="just"/>
            <a:endParaRPr lang="fr-FR" sz="2400" dirty="0" smtClean="0">
              <a:latin typeface="+mn-lt"/>
            </a:endParaRPr>
          </a:p>
          <a:p>
            <a:pPr algn="just"/>
            <a:r>
              <a:rPr lang="fr-FR" sz="2400" dirty="0" smtClean="0"/>
              <a:t>Les </a:t>
            </a:r>
            <a:r>
              <a:rPr lang="fr-FR" sz="2400" dirty="0"/>
              <a:t>conséquences psychologiques de la maladie chronique peuvent être d’ordre très divers : destruction de l’identité, symboles brisés, errance existentielle, baisse de l’estime de soi, du sentiment d’auto-efficacité et du soutien social perçu, déformation de l’image corporelle, augmentation du stress perçu, du niveau d’anxiété, du risque de dépression, formation d’idéations suicidaires avec un possible passage à l’acte, développement d’un ESPT …</a:t>
            </a:r>
          </a:p>
        </p:txBody>
      </p:sp>
    </p:spTree>
    <p:extLst>
      <p:ext uri="{BB962C8B-B14F-4D97-AF65-F5344CB8AC3E}">
        <p14:creationId xmlns:p14="http://schemas.microsoft.com/office/powerpoint/2010/main" val="1038156163"/>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96944" cy="3785652"/>
          </a:xfrm>
          <a:prstGeom prst="rect">
            <a:avLst/>
          </a:prstGeom>
        </p:spPr>
        <p:txBody>
          <a:bodyPr wrap="square">
            <a:spAutoFit/>
          </a:bodyPr>
          <a:lstStyle/>
          <a:p>
            <a:pPr algn="just"/>
            <a:endParaRPr lang="fr-FR" sz="2400" dirty="0" smtClean="0">
              <a:latin typeface="+mn-lt"/>
            </a:endParaRPr>
          </a:p>
          <a:p>
            <a:pPr algn="just"/>
            <a:r>
              <a:rPr lang="fr-FR" sz="2400" dirty="0"/>
              <a:t>Globalement, </a:t>
            </a:r>
            <a:r>
              <a:rPr lang="fr-FR" sz="2400" dirty="0" err="1"/>
              <a:t>Gili</a:t>
            </a:r>
            <a:r>
              <a:rPr lang="fr-FR" sz="2400" dirty="0"/>
              <a:t> et al., (2010) estiment qu’entre 20 % et 53 % des malades vus en soins primaires manifestent un trouble mental quelconque</a:t>
            </a:r>
            <a:r>
              <a:rPr lang="fr-FR" sz="2400" dirty="0" smtClean="0"/>
              <a:t>.</a:t>
            </a:r>
          </a:p>
          <a:p>
            <a:pPr algn="just"/>
            <a:endParaRPr lang="fr-FR" sz="2400" dirty="0"/>
          </a:p>
          <a:p>
            <a:pPr algn="just"/>
            <a:r>
              <a:rPr lang="fr-FR" sz="2400" dirty="0" smtClean="0"/>
              <a:t> </a:t>
            </a:r>
            <a:r>
              <a:rPr lang="fr-FR" sz="2400" dirty="0"/>
              <a:t>Si l’on se focalise sur la période de deux semaines précédant l’évaluation de ces troubles, </a:t>
            </a:r>
            <a:r>
              <a:rPr lang="fr-FR" sz="2400" dirty="0" err="1"/>
              <a:t>Verhaak</a:t>
            </a:r>
            <a:r>
              <a:rPr lang="fr-FR" sz="2400" dirty="0"/>
              <a:t> et al., (1996) retrouvent 38% de patients présentant au moins un symptôme de souffrance psychique. Ce taux ayant tendance à s’accroître avec le nombre de maladies que présente le sujet</a:t>
            </a:r>
            <a:r>
              <a:rPr lang="fr-FR" sz="2400" dirty="0"/>
              <a:t> </a:t>
            </a:r>
            <a:endParaRPr lang="fr-FR" sz="2400" dirty="0"/>
          </a:p>
        </p:txBody>
      </p:sp>
    </p:spTree>
    <p:extLst>
      <p:ext uri="{BB962C8B-B14F-4D97-AF65-F5344CB8AC3E}">
        <p14:creationId xmlns:p14="http://schemas.microsoft.com/office/powerpoint/2010/main" val="130128385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96944" cy="4893647"/>
          </a:xfrm>
          <a:prstGeom prst="rect">
            <a:avLst/>
          </a:prstGeom>
        </p:spPr>
        <p:txBody>
          <a:bodyPr wrap="square">
            <a:spAutoFit/>
          </a:bodyPr>
          <a:lstStyle/>
          <a:p>
            <a:r>
              <a:rPr lang="fr-FR" sz="2400" b="1" dirty="0" smtClean="0">
                <a:latin typeface="+mn-lt"/>
              </a:rPr>
              <a:t>a. Les troubles dépressifs</a:t>
            </a:r>
          </a:p>
          <a:p>
            <a:pPr algn="just"/>
            <a:endParaRPr lang="fr-FR" sz="2400" dirty="0" smtClean="0">
              <a:latin typeface="+mn-lt"/>
            </a:endParaRPr>
          </a:p>
          <a:p>
            <a:pPr algn="just"/>
            <a:r>
              <a:rPr lang="fr-FR" sz="2400" dirty="0"/>
              <a:t>Globalement, les troubles dépressifs sont sous-diagnostiqués et, donc, sous-traités dans la maladie somatique. Plusieurs raisons à ceci : </a:t>
            </a:r>
            <a:endParaRPr lang="fr-FR" sz="2400" dirty="0" smtClean="0"/>
          </a:p>
          <a:p>
            <a:pPr algn="just"/>
            <a:endParaRPr lang="fr-FR" sz="2400" dirty="0" smtClean="0"/>
          </a:p>
          <a:p>
            <a:pPr marL="342900" indent="-342900" algn="just">
              <a:buFontTx/>
              <a:buChar char="-"/>
            </a:pPr>
            <a:r>
              <a:rPr lang="fr-FR" sz="2400" dirty="0" smtClean="0"/>
              <a:t>manque </a:t>
            </a:r>
            <a:r>
              <a:rPr lang="fr-FR" sz="2400" dirty="0"/>
              <a:t>de formation des </a:t>
            </a:r>
            <a:r>
              <a:rPr lang="fr-FR" sz="2400" dirty="0" err="1"/>
              <a:t>somaticiens</a:t>
            </a:r>
            <a:r>
              <a:rPr lang="fr-FR" sz="2400" dirty="0"/>
              <a:t> au diagnostic psychiatrique, présentations atypiques ou discrètes des symptômes thymiques rendant leur identification malaisée</a:t>
            </a:r>
            <a:r>
              <a:rPr lang="fr-FR" sz="2400" dirty="0" smtClean="0"/>
              <a:t>.</a:t>
            </a:r>
          </a:p>
          <a:p>
            <a:pPr algn="just"/>
            <a:r>
              <a:rPr lang="fr-FR" sz="2400" dirty="0" smtClean="0"/>
              <a:t> </a:t>
            </a:r>
            <a:endParaRPr lang="fr-FR" sz="2400" dirty="0"/>
          </a:p>
          <a:p>
            <a:pPr marL="342900" indent="-342900" algn="just">
              <a:buFontTx/>
              <a:buChar char="-"/>
            </a:pPr>
            <a:r>
              <a:rPr lang="fr-FR" sz="2400" dirty="0" smtClean="0"/>
              <a:t>-considération </a:t>
            </a:r>
            <a:r>
              <a:rPr lang="fr-FR" sz="2400" dirty="0"/>
              <a:t>même portée à la dépression dans la maladie grave qui peut expliquer ces manquements diagnostiques.</a:t>
            </a:r>
            <a:r>
              <a:rPr lang="fr-FR" sz="2400" dirty="0"/>
              <a:t> </a:t>
            </a:r>
            <a:endParaRPr lang="fr-FR" sz="2400" dirty="0"/>
          </a:p>
        </p:txBody>
      </p:sp>
    </p:spTree>
    <p:extLst>
      <p:ext uri="{BB962C8B-B14F-4D97-AF65-F5344CB8AC3E}">
        <p14:creationId xmlns:p14="http://schemas.microsoft.com/office/powerpoint/2010/main" val="3593252794"/>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96944" cy="6001642"/>
          </a:xfrm>
          <a:prstGeom prst="rect">
            <a:avLst/>
          </a:prstGeom>
        </p:spPr>
        <p:txBody>
          <a:bodyPr wrap="square">
            <a:spAutoFit/>
          </a:bodyPr>
          <a:lstStyle/>
          <a:p>
            <a:r>
              <a:rPr lang="fr-FR" sz="2400" b="1" dirty="0" smtClean="0">
                <a:latin typeface="+mn-lt"/>
              </a:rPr>
              <a:t>a. Les troubles dépressifs</a:t>
            </a:r>
          </a:p>
          <a:p>
            <a:pPr algn="just"/>
            <a:endParaRPr lang="fr-FR" sz="2400" dirty="0" smtClean="0">
              <a:latin typeface="+mn-lt"/>
            </a:endParaRPr>
          </a:p>
          <a:p>
            <a:pPr marL="342900" indent="-342900" algn="just">
              <a:buFontTx/>
              <a:buChar char="-"/>
            </a:pPr>
            <a:r>
              <a:rPr lang="fr-FR" sz="2400" dirty="0" smtClean="0"/>
              <a:t>Dépression et cancer</a:t>
            </a:r>
          </a:p>
          <a:p>
            <a:pPr marL="342900" indent="-342900" algn="just">
              <a:buFontTx/>
              <a:buChar char="-"/>
            </a:pPr>
            <a:r>
              <a:rPr lang="fr-FR" sz="2400" dirty="0" smtClean="0"/>
              <a:t>VIH/SIDA à l’épreuve de la dépression</a:t>
            </a:r>
          </a:p>
          <a:p>
            <a:pPr marL="342900" indent="-342900" algn="just">
              <a:buFontTx/>
              <a:buChar char="-"/>
            </a:pPr>
            <a:r>
              <a:rPr lang="fr-FR" sz="2400" dirty="0" smtClean="0"/>
              <a:t>Dépression et MCV</a:t>
            </a:r>
          </a:p>
          <a:p>
            <a:pPr marL="342900" indent="-342900" algn="just">
              <a:buFontTx/>
              <a:buChar char="-"/>
            </a:pPr>
            <a:r>
              <a:rPr lang="fr-FR" sz="2400" dirty="0" smtClean="0"/>
              <a:t>La dépression dans le cas du diabète</a:t>
            </a:r>
          </a:p>
          <a:p>
            <a:pPr marL="342900" indent="-342900" algn="just">
              <a:buFontTx/>
              <a:buChar char="-"/>
            </a:pPr>
            <a:r>
              <a:rPr lang="fr-FR" sz="2400" dirty="0" smtClean="0"/>
              <a:t>Troubles dépressifs chez les asthmatiques</a:t>
            </a:r>
          </a:p>
          <a:p>
            <a:pPr algn="just"/>
            <a:endParaRPr lang="fr-FR" sz="2400" dirty="0" smtClean="0"/>
          </a:p>
          <a:p>
            <a:pPr algn="just"/>
            <a:r>
              <a:rPr lang="fr-FR" sz="2400" b="1" dirty="0" smtClean="0">
                <a:latin typeface="+mn-lt"/>
              </a:rPr>
              <a:t>b. Les troubles anxieux</a:t>
            </a:r>
          </a:p>
          <a:p>
            <a:pPr algn="just"/>
            <a:endParaRPr lang="fr-FR" sz="2400" dirty="0"/>
          </a:p>
          <a:p>
            <a:pPr marL="342900" indent="-342900" algn="just">
              <a:buFontTx/>
              <a:buChar char="-"/>
            </a:pPr>
            <a:r>
              <a:rPr lang="fr-FR" sz="2400" dirty="0" smtClean="0"/>
              <a:t>Anxiété </a:t>
            </a:r>
            <a:r>
              <a:rPr lang="fr-FR" sz="2400" dirty="0"/>
              <a:t>et cancer</a:t>
            </a:r>
          </a:p>
          <a:p>
            <a:pPr marL="342900" indent="-342900" algn="just">
              <a:buFontTx/>
              <a:buChar char="-"/>
            </a:pPr>
            <a:r>
              <a:rPr lang="fr-FR" sz="2400" dirty="0" smtClean="0"/>
              <a:t>Troubles anxieux </a:t>
            </a:r>
            <a:r>
              <a:rPr lang="fr-FR" sz="2400" dirty="0"/>
              <a:t>et MCV</a:t>
            </a:r>
          </a:p>
          <a:p>
            <a:pPr marL="342900" indent="-342900" algn="just">
              <a:buFontTx/>
              <a:buChar char="-"/>
            </a:pPr>
            <a:r>
              <a:rPr lang="fr-FR" sz="2400" dirty="0" smtClean="0"/>
              <a:t>Troubles anxieux et asthme</a:t>
            </a:r>
          </a:p>
          <a:p>
            <a:pPr marL="342900" indent="-342900" algn="just">
              <a:buFontTx/>
              <a:buChar char="-"/>
            </a:pPr>
            <a:r>
              <a:rPr lang="fr-FR" sz="2400" dirty="0" smtClean="0"/>
              <a:t>Anxiété et diabète</a:t>
            </a:r>
          </a:p>
          <a:p>
            <a:pPr algn="just"/>
            <a:endParaRPr lang="fr-FR" sz="2400" dirty="0"/>
          </a:p>
          <a:p>
            <a:pPr algn="just"/>
            <a:endParaRPr lang="fr-FR" sz="2400" dirty="0"/>
          </a:p>
        </p:txBody>
      </p:sp>
    </p:spTree>
    <p:extLst>
      <p:ext uri="{BB962C8B-B14F-4D97-AF65-F5344CB8AC3E}">
        <p14:creationId xmlns:p14="http://schemas.microsoft.com/office/powerpoint/2010/main" val="2582271287"/>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96944" cy="1938992"/>
          </a:xfrm>
          <a:prstGeom prst="rect">
            <a:avLst/>
          </a:prstGeom>
        </p:spPr>
        <p:txBody>
          <a:bodyPr wrap="square">
            <a:spAutoFit/>
          </a:bodyPr>
          <a:lstStyle/>
          <a:p>
            <a:r>
              <a:rPr lang="fr-FR" sz="2400" b="1" dirty="0" smtClean="0">
                <a:latin typeface="+mn-lt"/>
              </a:rPr>
              <a:t>c. </a:t>
            </a:r>
            <a:r>
              <a:rPr lang="fr-FR" sz="2400" b="1" dirty="0" smtClean="0"/>
              <a:t>Affects psychotraumatiques et maladie somatique.</a:t>
            </a:r>
          </a:p>
          <a:p>
            <a:r>
              <a:rPr lang="fr-FR" sz="2400" dirty="0"/>
              <a:t>	</a:t>
            </a:r>
            <a:r>
              <a:rPr lang="fr-FR" sz="2400" dirty="0" smtClean="0"/>
              <a:t>- Psychotraumatisme et VIH</a:t>
            </a:r>
          </a:p>
          <a:p>
            <a:r>
              <a:rPr lang="fr-FR" sz="2400" dirty="0"/>
              <a:t>	</a:t>
            </a:r>
            <a:r>
              <a:rPr lang="fr-FR" sz="2400" dirty="0" smtClean="0"/>
              <a:t>- MCV et ESPT</a:t>
            </a:r>
          </a:p>
          <a:p>
            <a:r>
              <a:rPr lang="fr-FR" sz="2400" dirty="0"/>
              <a:t>	</a:t>
            </a:r>
            <a:r>
              <a:rPr lang="fr-FR" sz="2400" dirty="0" smtClean="0"/>
              <a:t>- Psychotraumatisme et cancer</a:t>
            </a:r>
            <a:endParaRPr lang="fr-FR" sz="2400" dirty="0"/>
          </a:p>
          <a:p>
            <a:pPr algn="just"/>
            <a:endParaRPr lang="fr-FR" sz="2400" dirty="0"/>
          </a:p>
        </p:txBody>
      </p:sp>
    </p:spTree>
    <p:extLst>
      <p:ext uri="{BB962C8B-B14F-4D97-AF65-F5344CB8AC3E}">
        <p14:creationId xmlns:p14="http://schemas.microsoft.com/office/powerpoint/2010/main" val="1015424400"/>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Wingdings" pitchFamily="2" charset="2"/>
              <a:buNone/>
              <a:defRPr/>
            </a:pPr>
            <a:r>
              <a:rPr lang="fr-FR" sz="6000" dirty="0">
                <a:solidFill>
                  <a:srgbClr val="B94F07"/>
                </a:solidFill>
                <a:effectLst>
                  <a:outerShdw blurRad="38100" dist="38100" dir="2700000" algn="tl">
                    <a:srgbClr val="000000"/>
                  </a:outerShdw>
                </a:effectLst>
                <a:latin typeface="Tahoma" charset="0"/>
              </a:rPr>
              <a:t>6. </a:t>
            </a:r>
            <a:r>
              <a:rPr lang="fr-FR" sz="6000" dirty="0" smtClean="0">
                <a:solidFill>
                  <a:srgbClr val="B94F07"/>
                </a:solidFill>
                <a:effectLst>
                  <a:outerShdw blurRad="38100" dist="38100" dir="2700000" algn="tl">
                    <a:srgbClr val="000000"/>
                  </a:outerShdw>
                </a:effectLst>
                <a:latin typeface="Tahoma" charset="0"/>
              </a:rPr>
              <a:t>Stratégie </a:t>
            </a:r>
            <a:r>
              <a:rPr lang="fr-FR" sz="6000" dirty="0">
                <a:solidFill>
                  <a:srgbClr val="B94F07"/>
                </a:solidFill>
                <a:effectLst>
                  <a:outerShdw blurRad="38100" dist="38100" dir="2700000" algn="tl">
                    <a:srgbClr val="000000"/>
                  </a:outerShdw>
                </a:effectLst>
                <a:latin typeface="Tahoma" charset="0"/>
              </a:rPr>
              <a:t>psychothérapeutique, santé et maladie</a:t>
            </a:r>
            <a:endParaRPr lang="fr-FR" sz="6000" dirty="0">
              <a:solidFill>
                <a:srgbClr val="B94F07"/>
              </a:solidFill>
              <a:effectLst>
                <a:outerShdw blurRad="38100" dist="38100" dir="2700000" algn="tl">
                  <a:srgbClr val="000000"/>
                </a:outerShdw>
              </a:effectLst>
              <a:latin typeface="Tahoma" charset="0"/>
              <a:ea typeface="+mn-ea"/>
              <a:cs typeface="+mn-cs"/>
            </a:endParaRPr>
          </a:p>
        </p:txBody>
      </p:sp>
    </p:spTree>
    <p:extLst>
      <p:ext uri="{BB962C8B-B14F-4D97-AF65-F5344CB8AC3E}">
        <p14:creationId xmlns:p14="http://schemas.microsoft.com/office/powerpoint/2010/main" val="3048417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6370974"/>
          </a:xfrm>
          <a:prstGeom prst="rect">
            <a:avLst/>
          </a:prstGeom>
        </p:spPr>
        <p:txBody>
          <a:bodyPr wrap="square">
            <a:spAutoFit/>
          </a:bodyPr>
          <a:lstStyle/>
          <a:p>
            <a:pPr algn="just"/>
            <a:r>
              <a:rPr lang="fr-FR" sz="2400" b="1" dirty="0" smtClean="0"/>
              <a:t>6.1. Introduction</a:t>
            </a:r>
          </a:p>
          <a:p>
            <a:pPr algn="just"/>
            <a:endParaRPr lang="fr-FR" sz="2400" dirty="0" smtClean="0">
              <a:latin typeface="+mn-lt"/>
            </a:endParaRPr>
          </a:p>
          <a:p>
            <a:pPr lvl="0" algn="just"/>
            <a:r>
              <a:rPr lang="fr-FR" sz="2400" dirty="0" smtClean="0">
                <a:latin typeface="+mn-lt"/>
              </a:rPr>
              <a:t>Il </a:t>
            </a:r>
            <a:r>
              <a:rPr lang="fr-FR" sz="2400" dirty="0">
                <a:latin typeface="+mn-lt"/>
              </a:rPr>
              <a:t>est parfois difficile pour les praticiens de savoir comment débuter une prise en charge avec un patient. </a:t>
            </a:r>
            <a:endParaRPr lang="fr-FR" sz="2400" dirty="0" smtClean="0">
              <a:latin typeface="+mn-lt"/>
            </a:endParaRPr>
          </a:p>
          <a:p>
            <a:pPr lvl="0" algn="just"/>
            <a:endParaRPr lang="fr-FR" sz="2400" dirty="0">
              <a:latin typeface="+mn-lt"/>
            </a:endParaRPr>
          </a:p>
          <a:p>
            <a:pPr lvl="0" algn="just"/>
            <a:r>
              <a:rPr lang="fr-FR" sz="2400" dirty="0" smtClean="0">
                <a:latin typeface="+mn-lt"/>
              </a:rPr>
              <a:t>Faut</a:t>
            </a:r>
            <a:r>
              <a:rPr lang="fr-FR" sz="2400" dirty="0">
                <a:latin typeface="+mn-lt"/>
              </a:rPr>
              <a:t>-il traiter le symptôme en tant que telle, ce qui est le plus souvent la demande du patient? </a:t>
            </a:r>
            <a:endParaRPr lang="fr-FR" sz="2400" dirty="0" smtClean="0">
              <a:latin typeface="+mn-lt"/>
            </a:endParaRPr>
          </a:p>
          <a:p>
            <a:pPr lvl="0" algn="just"/>
            <a:endParaRPr lang="fr-FR" sz="2400" dirty="0">
              <a:latin typeface="+mn-lt"/>
            </a:endParaRPr>
          </a:p>
          <a:p>
            <a:pPr lvl="0" algn="just"/>
            <a:r>
              <a:rPr lang="fr-FR" sz="2400" dirty="0" smtClean="0">
                <a:latin typeface="+mn-lt"/>
              </a:rPr>
              <a:t>Faut</a:t>
            </a:r>
            <a:r>
              <a:rPr lang="fr-FR" sz="2400" dirty="0">
                <a:latin typeface="+mn-lt"/>
              </a:rPr>
              <a:t>-il au contraire remonter dans le temps afin d’identifier les éléments à l’origine du trouble et qui aujourd’hui peut-être, l’alimente encore ? </a:t>
            </a:r>
            <a:endParaRPr lang="fr-FR" sz="2400" dirty="0" smtClean="0">
              <a:latin typeface="+mn-lt"/>
            </a:endParaRPr>
          </a:p>
          <a:p>
            <a:pPr lvl="0" algn="just"/>
            <a:endParaRPr lang="fr-FR" sz="2400" dirty="0">
              <a:latin typeface="+mn-lt"/>
            </a:endParaRPr>
          </a:p>
          <a:p>
            <a:pPr lvl="0" algn="just"/>
            <a:r>
              <a:rPr lang="fr-FR" sz="2400" dirty="0" smtClean="0">
                <a:latin typeface="+mn-lt"/>
              </a:rPr>
              <a:t>Il </a:t>
            </a:r>
            <a:r>
              <a:rPr lang="fr-FR" sz="2400" dirty="0">
                <a:latin typeface="+mn-lt"/>
              </a:rPr>
              <a:t>s’agira dans tous les cas de procéder à une analyse de la demande du patient afin de comprendre non seulement ce qui le conduit à consulter, mais aussi ce qui détermine ses symptômes et sa souffrance. </a:t>
            </a:r>
            <a:endParaRPr lang="fr-FR" sz="2400" dirty="0" smtClean="0">
              <a:latin typeface="+mn-lt"/>
            </a:endParaRPr>
          </a:p>
          <a:p>
            <a:pPr lvl="0" algn="just"/>
            <a:endParaRPr lang="fr-FR" sz="2400" dirty="0">
              <a:latin typeface="+mn-lt"/>
            </a:endParaRPr>
          </a:p>
        </p:txBody>
      </p:sp>
    </p:spTree>
    <p:extLst>
      <p:ext uri="{BB962C8B-B14F-4D97-AF65-F5344CB8AC3E}">
        <p14:creationId xmlns:p14="http://schemas.microsoft.com/office/powerpoint/2010/main" val="71667690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5262979"/>
          </a:xfrm>
          <a:prstGeom prst="rect">
            <a:avLst/>
          </a:prstGeom>
        </p:spPr>
        <p:txBody>
          <a:bodyPr wrap="square">
            <a:spAutoFit/>
          </a:bodyPr>
          <a:lstStyle/>
          <a:p>
            <a:pPr lvl="0" algn="just"/>
            <a:r>
              <a:rPr lang="fr-FR" sz="2400" dirty="0" smtClean="0">
                <a:latin typeface="+mn-lt"/>
              </a:rPr>
              <a:t>Cette </a:t>
            </a:r>
            <a:r>
              <a:rPr lang="fr-FR" sz="2400" dirty="0">
                <a:latin typeface="+mn-lt"/>
              </a:rPr>
              <a:t>demande initiale qui conduit le patient jusqu’au cabinet est bien souvent déterminée par une souffrance psychique telle, qu’elle leur rend la vie impossible</a:t>
            </a:r>
            <a:r>
              <a:rPr lang="fr-FR" sz="2400" dirty="0" smtClean="0">
                <a:latin typeface="+mn-lt"/>
              </a:rPr>
              <a:t>.</a:t>
            </a:r>
          </a:p>
          <a:p>
            <a:pPr lvl="0" algn="just"/>
            <a:endParaRPr lang="fr-FR" sz="2400" dirty="0">
              <a:latin typeface="+mn-lt"/>
            </a:endParaRPr>
          </a:p>
          <a:p>
            <a:pPr lvl="0" algn="just"/>
            <a:r>
              <a:rPr lang="fr-FR" sz="2400" dirty="0">
                <a:latin typeface="+mn-lt"/>
              </a:rPr>
              <a:t>il s’agira </a:t>
            </a:r>
            <a:r>
              <a:rPr lang="fr-FR" sz="2400" dirty="0" smtClean="0">
                <a:latin typeface="+mn-lt"/>
              </a:rPr>
              <a:t>de </a:t>
            </a:r>
            <a:r>
              <a:rPr lang="fr-FR" sz="2400" dirty="0" err="1">
                <a:latin typeface="+mn-lt"/>
              </a:rPr>
              <a:t>décoder</a:t>
            </a:r>
            <a:r>
              <a:rPr lang="fr-FR" sz="2400" dirty="0">
                <a:latin typeface="+mn-lt"/>
              </a:rPr>
              <a:t>, de comprendre et de faire émerger la demande du patient au-delà de sa </a:t>
            </a:r>
            <a:r>
              <a:rPr lang="fr-FR" sz="2400" b="1" dirty="0">
                <a:latin typeface="+mn-lt"/>
              </a:rPr>
              <a:t>commande initiale  </a:t>
            </a:r>
            <a:endParaRPr lang="fr-FR" sz="2400" b="1" dirty="0" smtClean="0">
              <a:latin typeface="+mn-lt"/>
            </a:endParaRPr>
          </a:p>
          <a:p>
            <a:pPr lvl="0" algn="just"/>
            <a:endParaRPr lang="fr-FR" sz="2400" dirty="0" smtClean="0">
              <a:latin typeface="+mn-lt"/>
            </a:endParaRPr>
          </a:p>
          <a:p>
            <a:pPr lvl="0" algn="just"/>
            <a:r>
              <a:rPr lang="fr-FR" sz="2400" dirty="0">
                <a:latin typeface="+mn-lt"/>
              </a:rPr>
              <a:t>Mais il s’agira surtout de proposer et de négocier avec le patient les objectifs psychothérapeutiques (exemple : ce qu’il convient de réduire ou d’améliorer d’un point de vue psychopathologique) qu’il conviendra de planifier régulièrement avec </a:t>
            </a:r>
            <a:r>
              <a:rPr lang="fr-FR" sz="2400" dirty="0" smtClean="0">
                <a:latin typeface="+mn-lt"/>
              </a:rPr>
              <a:t>lui.</a:t>
            </a:r>
          </a:p>
          <a:p>
            <a:pPr lvl="0" algn="just"/>
            <a:endParaRPr lang="fr-FR" sz="2400" dirty="0">
              <a:latin typeface="+mn-lt"/>
            </a:endParaRPr>
          </a:p>
          <a:p>
            <a:pPr lvl="0" algn="just"/>
            <a:endParaRPr lang="fr-FR" sz="2400" dirty="0">
              <a:latin typeface="+mn-lt"/>
            </a:endParaRPr>
          </a:p>
        </p:txBody>
      </p:sp>
    </p:spTree>
    <p:extLst>
      <p:ext uri="{BB962C8B-B14F-4D97-AF65-F5344CB8AC3E}">
        <p14:creationId xmlns:p14="http://schemas.microsoft.com/office/powerpoint/2010/main" val="539819303"/>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A.B.E.M.D.R\CONTENUS PEDAGO EMDR\fiches  et schémas EMDR\Nouveau Microsoft PowerPoint Presentation.jpg"/>
          <p:cNvPicPr/>
          <p:nvPr/>
        </p:nvPicPr>
        <p:blipFill>
          <a:blip r:embed="rId3">
            <a:extLst>
              <a:ext uri="{28A0092B-C50C-407E-A947-70E740481C1C}">
                <a14:useLocalDpi xmlns:a14="http://schemas.microsoft.com/office/drawing/2010/main" val="0"/>
              </a:ext>
            </a:extLst>
          </a:blip>
          <a:srcRect/>
          <a:stretch>
            <a:fillRect/>
          </a:stretch>
        </p:blipFill>
        <p:spPr bwMode="auto">
          <a:xfrm>
            <a:off x="0" y="12411"/>
            <a:ext cx="9144000" cy="6224901"/>
          </a:xfrm>
          <a:prstGeom prst="rect">
            <a:avLst/>
          </a:prstGeom>
          <a:noFill/>
          <a:ln>
            <a:noFill/>
          </a:ln>
        </p:spPr>
      </p:pic>
      <p:sp>
        <p:nvSpPr>
          <p:cNvPr id="2" name="ZoneTexte 1"/>
          <p:cNvSpPr txBox="1"/>
          <p:nvPr/>
        </p:nvSpPr>
        <p:spPr>
          <a:xfrm>
            <a:off x="1691680" y="6309320"/>
            <a:ext cx="5832648" cy="461665"/>
          </a:xfrm>
          <a:prstGeom prst="rect">
            <a:avLst/>
          </a:prstGeom>
          <a:noFill/>
        </p:spPr>
        <p:txBody>
          <a:bodyPr wrap="square" rtlCol="0">
            <a:spAutoFit/>
          </a:bodyPr>
          <a:lstStyle/>
          <a:p>
            <a:pPr algn="ctr"/>
            <a:r>
              <a:rPr lang="fr-FR" sz="2400" b="1" dirty="0" smtClean="0"/>
              <a:t>A GARDER à L’ESPRIT</a:t>
            </a:r>
            <a:endParaRPr lang="fr-FR" sz="2400" b="1" dirty="0"/>
          </a:p>
        </p:txBody>
      </p:sp>
    </p:spTree>
    <p:extLst>
      <p:ext uri="{BB962C8B-B14F-4D97-AF65-F5344CB8AC3E}">
        <p14:creationId xmlns:p14="http://schemas.microsoft.com/office/powerpoint/2010/main" val="40715860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p:txBody>
          <a:bodyPr/>
          <a:lstStyle/>
          <a:p>
            <a:r>
              <a:rPr lang="fr-FR">
                <a:latin typeface="Tahoma" charset="0"/>
              </a:rPr>
              <a:t>1. Introduction</a:t>
            </a:r>
          </a:p>
        </p:txBody>
      </p:sp>
      <p:sp>
        <p:nvSpPr>
          <p:cNvPr id="22530" name="Rectangle 3"/>
          <p:cNvSpPr>
            <a:spLocks noGrp="1" noRot="1" noChangeArrowheads="1"/>
          </p:cNvSpPr>
          <p:nvPr>
            <p:ph idx="1"/>
          </p:nvPr>
        </p:nvSpPr>
        <p:spPr>
          <a:xfrm>
            <a:off x="250825" y="1773238"/>
            <a:ext cx="8497888" cy="4895850"/>
          </a:xfrm>
        </p:spPr>
        <p:txBody>
          <a:bodyPr/>
          <a:lstStyle/>
          <a:p>
            <a:endParaRPr lang="fr-FR" sz="2800">
              <a:latin typeface="Calisto MT" charset="0"/>
            </a:endParaRPr>
          </a:p>
          <a:p>
            <a:pPr algn="just"/>
            <a:r>
              <a:rPr lang="fr-FR" sz="2800">
                <a:latin typeface="Calisto MT" charset="0"/>
              </a:rPr>
              <a:t>Quel est alors le fondement d’une intervention en psychologie de la santé ? </a:t>
            </a:r>
          </a:p>
          <a:p>
            <a:pPr algn="just"/>
            <a:r>
              <a:rPr lang="fr-FR" sz="2800">
                <a:latin typeface="Calisto MT" charset="0"/>
              </a:rPr>
              <a:t>Il faut d’abord souligner que la santé n’est pas un objet à proprement parler, mais une configuration de processus interdépendants et interagissant à des niveaux divers et dont la finalité est de créer un équilibre global par rapport à une façon de vivre et donc les dysfonctionnements peuvent constituer des risques de  maladies.</a:t>
            </a:r>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1200328"/>
          </a:xfrm>
          <a:prstGeom prst="rect">
            <a:avLst/>
          </a:prstGeom>
        </p:spPr>
        <p:txBody>
          <a:bodyPr wrap="square">
            <a:spAutoFit/>
          </a:bodyPr>
          <a:lstStyle/>
          <a:p>
            <a:pPr lvl="0"/>
            <a:r>
              <a:rPr lang="fr-FR" sz="2400" b="1" dirty="0">
                <a:latin typeface="+mn-lt"/>
              </a:rPr>
              <a:t>6.2. Approches et perspectives temporelles dans la prise en charge des malades</a:t>
            </a:r>
            <a:endParaRPr lang="fr-FR" sz="2400" dirty="0">
              <a:latin typeface="+mn-lt"/>
            </a:endParaRPr>
          </a:p>
          <a:p>
            <a:pPr lvl="0" algn="just"/>
            <a:endParaRPr lang="fr-FR" sz="2400" dirty="0" smtClean="0">
              <a:latin typeface="+mn-lt"/>
            </a:endParaRPr>
          </a:p>
        </p:txBody>
      </p:sp>
      <p:pic>
        <p:nvPicPr>
          <p:cNvPr id="4" name="Image 3"/>
          <p:cNvPicPr>
            <a:picLocks noChangeAspect="1"/>
          </p:cNvPicPr>
          <p:nvPr/>
        </p:nvPicPr>
        <p:blipFill>
          <a:blip r:embed="rId3"/>
          <a:stretch>
            <a:fillRect/>
          </a:stretch>
        </p:blipFill>
        <p:spPr>
          <a:xfrm>
            <a:off x="0" y="2564904"/>
            <a:ext cx="9144000" cy="3190941"/>
          </a:xfrm>
          <a:prstGeom prst="rect">
            <a:avLst/>
          </a:prstGeom>
        </p:spPr>
      </p:pic>
    </p:spTree>
    <p:extLst>
      <p:ext uri="{BB962C8B-B14F-4D97-AF65-F5344CB8AC3E}">
        <p14:creationId xmlns:p14="http://schemas.microsoft.com/office/powerpoint/2010/main" val="3395719015"/>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1200328"/>
          </a:xfrm>
          <a:prstGeom prst="rect">
            <a:avLst/>
          </a:prstGeom>
        </p:spPr>
        <p:txBody>
          <a:bodyPr wrap="square">
            <a:spAutoFit/>
          </a:bodyPr>
          <a:lstStyle/>
          <a:p>
            <a:pPr lvl="0"/>
            <a:r>
              <a:rPr lang="fr-FR" sz="2400" b="1" dirty="0">
                <a:latin typeface="+mn-lt"/>
              </a:rPr>
              <a:t>6.2. Approches et perspectives temporelles dans la prise en charge des malades</a:t>
            </a:r>
            <a:endParaRPr lang="fr-FR" sz="2400" dirty="0">
              <a:latin typeface="+mn-lt"/>
            </a:endParaRPr>
          </a:p>
          <a:p>
            <a:pPr lvl="0" algn="just"/>
            <a:endParaRPr lang="fr-FR" sz="2400" dirty="0" smtClean="0">
              <a:latin typeface="+mn-lt"/>
            </a:endParaRPr>
          </a:p>
        </p:txBody>
      </p:sp>
      <p:pic>
        <p:nvPicPr>
          <p:cNvPr id="5" name="Image 4"/>
          <p:cNvPicPr>
            <a:picLocks noChangeAspect="1"/>
          </p:cNvPicPr>
          <p:nvPr/>
        </p:nvPicPr>
        <p:blipFill>
          <a:blip r:embed="rId3"/>
          <a:stretch>
            <a:fillRect/>
          </a:stretch>
        </p:blipFill>
        <p:spPr>
          <a:xfrm>
            <a:off x="219307" y="2348880"/>
            <a:ext cx="8940800" cy="3949700"/>
          </a:xfrm>
          <a:prstGeom prst="rect">
            <a:avLst/>
          </a:prstGeom>
        </p:spPr>
      </p:pic>
    </p:spTree>
    <p:extLst>
      <p:ext uri="{BB962C8B-B14F-4D97-AF65-F5344CB8AC3E}">
        <p14:creationId xmlns:p14="http://schemas.microsoft.com/office/powerpoint/2010/main" val="368820323"/>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3416320"/>
          </a:xfrm>
          <a:prstGeom prst="rect">
            <a:avLst/>
          </a:prstGeom>
        </p:spPr>
        <p:txBody>
          <a:bodyPr wrap="square">
            <a:spAutoFit/>
          </a:bodyPr>
          <a:lstStyle/>
          <a:p>
            <a:pPr lvl="0"/>
            <a:r>
              <a:rPr lang="fr-FR" sz="2400" b="1" dirty="0" smtClean="0">
                <a:latin typeface="+mn-lt"/>
              </a:rPr>
              <a:t>6.3. Les plans de ciblage.</a:t>
            </a:r>
          </a:p>
          <a:p>
            <a:pPr lvl="0"/>
            <a:endParaRPr lang="fr-FR" sz="2400" b="1" dirty="0">
              <a:latin typeface="+mn-lt"/>
            </a:endParaRPr>
          </a:p>
          <a:p>
            <a:pPr lvl="0"/>
            <a:endParaRPr lang="fr-FR" sz="2400" b="1" dirty="0">
              <a:latin typeface="+mn-lt"/>
            </a:endParaRPr>
          </a:p>
          <a:p>
            <a:pPr algn="just"/>
            <a:r>
              <a:rPr lang="fr-FR" sz="2400" dirty="0"/>
              <a:t>le point de départ de l’investigation restent ici encore les déclencheurs du présent</a:t>
            </a:r>
            <a:r>
              <a:rPr lang="fr-FR" sz="2400" dirty="0"/>
              <a:t> </a:t>
            </a:r>
            <a:endParaRPr lang="fr-FR" sz="2400" dirty="0" smtClean="0"/>
          </a:p>
          <a:p>
            <a:pPr algn="just"/>
            <a:endParaRPr lang="fr-FR" sz="2400" b="1" dirty="0">
              <a:latin typeface="+mn-lt"/>
            </a:endParaRPr>
          </a:p>
          <a:p>
            <a:pPr algn="just"/>
            <a:r>
              <a:rPr lang="fr-FR" sz="2400" b="1" dirty="0" smtClean="0">
                <a:latin typeface="+mn-lt"/>
              </a:rPr>
              <a:t>Jeu de r</a:t>
            </a:r>
            <a:r>
              <a:rPr lang="fr-FR" sz="2400" b="1" dirty="0" smtClean="0">
                <a:latin typeface="+mn-lt"/>
              </a:rPr>
              <a:t>ôle</a:t>
            </a:r>
          </a:p>
          <a:p>
            <a:pPr algn="just"/>
            <a:endParaRPr lang="fr-FR" sz="2400" b="1" dirty="0">
              <a:latin typeface="+mn-lt"/>
            </a:endParaRPr>
          </a:p>
          <a:p>
            <a:pPr algn="just"/>
            <a:r>
              <a:rPr lang="fr-FR" sz="2400" b="1" dirty="0" smtClean="0">
                <a:latin typeface="+mn-lt"/>
              </a:rPr>
              <a:t>	</a:t>
            </a:r>
            <a:endParaRPr lang="fr-FR" sz="2400" dirty="0" smtClean="0">
              <a:latin typeface="+mn-lt"/>
            </a:endParaRPr>
          </a:p>
        </p:txBody>
      </p:sp>
    </p:spTree>
    <p:extLst>
      <p:ext uri="{BB962C8B-B14F-4D97-AF65-F5344CB8AC3E}">
        <p14:creationId xmlns:p14="http://schemas.microsoft.com/office/powerpoint/2010/main" val="3238209335"/>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8856984" cy="7294306"/>
          </a:xfrm>
          <a:prstGeom prst="rect">
            <a:avLst/>
          </a:prstGeom>
        </p:spPr>
        <p:txBody>
          <a:bodyPr wrap="square">
            <a:spAutoFit/>
          </a:bodyPr>
          <a:lstStyle/>
          <a:p>
            <a:r>
              <a:rPr lang="fr-FR" b="1" dirty="0"/>
              <a:t>Problème actuel : « Sur quel problème / quelle préoccupation aimeriez vous travailler aujourd’hui ? »</a:t>
            </a:r>
            <a:endParaRPr lang="fr-FR" dirty="0"/>
          </a:p>
          <a:p>
            <a:r>
              <a:rPr lang="fr-FR" dirty="0"/>
              <a:t> </a:t>
            </a:r>
          </a:p>
          <a:p>
            <a:r>
              <a:rPr lang="fr-FR" dirty="0"/>
              <a:t>-</a:t>
            </a:r>
          </a:p>
          <a:p>
            <a:r>
              <a:rPr lang="fr-FR" dirty="0"/>
              <a:t>-</a:t>
            </a:r>
          </a:p>
          <a:p>
            <a:r>
              <a:rPr lang="fr-FR" dirty="0"/>
              <a:t> </a:t>
            </a:r>
          </a:p>
          <a:p>
            <a:r>
              <a:rPr lang="fr-FR" b="1" dirty="0"/>
              <a:t>Déclencheurs actuels : «  Dites-moi quelles situations spécifiques vous rencontrez ce problème /cette préoccupation ?</a:t>
            </a:r>
            <a:endParaRPr lang="fr-FR" dirty="0"/>
          </a:p>
          <a:p>
            <a:r>
              <a:rPr lang="fr-FR" dirty="0"/>
              <a:t>-</a:t>
            </a:r>
          </a:p>
          <a:p>
            <a:r>
              <a:rPr lang="fr-FR" dirty="0"/>
              <a:t>-</a:t>
            </a:r>
          </a:p>
          <a:p>
            <a:r>
              <a:rPr lang="fr-FR" dirty="0"/>
              <a:t>Situation : « quelle est la situation la plus perturbante qui représente ce problème / cette préoccupation ?</a:t>
            </a:r>
          </a:p>
          <a:p>
            <a:r>
              <a:rPr lang="fr-FR" dirty="0"/>
              <a:t>	-</a:t>
            </a:r>
          </a:p>
          <a:p>
            <a:r>
              <a:rPr lang="fr-FR" dirty="0"/>
              <a:t>Image : « Quelle image représente le moment le plus difficile ? »</a:t>
            </a:r>
          </a:p>
          <a:p>
            <a:r>
              <a:rPr lang="fr-FR" dirty="0"/>
              <a:t>	-</a:t>
            </a:r>
          </a:p>
          <a:p>
            <a:r>
              <a:rPr lang="fr-FR" dirty="0"/>
              <a:t>Croyance négative : Quand vous regardez cette image, quels sont les mots qui vous viennent à l’esprit qui disent quelque chose de négatif sur vous et qui résonnent comme vrai ? ». Qu’est ce que cela dit de vous ?</a:t>
            </a:r>
          </a:p>
          <a:p>
            <a:r>
              <a:rPr lang="fr-FR" dirty="0"/>
              <a:t>-</a:t>
            </a:r>
          </a:p>
          <a:p>
            <a:r>
              <a:rPr lang="fr-FR" dirty="0"/>
              <a:t>-</a:t>
            </a:r>
          </a:p>
          <a:p>
            <a:r>
              <a:rPr lang="fr-FR" dirty="0"/>
              <a:t>Croyance positive : Plutôt que….(répétez la CN), quand vous regardez cette image (ou situation) qu’est-ce que vous préféreriez pensez de vous maintenant ? »</a:t>
            </a:r>
          </a:p>
          <a:p>
            <a:r>
              <a:rPr lang="fr-FR" sz="2400" dirty="0"/>
              <a:t>-</a:t>
            </a:r>
          </a:p>
          <a:p>
            <a:pPr algn="just"/>
            <a:endParaRPr lang="fr-FR" sz="2400" b="1" dirty="0">
              <a:latin typeface="+mn-lt"/>
            </a:endParaRPr>
          </a:p>
          <a:p>
            <a:pPr algn="just"/>
            <a:r>
              <a:rPr lang="fr-FR" sz="2400" b="1" dirty="0" smtClean="0">
                <a:latin typeface="+mn-lt"/>
              </a:rPr>
              <a:t>	</a:t>
            </a:r>
            <a:endParaRPr lang="fr-FR" sz="2400" dirty="0" smtClean="0">
              <a:latin typeface="+mn-lt"/>
            </a:endParaRPr>
          </a:p>
        </p:txBody>
      </p:sp>
    </p:spTree>
    <p:extLst>
      <p:ext uri="{BB962C8B-B14F-4D97-AF65-F5344CB8AC3E}">
        <p14:creationId xmlns:p14="http://schemas.microsoft.com/office/powerpoint/2010/main" val="1301546596"/>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0"/>
            <a:ext cx="8928992" cy="6186308"/>
          </a:xfrm>
          <a:prstGeom prst="rect">
            <a:avLst/>
          </a:prstGeom>
          <a:ln w="206375">
            <a:solidFill>
              <a:srgbClr val="FF0000"/>
            </a:solidFill>
          </a:ln>
        </p:spPr>
        <p:txBody>
          <a:bodyPr wrap="square">
            <a:spAutoFit/>
          </a:bodyPr>
          <a:lstStyle/>
          <a:p>
            <a:pPr algn="ctr"/>
            <a:endParaRPr lang="fr-FR" b="1" dirty="0" smtClean="0"/>
          </a:p>
          <a:p>
            <a:pPr algn="ctr"/>
            <a:r>
              <a:rPr lang="fr-FR" b="1" dirty="0" smtClean="0">
                <a:solidFill>
                  <a:srgbClr val="FF0000"/>
                </a:solidFill>
              </a:rPr>
              <a:t>Les COGNITIONS</a:t>
            </a:r>
            <a:endParaRPr lang="fr-FR" dirty="0">
              <a:solidFill>
                <a:srgbClr val="FF0000"/>
              </a:solidFill>
            </a:endParaRPr>
          </a:p>
          <a:p>
            <a:endParaRPr lang="fr-FR" sz="2400" b="1" dirty="0">
              <a:latin typeface="+mn-lt"/>
            </a:endParaRPr>
          </a:p>
          <a:p>
            <a:pPr algn="just"/>
            <a:r>
              <a:rPr lang="fr-FR" sz="2400" dirty="0" smtClean="0"/>
              <a:t>Le </a:t>
            </a:r>
            <a:r>
              <a:rPr lang="fr-FR" sz="2400" dirty="0"/>
              <a:t>mot cognition signifie en psychologie cognitive à la fois les processus de traitement de l’information ou opérations cognitives comme la mémoire, le raisonnement, les fonctions exécutives, etc. … et les pensées ou croyances comme contenu de la cognition (</a:t>
            </a:r>
            <a:r>
              <a:rPr lang="fr-FR" sz="2400" dirty="0" err="1"/>
              <a:t>Clancey</a:t>
            </a:r>
            <a:r>
              <a:rPr lang="fr-FR" sz="2400" dirty="0"/>
              <a:t>, 1997). </a:t>
            </a:r>
            <a:endParaRPr lang="fr-FR" sz="2400" dirty="0" smtClean="0"/>
          </a:p>
          <a:p>
            <a:pPr algn="just"/>
            <a:endParaRPr lang="fr-FR" sz="2400" dirty="0"/>
          </a:p>
          <a:p>
            <a:pPr algn="just"/>
            <a:r>
              <a:rPr lang="fr-FR" sz="2400" dirty="0" smtClean="0"/>
              <a:t>Ces </a:t>
            </a:r>
            <a:r>
              <a:rPr lang="fr-FR" sz="2400" dirty="0"/>
              <a:t>dernières s’expriment sous forme d’images mentales (parfois sous forme de sons mentaux) ou de dialogue intérieur. </a:t>
            </a:r>
            <a:endParaRPr lang="fr-FR" sz="2400" dirty="0" smtClean="0"/>
          </a:p>
          <a:p>
            <a:pPr algn="just"/>
            <a:endParaRPr lang="fr-FR" sz="2400" dirty="0" smtClean="0"/>
          </a:p>
          <a:p>
            <a:pPr algn="just"/>
            <a:r>
              <a:rPr lang="fr-FR" sz="2400" dirty="0"/>
              <a:t>Ces pensées peuvent s’exprimer sur soi, les autres (le monde) et/ou le futur et forment lorsqu’elles s’associent ce que l’on appelle en thérapie cognitive la triade de Beck, dite aussi triade dépressive (Beck </a:t>
            </a:r>
            <a:r>
              <a:rPr lang="fr-FR" sz="2400" i="1" dirty="0"/>
              <a:t>et al.</a:t>
            </a:r>
            <a:r>
              <a:rPr lang="fr-FR" sz="2400" dirty="0"/>
              <a:t>, 1979) si elles sont dysfonctionnelles. </a:t>
            </a:r>
            <a:endParaRPr lang="fr-FR" sz="2400" dirty="0">
              <a:latin typeface="+mn-lt"/>
            </a:endParaRPr>
          </a:p>
          <a:p>
            <a:pPr algn="just"/>
            <a:endParaRPr lang="fr-FR" sz="2400" dirty="0" smtClean="0">
              <a:latin typeface="+mn-lt"/>
            </a:endParaRPr>
          </a:p>
        </p:txBody>
      </p:sp>
    </p:spTree>
    <p:extLst>
      <p:ext uri="{BB962C8B-B14F-4D97-AF65-F5344CB8AC3E}">
        <p14:creationId xmlns:p14="http://schemas.microsoft.com/office/powerpoint/2010/main" val="3159871716"/>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0"/>
            <a:ext cx="8928992" cy="6924972"/>
          </a:xfrm>
          <a:prstGeom prst="rect">
            <a:avLst/>
          </a:prstGeom>
          <a:ln w="206375">
            <a:solidFill>
              <a:srgbClr val="FF0000"/>
            </a:solidFill>
          </a:ln>
        </p:spPr>
        <p:txBody>
          <a:bodyPr wrap="square">
            <a:spAutoFit/>
          </a:bodyPr>
          <a:lstStyle/>
          <a:p>
            <a:pPr algn="ctr"/>
            <a:endParaRPr lang="fr-FR" b="1" dirty="0" smtClean="0"/>
          </a:p>
          <a:p>
            <a:pPr algn="ctr"/>
            <a:r>
              <a:rPr lang="fr-FR" b="1" dirty="0" smtClean="0">
                <a:solidFill>
                  <a:srgbClr val="FF0000"/>
                </a:solidFill>
              </a:rPr>
              <a:t>Les COGNITIONS</a:t>
            </a:r>
            <a:endParaRPr lang="fr-FR" dirty="0">
              <a:solidFill>
                <a:srgbClr val="FF0000"/>
              </a:solidFill>
            </a:endParaRPr>
          </a:p>
          <a:p>
            <a:pPr marL="185738"/>
            <a:r>
              <a:rPr lang="fr-FR" sz="2400" dirty="0"/>
              <a:t>Par opposition aux pensées fonctionnelles (</a:t>
            </a:r>
            <a:r>
              <a:rPr lang="fr-FR" sz="2400" dirty="0" err="1"/>
              <a:t>Walen</a:t>
            </a:r>
            <a:r>
              <a:rPr lang="fr-FR" sz="2400" dirty="0"/>
              <a:t>, 1980), ces pensées dysfonctionnelles sont moins logiques, plus difficilement vérifiables mais pas délirantes dans le sens où la croyance est partiellement vraie dans son contenu et peut être partagée par les individus d’une même culture. </a:t>
            </a:r>
            <a:endParaRPr lang="fr-FR" sz="2400" dirty="0" smtClean="0"/>
          </a:p>
          <a:p>
            <a:pPr marL="185738"/>
            <a:endParaRPr lang="fr-FR" sz="2400" dirty="0"/>
          </a:p>
          <a:p>
            <a:pPr marL="185738"/>
            <a:r>
              <a:rPr lang="fr-FR" sz="2400" dirty="0" smtClean="0"/>
              <a:t>En </a:t>
            </a:r>
            <a:r>
              <a:rPr lang="fr-FR" sz="2400" dirty="0"/>
              <a:t>effet, l’adhésion au contenu de la pensée est nécessaire mais pas suffisante pour parler d’idéation délirante. </a:t>
            </a:r>
            <a:endParaRPr lang="fr-FR" sz="2400" dirty="0" smtClean="0"/>
          </a:p>
          <a:p>
            <a:pPr marL="185738"/>
            <a:endParaRPr lang="fr-FR" sz="2400" dirty="0"/>
          </a:p>
          <a:p>
            <a:pPr marL="185738"/>
            <a:r>
              <a:rPr lang="fr-FR" sz="2400" dirty="0" smtClean="0"/>
              <a:t>C’est </a:t>
            </a:r>
            <a:r>
              <a:rPr lang="fr-FR" sz="2400" dirty="0"/>
              <a:t>aussi le cas pour la croyance dysfonctionnelle. </a:t>
            </a:r>
            <a:endParaRPr lang="fr-FR" sz="2400" dirty="0" smtClean="0"/>
          </a:p>
          <a:p>
            <a:pPr marL="185738"/>
            <a:endParaRPr lang="fr-FR" sz="2400" dirty="0"/>
          </a:p>
          <a:p>
            <a:pPr marL="185738"/>
            <a:r>
              <a:rPr lang="fr-FR" sz="2400" dirty="0"/>
              <a:t>Elles nuisent aussi à la réalisation d’objectifs (« </a:t>
            </a:r>
            <a:r>
              <a:rPr lang="fr-FR" sz="2400" i="1" dirty="0"/>
              <a:t>Je vais échouer à l'examen </a:t>
            </a:r>
            <a:r>
              <a:rPr lang="fr-FR" sz="2400" dirty="0"/>
              <a:t>») et contiennent des </a:t>
            </a:r>
            <a:r>
              <a:rPr lang="fr-FR" sz="2400" dirty="0" err="1"/>
              <a:t>distortions</a:t>
            </a:r>
            <a:r>
              <a:rPr lang="fr-FR" sz="2400" dirty="0"/>
              <a:t> (</a:t>
            </a:r>
            <a:r>
              <a:rPr lang="fr-FR" sz="2400" dirty="0" err="1"/>
              <a:t>Schuyler</a:t>
            </a:r>
            <a:r>
              <a:rPr lang="fr-FR" sz="2400" dirty="0"/>
              <a:t>, 2003) : « </a:t>
            </a:r>
            <a:r>
              <a:rPr lang="fr-FR" sz="2400" i="1" dirty="0"/>
              <a:t>Si je ne suis pas le meilleur, je suis un raté </a:t>
            </a:r>
            <a:r>
              <a:rPr lang="fr-FR" sz="2400" dirty="0"/>
              <a:t>»</a:t>
            </a:r>
            <a:r>
              <a:rPr lang="fr-FR" sz="2400" i="1" dirty="0"/>
              <a:t>, </a:t>
            </a:r>
            <a:r>
              <a:rPr lang="fr-FR" sz="2400" dirty="0"/>
              <a:t>dont la distorsion ici est une pensée dichotomique ou pensée en noir ou blanc.</a:t>
            </a:r>
            <a:r>
              <a:rPr lang="fr-FR" sz="2400" dirty="0"/>
              <a:t> </a:t>
            </a:r>
            <a:endParaRPr lang="fr-FR" sz="2400" dirty="0">
              <a:latin typeface="+mn-lt"/>
            </a:endParaRPr>
          </a:p>
          <a:p>
            <a:pPr algn="just"/>
            <a:endParaRPr lang="fr-FR" sz="2400" dirty="0" smtClean="0">
              <a:latin typeface="+mn-lt"/>
            </a:endParaRPr>
          </a:p>
        </p:txBody>
      </p:sp>
    </p:spTree>
    <p:extLst>
      <p:ext uri="{BB962C8B-B14F-4D97-AF65-F5344CB8AC3E}">
        <p14:creationId xmlns:p14="http://schemas.microsoft.com/office/powerpoint/2010/main" val="2407003881"/>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0"/>
            <a:ext cx="8928992" cy="6924972"/>
          </a:xfrm>
          <a:prstGeom prst="rect">
            <a:avLst/>
          </a:prstGeom>
          <a:ln w="206375">
            <a:solidFill>
              <a:srgbClr val="FF0000"/>
            </a:solidFill>
          </a:ln>
        </p:spPr>
        <p:txBody>
          <a:bodyPr wrap="square">
            <a:spAutoFit/>
          </a:bodyPr>
          <a:lstStyle/>
          <a:p>
            <a:pPr algn="ctr"/>
            <a:endParaRPr lang="fr-FR" b="1" dirty="0" smtClean="0"/>
          </a:p>
          <a:p>
            <a:pPr algn="ctr"/>
            <a:r>
              <a:rPr lang="fr-FR" b="1" dirty="0" smtClean="0">
                <a:solidFill>
                  <a:srgbClr val="FF0000"/>
                </a:solidFill>
              </a:rPr>
              <a:t>Les COGNITIONS</a:t>
            </a:r>
            <a:endParaRPr lang="fr-FR" dirty="0">
              <a:solidFill>
                <a:srgbClr val="FF0000"/>
              </a:solidFill>
            </a:endParaRPr>
          </a:p>
          <a:p>
            <a:pPr marL="185738"/>
            <a:r>
              <a:rPr lang="fr-FR" sz="2400" dirty="0"/>
              <a:t>Par opposition aux pensées fonctionnelles (</a:t>
            </a:r>
            <a:r>
              <a:rPr lang="fr-FR" sz="2400" dirty="0" err="1"/>
              <a:t>Walen</a:t>
            </a:r>
            <a:r>
              <a:rPr lang="fr-FR" sz="2400" dirty="0"/>
              <a:t>, 1980), ces pensées dysfonctionnelles sont moins logiques, plus difficilement vérifiables mais pas délirantes dans le sens où la croyance est partiellement vraie dans son contenu et peut être partagée par les individus d’une même culture. </a:t>
            </a:r>
            <a:endParaRPr lang="fr-FR" sz="2400" dirty="0" smtClean="0"/>
          </a:p>
          <a:p>
            <a:pPr marL="185738"/>
            <a:endParaRPr lang="fr-FR" sz="2400" dirty="0"/>
          </a:p>
          <a:p>
            <a:pPr marL="185738"/>
            <a:r>
              <a:rPr lang="fr-FR" sz="2400" dirty="0" smtClean="0"/>
              <a:t>En </a:t>
            </a:r>
            <a:r>
              <a:rPr lang="fr-FR" sz="2400" dirty="0"/>
              <a:t>effet, l’adhésion au contenu de la pensée est nécessaire mais pas suffisante pour parler d’idéation délirante. </a:t>
            </a:r>
            <a:endParaRPr lang="fr-FR" sz="2400" dirty="0" smtClean="0"/>
          </a:p>
          <a:p>
            <a:pPr marL="185738"/>
            <a:endParaRPr lang="fr-FR" sz="2400" dirty="0"/>
          </a:p>
          <a:p>
            <a:pPr marL="185738"/>
            <a:r>
              <a:rPr lang="fr-FR" sz="2400" dirty="0" smtClean="0"/>
              <a:t>C’est </a:t>
            </a:r>
            <a:r>
              <a:rPr lang="fr-FR" sz="2400" dirty="0"/>
              <a:t>aussi le cas pour la croyance dysfonctionnelle. </a:t>
            </a:r>
            <a:endParaRPr lang="fr-FR" sz="2400" dirty="0" smtClean="0"/>
          </a:p>
          <a:p>
            <a:pPr marL="185738"/>
            <a:endParaRPr lang="fr-FR" sz="2400" dirty="0"/>
          </a:p>
          <a:p>
            <a:pPr marL="185738"/>
            <a:r>
              <a:rPr lang="fr-FR" sz="2400" dirty="0"/>
              <a:t>Elles nuisent aussi à la réalisation d’objectifs (« </a:t>
            </a:r>
            <a:r>
              <a:rPr lang="fr-FR" sz="2400" i="1" dirty="0"/>
              <a:t>Je vais échouer à l'examen </a:t>
            </a:r>
            <a:r>
              <a:rPr lang="fr-FR" sz="2400" dirty="0"/>
              <a:t>») et contiennent des </a:t>
            </a:r>
            <a:r>
              <a:rPr lang="fr-FR" sz="2400" dirty="0" err="1"/>
              <a:t>distortions</a:t>
            </a:r>
            <a:r>
              <a:rPr lang="fr-FR" sz="2400" dirty="0"/>
              <a:t> (</a:t>
            </a:r>
            <a:r>
              <a:rPr lang="fr-FR" sz="2400" dirty="0" err="1"/>
              <a:t>Schuyler</a:t>
            </a:r>
            <a:r>
              <a:rPr lang="fr-FR" sz="2400" dirty="0"/>
              <a:t>, 2003) : « </a:t>
            </a:r>
            <a:r>
              <a:rPr lang="fr-FR" sz="2400" i="1" dirty="0"/>
              <a:t>Si je ne suis pas le meilleur, je suis un raté </a:t>
            </a:r>
            <a:r>
              <a:rPr lang="fr-FR" sz="2400" dirty="0"/>
              <a:t>»</a:t>
            </a:r>
            <a:r>
              <a:rPr lang="fr-FR" sz="2400" i="1" dirty="0"/>
              <a:t>, </a:t>
            </a:r>
            <a:r>
              <a:rPr lang="fr-FR" sz="2400" dirty="0"/>
              <a:t>dont la distorsion ici est une pensée dichotomique ou pensée en noir ou blanc.</a:t>
            </a:r>
            <a:r>
              <a:rPr lang="fr-FR" sz="2400" dirty="0"/>
              <a:t> </a:t>
            </a:r>
            <a:endParaRPr lang="fr-FR" sz="2400" dirty="0">
              <a:latin typeface="+mn-lt"/>
            </a:endParaRPr>
          </a:p>
          <a:p>
            <a:pPr algn="just"/>
            <a:endParaRPr lang="fr-FR" sz="2400" dirty="0" smtClean="0">
              <a:latin typeface="+mn-lt"/>
            </a:endParaRPr>
          </a:p>
        </p:txBody>
      </p:sp>
    </p:spTree>
    <p:extLst>
      <p:ext uri="{BB962C8B-B14F-4D97-AF65-F5344CB8AC3E}">
        <p14:creationId xmlns:p14="http://schemas.microsoft.com/office/powerpoint/2010/main" val="2841844102"/>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036496" cy="6924972"/>
          </a:xfrm>
          <a:prstGeom prst="rect">
            <a:avLst/>
          </a:prstGeom>
          <a:ln w="206375">
            <a:solidFill>
              <a:srgbClr val="FF0000"/>
            </a:solidFill>
          </a:ln>
        </p:spPr>
        <p:txBody>
          <a:bodyPr wrap="square">
            <a:spAutoFit/>
          </a:bodyPr>
          <a:lstStyle/>
          <a:p>
            <a:pPr algn="ctr"/>
            <a:endParaRPr lang="fr-FR" b="1" dirty="0" smtClean="0"/>
          </a:p>
          <a:p>
            <a:pPr algn="ctr"/>
            <a:r>
              <a:rPr lang="fr-FR" b="1" dirty="0" smtClean="0">
                <a:solidFill>
                  <a:srgbClr val="FF0000"/>
                </a:solidFill>
              </a:rPr>
              <a:t>Les COGNITIONS</a:t>
            </a:r>
            <a:endParaRPr lang="fr-FR" dirty="0">
              <a:solidFill>
                <a:srgbClr val="FF0000"/>
              </a:solidFill>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a:p>
            <a:pPr algn="just"/>
            <a:endParaRPr lang="fr-FR" sz="2400" dirty="0">
              <a:latin typeface="+mn-lt"/>
            </a:endParaRPr>
          </a:p>
          <a:p>
            <a:pPr algn="just"/>
            <a:endParaRPr lang="fr-FR" sz="2400" dirty="0" smtClean="0">
              <a:latin typeface="+mn-lt"/>
            </a:endParaRPr>
          </a:p>
        </p:txBody>
      </p:sp>
      <p:pic>
        <p:nvPicPr>
          <p:cNvPr id="2" name="Image 1"/>
          <p:cNvPicPr>
            <a:picLocks noChangeAspect="1"/>
          </p:cNvPicPr>
          <p:nvPr/>
        </p:nvPicPr>
        <p:blipFill>
          <a:blip r:embed="rId3"/>
          <a:stretch>
            <a:fillRect/>
          </a:stretch>
        </p:blipFill>
        <p:spPr>
          <a:xfrm>
            <a:off x="467544" y="1612900"/>
            <a:ext cx="8280920" cy="3606976"/>
          </a:xfrm>
          <a:prstGeom prst="rect">
            <a:avLst/>
          </a:prstGeom>
        </p:spPr>
      </p:pic>
    </p:spTree>
    <p:extLst>
      <p:ext uri="{BB962C8B-B14F-4D97-AF65-F5344CB8AC3E}">
        <p14:creationId xmlns:p14="http://schemas.microsoft.com/office/powerpoint/2010/main" val="2490465019"/>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0"/>
            <a:ext cx="8928992" cy="6278643"/>
          </a:xfrm>
          <a:prstGeom prst="rect">
            <a:avLst/>
          </a:prstGeom>
          <a:ln w="206375">
            <a:solidFill>
              <a:srgbClr val="FF0000"/>
            </a:solidFill>
          </a:ln>
        </p:spPr>
        <p:txBody>
          <a:bodyPr wrap="square">
            <a:spAutoFit/>
          </a:bodyPr>
          <a:lstStyle/>
          <a:p>
            <a:pPr algn="ctr"/>
            <a:endParaRPr lang="fr-FR" b="1" dirty="0" smtClean="0"/>
          </a:p>
          <a:p>
            <a:pPr algn="ctr"/>
            <a:r>
              <a:rPr lang="fr-FR" b="1" dirty="0" smtClean="0">
                <a:solidFill>
                  <a:srgbClr val="FF0000"/>
                </a:solidFill>
              </a:rPr>
              <a:t>Les COGNITIONS</a:t>
            </a:r>
            <a:endParaRPr lang="fr-FR" dirty="0">
              <a:solidFill>
                <a:srgbClr val="FF0000"/>
              </a:solidFill>
            </a:endParaRPr>
          </a:p>
          <a:p>
            <a:pPr lvl="2" algn="just"/>
            <a:r>
              <a:rPr lang="fr-FR" i="1" dirty="0" smtClean="0"/>
              <a:t>La </a:t>
            </a:r>
            <a:r>
              <a:rPr lang="fr-FR" i="1" dirty="0"/>
              <a:t>CN  </a:t>
            </a:r>
            <a:endParaRPr lang="fr-FR" dirty="0"/>
          </a:p>
          <a:p>
            <a:pPr algn="just"/>
            <a:r>
              <a:rPr lang="fr-FR" dirty="0"/>
              <a:t> </a:t>
            </a:r>
          </a:p>
          <a:p>
            <a:pPr marL="84138" algn="just"/>
            <a:r>
              <a:rPr lang="fr-FR" dirty="0" smtClean="0"/>
              <a:t>Il </a:t>
            </a:r>
            <a:r>
              <a:rPr lang="fr-FR" dirty="0"/>
              <a:t>s’agit d’une croyance ou évaluation négative qui présente plusieurs caractéristiques importantes.</a:t>
            </a:r>
          </a:p>
          <a:p>
            <a:pPr marL="84138" algn="just"/>
            <a:r>
              <a:rPr lang="fr-FR" dirty="0"/>
              <a:t>Prenons en exemple la pensée de Sonia « </a:t>
            </a:r>
            <a:r>
              <a:rPr lang="fr-FR" i="1" dirty="0"/>
              <a:t>Je suis mauvaise</a:t>
            </a:r>
            <a:r>
              <a:rPr lang="fr-FR" dirty="0"/>
              <a:t> » qui correspond à une CN. Il s’agit donc d’une CN au sens EMDR car elle est :</a:t>
            </a:r>
          </a:p>
          <a:p>
            <a:pPr marL="84138" lvl="0" algn="just"/>
            <a:r>
              <a:rPr lang="fr-FR" dirty="0" smtClean="0"/>
              <a:t>- auto</a:t>
            </a:r>
            <a:r>
              <a:rPr lang="fr-FR" dirty="0"/>
              <a:t>-référencée : « </a:t>
            </a:r>
            <a:r>
              <a:rPr lang="fr-FR" i="1" dirty="0"/>
              <a:t>je</a:t>
            </a:r>
            <a:r>
              <a:rPr lang="fr-FR" dirty="0"/>
              <a:t> » ;</a:t>
            </a:r>
          </a:p>
          <a:p>
            <a:pPr marL="84138" lvl="0" algn="just"/>
            <a:r>
              <a:rPr lang="fr-FR" dirty="0" smtClean="0"/>
              <a:t>- négative </a:t>
            </a:r>
            <a:r>
              <a:rPr lang="fr-FR" dirty="0"/>
              <a:t>dans le sens où la cognition reflète une valence négative ;</a:t>
            </a:r>
          </a:p>
          <a:p>
            <a:pPr marL="84138" lvl="0" algn="just"/>
            <a:r>
              <a:rPr lang="fr-FR" dirty="0" smtClean="0"/>
              <a:t>- irrationnelle </a:t>
            </a:r>
            <a:r>
              <a:rPr lang="fr-FR" dirty="0"/>
              <a:t>car déraisonnable mais pas délirante </a:t>
            </a:r>
            <a:r>
              <a:rPr lang="fr-FR" dirty="0" smtClean="0"/>
              <a:t>; actuelle </a:t>
            </a:r>
            <a:r>
              <a:rPr lang="fr-FR" dirty="0"/>
              <a:t>c’est-à-dire avec une </a:t>
            </a:r>
            <a:r>
              <a:rPr lang="fr-FR" dirty="0" smtClean="0"/>
              <a:t>résonnance </a:t>
            </a:r>
            <a:r>
              <a:rPr lang="fr-FR" dirty="0"/>
              <a:t>affective dans le présent ;</a:t>
            </a:r>
          </a:p>
          <a:p>
            <a:pPr marL="84138" lvl="0" algn="just"/>
            <a:r>
              <a:rPr lang="fr-FR" dirty="0" smtClean="0"/>
              <a:t>- généralisable </a:t>
            </a:r>
            <a:r>
              <a:rPr lang="fr-FR" dirty="0"/>
              <a:t>à d’autres situations ; d’ailleurs cette généralisation est supposée dans l’exemple puisque </a:t>
            </a:r>
            <a:r>
              <a:rPr lang="fr-FR" i="1" dirty="0"/>
              <a:t>« je suis une mauvaise mère »</a:t>
            </a:r>
            <a:r>
              <a:rPr lang="fr-FR" dirty="0"/>
              <a:t> implique sa vie familiale, et aussi avec le « </a:t>
            </a:r>
            <a:r>
              <a:rPr lang="fr-FR" i="1" dirty="0"/>
              <a:t>je suis mauvaise </a:t>
            </a:r>
            <a:r>
              <a:rPr lang="fr-FR" dirty="0"/>
              <a:t>» lorsqu’elle pense à son père. Mais il y a d’autres domaines fonctionnels potentiels en jeu, les domaines professionnels (sans emploi actuellement, Sonia pense qu’elle est une mauvaise personne au travail) et amical (l’anamnèse de Sonia dévoile l’absence d’ami en lien avec la croyance </a:t>
            </a:r>
            <a:r>
              <a:rPr lang="fr-FR" i="1" dirty="0"/>
              <a:t>« je suis trop mauvaise »</a:t>
            </a:r>
            <a:r>
              <a:rPr lang="fr-FR" dirty="0"/>
              <a:t>) ;</a:t>
            </a:r>
          </a:p>
          <a:p>
            <a:pPr marL="84138" lvl="0" algn="just">
              <a:buFontTx/>
              <a:buChar char="-"/>
            </a:pPr>
            <a:r>
              <a:rPr lang="fr-FR" dirty="0" smtClean="0"/>
              <a:t>synthétisant </a:t>
            </a:r>
            <a:r>
              <a:rPr lang="fr-FR" dirty="0"/>
              <a:t>la problématique du patient, c’est à dire appartenant à un registre ou un des 3 grands thèmes suivants :</a:t>
            </a:r>
          </a:p>
          <a:p>
            <a:pPr algn="just"/>
            <a:endParaRPr lang="fr-FR" sz="2400" dirty="0" smtClean="0">
              <a:latin typeface="+mn-lt"/>
            </a:endParaRPr>
          </a:p>
        </p:txBody>
      </p:sp>
    </p:spTree>
    <p:extLst>
      <p:ext uri="{BB962C8B-B14F-4D97-AF65-F5344CB8AC3E}">
        <p14:creationId xmlns:p14="http://schemas.microsoft.com/office/powerpoint/2010/main" val="1861016018"/>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4744"/>
            <a:ext cx="9036496" cy="4149080"/>
          </a:xfrm>
          <a:prstGeom prst="rect">
            <a:avLst/>
          </a:prstGeom>
          <a:ln w="206375">
            <a:solidFill>
              <a:srgbClr val="FF0000"/>
            </a:solidFill>
          </a:ln>
        </p:spPr>
        <p:txBody>
          <a:bodyPr wrap="square">
            <a:spAutoFit/>
          </a:bodyPr>
          <a:lstStyle/>
          <a:p>
            <a:pPr algn="ctr"/>
            <a:endParaRPr lang="fr-FR" b="1" dirty="0" smtClean="0"/>
          </a:p>
          <a:p>
            <a:pPr algn="ctr"/>
            <a:r>
              <a:rPr lang="fr-FR" b="1" dirty="0" smtClean="0">
                <a:solidFill>
                  <a:srgbClr val="FF0000"/>
                </a:solidFill>
              </a:rPr>
              <a:t>Les COGNITIONS</a:t>
            </a:r>
            <a:endParaRPr lang="fr-FR" dirty="0">
              <a:solidFill>
                <a:srgbClr val="FF0000"/>
              </a:solidFill>
            </a:endParaRPr>
          </a:p>
          <a:p>
            <a:pPr lvl="2" algn="just"/>
            <a:r>
              <a:rPr lang="fr-FR" i="1" dirty="0" smtClean="0"/>
              <a:t>La </a:t>
            </a:r>
            <a:r>
              <a:rPr lang="fr-FR" i="1" dirty="0"/>
              <a:t>CN  </a:t>
            </a:r>
            <a:endParaRPr lang="fr-FR" dirty="0"/>
          </a:p>
          <a:p>
            <a:pPr algn="just"/>
            <a:r>
              <a:rPr lang="fr-FR" dirty="0"/>
              <a:t> </a:t>
            </a:r>
          </a:p>
          <a:p>
            <a:pPr marL="185738" algn="just"/>
            <a:r>
              <a:rPr lang="fr-FR" dirty="0" smtClean="0"/>
              <a:t>1</a:t>
            </a:r>
            <a:r>
              <a:rPr lang="fr-FR" dirty="0"/>
              <a:t>. la sécurité comme dans « </a:t>
            </a:r>
            <a:r>
              <a:rPr lang="fr-FR" i="1" dirty="0"/>
              <a:t>je suis en danger </a:t>
            </a:r>
            <a:r>
              <a:rPr lang="fr-FR" dirty="0"/>
              <a:t>» ou « </a:t>
            </a:r>
            <a:r>
              <a:rPr lang="fr-FR" i="1" dirty="0"/>
              <a:t>je vais mourir </a:t>
            </a:r>
            <a:r>
              <a:rPr lang="fr-FR" dirty="0"/>
              <a:t>»</a:t>
            </a:r>
          </a:p>
          <a:p>
            <a:pPr marL="185738" algn="just"/>
            <a:r>
              <a:rPr lang="fr-FR" dirty="0"/>
              <a:t>2. la responsabilité comme dans « </a:t>
            </a:r>
            <a:r>
              <a:rPr lang="fr-FR" i="1" dirty="0"/>
              <a:t>j’aurais dû faire quelque chose </a:t>
            </a:r>
            <a:r>
              <a:rPr lang="fr-FR" dirty="0"/>
              <a:t>» que Francine Shapiro regroupe avec :</a:t>
            </a:r>
          </a:p>
          <a:p>
            <a:pPr marL="185738" lvl="0" algn="just"/>
            <a:r>
              <a:rPr lang="fr-FR" dirty="0"/>
              <a:t>l’estime de soi comme dans « </a:t>
            </a:r>
            <a:r>
              <a:rPr lang="fr-FR" i="1" dirty="0"/>
              <a:t>je ne vaux rien </a:t>
            </a:r>
            <a:r>
              <a:rPr lang="fr-FR" dirty="0"/>
              <a:t>» ou « </a:t>
            </a:r>
            <a:r>
              <a:rPr lang="fr-FR" i="1" dirty="0"/>
              <a:t>je ne suis rien </a:t>
            </a:r>
            <a:r>
              <a:rPr lang="fr-FR" dirty="0"/>
              <a:t>»</a:t>
            </a:r>
          </a:p>
          <a:p>
            <a:pPr marL="185738" lvl="0" algn="just"/>
            <a:r>
              <a:rPr lang="fr-FR" dirty="0"/>
              <a:t>la culpabilité comme dans « </a:t>
            </a:r>
            <a:r>
              <a:rPr lang="fr-FR" i="1" dirty="0"/>
              <a:t>je suis coupable </a:t>
            </a:r>
            <a:r>
              <a:rPr lang="fr-FR" dirty="0"/>
              <a:t>»</a:t>
            </a:r>
          </a:p>
          <a:p>
            <a:pPr marL="185738" algn="just"/>
            <a:r>
              <a:rPr lang="fr-FR" dirty="0"/>
              <a:t>3. la possibilité de choix, le contrôle comme dans « </a:t>
            </a:r>
            <a:r>
              <a:rPr lang="fr-FR" i="1" dirty="0"/>
              <a:t>je suis impuissant </a:t>
            </a:r>
            <a:r>
              <a:rPr lang="fr-FR" dirty="0"/>
              <a:t>» ou « </a:t>
            </a:r>
            <a:r>
              <a:rPr lang="fr-FR" i="1" dirty="0"/>
              <a:t>je ne suis pas libre </a:t>
            </a:r>
            <a:r>
              <a:rPr lang="fr-FR" dirty="0"/>
              <a:t>»</a:t>
            </a:r>
          </a:p>
          <a:p>
            <a:pPr marL="185738" algn="just"/>
            <a:r>
              <a:rPr lang="fr-FR" dirty="0"/>
              <a:t>Dans le cas de Sonia, le </a:t>
            </a:r>
            <a:r>
              <a:rPr lang="fr-FR" i="1" dirty="0"/>
              <a:t>« je suis mauvaise »</a:t>
            </a:r>
            <a:r>
              <a:rPr lang="fr-FR" dirty="0"/>
              <a:t> appartient au domaine de l’estime de soi / responsabilité.</a:t>
            </a:r>
          </a:p>
          <a:p>
            <a:pPr algn="just"/>
            <a:endParaRPr lang="fr-FR" sz="2400" dirty="0" smtClean="0">
              <a:latin typeface="+mn-lt"/>
            </a:endParaRPr>
          </a:p>
        </p:txBody>
      </p:sp>
    </p:spTree>
    <p:extLst>
      <p:ext uri="{BB962C8B-B14F-4D97-AF65-F5344CB8AC3E}">
        <p14:creationId xmlns:p14="http://schemas.microsoft.com/office/powerpoint/2010/main" val="30809871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p:txBody>
          <a:bodyPr/>
          <a:lstStyle/>
          <a:p>
            <a:r>
              <a:rPr lang="fr-FR">
                <a:latin typeface="Tahoma" charset="0"/>
              </a:rPr>
              <a:t>1. Introduction</a:t>
            </a:r>
          </a:p>
        </p:txBody>
      </p:sp>
      <p:sp>
        <p:nvSpPr>
          <p:cNvPr id="76802" name="Rectangle 3"/>
          <p:cNvSpPr>
            <a:spLocks noGrp="1" noRot="1" noChangeArrowheads="1"/>
          </p:cNvSpPr>
          <p:nvPr>
            <p:ph idx="1"/>
          </p:nvPr>
        </p:nvSpPr>
        <p:spPr>
          <a:xfrm>
            <a:off x="250825" y="1773238"/>
            <a:ext cx="8497888" cy="4895850"/>
          </a:xfrm>
        </p:spPr>
        <p:txBody>
          <a:bodyPr rtlCol="0">
            <a:normAutofit lnSpcReduction="10000"/>
          </a:bodyPr>
          <a:lstStyle/>
          <a:p>
            <a:pPr fontAlgn="auto">
              <a:spcAft>
                <a:spcPts val="0"/>
              </a:spcAft>
              <a:buFont typeface="Wingdings" pitchFamily="2" charset="2"/>
              <a:buChar char="S"/>
              <a:defRPr/>
            </a:pPr>
            <a:endParaRPr lang="fr-FR" sz="2800" dirty="0" smtClean="0">
              <a:solidFill>
                <a:schemeClr val="tx1">
                  <a:lumMod val="65000"/>
                  <a:lumOff val="35000"/>
                </a:schemeClr>
              </a:solidFill>
              <a:ea typeface="+mn-ea"/>
              <a:cs typeface="+mn-cs"/>
            </a:endParaRPr>
          </a:p>
          <a:p>
            <a:pPr algn="just" fontAlgn="auto">
              <a:spcAft>
                <a:spcPts val="0"/>
              </a:spcAft>
              <a:buFont typeface="Wingdings" pitchFamily="2" charset="2"/>
              <a:buChar char="S"/>
              <a:defRPr/>
            </a:pPr>
            <a:r>
              <a:rPr lang="fr-FR" sz="2800" dirty="0">
                <a:solidFill>
                  <a:schemeClr val="tx1">
                    <a:lumMod val="65000"/>
                    <a:lumOff val="35000"/>
                  </a:schemeClr>
                </a:solidFill>
                <a:ea typeface="+mn-ea"/>
                <a:cs typeface="+mn-cs"/>
              </a:rPr>
              <a:t>La spécificité de l’intervention en psychologie de la santé, peut-elle se définir au regard des méthodes utilisées </a:t>
            </a:r>
            <a:r>
              <a:rPr lang="fr-FR" sz="2800" dirty="0" smtClean="0">
                <a:solidFill>
                  <a:schemeClr val="tx1">
                    <a:lumMod val="65000"/>
                    <a:lumOff val="35000"/>
                  </a:schemeClr>
                </a:solidFill>
                <a:ea typeface="+mn-ea"/>
                <a:cs typeface="+mn-cs"/>
              </a:rPr>
              <a:t>?</a:t>
            </a:r>
          </a:p>
          <a:p>
            <a:pPr algn="just" fontAlgn="auto">
              <a:spcAft>
                <a:spcPts val="0"/>
              </a:spcAft>
              <a:buFont typeface="Wingdings" pitchFamily="2" charset="2"/>
              <a:buChar char="S"/>
              <a:defRPr/>
            </a:pPr>
            <a:r>
              <a:rPr lang="fr-FR" sz="2800" dirty="0" smtClean="0">
                <a:solidFill>
                  <a:schemeClr val="tx1">
                    <a:lumMod val="65000"/>
                    <a:lumOff val="35000"/>
                  </a:schemeClr>
                </a:solidFill>
                <a:ea typeface="+mn-ea"/>
                <a:cs typeface="+mn-cs"/>
              </a:rPr>
              <a:t> </a:t>
            </a:r>
            <a:r>
              <a:rPr lang="fr-FR" sz="2800" dirty="0">
                <a:solidFill>
                  <a:schemeClr val="tx1">
                    <a:lumMod val="65000"/>
                    <a:lumOff val="35000"/>
                  </a:schemeClr>
                </a:solidFill>
                <a:ea typeface="+mn-ea"/>
                <a:cs typeface="+mn-cs"/>
              </a:rPr>
              <a:t>Ici encore, il est difficile de répondre par l’affirmative car les méthodes d’investigations et de recherche restent fondamentalement celle de la discipline, qu’il s’agisse d’approches qualitative (techniques d’entretiens, observations,…), quantitatives (expérimentations, enquêtes,…) ou mixtes.</a:t>
            </a:r>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4744"/>
            <a:ext cx="9036496" cy="4524316"/>
          </a:xfrm>
          <a:prstGeom prst="rect">
            <a:avLst/>
          </a:prstGeom>
          <a:ln w="206375">
            <a:solidFill>
              <a:srgbClr val="FF0000"/>
            </a:solidFill>
          </a:ln>
        </p:spPr>
        <p:txBody>
          <a:bodyPr wrap="square">
            <a:spAutoFit/>
          </a:bodyPr>
          <a:lstStyle/>
          <a:p>
            <a:pPr algn="ctr"/>
            <a:endParaRPr lang="fr-FR" b="1" dirty="0" smtClean="0"/>
          </a:p>
          <a:p>
            <a:pPr lvl="2"/>
            <a:r>
              <a:rPr lang="fr-FR" i="1" dirty="0"/>
              <a:t>La CP</a:t>
            </a:r>
            <a:endParaRPr lang="fr-FR" dirty="0"/>
          </a:p>
          <a:p>
            <a:r>
              <a:rPr lang="fr-FR" dirty="0"/>
              <a:t> </a:t>
            </a:r>
          </a:p>
          <a:p>
            <a:pPr marL="185738"/>
            <a:r>
              <a:rPr lang="fr-FR" dirty="0" smtClean="0"/>
              <a:t>Il </a:t>
            </a:r>
            <a:r>
              <a:rPr lang="fr-FR" dirty="0"/>
              <a:t>s’agit cette fois d’une conviction positive qui doit avoir les spécificités suivantes :</a:t>
            </a:r>
          </a:p>
          <a:p>
            <a:pPr marL="185738" lvl="0"/>
            <a:r>
              <a:rPr lang="fr-FR" dirty="0" smtClean="0"/>
              <a:t>- être </a:t>
            </a:r>
            <a:r>
              <a:rPr lang="fr-FR" dirty="0"/>
              <a:t>à 180° de la CN est dans le même thème. Pour Sonia, le registre devra être l’estime de soi. Attention, qui dit opposé ne veut pas dire qu’elle est la négation de la CN, c’est à dire « je ne suis pas mauvaise », mais bien l’affirmation du contraire comme « je suis bonne » ;</a:t>
            </a:r>
          </a:p>
          <a:p>
            <a:pPr marL="185738" lvl="0"/>
            <a:r>
              <a:rPr lang="fr-FR" dirty="0" smtClean="0"/>
              <a:t>- être </a:t>
            </a:r>
            <a:r>
              <a:rPr lang="fr-FR" dirty="0" err="1"/>
              <a:t>autoréférencée</a:t>
            </a:r>
            <a:r>
              <a:rPr lang="fr-FR" dirty="0"/>
              <a:t> ;</a:t>
            </a:r>
          </a:p>
          <a:p>
            <a:pPr marL="185738" lvl="0"/>
            <a:r>
              <a:rPr lang="fr-FR" dirty="0" smtClean="0"/>
              <a:t>- être </a:t>
            </a:r>
            <a:r>
              <a:rPr lang="fr-FR" dirty="0"/>
              <a:t>exprimée de manière non magique (ne modifie pas les attributions réelles de la personne), non catégorique (éviter les adverbes : toujours, jamais…) ;</a:t>
            </a:r>
          </a:p>
          <a:p>
            <a:pPr marL="185738" lvl="0"/>
            <a:r>
              <a:rPr lang="fr-FR" dirty="0" smtClean="0"/>
              <a:t>- montrer </a:t>
            </a:r>
            <a:r>
              <a:rPr lang="fr-FR" dirty="0"/>
              <a:t>le désir de changement ;</a:t>
            </a:r>
          </a:p>
          <a:p>
            <a:pPr marL="185738" lvl="0"/>
            <a:r>
              <a:rPr lang="fr-FR" dirty="0" smtClean="0"/>
              <a:t>- correspondre </a:t>
            </a:r>
            <a:r>
              <a:rPr lang="fr-FR" dirty="0"/>
              <a:t>à un objectif à attendre. Son sens peut-être tempéré en contenant les termes « </a:t>
            </a:r>
            <a:r>
              <a:rPr lang="fr-FR" i="1" dirty="0"/>
              <a:t>assez</a:t>
            </a:r>
            <a:r>
              <a:rPr lang="fr-FR" dirty="0"/>
              <a:t> »,  « </a:t>
            </a:r>
            <a:r>
              <a:rPr lang="fr-FR" i="1" dirty="0"/>
              <a:t>peut-être </a:t>
            </a:r>
            <a:r>
              <a:rPr lang="fr-FR" dirty="0"/>
              <a:t>» ;</a:t>
            </a:r>
          </a:p>
          <a:p>
            <a:pPr marL="185738" lvl="0"/>
            <a:r>
              <a:rPr lang="fr-FR" dirty="0" smtClean="0"/>
              <a:t>- généralisable </a:t>
            </a:r>
            <a:r>
              <a:rPr lang="fr-FR" dirty="0"/>
              <a:t>à d’autres situations que le souvenir dont elle est l’opposée ;</a:t>
            </a:r>
          </a:p>
          <a:p>
            <a:pPr marL="185738"/>
            <a:r>
              <a:rPr lang="fr-FR" dirty="0"/>
              <a:t>comme dans « </a:t>
            </a:r>
            <a:r>
              <a:rPr lang="fr-FR" i="1" dirty="0"/>
              <a:t>Je peux être quelqu’un de bien</a:t>
            </a:r>
            <a:r>
              <a:rPr lang="fr-FR" dirty="0"/>
              <a:t> » de Sonia </a:t>
            </a:r>
            <a:endParaRPr lang="fr-FR" sz="2400" dirty="0" smtClean="0">
              <a:latin typeface="+mn-lt"/>
            </a:endParaRPr>
          </a:p>
        </p:txBody>
      </p:sp>
    </p:spTree>
    <p:extLst>
      <p:ext uri="{BB962C8B-B14F-4D97-AF65-F5344CB8AC3E}">
        <p14:creationId xmlns:p14="http://schemas.microsoft.com/office/powerpoint/2010/main" val="2020972438"/>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92696"/>
            <a:ext cx="9036496" cy="5262979"/>
          </a:xfrm>
          <a:prstGeom prst="rect">
            <a:avLst/>
          </a:prstGeom>
          <a:ln w="206375">
            <a:solidFill>
              <a:srgbClr val="FF0000"/>
            </a:solidFill>
          </a:ln>
        </p:spPr>
        <p:txBody>
          <a:bodyPr wrap="square">
            <a:spAutoFit/>
          </a:bodyPr>
          <a:lstStyle/>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p:txBody>
      </p:sp>
      <p:pic>
        <p:nvPicPr>
          <p:cNvPr id="2" name="Image 1"/>
          <p:cNvPicPr>
            <a:picLocks noChangeAspect="1"/>
          </p:cNvPicPr>
          <p:nvPr/>
        </p:nvPicPr>
        <p:blipFill>
          <a:blip r:embed="rId3"/>
          <a:stretch>
            <a:fillRect/>
          </a:stretch>
        </p:blipFill>
        <p:spPr>
          <a:xfrm>
            <a:off x="1835696" y="1052736"/>
            <a:ext cx="5397500" cy="4813300"/>
          </a:xfrm>
          <a:prstGeom prst="rect">
            <a:avLst/>
          </a:prstGeom>
        </p:spPr>
      </p:pic>
    </p:spTree>
    <p:extLst>
      <p:ext uri="{BB962C8B-B14F-4D97-AF65-F5344CB8AC3E}">
        <p14:creationId xmlns:p14="http://schemas.microsoft.com/office/powerpoint/2010/main" val="2792034649"/>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92696"/>
            <a:ext cx="9036496" cy="5632310"/>
          </a:xfrm>
          <a:prstGeom prst="rect">
            <a:avLst/>
          </a:prstGeom>
          <a:ln w="206375">
            <a:solidFill>
              <a:srgbClr val="FF0000"/>
            </a:solidFill>
          </a:ln>
        </p:spPr>
        <p:txBody>
          <a:bodyPr wrap="square">
            <a:spAutoFit/>
          </a:bodyPr>
          <a:lstStyle/>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a:p>
            <a:pPr algn="ctr"/>
            <a:endParaRPr lang="fr-FR" sz="2400" dirty="0">
              <a:latin typeface="+mn-lt"/>
            </a:endParaRPr>
          </a:p>
          <a:p>
            <a:pPr algn="ctr"/>
            <a:endParaRPr lang="fr-FR" sz="2400" dirty="0" smtClean="0">
              <a:latin typeface="+mn-lt"/>
            </a:endParaRPr>
          </a:p>
        </p:txBody>
      </p:sp>
      <p:pic>
        <p:nvPicPr>
          <p:cNvPr id="4" name="Image 3"/>
          <p:cNvPicPr>
            <a:picLocks noChangeAspect="1"/>
          </p:cNvPicPr>
          <p:nvPr/>
        </p:nvPicPr>
        <p:blipFill>
          <a:blip r:embed="rId3"/>
          <a:stretch>
            <a:fillRect/>
          </a:stretch>
        </p:blipFill>
        <p:spPr>
          <a:xfrm>
            <a:off x="355600" y="1028700"/>
            <a:ext cx="8420100" cy="4800600"/>
          </a:xfrm>
          <a:prstGeom prst="rect">
            <a:avLst/>
          </a:prstGeom>
        </p:spPr>
      </p:pic>
    </p:spTree>
    <p:extLst>
      <p:ext uri="{BB962C8B-B14F-4D97-AF65-F5344CB8AC3E}">
        <p14:creationId xmlns:p14="http://schemas.microsoft.com/office/powerpoint/2010/main" val="3813804999"/>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260648"/>
            <a:ext cx="9036496" cy="5539978"/>
          </a:xfrm>
          <a:prstGeom prst="rect">
            <a:avLst/>
          </a:prstGeom>
          <a:ln w="206375">
            <a:solidFill>
              <a:srgbClr val="FF0000"/>
            </a:solidFill>
          </a:ln>
        </p:spPr>
        <p:txBody>
          <a:bodyPr wrap="square">
            <a:spAutoFit/>
          </a:bodyPr>
          <a:lstStyle/>
          <a:p>
            <a:r>
              <a:rPr lang="fr-FR" dirty="0"/>
              <a:t>	</a:t>
            </a:r>
            <a:endParaRPr lang="fr-FR" dirty="0" smtClean="0"/>
          </a:p>
          <a:p>
            <a:r>
              <a:rPr lang="fr-FR" dirty="0" smtClean="0"/>
              <a:t>Résumons </a:t>
            </a:r>
            <a:r>
              <a:rPr lang="fr-FR" dirty="0"/>
              <a:t>ce que la TCR démontre </a:t>
            </a:r>
            <a:r>
              <a:rPr lang="fr-FR" dirty="0" smtClean="0"/>
              <a:t>:</a:t>
            </a:r>
          </a:p>
          <a:p>
            <a:pPr algn="just"/>
            <a:endParaRPr lang="fr-FR" dirty="0"/>
          </a:p>
          <a:p>
            <a:pPr marL="528638" lvl="0" indent="-342900" algn="just">
              <a:buFontTx/>
              <a:buChar char="-"/>
            </a:pPr>
            <a:r>
              <a:rPr lang="fr-FR" sz="2000" dirty="0" smtClean="0"/>
              <a:t>Quand </a:t>
            </a:r>
            <a:r>
              <a:rPr lang="fr-FR" sz="2000" dirty="0"/>
              <a:t>nous apprenons une relation unidirectionnelle (Lisa est la fille de Barth) alors nous inférons (dérivons) automatiquement l’inverse sans apprentissage (que Barth est le père de Lisa)</a:t>
            </a:r>
            <a:r>
              <a:rPr lang="fr-FR" sz="2000" dirty="0" smtClean="0"/>
              <a:t>.</a:t>
            </a:r>
          </a:p>
          <a:p>
            <a:pPr marL="185738" lvl="0" algn="just"/>
            <a:endParaRPr lang="fr-FR" sz="2000" dirty="0"/>
          </a:p>
          <a:p>
            <a:pPr marL="528638" lvl="0" indent="-342900" algn="just">
              <a:buFontTx/>
              <a:buChar char="-"/>
            </a:pPr>
            <a:r>
              <a:rPr lang="fr-FR" sz="2000" dirty="0" smtClean="0"/>
              <a:t>La </a:t>
            </a:r>
            <a:r>
              <a:rPr lang="fr-FR" sz="2000" dirty="0"/>
              <a:t>manière dont nous percevons le monde extérieur a des liens (ne serait-ce que neurologiques) très forts avec notre monde intérieur ou expériences mentales (sensations physiques, émotions, pensées, souvenirs… ; ça ne vous fait pas penser à la cible ou nœud du modèle TAI ?) et vice versa. Ainsi lorsque nous voyons en nous promenant dans un parc une seringue emmanchée d’une aiguille, nous pensons « </a:t>
            </a:r>
            <a:r>
              <a:rPr lang="fr-FR" sz="2000" i="1" dirty="0"/>
              <a:t>Tiens une seringue avec une aiguille au bout</a:t>
            </a:r>
            <a:r>
              <a:rPr lang="fr-FR" sz="2000" dirty="0"/>
              <a:t> » et nous pouvons ressentir certaines peurs et ou certains sentiments et ou souvenirs apparaissant spontanément dans notre tête… « </a:t>
            </a:r>
            <a:r>
              <a:rPr lang="fr-FR" sz="2000" i="1" dirty="0"/>
              <a:t>Qu’est-ce qui vous est venu à l’esprit cher lecteur lors que j’ai évoqué la situation ? </a:t>
            </a:r>
            <a:r>
              <a:rPr lang="fr-FR" sz="2000" dirty="0" smtClean="0"/>
              <a:t>»</a:t>
            </a:r>
          </a:p>
          <a:p>
            <a:pPr marL="185738" lvl="0" algn="just"/>
            <a:endParaRPr lang="fr-FR" sz="2000" dirty="0"/>
          </a:p>
        </p:txBody>
      </p:sp>
    </p:spTree>
    <p:extLst>
      <p:ext uri="{BB962C8B-B14F-4D97-AF65-F5344CB8AC3E}">
        <p14:creationId xmlns:p14="http://schemas.microsoft.com/office/powerpoint/2010/main" val="4079371564"/>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260648"/>
            <a:ext cx="9036496" cy="4524316"/>
          </a:xfrm>
          <a:prstGeom prst="rect">
            <a:avLst/>
          </a:prstGeom>
          <a:ln w="206375">
            <a:solidFill>
              <a:srgbClr val="FF0000"/>
            </a:solidFill>
          </a:ln>
        </p:spPr>
        <p:txBody>
          <a:bodyPr wrap="square">
            <a:spAutoFit/>
          </a:bodyPr>
          <a:lstStyle/>
          <a:p>
            <a:endParaRPr lang="fr-FR" dirty="0"/>
          </a:p>
          <a:p>
            <a:r>
              <a:rPr lang="fr-FR" dirty="0" smtClean="0"/>
              <a:t>Résumons </a:t>
            </a:r>
            <a:r>
              <a:rPr lang="fr-FR" dirty="0"/>
              <a:t>ce que la TCR démontre </a:t>
            </a:r>
            <a:r>
              <a:rPr lang="fr-FR" dirty="0" smtClean="0"/>
              <a:t>:</a:t>
            </a:r>
          </a:p>
          <a:p>
            <a:endParaRPr lang="fr-FR" dirty="0"/>
          </a:p>
          <a:p>
            <a:pPr marL="471488" lvl="0" indent="-285750">
              <a:buFontTx/>
              <a:buChar char="-"/>
            </a:pPr>
            <a:r>
              <a:rPr lang="fr-FR" dirty="0" smtClean="0"/>
              <a:t>Plus </a:t>
            </a:r>
            <a:r>
              <a:rPr lang="fr-FR" dirty="0"/>
              <a:t>tard, lorsque simplement nous penserons à un des stimuli seringue ou aiguille, notre esprit a la capacité de recréer une réaction interne comme si l’aiguille ou la seringue étaient toujours là. Alors imaginez ce qui peut se produire chez quelqu’un qui a une phobie du dentiste… ou les patients comme Sonia</a:t>
            </a:r>
            <a:r>
              <a:rPr lang="fr-FR" dirty="0" smtClean="0"/>
              <a:t>.</a:t>
            </a:r>
          </a:p>
          <a:p>
            <a:pPr marL="471488" lvl="0" indent="-285750">
              <a:buFontTx/>
              <a:buChar char="-"/>
            </a:pPr>
            <a:endParaRPr lang="fr-FR" dirty="0"/>
          </a:p>
          <a:p>
            <a:pPr marL="471488" lvl="0" indent="-285750">
              <a:buFontTx/>
              <a:buChar char="-"/>
            </a:pPr>
            <a:r>
              <a:rPr lang="fr-FR" dirty="0" smtClean="0"/>
              <a:t>Notre </a:t>
            </a:r>
            <a:r>
              <a:rPr lang="fr-FR" dirty="0"/>
              <a:t>tête peut aussi créer des règles (cognitions) basées sur des événements qui ont pu arriver ou qui ne se sont jamais produits (croyances). </a:t>
            </a:r>
            <a:endParaRPr lang="fr-FR" dirty="0" smtClean="0"/>
          </a:p>
          <a:p>
            <a:pPr marL="471488" lvl="0" indent="-285750">
              <a:buFontTx/>
              <a:buChar char="-"/>
            </a:pPr>
            <a:endParaRPr lang="fr-FR" dirty="0"/>
          </a:p>
          <a:p>
            <a:pPr marL="471488" lvl="0" indent="-285750">
              <a:buFontTx/>
              <a:buChar char="-"/>
            </a:pPr>
            <a:r>
              <a:rPr lang="fr-FR" dirty="0" smtClean="0"/>
              <a:t>Ces </a:t>
            </a:r>
            <a:r>
              <a:rPr lang="fr-FR" dirty="0"/>
              <a:t>règles fonctionnent en guidant nos comportements actuels à partir de prédictions futures. Mais, certaines règles sont fonctionnelles et d’autres non, certaines permettent de sauver des vies et d’autres amènent à la souffrance</a:t>
            </a:r>
            <a:r>
              <a:rPr lang="fr-FR" dirty="0" smtClean="0"/>
              <a:t>.</a:t>
            </a:r>
          </a:p>
          <a:p>
            <a:pPr marL="185738" lvl="0"/>
            <a:endParaRPr lang="fr-FR" dirty="0" smtClean="0"/>
          </a:p>
          <a:p>
            <a:pPr lvl="0"/>
            <a:endParaRPr lang="fr-FR" dirty="0"/>
          </a:p>
        </p:txBody>
      </p:sp>
    </p:spTree>
    <p:extLst>
      <p:ext uri="{BB962C8B-B14F-4D97-AF65-F5344CB8AC3E}">
        <p14:creationId xmlns:p14="http://schemas.microsoft.com/office/powerpoint/2010/main" val="495498006"/>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0"/>
            <a:ext cx="9036496" cy="6740308"/>
          </a:xfrm>
          <a:prstGeom prst="rect">
            <a:avLst/>
          </a:prstGeom>
          <a:ln w="206375">
            <a:solidFill>
              <a:srgbClr val="FF0000"/>
            </a:solidFill>
          </a:ln>
        </p:spPr>
        <p:txBody>
          <a:bodyPr wrap="square">
            <a:spAutoFit/>
          </a:bodyPr>
          <a:lstStyle/>
          <a:p>
            <a:endParaRPr lang="fr-FR" dirty="0"/>
          </a:p>
          <a:p>
            <a:endParaRPr lang="fr-FR" dirty="0"/>
          </a:p>
          <a:p>
            <a:pPr marL="84138"/>
            <a:r>
              <a:rPr lang="fr-FR" dirty="0"/>
              <a:t>Ainsi les individus continuent à vouloir réprimer leurs processus mentaux pour ne pas souffrir car les cognitions dysfonctionnelles </a:t>
            </a:r>
            <a:r>
              <a:rPr lang="fr-FR" dirty="0" smtClean="0"/>
              <a:t>:</a:t>
            </a:r>
          </a:p>
          <a:p>
            <a:pPr marL="84138"/>
            <a:endParaRPr lang="fr-FR" dirty="0"/>
          </a:p>
          <a:p>
            <a:pPr marL="369888" lvl="0" indent="-285750">
              <a:buFontTx/>
              <a:buChar char="-"/>
            </a:pPr>
            <a:r>
              <a:rPr lang="fr-FR" dirty="0" smtClean="0"/>
              <a:t>Favorisent </a:t>
            </a:r>
            <a:r>
              <a:rPr lang="fr-FR" dirty="0"/>
              <a:t>les évitements (</a:t>
            </a:r>
            <a:r>
              <a:rPr lang="fr-FR" dirty="0" err="1"/>
              <a:t>Dymond</a:t>
            </a:r>
            <a:r>
              <a:rPr lang="fr-FR" dirty="0"/>
              <a:t> &amp; Roche, 2009). La prise d’alcool de Sonia pour éviter la pensée qu’elle est mauvaise fonctionne à court terme puisque elle ne va plus y penser quelques temps</a:t>
            </a:r>
            <a:r>
              <a:rPr lang="fr-FR" dirty="0" smtClean="0"/>
              <a:t>.</a:t>
            </a:r>
          </a:p>
          <a:p>
            <a:pPr marL="84138" lvl="0"/>
            <a:r>
              <a:rPr lang="fr-FR" dirty="0" smtClean="0"/>
              <a:t> </a:t>
            </a:r>
            <a:endParaRPr lang="fr-FR" dirty="0"/>
          </a:p>
          <a:p>
            <a:pPr marL="369888" lvl="0" indent="-285750">
              <a:buFontTx/>
              <a:buChar char="-"/>
            </a:pPr>
            <a:r>
              <a:rPr lang="fr-FR" dirty="0" smtClean="0"/>
              <a:t>Rendent </a:t>
            </a:r>
            <a:r>
              <a:rPr lang="fr-FR" dirty="0"/>
              <a:t>inefficaces ces évitements (</a:t>
            </a:r>
            <a:r>
              <a:rPr lang="fr-FR" dirty="0" err="1"/>
              <a:t>Wegner</a:t>
            </a:r>
            <a:r>
              <a:rPr lang="fr-FR" dirty="0"/>
              <a:t>, 1989). D’ailleurs, chers lecteurs, vous pouvez faire l’expérience proposée par </a:t>
            </a:r>
            <a:r>
              <a:rPr lang="fr-FR" dirty="0" err="1"/>
              <a:t>Wegner</a:t>
            </a:r>
            <a:r>
              <a:rPr lang="fr-FR" dirty="0"/>
              <a:t> : fermez les yeux et essayez de ne pas penser à un ours blanc ! Pour Sonia, une fois dissipés les effets de l’alcool, sa tête lui racontera toujours qu’elle est mauvaise</a:t>
            </a:r>
            <a:r>
              <a:rPr lang="fr-FR" dirty="0" smtClean="0"/>
              <a:t>.</a:t>
            </a:r>
          </a:p>
          <a:p>
            <a:pPr marL="369888" lvl="0" indent="-285750">
              <a:buFontTx/>
              <a:buChar char="-"/>
            </a:pPr>
            <a:endParaRPr lang="fr-FR" dirty="0"/>
          </a:p>
          <a:p>
            <a:pPr marL="369888" lvl="0" indent="-285750">
              <a:buFontTx/>
              <a:buChar char="-"/>
            </a:pPr>
            <a:r>
              <a:rPr lang="fr-FR" dirty="0" smtClean="0"/>
              <a:t>Empêchent </a:t>
            </a:r>
            <a:r>
              <a:rPr lang="fr-FR" dirty="0"/>
              <a:t>l’adaptation de nos comportements verbaux (Hayes, 1996). Chez Sonia s’alcooliser n’empêchera donc pas à long terme que sa tête lui raconte la même règle : « </a:t>
            </a:r>
            <a:r>
              <a:rPr lang="fr-FR" i="1" dirty="0"/>
              <a:t>je suis mauvaise </a:t>
            </a:r>
            <a:r>
              <a:rPr lang="fr-FR" dirty="0"/>
              <a:t>». La TCR parle d’insensibilité aux contingences lorsqu’un comportement est sous l’influence d’une règle verbale. Et suivre une règle verbale nous conduit à nous détacher des conséquences réelles de nos comportements et entraîne un ajustement moindre à l’environnement et à ses changements (Hayes </a:t>
            </a:r>
            <a:r>
              <a:rPr lang="fr-FR" i="1" dirty="0"/>
              <a:t>et al.</a:t>
            </a:r>
            <a:r>
              <a:rPr lang="fr-FR" dirty="0"/>
              <a:t>, 2012). Sonia perçoit comme une vérité « </a:t>
            </a:r>
            <a:r>
              <a:rPr lang="fr-FR" i="1" dirty="0"/>
              <a:t>je suis mauvaise </a:t>
            </a:r>
            <a:r>
              <a:rPr lang="fr-FR" dirty="0"/>
              <a:t>» et est incapable de la remettre en question, de s’en détacher. Et, ses comportements pour gérer le contenu de sa cognition ne font que renforcer sa pensée</a:t>
            </a:r>
            <a:r>
              <a:rPr lang="fr-FR" dirty="0" smtClean="0"/>
              <a:t>.</a:t>
            </a:r>
          </a:p>
          <a:p>
            <a:pPr marL="369888" lvl="0" indent="-285750">
              <a:buFontTx/>
              <a:buChar char="-"/>
            </a:pPr>
            <a:endParaRPr lang="fr-FR" dirty="0" smtClean="0"/>
          </a:p>
        </p:txBody>
      </p:sp>
    </p:spTree>
    <p:extLst>
      <p:ext uri="{BB962C8B-B14F-4D97-AF65-F5344CB8AC3E}">
        <p14:creationId xmlns:p14="http://schemas.microsoft.com/office/powerpoint/2010/main" val="2891975500"/>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6370974"/>
          </a:xfrm>
          <a:prstGeom prst="rect">
            <a:avLst/>
          </a:prstGeom>
        </p:spPr>
        <p:txBody>
          <a:bodyPr wrap="square">
            <a:spAutoFit/>
          </a:bodyPr>
          <a:lstStyle/>
          <a:p>
            <a:pPr lvl="0"/>
            <a:endParaRPr lang="fr-FR" sz="2400" b="1" dirty="0">
              <a:latin typeface="+mn-lt"/>
            </a:endParaRPr>
          </a:p>
          <a:p>
            <a:pPr lvl="0"/>
            <a:r>
              <a:rPr lang="fr-FR" sz="2400" b="1" dirty="0" smtClean="0">
                <a:latin typeface="+mn-lt"/>
              </a:rPr>
              <a:t>	a. L’entretien cognitif</a:t>
            </a:r>
          </a:p>
          <a:p>
            <a:pPr lvl="0"/>
            <a:endParaRPr lang="fr-FR" sz="2400" b="1" dirty="0">
              <a:latin typeface="+mn-lt"/>
            </a:endParaRPr>
          </a:p>
          <a:p>
            <a:pPr algn="just"/>
            <a:r>
              <a:rPr lang="fr-FR" sz="2400" dirty="0" smtClean="0"/>
              <a:t>L’entretien </a:t>
            </a:r>
            <a:r>
              <a:rPr lang="fr-FR" sz="2400" dirty="0"/>
              <a:t>cognitif est une procédure permettant de recueillir, auprès du témoin ou de la victime, un plus grand nombre de détails et d’informations que celui obtenu au moyen d’un entretien standard (</a:t>
            </a:r>
            <a:r>
              <a:rPr lang="fr-FR" sz="2400" dirty="0" err="1"/>
              <a:t>Demarchi</a:t>
            </a:r>
            <a:r>
              <a:rPr lang="fr-FR" sz="2400" dirty="0"/>
              <a:t> et </a:t>
            </a:r>
            <a:r>
              <a:rPr lang="fr-FR" sz="2400" dirty="0" err="1"/>
              <a:t>Py</a:t>
            </a:r>
            <a:r>
              <a:rPr lang="fr-FR" sz="2400" dirty="0"/>
              <a:t>, 2006; </a:t>
            </a:r>
            <a:r>
              <a:rPr lang="fr-FR" sz="2400" dirty="0" err="1"/>
              <a:t>Memon</a:t>
            </a:r>
            <a:r>
              <a:rPr lang="fr-FR" sz="2400" dirty="0"/>
              <a:t> et al. 2010, pour des synthèses récentes des travaux). </a:t>
            </a:r>
            <a:endParaRPr lang="fr-FR" sz="2400" dirty="0" smtClean="0"/>
          </a:p>
          <a:p>
            <a:pPr algn="just"/>
            <a:endParaRPr lang="fr-FR" sz="2400" dirty="0"/>
          </a:p>
          <a:p>
            <a:pPr algn="just"/>
            <a:r>
              <a:rPr lang="fr-FR" sz="2400" dirty="0" smtClean="0"/>
              <a:t>Il </a:t>
            </a:r>
            <a:r>
              <a:rPr lang="fr-FR" sz="2400" dirty="0"/>
              <a:t>repose, notamment, sur l’utilisation d’outils de communication et intègre différentes aides mnémotechniques, construites à partir des résultats de la recherche cognitive sur la mémoire. Son utilisation est enseignée aux policiers dans de nombreux pays, dont la France.</a:t>
            </a:r>
          </a:p>
          <a:p>
            <a:pPr lvl="0"/>
            <a:endParaRPr lang="fr-FR" sz="2400" b="1" dirty="0" smtClean="0">
              <a:latin typeface="+mn-lt"/>
            </a:endParaRPr>
          </a:p>
          <a:p>
            <a:pPr lvl="0"/>
            <a:endParaRPr lang="fr-FR" sz="2400" dirty="0" smtClean="0">
              <a:latin typeface="+mn-lt"/>
            </a:endParaRPr>
          </a:p>
        </p:txBody>
      </p:sp>
    </p:spTree>
    <p:extLst>
      <p:ext uri="{BB962C8B-B14F-4D97-AF65-F5344CB8AC3E}">
        <p14:creationId xmlns:p14="http://schemas.microsoft.com/office/powerpoint/2010/main" val="3837935574"/>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830997"/>
          </a:xfrm>
          <a:prstGeom prst="rect">
            <a:avLst/>
          </a:prstGeom>
        </p:spPr>
        <p:txBody>
          <a:bodyPr wrap="square">
            <a:spAutoFit/>
          </a:bodyPr>
          <a:lstStyle/>
          <a:p>
            <a:pPr lvl="0"/>
            <a:endParaRPr lang="fr-FR" sz="2400" b="1" dirty="0" smtClean="0">
              <a:latin typeface="+mn-lt"/>
            </a:endParaRPr>
          </a:p>
          <a:p>
            <a:pPr lvl="0"/>
            <a:endParaRPr lang="fr-FR" sz="2400" dirty="0" smtClean="0">
              <a:latin typeface="+mn-lt"/>
            </a:endParaRPr>
          </a:p>
        </p:txBody>
      </p:sp>
      <p:sp>
        <p:nvSpPr>
          <p:cNvPr id="2" name="Rectangle 1"/>
          <p:cNvSpPr/>
          <p:nvPr/>
        </p:nvSpPr>
        <p:spPr>
          <a:xfrm>
            <a:off x="827584" y="2060848"/>
            <a:ext cx="7632848" cy="2308324"/>
          </a:xfrm>
          <a:prstGeom prst="rect">
            <a:avLst/>
          </a:prstGeom>
        </p:spPr>
        <p:txBody>
          <a:bodyPr wrap="square">
            <a:spAutoFit/>
          </a:bodyPr>
          <a:lstStyle/>
          <a:p>
            <a:pPr algn="just"/>
            <a:r>
              <a:rPr lang="fr-FR" sz="2400" dirty="0"/>
              <a:t>Le développement de cette technique repose sur les connaissances approfondies du fonctionnement de la mémoire épisodique, notamment la théorie de l’encodage spécifique (</a:t>
            </a:r>
            <a:r>
              <a:rPr lang="fr-FR" sz="2400" dirty="0" err="1"/>
              <a:t>Tulving</a:t>
            </a:r>
            <a:r>
              <a:rPr lang="fr-FR" sz="2400" dirty="0"/>
              <a:t> et Thomson, 1973) et le principe de la multiplicité des chemins d’accès (</a:t>
            </a:r>
            <a:r>
              <a:rPr lang="fr-FR" sz="2400" dirty="0" err="1"/>
              <a:t>Flexter</a:t>
            </a:r>
            <a:r>
              <a:rPr lang="fr-FR" sz="2400" dirty="0"/>
              <a:t> et </a:t>
            </a:r>
            <a:r>
              <a:rPr lang="fr-FR" sz="2400" dirty="0" err="1"/>
              <a:t>Tulving</a:t>
            </a:r>
            <a:r>
              <a:rPr lang="fr-FR" sz="2400" dirty="0"/>
              <a:t>, 1978). </a:t>
            </a:r>
            <a:endParaRPr lang="fr-FR" sz="2400" dirty="0"/>
          </a:p>
        </p:txBody>
      </p:sp>
    </p:spTree>
    <p:extLst>
      <p:ext uri="{BB962C8B-B14F-4D97-AF65-F5344CB8AC3E}">
        <p14:creationId xmlns:p14="http://schemas.microsoft.com/office/powerpoint/2010/main" val="689485040"/>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830997"/>
          </a:xfrm>
          <a:prstGeom prst="rect">
            <a:avLst/>
          </a:prstGeom>
        </p:spPr>
        <p:txBody>
          <a:bodyPr wrap="square">
            <a:spAutoFit/>
          </a:bodyPr>
          <a:lstStyle/>
          <a:p>
            <a:pPr lvl="0"/>
            <a:endParaRPr lang="fr-FR" sz="2400" b="1" dirty="0" smtClean="0">
              <a:latin typeface="+mn-lt"/>
            </a:endParaRPr>
          </a:p>
          <a:p>
            <a:pPr lvl="0"/>
            <a:endParaRPr lang="fr-FR" sz="2400" dirty="0" smtClean="0">
              <a:latin typeface="+mn-lt"/>
            </a:endParaRPr>
          </a:p>
        </p:txBody>
      </p:sp>
      <p:sp>
        <p:nvSpPr>
          <p:cNvPr id="2" name="Rectangle 1"/>
          <p:cNvSpPr/>
          <p:nvPr/>
        </p:nvSpPr>
        <p:spPr>
          <a:xfrm>
            <a:off x="323528" y="332656"/>
            <a:ext cx="8544792" cy="5262979"/>
          </a:xfrm>
          <a:prstGeom prst="rect">
            <a:avLst/>
          </a:prstGeom>
        </p:spPr>
        <p:txBody>
          <a:bodyPr wrap="square">
            <a:spAutoFit/>
          </a:bodyPr>
          <a:lstStyle/>
          <a:p>
            <a:pPr algn="just"/>
            <a:r>
              <a:rPr lang="fr-FR" sz="2400" dirty="0"/>
              <a:t>Deux des consignes originales de l’entretien cognitif ont pour objectif d’augmenter la similarité entre les situations d’encodage et de récupération. </a:t>
            </a:r>
          </a:p>
          <a:p>
            <a:pPr algn="just"/>
            <a:endParaRPr lang="fr-FR" sz="2400" dirty="0" smtClean="0"/>
          </a:p>
          <a:p>
            <a:pPr algn="just"/>
            <a:r>
              <a:rPr lang="fr-FR" sz="2400" b="1" dirty="0" smtClean="0"/>
              <a:t>La </a:t>
            </a:r>
            <a:r>
              <a:rPr lang="fr-FR" sz="2400" b="1" dirty="0"/>
              <a:t>première, appelée consigne d’hypermnésie</a:t>
            </a:r>
            <a:r>
              <a:rPr lang="fr-FR" sz="2400" dirty="0"/>
              <a:t>, incite le patient à rapporter toutes les informations qui lui viennent à l’esprit sans se censurer, y compris celles qui lui semblent peu importantes ou celles dont il n’est pas certain. </a:t>
            </a:r>
            <a:endParaRPr lang="fr-FR" sz="2400" dirty="0" smtClean="0"/>
          </a:p>
          <a:p>
            <a:pPr algn="just"/>
            <a:endParaRPr lang="fr-FR" sz="2400" dirty="0"/>
          </a:p>
          <a:p>
            <a:pPr algn="just"/>
            <a:r>
              <a:rPr lang="fr-FR" sz="2400" b="1" dirty="0" smtClean="0"/>
              <a:t>La </a:t>
            </a:r>
            <a:r>
              <a:rPr lang="fr-FR" sz="2400" b="1" dirty="0"/>
              <a:t>deuxième consigne issue du principe de l’encodage spécifique </a:t>
            </a:r>
            <a:r>
              <a:rPr lang="fr-FR" sz="2400" dirty="0"/>
              <a:t>est la consigne de remise en contexte mentale. Cette dernière incite le patient à repenser aux éléments environnementaux, physiques, émotionnels et humoraux présents lors de l’encodage.</a:t>
            </a:r>
          </a:p>
        </p:txBody>
      </p:sp>
    </p:spTree>
    <p:extLst>
      <p:ext uri="{BB962C8B-B14F-4D97-AF65-F5344CB8AC3E}">
        <p14:creationId xmlns:p14="http://schemas.microsoft.com/office/powerpoint/2010/main" val="971712436"/>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830997"/>
          </a:xfrm>
          <a:prstGeom prst="rect">
            <a:avLst/>
          </a:prstGeom>
        </p:spPr>
        <p:txBody>
          <a:bodyPr wrap="square">
            <a:spAutoFit/>
          </a:bodyPr>
          <a:lstStyle/>
          <a:p>
            <a:pPr lvl="0"/>
            <a:endParaRPr lang="fr-FR" sz="2400" b="1" dirty="0" smtClean="0">
              <a:latin typeface="+mn-lt"/>
            </a:endParaRPr>
          </a:p>
          <a:p>
            <a:pPr lvl="0"/>
            <a:endParaRPr lang="fr-FR" sz="2400" dirty="0" smtClean="0">
              <a:latin typeface="+mn-lt"/>
            </a:endParaRPr>
          </a:p>
        </p:txBody>
      </p:sp>
      <p:sp>
        <p:nvSpPr>
          <p:cNvPr id="2" name="Rectangle 1"/>
          <p:cNvSpPr/>
          <p:nvPr/>
        </p:nvSpPr>
        <p:spPr>
          <a:xfrm>
            <a:off x="251520" y="1844824"/>
            <a:ext cx="8544792" cy="2308324"/>
          </a:xfrm>
          <a:prstGeom prst="rect">
            <a:avLst/>
          </a:prstGeom>
        </p:spPr>
        <p:txBody>
          <a:bodyPr wrap="square">
            <a:spAutoFit/>
          </a:bodyPr>
          <a:lstStyle/>
          <a:p>
            <a:pPr algn="just"/>
            <a:r>
              <a:rPr lang="fr-FR" sz="2400" dirty="0"/>
              <a:t>Le deuxième principe théorique est la multiplicité des chemins d’accès à l’information critique (</a:t>
            </a:r>
            <a:r>
              <a:rPr lang="fr-FR" sz="2400" dirty="0" err="1"/>
              <a:t>Tulving</a:t>
            </a:r>
            <a:r>
              <a:rPr lang="fr-FR" sz="2400" dirty="0"/>
              <a:t> et </a:t>
            </a:r>
            <a:r>
              <a:rPr lang="fr-FR" sz="2400" dirty="0" err="1"/>
              <a:t>Bower</a:t>
            </a:r>
            <a:r>
              <a:rPr lang="fr-FR" sz="2400" dirty="0"/>
              <a:t>, 1974). Selon cet auteur, l’accès à une information mnésique peut se faire en empruntant plusieurs chemins possibles. </a:t>
            </a:r>
            <a:r>
              <a:rPr lang="fr-FR" sz="2400" b="1" dirty="0"/>
              <a:t>Les consignes de changement d’ordre narratif et de changement de perspective en sont issues. </a:t>
            </a:r>
          </a:p>
        </p:txBody>
      </p:sp>
    </p:spTree>
    <p:extLst>
      <p:ext uri="{BB962C8B-B14F-4D97-AF65-F5344CB8AC3E}">
        <p14:creationId xmlns:p14="http://schemas.microsoft.com/office/powerpoint/2010/main" val="5360504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r>
              <a:rPr lang="fr-FR">
                <a:latin typeface="Tahoma" charset="0"/>
              </a:rPr>
              <a:t>1. Introduction</a:t>
            </a:r>
          </a:p>
        </p:txBody>
      </p:sp>
      <p:sp>
        <p:nvSpPr>
          <p:cNvPr id="76802" name="Rectangle 3"/>
          <p:cNvSpPr>
            <a:spLocks noGrp="1" noRot="1" noChangeArrowheads="1"/>
          </p:cNvSpPr>
          <p:nvPr>
            <p:ph idx="1"/>
          </p:nvPr>
        </p:nvSpPr>
        <p:spPr>
          <a:xfrm>
            <a:off x="250825" y="1773238"/>
            <a:ext cx="8497888" cy="4895850"/>
          </a:xfrm>
        </p:spPr>
        <p:txBody>
          <a:bodyPr rtlCol="0">
            <a:normAutofit fontScale="85000" lnSpcReduction="10000"/>
          </a:bodyPr>
          <a:lstStyle/>
          <a:p>
            <a:pPr fontAlgn="auto">
              <a:spcAft>
                <a:spcPts val="0"/>
              </a:spcAft>
              <a:buFont typeface="Wingdings" pitchFamily="2" charset="2"/>
              <a:buChar char="S"/>
              <a:defRPr/>
            </a:pPr>
            <a:endParaRPr lang="fr-FR" sz="2800" dirty="0" smtClean="0">
              <a:solidFill>
                <a:schemeClr val="tx1">
                  <a:lumMod val="65000"/>
                  <a:lumOff val="35000"/>
                </a:schemeClr>
              </a:solidFill>
              <a:ea typeface="+mn-ea"/>
              <a:cs typeface="+mn-cs"/>
            </a:endParaRPr>
          </a:p>
          <a:p>
            <a:pPr algn="just" fontAlgn="auto">
              <a:spcAft>
                <a:spcPts val="0"/>
              </a:spcAft>
              <a:buFont typeface="Wingdings" pitchFamily="2" charset="2"/>
              <a:buChar char="S"/>
              <a:defRPr/>
            </a:pPr>
            <a:r>
              <a:rPr lang="fr-FR" sz="2800" dirty="0">
                <a:solidFill>
                  <a:schemeClr val="tx1">
                    <a:lumMod val="65000"/>
                    <a:lumOff val="35000"/>
                  </a:schemeClr>
                </a:solidFill>
                <a:ea typeface="+mn-ea"/>
                <a:cs typeface="+mn-cs"/>
              </a:rPr>
              <a:t>L’ingénierie en psychologie de la santé pourrait s’envisager comme un processus (psychosocial, clinique,…) de changement portant autant sur des dispositifs institutionnels ou relationnelles en vue de préconiser des formes d’actions nouvelles, que sur le changement des comportements de santé. </a:t>
            </a:r>
            <a:endParaRPr lang="fr-FR" sz="2800" dirty="0" smtClean="0">
              <a:solidFill>
                <a:schemeClr val="tx1">
                  <a:lumMod val="65000"/>
                  <a:lumOff val="35000"/>
                </a:schemeClr>
              </a:solidFill>
              <a:ea typeface="+mn-ea"/>
              <a:cs typeface="+mn-cs"/>
            </a:endParaRPr>
          </a:p>
          <a:p>
            <a:pPr algn="just" fontAlgn="auto">
              <a:spcAft>
                <a:spcPts val="0"/>
              </a:spcAft>
              <a:buFont typeface="Wingdings" pitchFamily="2" charset="2"/>
              <a:buChar char="S"/>
              <a:defRPr/>
            </a:pPr>
            <a:r>
              <a:rPr lang="fr-FR" sz="2800" dirty="0" smtClean="0">
                <a:solidFill>
                  <a:schemeClr val="tx1">
                    <a:lumMod val="65000"/>
                    <a:lumOff val="35000"/>
                  </a:schemeClr>
                </a:solidFill>
                <a:ea typeface="+mn-ea"/>
                <a:cs typeface="+mn-cs"/>
              </a:rPr>
              <a:t>Elle </a:t>
            </a:r>
            <a:r>
              <a:rPr lang="fr-FR" sz="2800" dirty="0">
                <a:solidFill>
                  <a:schemeClr val="tx1">
                    <a:lumMod val="65000"/>
                    <a:lumOff val="35000"/>
                  </a:schemeClr>
                </a:solidFill>
                <a:ea typeface="+mn-ea"/>
                <a:cs typeface="+mn-cs"/>
              </a:rPr>
              <a:t>naît à partir du moment où, on essaie à la fois de formaliser les innovations conduites par les acteurs de terrain, et d’opérationnaliser les avancées les plus récentes des différents savoirs et théories, c’est à dire quand on essaie de tenir les deux bouts (et non pas un au détriment de l’autre) du dispositif. </a:t>
            </a:r>
          </a:p>
        </p:txBody>
      </p:sp>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830997"/>
          </a:xfrm>
          <a:prstGeom prst="rect">
            <a:avLst/>
          </a:prstGeom>
        </p:spPr>
        <p:txBody>
          <a:bodyPr wrap="square">
            <a:spAutoFit/>
          </a:bodyPr>
          <a:lstStyle/>
          <a:p>
            <a:pPr lvl="0"/>
            <a:endParaRPr lang="fr-FR" sz="2400" b="1" dirty="0" smtClean="0">
              <a:latin typeface="+mn-lt"/>
            </a:endParaRPr>
          </a:p>
          <a:p>
            <a:pPr lvl="0"/>
            <a:endParaRPr lang="fr-FR" sz="2400" dirty="0" smtClean="0">
              <a:latin typeface="+mn-lt"/>
            </a:endParaRPr>
          </a:p>
        </p:txBody>
      </p:sp>
      <p:sp>
        <p:nvSpPr>
          <p:cNvPr id="2" name="Rectangle 1"/>
          <p:cNvSpPr/>
          <p:nvPr/>
        </p:nvSpPr>
        <p:spPr>
          <a:xfrm>
            <a:off x="15280" y="10923"/>
            <a:ext cx="9128720" cy="6355588"/>
          </a:xfrm>
          <a:prstGeom prst="rect">
            <a:avLst/>
          </a:prstGeom>
        </p:spPr>
        <p:txBody>
          <a:bodyPr wrap="square">
            <a:spAutoFit/>
          </a:bodyPr>
          <a:lstStyle/>
          <a:p>
            <a:pPr algn="just"/>
            <a:r>
              <a:rPr lang="fr-FR" sz="1100" b="1" i="1" dirty="0"/>
              <a:t>Protocole adapté de l’entretien cognitif en langue française issu des travaux de </a:t>
            </a:r>
            <a:r>
              <a:rPr lang="fr-FR" sz="1100" b="1" i="1" dirty="0" err="1"/>
              <a:t>Py</a:t>
            </a:r>
            <a:r>
              <a:rPr lang="fr-FR" sz="1100" b="1" i="1" dirty="0"/>
              <a:t> et al. (</a:t>
            </a:r>
            <a:r>
              <a:rPr lang="fr-FR" sz="1100" b="1" i="1" dirty="0" err="1"/>
              <a:t>Ginet</a:t>
            </a:r>
            <a:r>
              <a:rPr lang="fr-FR" sz="1100" b="1" i="1" dirty="0"/>
              <a:t> et </a:t>
            </a:r>
            <a:r>
              <a:rPr lang="fr-FR" sz="1100" b="1" i="1" dirty="0" err="1"/>
              <a:t>Py</a:t>
            </a:r>
            <a:r>
              <a:rPr lang="fr-FR" sz="1100" b="1" i="1" dirty="0"/>
              <a:t>, 2001; </a:t>
            </a:r>
            <a:r>
              <a:rPr lang="fr-FR" sz="1100" b="1" i="1" dirty="0" err="1"/>
              <a:t>Py</a:t>
            </a:r>
            <a:r>
              <a:rPr lang="fr-FR" sz="1100" b="1" i="1" dirty="0"/>
              <a:t>, </a:t>
            </a:r>
            <a:r>
              <a:rPr lang="fr-FR" sz="1100" b="1" i="1" dirty="0" err="1"/>
              <a:t>Ginet</a:t>
            </a:r>
            <a:r>
              <a:rPr lang="fr-FR" sz="1100" b="1" i="1" dirty="0"/>
              <a:t>, </a:t>
            </a:r>
            <a:r>
              <a:rPr lang="fr-FR" sz="1100" b="1" i="1" dirty="0" err="1"/>
              <a:t>Desperies</a:t>
            </a:r>
            <a:r>
              <a:rPr lang="fr-FR" sz="1100" b="1" i="1" dirty="0"/>
              <a:t> et </a:t>
            </a:r>
            <a:r>
              <a:rPr lang="fr-FR" sz="1100" b="1" i="1" dirty="0" err="1"/>
              <a:t>Cathey</a:t>
            </a:r>
            <a:r>
              <a:rPr lang="fr-FR" sz="1100" b="1" i="1" dirty="0"/>
              <a:t>, 1997) et applicable pour la recherche et la précision des caractéristiques de cibles</a:t>
            </a:r>
            <a:r>
              <a:rPr lang="fr-FR" sz="1100" b="1" i="1" dirty="0" smtClean="0"/>
              <a:t>.</a:t>
            </a:r>
          </a:p>
          <a:p>
            <a:pPr algn="just"/>
            <a:endParaRPr lang="fr-FR" sz="1100" b="1" i="1" dirty="0"/>
          </a:p>
          <a:p>
            <a:pPr algn="just"/>
            <a:r>
              <a:rPr lang="fr-FR" sz="1100" b="1" dirty="0"/>
              <a:t>Première étape : introduction de l’entretien</a:t>
            </a:r>
            <a:endParaRPr lang="fr-FR" sz="1100" dirty="0"/>
          </a:p>
          <a:p>
            <a:pPr algn="just"/>
            <a:r>
              <a:rPr lang="fr-FR" sz="1100" dirty="0"/>
              <a:t>Psychothérapeute : « Nous allons ensemble revenir sur la scène……(préciser la scène). Je vais vous aider dans cette recherche d’informations en vous présentant différentes techniques qui vont faciliter la restitution de vos souvenirs. </a:t>
            </a:r>
            <a:r>
              <a:rPr lang="fr-FR" sz="1100" dirty="0" smtClean="0"/>
              <a:t>»</a:t>
            </a:r>
          </a:p>
          <a:p>
            <a:pPr algn="just"/>
            <a:endParaRPr lang="fr-FR" sz="1100" dirty="0"/>
          </a:p>
          <a:p>
            <a:pPr algn="just"/>
            <a:r>
              <a:rPr lang="fr-FR" sz="1100" b="1" dirty="0"/>
              <a:t>Deuxième étape : énonciation de la consigne d’hypermnésie</a:t>
            </a:r>
            <a:endParaRPr lang="fr-FR" sz="1100" dirty="0"/>
          </a:p>
          <a:p>
            <a:pPr algn="just"/>
            <a:r>
              <a:rPr lang="fr-FR" sz="1100" dirty="0"/>
              <a:t>Psychothérapeute : « On a pu constater que les patients confrontés à des événements difficiles ont souvent tendance à s'autocensurer, et qu'ils omettent des informations qui leur semblent des détails, mais qui sont quelquefois importantes pour le déroulement de la psychothérapie. La première technique que je vous propose consiste à tout me dire, même les détails qui ne vous paraissent pas importants, et même ceux dont vous n'êtes pas très sûr. Essayez, en fait, de me dire tout ce qui vous vient à l'esprit, d'être le plus complet possible, de parler aussi bien des actions que des personnages ou des objets. Moi, en tant que psychothérapeute, tout m'intéresse, n'importe quel détail, quel qu'il soit. </a:t>
            </a:r>
            <a:r>
              <a:rPr lang="fr-FR" sz="1100" dirty="0" smtClean="0"/>
              <a:t>»</a:t>
            </a:r>
          </a:p>
          <a:p>
            <a:pPr algn="just"/>
            <a:endParaRPr lang="fr-FR" sz="1100" dirty="0"/>
          </a:p>
          <a:p>
            <a:pPr algn="just"/>
            <a:r>
              <a:rPr lang="fr-FR" sz="1100" b="1" dirty="0"/>
              <a:t>Troisième étape : énonciation de la consigne de remise en contexte mentale.</a:t>
            </a:r>
            <a:endParaRPr lang="fr-FR" sz="1100" dirty="0"/>
          </a:p>
          <a:p>
            <a:pPr algn="just"/>
            <a:r>
              <a:rPr lang="fr-FR" sz="1100" dirty="0"/>
              <a:t>Psychothérapeute : « Mais avant de me raconter ce que vous avez vu et ce que vous avez vécu au cours de cette scène, je vais vous demander d’effectuer un travail mental qui va vous aider à mieux vous souvenir. Tout d’abord, repensez au lieu dans lequel vous étiez (marquer une pause de quelques instants afin de laisser au témoin le temps de repenser correctement à ce lieu), étiez-vous à l’intérieur ou à l’extérieur? (pause). Quelle place occupiez-vous dans ce lieu? (pause) Quelles étaient les personnes éventuellement présentes? (pause) Quel temps faisait-il ce jour-là? (pause) Quelle était la luminosité? (pause) Quels étaient les bruits, les odeurs? (pause). Repensez également à votre humeur au moment de la scène. Étiez-vous triste? (pause) Gai? (pause) Énervé? (pause) Calme? (pause). Pensez aussi à votre état physique. Étiez-vous en pleine forme? (pause) Ou fatigué? (pause) Aviez-vous faim? Ou trop mangé? (pause) Aviez-vous soif? Froid? Chaud? (pause) Aviez-vous mal quelque part? (pause) Étiez-vous stressé? (pause). Pensez à vos émotions. Avez-vous été ému, choqué, stressé à un moment donné? (pause) À quel moment dans la scène? (pause) Pensez à vos réactions face à la scène (pause1). Prenez tout le temps qu'il vous faut pour effectuer ce travail. Lorsque vous vous sentirez prêt, vous pourrez commencer à me raconter ce que vous avez vu et vécu »</a:t>
            </a:r>
            <a:r>
              <a:rPr lang="fr-FR" sz="1100" dirty="0" smtClean="0"/>
              <a:t>.</a:t>
            </a:r>
          </a:p>
          <a:p>
            <a:pPr algn="just"/>
            <a:endParaRPr lang="fr-FR" sz="1100" dirty="0"/>
          </a:p>
          <a:p>
            <a:pPr algn="just"/>
            <a:r>
              <a:rPr lang="fr-FR" sz="1100" b="1" dirty="0"/>
              <a:t>Quatrième étape : récit spontané du patient</a:t>
            </a:r>
            <a:endParaRPr lang="fr-FR" sz="1100" dirty="0"/>
          </a:p>
          <a:p>
            <a:pPr algn="just"/>
            <a:r>
              <a:rPr lang="fr-FR" sz="1100" dirty="0"/>
              <a:t>Lorsque le patient raconte, le psychothérapeute doit veiller à ne pas l’interrompre. Il doit adopter une attitude d’écoute, avec des renforcements non verbaux. Le témoin doit se sentir écouté pour ne pas être démotivé. Le psychothérapeute doit également le renforcer et l’encourager à la fin de son récit en le remerciant pour l’effort qu’il vient de faire et en insistant sur l’utilité de son récit pour le travail psychothérapeutique. </a:t>
            </a:r>
            <a:endParaRPr lang="fr-FR" sz="1100" dirty="0" smtClean="0"/>
          </a:p>
          <a:p>
            <a:pPr algn="just"/>
            <a:endParaRPr lang="fr-FR" sz="1100" dirty="0"/>
          </a:p>
          <a:p>
            <a:pPr algn="just"/>
            <a:r>
              <a:rPr lang="fr-FR" sz="1100" b="1" dirty="0"/>
              <a:t>Cinquième étape : reformulation et questions synthétiques</a:t>
            </a:r>
            <a:endParaRPr lang="fr-FR" sz="1100" dirty="0"/>
          </a:p>
          <a:p>
            <a:pPr algn="just"/>
            <a:r>
              <a:rPr lang="fr-FR" sz="1100" dirty="0"/>
              <a:t>Le psychothérapeute, sur la base de ses notes et de sa mémoire  peut procéder à une reformulation de la situation. Il posera alors toutes les questions qui lui paraissent utiles et veillera à ce que le patient demeure actif.</a:t>
            </a:r>
          </a:p>
          <a:p>
            <a:pPr algn="just"/>
            <a:r>
              <a:rPr lang="fr-FR" sz="1100" dirty="0"/>
              <a:t> </a:t>
            </a:r>
          </a:p>
          <a:p>
            <a:pPr algn="just"/>
            <a:r>
              <a:rPr lang="fr-FR" sz="1100" dirty="0"/>
              <a:t>Dans la pratique, nous n’avons jamais utilisé le deuxième principe de l’entretien cognitif, qui s’est avéré dans les faits superflus pour l’usage que le psychothérapeute pouvait en faire. Aussi nous avons proposé un protocole adapté qui intègre surtout le premier principe (cf. Encadré n°1).</a:t>
            </a:r>
          </a:p>
        </p:txBody>
      </p:sp>
    </p:spTree>
    <p:extLst>
      <p:ext uri="{BB962C8B-B14F-4D97-AF65-F5344CB8AC3E}">
        <p14:creationId xmlns:p14="http://schemas.microsoft.com/office/powerpoint/2010/main" val="213470651"/>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830997"/>
          </a:xfrm>
          <a:prstGeom prst="rect">
            <a:avLst/>
          </a:prstGeom>
        </p:spPr>
        <p:txBody>
          <a:bodyPr wrap="square">
            <a:spAutoFit/>
          </a:bodyPr>
          <a:lstStyle/>
          <a:p>
            <a:pPr lvl="0"/>
            <a:endParaRPr lang="fr-FR" sz="2400" b="1" dirty="0" smtClean="0">
              <a:latin typeface="+mn-lt"/>
            </a:endParaRPr>
          </a:p>
          <a:p>
            <a:pPr lvl="0"/>
            <a:endParaRPr lang="fr-FR" sz="2400" dirty="0" smtClean="0">
              <a:latin typeface="+mn-lt"/>
            </a:endParaRPr>
          </a:p>
        </p:txBody>
      </p:sp>
      <p:sp>
        <p:nvSpPr>
          <p:cNvPr id="2" name="Rectangle 1"/>
          <p:cNvSpPr/>
          <p:nvPr/>
        </p:nvSpPr>
        <p:spPr>
          <a:xfrm>
            <a:off x="251520" y="260648"/>
            <a:ext cx="8280920" cy="6940363"/>
          </a:xfrm>
          <a:prstGeom prst="rect">
            <a:avLst/>
          </a:prstGeom>
        </p:spPr>
        <p:txBody>
          <a:bodyPr wrap="square">
            <a:spAutoFit/>
          </a:bodyPr>
          <a:lstStyle/>
          <a:p>
            <a:pPr algn="just"/>
            <a:r>
              <a:rPr lang="fr-FR" sz="2000" dirty="0" smtClean="0"/>
              <a:t>b. La méthode </a:t>
            </a:r>
            <a:r>
              <a:rPr lang="fr-FR" sz="2000" i="1" dirty="0" smtClean="0"/>
              <a:t>classique du </a:t>
            </a:r>
            <a:r>
              <a:rPr lang="fr-FR" sz="2000" i="1" dirty="0" err="1" smtClean="0"/>
              <a:t>Float</a:t>
            </a:r>
            <a:r>
              <a:rPr lang="fr-FR" sz="2000" i="1" dirty="0" smtClean="0"/>
              <a:t>-Back</a:t>
            </a:r>
          </a:p>
          <a:p>
            <a:pPr algn="just"/>
            <a:endParaRPr lang="fr-FR" sz="2000" dirty="0" smtClean="0">
              <a:solidFill>
                <a:srgbClr val="FF0000"/>
              </a:solidFill>
            </a:endParaRPr>
          </a:p>
          <a:p>
            <a:pPr algn="just"/>
            <a:r>
              <a:rPr lang="fr-FR" dirty="0" smtClean="0"/>
              <a:t>Faites </a:t>
            </a:r>
            <a:r>
              <a:rPr lang="fr-FR" dirty="0"/>
              <a:t>revenir cette image de __________ et ces mots négatifs __________ (répétez l’image perturbante et la cognition négative du client), remarquez vos émotions et à quel endroit vous les ressentez dans votre corps, et laissez simplement votre esprit flotter vers un moment de votre vie (sans rien chercher de particulier) laissez simplement votre esprit flotter en arrière dans le temps et dites-moi la première scène qui vous vient à l’esprit et lors de laquelle vous avez vécu quelque chose de similaire : des pensées de __________ (répétez la cognition négative), des émotions de __________ (répétez l’émotion négative) dans votre __________ (répétez les endroits du corps où le client a rapporté des sensations) (Shapiro, 2001). La technique du </a:t>
            </a:r>
            <a:r>
              <a:rPr lang="fr-FR" dirty="0" err="1"/>
              <a:t>float</a:t>
            </a:r>
            <a:r>
              <a:rPr lang="fr-FR" dirty="0"/>
              <a:t>-back se traduit par la procédure suivante, point par point :</a:t>
            </a:r>
          </a:p>
          <a:p>
            <a:pPr algn="just"/>
            <a:r>
              <a:rPr lang="fr-FR" dirty="0"/>
              <a:t>1. « Quelle était la dernière fois où vous avez ressenti cela ? »</a:t>
            </a:r>
          </a:p>
          <a:p>
            <a:pPr algn="just"/>
            <a:r>
              <a:rPr lang="fr-FR" dirty="0"/>
              <a:t>2. « Gardez dans vos pensées l’image qui vous vient à l’esprit, ainsi que tout pensée qui apparaît en lien avec cela. »</a:t>
            </a:r>
          </a:p>
          <a:p>
            <a:pPr algn="just"/>
            <a:r>
              <a:rPr lang="fr-FR" dirty="0"/>
              <a:t>3. « A quel endroit de votre corps ressentez-vous cela ? »</a:t>
            </a:r>
          </a:p>
          <a:p>
            <a:pPr algn="just"/>
            <a:r>
              <a:rPr lang="fr-FR" dirty="0"/>
              <a:t>4. « Gardez l’image et ce que vous ressentez et laissez vos pensées vous transporter vers la première fois où vous avez ressenti cela. »</a:t>
            </a:r>
          </a:p>
          <a:p>
            <a:pPr algn="just"/>
            <a:endParaRPr lang="fr-FR" dirty="0"/>
          </a:p>
          <a:p>
            <a:pPr algn="just"/>
            <a:r>
              <a:rPr lang="fr-FR" dirty="0"/>
              <a:t>Lorsque le client trouve un souvenir perturbant, une image et des CN/CP sont identifiées. Ensuite, une procédure EMDR standard (protocole de base) est utilisée.</a:t>
            </a:r>
          </a:p>
          <a:p>
            <a:pPr algn="just"/>
            <a:r>
              <a:rPr lang="fr-FR" sz="1100" dirty="0" smtClean="0"/>
              <a:t>.</a:t>
            </a:r>
            <a:endParaRPr lang="fr-FR" sz="1100" dirty="0"/>
          </a:p>
        </p:txBody>
      </p:sp>
    </p:spTree>
    <p:extLst>
      <p:ext uri="{BB962C8B-B14F-4D97-AF65-F5344CB8AC3E}">
        <p14:creationId xmlns:p14="http://schemas.microsoft.com/office/powerpoint/2010/main" val="2710478651"/>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56358"/>
            <a:ext cx="8496944" cy="830997"/>
          </a:xfrm>
          <a:prstGeom prst="rect">
            <a:avLst/>
          </a:prstGeom>
        </p:spPr>
        <p:txBody>
          <a:bodyPr wrap="square">
            <a:spAutoFit/>
          </a:bodyPr>
          <a:lstStyle/>
          <a:p>
            <a:pPr lvl="0"/>
            <a:endParaRPr lang="fr-FR" sz="2400" b="1" dirty="0" smtClean="0">
              <a:latin typeface="+mn-lt"/>
            </a:endParaRPr>
          </a:p>
          <a:p>
            <a:pPr lvl="0"/>
            <a:endParaRPr lang="fr-FR" sz="2400" dirty="0" smtClean="0">
              <a:latin typeface="+mn-lt"/>
            </a:endParaRPr>
          </a:p>
        </p:txBody>
      </p:sp>
      <p:sp>
        <p:nvSpPr>
          <p:cNvPr id="2" name="Rectangle 1"/>
          <p:cNvSpPr/>
          <p:nvPr/>
        </p:nvSpPr>
        <p:spPr>
          <a:xfrm>
            <a:off x="323528" y="764704"/>
            <a:ext cx="8280920" cy="5832367"/>
          </a:xfrm>
          <a:prstGeom prst="rect">
            <a:avLst/>
          </a:prstGeom>
        </p:spPr>
        <p:txBody>
          <a:bodyPr wrap="square">
            <a:spAutoFit/>
          </a:bodyPr>
          <a:lstStyle/>
          <a:p>
            <a:pPr algn="just"/>
            <a:r>
              <a:rPr lang="fr-FR" sz="2000" dirty="0">
                <a:solidFill>
                  <a:srgbClr val="000000"/>
                </a:solidFill>
              </a:rPr>
              <a:t>c</a:t>
            </a:r>
            <a:r>
              <a:rPr lang="fr-FR" sz="2000" dirty="0" smtClean="0">
                <a:solidFill>
                  <a:srgbClr val="000000"/>
                </a:solidFill>
              </a:rPr>
              <a:t>. La technique du Pont d’affect</a:t>
            </a:r>
          </a:p>
          <a:p>
            <a:pPr algn="just"/>
            <a:endParaRPr lang="fr-FR" sz="2000" dirty="0" smtClean="0">
              <a:solidFill>
                <a:srgbClr val="FF0000"/>
              </a:solidFill>
            </a:endParaRPr>
          </a:p>
          <a:p>
            <a:pPr algn="just"/>
            <a:endParaRPr lang="fr-FR" sz="1600" dirty="0"/>
          </a:p>
          <a:p>
            <a:pPr algn="just"/>
            <a:r>
              <a:rPr lang="fr-FR" dirty="0" smtClean="0"/>
              <a:t>Si </a:t>
            </a:r>
            <a:r>
              <a:rPr lang="fr-FR" dirty="0"/>
              <a:t>le souvenir le plus ancien identifié grâce au </a:t>
            </a:r>
            <a:r>
              <a:rPr lang="fr-FR" dirty="0" err="1"/>
              <a:t>float</a:t>
            </a:r>
            <a:r>
              <a:rPr lang="fr-FR" dirty="0"/>
              <a:t> back s’inscrit encore tardivement dans la ligne du temps, il est possible d’appliquer la technique du pont d’affect sur ce dernier souvenir en identifiant la sensation corporelle. </a:t>
            </a:r>
          </a:p>
          <a:p>
            <a:pPr algn="just"/>
            <a:r>
              <a:rPr lang="fr-FR" dirty="0"/>
              <a:t>Proche de celle du </a:t>
            </a:r>
            <a:r>
              <a:rPr lang="fr-FR" dirty="0" err="1"/>
              <a:t>float</a:t>
            </a:r>
            <a:r>
              <a:rPr lang="fr-FR" dirty="0"/>
              <a:t> back, la technique du pont d’affect (Shapiro 1995) inspirée de la technique de Watkins (1971), met l’accent sur la sensation inscrite dans le corps ; c’est l’empreinte somatique corrélée à la situation du présent qui va permettre le lien (et faire le pont) avec l’affect du souvenir passé pour en faciliter ainsi son émergence. </a:t>
            </a:r>
          </a:p>
          <a:p>
            <a:pPr algn="just"/>
            <a:r>
              <a:rPr lang="fr-FR" dirty="0"/>
              <a:t>Selon Shapiro, le pont d’affect est particulièrement utile lorsque la CN n’est pas claire ou lorsque des souvenirs précoces ne sont pas obtenus par les autres moyens </a:t>
            </a:r>
          </a:p>
          <a:p>
            <a:pPr algn="just"/>
            <a:r>
              <a:rPr lang="fr-FR" dirty="0"/>
              <a:t>«  Concentrez-vous sur le souvenir, les émotions et les sensations dans votre corps, et laissez votre esprit scanner dans le passé la première fois ou vous vous souvenez avoir eu ces sensations. »</a:t>
            </a:r>
          </a:p>
          <a:p>
            <a:pPr algn="just"/>
            <a:r>
              <a:rPr lang="fr-FR" dirty="0"/>
              <a:t>Le souvenir  connecté à ce moment-là  occupera la place du souvenir source. </a:t>
            </a:r>
          </a:p>
          <a:p>
            <a:pPr algn="just"/>
            <a:r>
              <a:rPr lang="fr-FR" dirty="0"/>
              <a:t>Si rien de plus n’est contacté, le souvenir précèdent sera qualifié de souvenir source. </a:t>
            </a:r>
          </a:p>
          <a:p>
            <a:pPr algn="just"/>
            <a:r>
              <a:rPr lang="fr-FR" sz="1100" dirty="0" smtClean="0"/>
              <a:t>.</a:t>
            </a:r>
            <a:endParaRPr lang="fr-FR" sz="1100" dirty="0"/>
          </a:p>
        </p:txBody>
      </p:sp>
    </p:spTree>
    <p:extLst>
      <p:ext uri="{BB962C8B-B14F-4D97-AF65-F5344CB8AC3E}">
        <p14:creationId xmlns:p14="http://schemas.microsoft.com/office/powerpoint/2010/main" val="971384289"/>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4893647"/>
          </a:xfrm>
          <a:prstGeom prst="rect">
            <a:avLst/>
          </a:prstGeom>
        </p:spPr>
        <p:txBody>
          <a:bodyPr wrap="square">
            <a:spAutoFit/>
          </a:bodyPr>
          <a:lstStyle/>
          <a:p>
            <a:pPr algn="just"/>
            <a:r>
              <a:rPr lang="fr-FR" sz="2400" dirty="0" smtClean="0"/>
              <a:t>d</a:t>
            </a:r>
            <a:r>
              <a:rPr lang="fr-FR" sz="2400" dirty="0"/>
              <a:t>. L’approche des deux méthodes développée par De </a:t>
            </a:r>
            <a:r>
              <a:rPr lang="fr-FR" sz="2400" dirty="0" err="1"/>
              <a:t>Jongh</a:t>
            </a:r>
            <a:r>
              <a:rPr lang="fr-FR" sz="2400" dirty="0"/>
              <a:t> et al. (2010) : des symptômes aux cibles (SAC) et des croyances aux cibles (CAC</a:t>
            </a:r>
            <a:r>
              <a:rPr lang="fr-FR" sz="2400" dirty="0" smtClean="0"/>
              <a:t>)</a:t>
            </a:r>
          </a:p>
          <a:p>
            <a:pPr algn="just"/>
            <a:endParaRPr lang="fr-FR" sz="2400" dirty="0" smtClean="0">
              <a:latin typeface="+mn-lt"/>
            </a:endParaRPr>
          </a:p>
          <a:p>
            <a:pPr marL="342900" lvl="0" indent="-342900" algn="just">
              <a:buFontTx/>
              <a:buChar char="-"/>
            </a:pPr>
            <a:r>
              <a:rPr lang="fr-FR" sz="2400" dirty="0" smtClean="0">
                <a:latin typeface="+mn-lt"/>
              </a:rPr>
              <a:t>La méthode des sympt</a:t>
            </a:r>
            <a:r>
              <a:rPr lang="fr-FR" sz="2400" dirty="0" smtClean="0">
                <a:latin typeface="+mn-lt"/>
              </a:rPr>
              <a:t>ômes aux cibles (SAC)</a:t>
            </a:r>
          </a:p>
          <a:p>
            <a:pPr lvl="0" algn="just"/>
            <a:endParaRPr lang="fr-FR" sz="2400" dirty="0" smtClean="0">
              <a:latin typeface="+mn-lt"/>
            </a:endParaRPr>
          </a:p>
          <a:p>
            <a:pPr lvl="0" algn="just"/>
            <a:r>
              <a:rPr lang="fr-FR" sz="2400" dirty="0"/>
              <a:t>Comme son nom l’indique, ce plan de ciblage prend tout d’abord appui sur les symptômes pour lesquels des souvenirs, qui en seraient à l’origine, peuvent être positionné de manière linéaire dans l’histoire du sujet. Cette méthode est en fait une articulation du protocole standard et du protocole pour les phobies (De </a:t>
            </a:r>
            <a:r>
              <a:rPr lang="fr-FR" sz="2400" dirty="0" err="1"/>
              <a:t>Jongh</a:t>
            </a:r>
            <a:r>
              <a:rPr lang="fr-FR" sz="2400" dirty="0"/>
              <a:t> et </a:t>
            </a:r>
            <a:r>
              <a:rPr lang="fr-FR" sz="2400" dirty="0" err="1"/>
              <a:t>Ten</a:t>
            </a:r>
            <a:r>
              <a:rPr lang="fr-FR" sz="2400" dirty="0"/>
              <a:t> </a:t>
            </a:r>
            <a:r>
              <a:rPr lang="fr-FR" sz="2400" dirty="0" err="1"/>
              <a:t>Broeke</a:t>
            </a:r>
            <a:r>
              <a:rPr lang="fr-FR" sz="2400" dirty="0"/>
              <a:t>, 2007 ; De </a:t>
            </a:r>
            <a:r>
              <a:rPr lang="fr-FR" sz="2400" dirty="0" err="1"/>
              <a:t>Jongh</a:t>
            </a:r>
            <a:r>
              <a:rPr lang="fr-FR" sz="2400" dirty="0"/>
              <a:t> et al. 1999). </a:t>
            </a:r>
            <a:endParaRPr lang="fr-FR" sz="2400" dirty="0">
              <a:latin typeface="+mn-lt"/>
            </a:endParaRPr>
          </a:p>
        </p:txBody>
      </p:sp>
    </p:spTree>
    <p:extLst>
      <p:ext uri="{BB962C8B-B14F-4D97-AF65-F5344CB8AC3E}">
        <p14:creationId xmlns:p14="http://schemas.microsoft.com/office/powerpoint/2010/main" val="1651839282"/>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3416320"/>
          </a:xfrm>
          <a:prstGeom prst="rect">
            <a:avLst/>
          </a:prstGeom>
        </p:spPr>
        <p:txBody>
          <a:bodyPr wrap="square">
            <a:spAutoFit/>
          </a:bodyPr>
          <a:lstStyle/>
          <a:p>
            <a:r>
              <a:rPr lang="fr-FR" sz="2400" dirty="0"/>
              <a:t>Première phase : dresser l’inventaire des symptômes ou des </a:t>
            </a:r>
            <a:r>
              <a:rPr lang="fr-FR" sz="2400" dirty="0" smtClean="0"/>
              <a:t>plaintes</a:t>
            </a:r>
          </a:p>
          <a:p>
            <a:endParaRPr lang="fr-FR" sz="2400" dirty="0"/>
          </a:p>
          <a:p>
            <a:r>
              <a:rPr lang="fr-FR" sz="2400" dirty="0"/>
              <a:t>Deuxième phase :  décider quel symptôme (ou quelle grappe de symptômes) doit être traité(e) en </a:t>
            </a:r>
            <a:r>
              <a:rPr lang="fr-FR" sz="2400" dirty="0" smtClean="0"/>
              <a:t>premier</a:t>
            </a:r>
          </a:p>
          <a:p>
            <a:endParaRPr lang="fr-FR" sz="2400" dirty="0"/>
          </a:p>
          <a:p>
            <a:r>
              <a:rPr lang="fr-FR" sz="2400" dirty="0"/>
              <a:t>Troisième phase : identifier les événements étiologiques et subséquents aggravants</a:t>
            </a:r>
          </a:p>
          <a:p>
            <a:endParaRPr lang="fr-FR" sz="2400" dirty="0"/>
          </a:p>
        </p:txBody>
      </p:sp>
      <p:pic>
        <p:nvPicPr>
          <p:cNvPr id="2" name="Image 1"/>
          <p:cNvPicPr>
            <a:picLocks noChangeAspect="1"/>
          </p:cNvPicPr>
          <p:nvPr/>
        </p:nvPicPr>
        <p:blipFill>
          <a:blip r:embed="rId3"/>
          <a:stretch>
            <a:fillRect/>
          </a:stretch>
        </p:blipFill>
        <p:spPr>
          <a:xfrm>
            <a:off x="4109" y="4293096"/>
            <a:ext cx="8864600" cy="2171700"/>
          </a:xfrm>
          <a:prstGeom prst="rect">
            <a:avLst/>
          </a:prstGeom>
        </p:spPr>
      </p:pic>
    </p:spTree>
    <p:extLst>
      <p:ext uri="{BB962C8B-B14F-4D97-AF65-F5344CB8AC3E}">
        <p14:creationId xmlns:p14="http://schemas.microsoft.com/office/powerpoint/2010/main" val="1636687830"/>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1200328"/>
          </a:xfrm>
          <a:prstGeom prst="rect">
            <a:avLst/>
          </a:prstGeom>
        </p:spPr>
        <p:txBody>
          <a:bodyPr wrap="square">
            <a:spAutoFit/>
          </a:bodyPr>
          <a:lstStyle/>
          <a:p>
            <a:r>
              <a:rPr lang="fr-FR" sz="2400" dirty="0"/>
              <a:t>Quatrième phase : déterminer l’évolution des plaintes au cours du </a:t>
            </a:r>
            <a:r>
              <a:rPr lang="fr-FR" sz="2400" dirty="0" smtClean="0"/>
              <a:t>temps</a:t>
            </a:r>
          </a:p>
          <a:p>
            <a:endParaRPr lang="fr-FR" sz="2400" dirty="0"/>
          </a:p>
        </p:txBody>
      </p:sp>
      <p:pic>
        <p:nvPicPr>
          <p:cNvPr id="4" name="Image 3"/>
          <p:cNvPicPr>
            <a:picLocks noChangeAspect="1"/>
          </p:cNvPicPr>
          <p:nvPr/>
        </p:nvPicPr>
        <p:blipFill>
          <a:blip r:embed="rId3"/>
          <a:stretch>
            <a:fillRect/>
          </a:stretch>
        </p:blipFill>
        <p:spPr>
          <a:xfrm>
            <a:off x="2339752" y="1484784"/>
            <a:ext cx="6264696" cy="5253149"/>
          </a:xfrm>
          <a:prstGeom prst="rect">
            <a:avLst/>
          </a:prstGeom>
        </p:spPr>
      </p:pic>
    </p:spTree>
    <p:extLst>
      <p:ext uri="{BB962C8B-B14F-4D97-AF65-F5344CB8AC3E}">
        <p14:creationId xmlns:p14="http://schemas.microsoft.com/office/powerpoint/2010/main" val="466339626"/>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5632310"/>
          </a:xfrm>
          <a:prstGeom prst="rect">
            <a:avLst/>
          </a:prstGeom>
        </p:spPr>
        <p:txBody>
          <a:bodyPr wrap="square">
            <a:spAutoFit/>
          </a:bodyPr>
          <a:lstStyle/>
          <a:p>
            <a:r>
              <a:rPr lang="fr-FR" sz="2400" dirty="0"/>
              <a:t>Cinquième phase : vérifier l’existence d’autres souvenirs d’événements potentiellement </a:t>
            </a:r>
            <a:r>
              <a:rPr lang="fr-FR" sz="2400" dirty="0" smtClean="0"/>
              <a:t>pertinents</a:t>
            </a:r>
          </a:p>
          <a:p>
            <a:endParaRPr lang="fr-FR" sz="2400" dirty="0"/>
          </a:p>
          <a:p>
            <a:r>
              <a:rPr lang="fr-FR" sz="2400" dirty="0"/>
              <a:t>Sixième phase : déterminer quels souvenirs doivent être retraités et dans quel </a:t>
            </a:r>
            <a:r>
              <a:rPr lang="fr-FR" sz="2400" dirty="0" smtClean="0"/>
              <a:t>ordre</a:t>
            </a:r>
          </a:p>
          <a:p>
            <a:endParaRPr lang="fr-FR" sz="2400" dirty="0"/>
          </a:p>
          <a:p>
            <a:r>
              <a:rPr lang="fr-FR" sz="2400" dirty="0"/>
              <a:t>Septième phase : identifier la cible et appliquer le protocole de base</a:t>
            </a:r>
          </a:p>
          <a:p>
            <a:endParaRPr lang="fr-FR" sz="2400" dirty="0"/>
          </a:p>
          <a:p>
            <a:r>
              <a:rPr lang="fr-FR" sz="2400" dirty="0"/>
              <a:t>Huitième phase : réévaluer les symptômes actuels et dresser l’inventaire des cibles restantes</a:t>
            </a:r>
          </a:p>
          <a:p>
            <a:endParaRPr lang="fr-FR" sz="2400" dirty="0" smtClean="0"/>
          </a:p>
          <a:p>
            <a:r>
              <a:rPr lang="fr-FR" sz="2400" dirty="0"/>
              <a:t>Neuvième phase : préparer le patient pour l’avenir</a:t>
            </a:r>
          </a:p>
          <a:p>
            <a:endParaRPr lang="fr-FR" sz="2400" dirty="0"/>
          </a:p>
          <a:p>
            <a:endParaRPr lang="fr-FR" sz="2400" dirty="0"/>
          </a:p>
        </p:txBody>
      </p:sp>
    </p:spTree>
    <p:extLst>
      <p:ext uri="{BB962C8B-B14F-4D97-AF65-F5344CB8AC3E}">
        <p14:creationId xmlns:p14="http://schemas.microsoft.com/office/powerpoint/2010/main" val="2861867487"/>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548680"/>
            <a:ext cx="8496944" cy="4524315"/>
          </a:xfrm>
          <a:prstGeom prst="rect">
            <a:avLst/>
          </a:prstGeom>
        </p:spPr>
        <p:txBody>
          <a:bodyPr wrap="square">
            <a:spAutoFit/>
          </a:bodyPr>
          <a:lstStyle/>
          <a:p>
            <a:pPr lvl="0" algn="just"/>
            <a:r>
              <a:rPr lang="fr-FR" sz="2400" dirty="0" smtClean="0">
                <a:latin typeface="+mn-lt"/>
              </a:rPr>
              <a:t>- La </a:t>
            </a:r>
            <a:r>
              <a:rPr lang="fr-FR" sz="2400" dirty="0">
                <a:latin typeface="+mn-lt"/>
              </a:rPr>
              <a:t>méthode des croyances fondamentales aux cibles (CFC</a:t>
            </a:r>
            <a:r>
              <a:rPr lang="fr-FR" sz="2400" dirty="0" smtClean="0">
                <a:latin typeface="+mn-lt"/>
              </a:rPr>
              <a:t>)</a:t>
            </a:r>
          </a:p>
          <a:p>
            <a:pPr marL="342900" lvl="0" indent="-342900" algn="just">
              <a:buFontTx/>
              <a:buChar char="-"/>
            </a:pPr>
            <a:endParaRPr lang="fr-FR" sz="2400" dirty="0" smtClean="0">
              <a:latin typeface="+mn-lt"/>
            </a:endParaRPr>
          </a:p>
          <a:p>
            <a:pPr algn="just"/>
            <a:r>
              <a:rPr lang="fr-FR" sz="2400" dirty="0"/>
              <a:t>Le point de départ, de la CFC, concerne les croyances dysfonctionnelles (Beck, 1976). Les pensées dysfonctionnelles sont des distorsions cognitives très courantes. Ce sont des façons de penser stériles, souvent stéréotypées, qui s'appliquent de manière quasi automatique (on parle également de « pensées automatiques »), et amènent le sujet à avoir une vision négative du monde. Les croyances dysfonctionnelles rigides indiquent généralement qu’il existe plusieurs expériences ou événements </a:t>
            </a:r>
            <a:r>
              <a:rPr lang="fr-FR" sz="2400" dirty="0" smtClean="0"/>
              <a:t>pertinents.</a:t>
            </a:r>
            <a:endParaRPr lang="fr-FR" sz="2400" dirty="0"/>
          </a:p>
        </p:txBody>
      </p:sp>
    </p:spTree>
    <p:extLst>
      <p:ext uri="{BB962C8B-B14F-4D97-AF65-F5344CB8AC3E}">
        <p14:creationId xmlns:p14="http://schemas.microsoft.com/office/powerpoint/2010/main" val="4107604328"/>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4154983"/>
          </a:xfrm>
          <a:prstGeom prst="rect">
            <a:avLst/>
          </a:prstGeom>
        </p:spPr>
        <p:txBody>
          <a:bodyPr wrap="square">
            <a:spAutoFit/>
          </a:bodyPr>
          <a:lstStyle/>
          <a:p>
            <a:pPr lvl="0" algn="just"/>
            <a:r>
              <a:rPr lang="fr-FR" sz="2400" dirty="0" smtClean="0">
                <a:latin typeface="+mn-lt"/>
              </a:rPr>
              <a:t>- La </a:t>
            </a:r>
            <a:r>
              <a:rPr lang="fr-FR" sz="2400" dirty="0">
                <a:latin typeface="+mn-lt"/>
              </a:rPr>
              <a:t>méthode des croyances fondamentales aux cibles (CFC</a:t>
            </a:r>
            <a:r>
              <a:rPr lang="fr-FR" sz="2400" dirty="0" smtClean="0">
                <a:latin typeface="+mn-lt"/>
              </a:rPr>
              <a:t>)</a:t>
            </a:r>
          </a:p>
          <a:p>
            <a:pPr marL="342900" lvl="0" indent="-342900" algn="just">
              <a:buFontTx/>
              <a:buChar char="-"/>
            </a:pPr>
            <a:endParaRPr lang="fr-FR" sz="2400" dirty="0" smtClean="0">
              <a:latin typeface="+mn-lt"/>
            </a:endParaRPr>
          </a:p>
          <a:p>
            <a:pPr algn="just"/>
            <a:r>
              <a:rPr lang="fr-FR" sz="2400" dirty="0" smtClean="0"/>
              <a:t>En </a:t>
            </a:r>
            <a:r>
              <a:rPr lang="fr-FR" sz="2400" dirty="0"/>
              <a:t>fait, il y aura généralement une gamme étendue d’expériences et d’événements, commençant le plus souvent dans l’enfance du client et traversant sa vie entière. Si les expériences néfastes étaient extrêmes et se sont déroulées dans l’enfance du client, on peut souvent présumer qu’il existe plus d’une croyance fondamentale dysfonctionnelle. Ceci sera particulièrement vrai dans le cas de l’ESPT complexe ou des troubles de la personnalité.</a:t>
            </a:r>
          </a:p>
        </p:txBody>
      </p:sp>
    </p:spTree>
    <p:extLst>
      <p:ext uri="{BB962C8B-B14F-4D97-AF65-F5344CB8AC3E}">
        <p14:creationId xmlns:p14="http://schemas.microsoft.com/office/powerpoint/2010/main" val="711531148"/>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496944" cy="6001642"/>
          </a:xfrm>
          <a:prstGeom prst="rect">
            <a:avLst/>
          </a:prstGeom>
        </p:spPr>
        <p:txBody>
          <a:bodyPr wrap="square">
            <a:spAutoFit/>
          </a:bodyPr>
          <a:lstStyle/>
          <a:p>
            <a:r>
              <a:rPr lang="fr-FR" sz="2400" dirty="0"/>
              <a:t>Première phase : identifier la croyance la plus pertinente</a:t>
            </a:r>
            <a:r>
              <a:rPr lang="fr-FR" sz="2400" dirty="0"/>
              <a:t> </a:t>
            </a:r>
            <a:endParaRPr lang="fr-FR" sz="2400" dirty="0" smtClean="0"/>
          </a:p>
          <a:p>
            <a:endParaRPr lang="fr-FR" sz="2400" dirty="0"/>
          </a:p>
          <a:p>
            <a:r>
              <a:rPr lang="fr-FR" sz="2400" dirty="0"/>
              <a:t>Deuxième phase :  identifier les « preuves »</a:t>
            </a:r>
            <a:r>
              <a:rPr lang="fr-FR" sz="2400" dirty="0"/>
              <a:t> </a:t>
            </a:r>
            <a:endParaRPr lang="fr-FR" sz="2400" dirty="0" smtClean="0"/>
          </a:p>
          <a:p>
            <a:endParaRPr lang="fr-FR" sz="2400" dirty="0"/>
          </a:p>
          <a:p>
            <a:r>
              <a:rPr lang="fr-FR" sz="2400" dirty="0"/>
              <a:t>Troisième phase : précision sur les </a:t>
            </a:r>
            <a:r>
              <a:rPr lang="fr-FR" sz="2400" dirty="0" smtClean="0"/>
              <a:t>situations</a:t>
            </a:r>
          </a:p>
          <a:p>
            <a:endParaRPr lang="fr-FR" sz="2400" dirty="0"/>
          </a:p>
          <a:p>
            <a:r>
              <a:rPr lang="fr-FR" sz="2400" dirty="0" smtClean="0"/>
              <a:t>Quatrième phase: </a:t>
            </a:r>
            <a:r>
              <a:rPr lang="fr-FR" sz="2400" dirty="0"/>
              <a:t>identifier les « preuves » les plus solides</a:t>
            </a:r>
            <a:r>
              <a:rPr lang="fr-FR" sz="2400" dirty="0"/>
              <a:t> </a:t>
            </a:r>
            <a:endParaRPr lang="fr-FR" sz="2400" dirty="0" smtClean="0"/>
          </a:p>
          <a:p>
            <a:endParaRPr lang="fr-FR" sz="2400" dirty="0" smtClean="0"/>
          </a:p>
          <a:p>
            <a:r>
              <a:rPr lang="fr-FR" sz="2400" dirty="0" smtClean="0"/>
              <a:t>Cinquième phase</a:t>
            </a:r>
            <a:r>
              <a:rPr lang="fr-FR" sz="2400" dirty="0"/>
              <a:t> : identifier « l’image cible » (qui prouve le mieux que ...</a:t>
            </a:r>
            <a:r>
              <a:rPr lang="fr-FR" sz="2400" dirty="0" smtClean="0"/>
              <a:t>)</a:t>
            </a:r>
          </a:p>
          <a:p>
            <a:endParaRPr lang="fr-FR" sz="2400" dirty="0"/>
          </a:p>
          <a:p>
            <a:r>
              <a:rPr lang="fr-FR" sz="2400" dirty="0"/>
              <a:t>Phase 6 : commencer le protocole de base avec la « preuve » la plus solide</a:t>
            </a:r>
          </a:p>
          <a:p>
            <a:endParaRPr lang="fr-FR" sz="2400" dirty="0"/>
          </a:p>
          <a:p>
            <a:endParaRPr lang="fr-FR" sz="2400" dirty="0"/>
          </a:p>
          <a:p>
            <a:endParaRPr lang="fr-FR" sz="2400" dirty="0"/>
          </a:p>
        </p:txBody>
      </p:sp>
    </p:spTree>
    <p:extLst>
      <p:ext uri="{BB962C8B-B14F-4D97-AF65-F5344CB8AC3E}">
        <p14:creationId xmlns:p14="http://schemas.microsoft.com/office/powerpoint/2010/main" val="28477588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p:txBody>
          <a:bodyPr/>
          <a:lstStyle/>
          <a:p>
            <a:r>
              <a:rPr lang="fr-FR">
                <a:latin typeface="Tahoma" charset="0"/>
              </a:rPr>
              <a:t>1. Introduction</a:t>
            </a:r>
          </a:p>
        </p:txBody>
      </p:sp>
      <p:sp>
        <p:nvSpPr>
          <p:cNvPr id="28674" name="Rectangle 3"/>
          <p:cNvSpPr>
            <a:spLocks noGrp="1" noRot="1" noChangeArrowheads="1"/>
          </p:cNvSpPr>
          <p:nvPr>
            <p:ph idx="1"/>
          </p:nvPr>
        </p:nvSpPr>
        <p:spPr>
          <a:xfrm>
            <a:off x="250825" y="1773238"/>
            <a:ext cx="8497888" cy="4895850"/>
          </a:xfrm>
        </p:spPr>
        <p:txBody>
          <a:bodyPr/>
          <a:lstStyle/>
          <a:p>
            <a:endParaRPr lang="fr-FR" sz="2800">
              <a:latin typeface="Calisto MT" charset="0"/>
            </a:endParaRPr>
          </a:p>
          <a:p>
            <a:r>
              <a:rPr lang="fr-FR" sz="2400">
                <a:latin typeface="Calisto MT" charset="0"/>
              </a:rPr>
              <a:t>On peut distinguer au moins quatre grandes phases propres à cette démarche d’ingénierie que sont :</a:t>
            </a:r>
          </a:p>
          <a:p>
            <a:r>
              <a:rPr lang="fr-FR" sz="2400">
                <a:latin typeface="Calisto MT" charset="0"/>
              </a:rPr>
              <a:t>l’analyse, </a:t>
            </a:r>
          </a:p>
          <a:p>
            <a:r>
              <a:rPr lang="fr-FR" sz="2400">
                <a:latin typeface="Calisto MT" charset="0"/>
              </a:rPr>
              <a:t>la conception,</a:t>
            </a:r>
          </a:p>
          <a:p>
            <a:r>
              <a:rPr lang="fr-FR" sz="2400">
                <a:latin typeface="Calisto MT" charset="0"/>
              </a:rPr>
              <a:t> la réalisation </a:t>
            </a:r>
          </a:p>
          <a:p>
            <a:r>
              <a:rPr lang="fr-FR" sz="2400">
                <a:latin typeface="Calisto MT" charset="0"/>
              </a:rPr>
              <a:t> l’évaluation :</a:t>
            </a:r>
          </a:p>
        </p:txBody>
      </p:sp>
    </p:spTree>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Wingdings" pitchFamily="2" charset="2"/>
              <a:buNone/>
              <a:defRPr/>
            </a:pPr>
            <a:r>
              <a:rPr lang="fr-FR" sz="6000" dirty="0" smtClean="0">
                <a:solidFill>
                  <a:srgbClr val="B94F07"/>
                </a:solidFill>
                <a:effectLst>
                  <a:outerShdw blurRad="38100" dist="38100" dir="2700000" algn="tl">
                    <a:srgbClr val="000000"/>
                  </a:outerShdw>
                </a:effectLst>
                <a:latin typeface="Tahoma" charset="0"/>
              </a:rPr>
              <a:t>7. </a:t>
            </a:r>
            <a:r>
              <a:rPr lang="fr-FR" sz="6000" dirty="0" smtClean="0">
                <a:solidFill>
                  <a:srgbClr val="B94F07"/>
                </a:solidFill>
                <a:effectLst>
                  <a:outerShdw blurRad="38100" dist="38100" dir="2700000" algn="tl">
                    <a:srgbClr val="000000"/>
                  </a:outerShdw>
                </a:effectLst>
                <a:latin typeface="Tahoma" charset="0"/>
              </a:rPr>
              <a:t>Dissociation, mémoire traumatique et carences précoces: mise au point</a:t>
            </a:r>
            <a:endParaRPr lang="fr-FR" sz="6000" dirty="0">
              <a:solidFill>
                <a:srgbClr val="B94F07"/>
              </a:solidFill>
              <a:effectLst>
                <a:outerShdw blurRad="38100" dist="38100" dir="2700000" algn="tl">
                  <a:srgbClr val="000000"/>
                </a:outerShdw>
              </a:effectLst>
              <a:latin typeface="Tahoma" charset="0"/>
              <a:ea typeface="+mn-ea"/>
              <a:cs typeface="+mn-cs"/>
            </a:endParaRPr>
          </a:p>
        </p:txBody>
      </p:sp>
    </p:spTree>
    <p:extLst>
      <p:ext uri="{BB962C8B-B14F-4D97-AF65-F5344CB8AC3E}">
        <p14:creationId xmlns:p14="http://schemas.microsoft.com/office/powerpoint/2010/main" val="278253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84784"/>
            <a:ext cx="8496944" cy="3785652"/>
          </a:xfrm>
          <a:prstGeom prst="rect">
            <a:avLst/>
          </a:prstGeom>
        </p:spPr>
        <p:txBody>
          <a:bodyPr wrap="square">
            <a:spAutoFit/>
          </a:bodyPr>
          <a:lstStyle/>
          <a:p>
            <a:pPr algn="just"/>
            <a:r>
              <a:rPr lang="fr-FR" sz="2400" b="1" dirty="0"/>
              <a:t>7</a:t>
            </a:r>
            <a:r>
              <a:rPr lang="fr-FR" sz="2400" b="1" dirty="0" smtClean="0"/>
              <a:t>.1. Introduction</a:t>
            </a:r>
          </a:p>
          <a:p>
            <a:pPr algn="just"/>
            <a:endParaRPr lang="fr-FR" sz="2400" dirty="0" smtClean="0">
              <a:latin typeface="+mn-lt"/>
            </a:endParaRPr>
          </a:p>
          <a:p>
            <a:pPr lvl="0" algn="just"/>
            <a:r>
              <a:rPr lang="fr-FR" sz="2400" dirty="0">
                <a:latin typeface="+mn-lt"/>
              </a:rPr>
              <a:t>Ces dernières décennies, on a redécouvert que la dissociation était une caractéristique clé du trauma et des troubles liés au traumatisme. Cette redécouverte se manifeste d’une part, par la classification des troubles dissociatifs dans le DSM-IV (APA, 1994), le DSM-5 (APA, 2013) et la CIM-10 (OMS, 1992) – la CIM-10 incluant parmi eux les troubles dissociatifs du mouvement et de la sensation. </a:t>
            </a:r>
            <a:endParaRPr lang="fr-FR" sz="2400" dirty="0" smtClean="0">
              <a:latin typeface="+mn-lt"/>
            </a:endParaRPr>
          </a:p>
        </p:txBody>
      </p:sp>
    </p:spTree>
    <p:extLst>
      <p:ext uri="{BB962C8B-B14F-4D97-AF65-F5344CB8AC3E}">
        <p14:creationId xmlns:p14="http://schemas.microsoft.com/office/powerpoint/2010/main" val="1478172671"/>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060848"/>
            <a:ext cx="8496944" cy="2677656"/>
          </a:xfrm>
          <a:prstGeom prst="rect">
            <a:avLst/>
          </a:prstGeom>
        </p:spPr>
        <p:txBody>
          <a:bodyPr wrap="square">
            <a:spAutoFit/>
          </a:bodyPr>
          <a:lstStyle/>
          <a:p>
            <a:pPr lvl="0" algn="just"/>
            <a:r>
              <a:rPr lang="fr-FR" sz="2400" dirty="0" smtClean="0">
                <a:latin typeface="+mn-lt"/>
              </a:rPr>
              <a:t>D’autre </a:t>
            </a:r>
            <a:r>
              <a:rPr lang="fr-FR" sz="2400" dirty="0">
                <a:latin typeface="+mn-lt"/>
              </a:rPr>
              <a:t>part, elle transparaît également dans l’existence d’un journal explicitement consacré à ce sujet, le Journal of Trauma &amp; Dissociation, dans des articles cliniques et scientifiques parus dans une grande variété de journaux, et dans la publication d’un nombre croissant de livres spécialisés (par ex., Dell &amp; </a:t>
            </a:r>
            <a:r>
              <a:rPr lang="fr-FR" sz="2400" dirty="0" err="1">
                <a:latin typeface="+mn-lt"/>
              </a:rPr>
              <a:t>O’Neil</a:t>
            </a:r>
            <a:r>
              <a:rPr lang="fr-FR" sz="2400" dirty="0">
                <a:latin typeface="+mn-lt"/>
              </a:rPr>
              <a:t>, 2009; </a:t>
            </a:r>
            <a:r>
              <a:rPr lang="fr-FR" sz="2400" dirty="0" err="1">
                <a:latin typeface="+mn-lt"/>
              </a:rPr>
              <a:t>Kédia</a:t>
            </a:r>
            <a:r>
              <a:rPr lang="fr-FR" sz="2400" dirty="0">
                <a:latin typeface="+mn-lt"/>
              </a:rPr>
              <a:t> et al., 2012; Van der Hart, </a:t>
            </a:r>
            <a:r>
              <a:rPr lang="fr-FR" sz="2400" dirty="0" err="1">
                <a:latin typeface="+mn-lt"/>
              </a:rPr>
              <a:t>Nijenhuis</a:t>
            </a:r>
            <a:r>
              <a:rPr lang="fr-FR" sz="2400" dirty="0">
                <a:latin typeface="+mn-lt"/>
              </a:rPr>
              <a:t>, &amp; Steele, 2006/2010). </a:t>
            </a:r>
          </a:p>
        </p:txBody>
      </p:sp>
    </p:spTree>
    <p:extLst>
      <p:ext uri="{BB962C8B-B14F-4D97-AF65-F5344CB8AC3E}">
        <p14:creationId xmlns:p14="http://schemas.microsoft.com/office/powerpoint/2010/main" val="1455902231"/>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56992"/>
            <a:ext cx="8496944" cy="2308324"/>
          </a:xfrm>
          <a:prstGeom prst="rect">
            <a:avLst/>
          </a:prstGeom>
        </p:spPr>
        <p:txBody>
          <a:bodyPr wrap="square">
            <a:spAutoFit/>
          </a:bodyPr>
          <a:lstStyle/>
          <a:p>
            <a:pPr lvl="0" algn="just"/>
            <a:r>
              <a:rPr lang="fr-FR" sz="2400" dirty="0">
                <a:latin typeface="+mn-lt"/>
              </a:rPr>
              <a:t>Janet (1909) a défini l’hystérie comme suit : </a:t>
            </a:r>
          </a:p>
          <a:p>
            <a:pPr lvl="0" algn="just"/>
            <a:r>
              <a:rPr lang="fr-FR" sz="2400" dirty="0">
                <a:latin typeface="+mn-lt"/>
              </a:rPr>
              <a:t>« une forme de la dépression mentale caractérisée par le rétrécissement du champ de la conscience personnelle et par la tendance à la dissociation des systèmes d’idées et des fonctions qui par leur synthèse constituent la personnalité. » (p. 345)</a:t>
            </a:r>
          </a:p>
        </p:txBody>
      </p:sp>
      <p:pic>
        <p:nvPicPr>
          <p:cNvPr id="2" name="Image 1"/>
          <p:cNvPicPr>
            <a:picLocks noChangeAspect="1"/>
          </p:cNvPicPr>
          <p:nvPr/>
        </p:nvPicPr>
        <p:blipFill>
          <a:blip r:embed="rId3"/>
          <a:stretch>
            <a:fillRect/>
          </a:stretch>
        </p:blipFill>
        <p:spPr>
          <a:xfrm>
            <a:off x="7092280" y="0"/>
            <a:ext cx="2235200" cy="2794000"/>
          </a:xfrm>
          <a:prstGeom prst="rect">
            <a:avLst/>
          </a:prstGeom>
        </p:spPr>
      </p:pic>
    </p:spTree>
    <p:extLst>
      <p:ext uri="{BB962C8B-B14F-4D97-AF65-F5344CB8AC3E}">
        <p14:creationId xmlns:p14="http://schemas.microsoft.com/office/powerpoint/2010/main" val="322895020"/>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84784"/>
            <a:ext cx="8496944" cy="4524315"/>
          </a:xfrm>
          <a:prstGeom prst="rect">
            <a:avLst/>
          </a:prstGeom>
        </p:spPr>
        <p:txBody>
          <a:bodyPr wrap="square">
            <a:spAutoFit/>
          </a:bodyPr>
          <a:lstStyle/>
          <a:p>
            <a:pPr algn="just"/>
            <a:r>
              <a:rPr lang="fr-FR" sz="2400" b="1" dirty="0" smtClean="0"/>
              <a:t>7.2</a:t>
            </a:r>
            <a:r>
              <a:rPr lang="fr-FR" sz="2400" b="1" dirty="0"/>
              <a:t>. Conceptualisation restreinte et large de la </a:t>
            </a:r>
            <a:r>
              <a:rPr lang="fr-FR" sz="2400" b="1" dirty="0" smtClean="0"/>
              <a:t>dissociation</a:t>
            </a:r>
          </a:p>
          <a:p>
            <a:pPr algn="just"/>
            <a:endParaRPr lang="fr-FR" sz="2400" dirty="0" smtClean="0">
              <a:latin typeface="+mn-lt"/>
            </a:endParaRPr>
          </a:p>
          <a:p>
            <a:pPr lvl="0" algn="just"/>
            <a:r>
              <a:rPr lang="fr-FR" sz="2400" dirty="0">
                <a:latin typeface="+mn-lt"/>
              </a:rPr>
              <a:t>Le DSM-5 (APA, 2013) définit la dissociation comme « une rupture et/ou une discontinuité dans l’intégration normale de la conscience, de la mémoire, de l’identité, de l’émotion, de la perception, de la représentation corporelle, du contrôle moteur et du comportement » (p. 291). </a:t>
            </a:r>
          </a:p>
          <a:p>
            <a:pPr lvl="0" algn="just"/>
            <a:endParaRPr lang="fr-FR" sz="2400" dirty="0">
              <a:latin typeface="+mn-lt"/>
            </a:endParaRPr>
          </a:p>
          <a:p>
            <a:pPr lvl="0" algn="just"/>
            <a:r>
              <a:rPr lang="fr-FR" sz="2400" dirty="0">
                <a:latin typeface="+mn-lt"/>
              </a:rPr>
              <a:t>Cette définition dissimule le fait qu’il existe actuellement deux types principaux de conceptualisation. </a:t>
            </a:r>
          </a:p>
        </p:txBody>
      </p:sp>
    </p:spTree>
    <p:extLst>
      <p:ext uri="{BB962C8B-B14F-4D97-AF65-F5344CB8AC3E}">
        <p14:creationId xmlns:p14="http://schemas.microsoft.com/office/powerpoint/2010/main" val="4167443400"/>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1088" y="404664"/>
            <a:ext cx="7200800" cy="2677656"/>
          </a:xfrm>
          <a:prstGeom prst="rect">
            <a:avLst/>
          </a:prstGeom>
        </p:spPr>
        <p:txBody>
          <a:bodyPr wrap="square">
            <a:spAutoFit/>
          </a:bodyPr>
          <a:lstStyle/>
          <a:p>
            <a:pPr algn="just"/>
            <a:r>
              <a:rPr lang="fr-FR" sz="2400" dirty="0">
                <a:solidFill>
                  <a:srgbClr val="FF0000"/>
                </a:solidFill>
              </a:rPr>
              <a:t>La première, </a:t>
            </a:r>
            <a:r>
              <a:rPr lang="fr-FR" sz="2400" dirty="0"/>
              <a:t>s’inscrivant dans la lignée des idées originales du 19</a:t>
            </a:r>
            <a:r>
              <a:rPr lang="fr-FR" sz="2400" baseline="30000" dirty="0"/>
              <a:t>e</a:t>
            </a:r>
            <a:r>
              <a:rPr lang="fr-FR" sz="2400" dirty="0"/>
              <a:t> siècle est appelée la conception restreinte de la dissociation liée au trauma qui serait une division post-traumatique de la personnalité, tandis que la seconde est appelée la conceptualisation large (Van der Hart &amp; </a:t>
            </a:r>
            <a:r>
              <a:rPr lang="fr-FR" sz="2400" dirty="0" err="1"/>
              <a:t>Dorahy</a:t>
            </a:r>
            <a:r>
              <a:rPr lang="fr-FR" sz="2400" dirty="0"/>
              <a:t>, 2009).</a:t>
            </a:r>
            <a:r>
              <a:rPr lang="fr-FR" sz="2400" dirty="0"/>
              <a:t> </a:t>
            </a:r>
            <a:r>
              <a:rPr lang="fr-FR" sz="2400" dirty="0" smtClean="0">
                <a:latin typeface="+mn-lt"/>
              </a:rPr>
              <a:t>. </a:t>
            </a:r>
            <a:endParaRPr lang="fr-FR" sz="2400" dirty="0">
              <a:latin typeface="+mn-lt"/>
            </a:endParaRPr>
          </a:p>
        </p:txBody>
      </p:sp>
      <p:sp>
        <p:nvSpPr>
          <p:cNvPr id="2" name="Rectangle 1"/>
          <p:cNvSpPr/>
          <p:nvPr/>
        </p:nvSpPr>
        <p:spPr>
          <a:xfrm>
            <a:off x="395536" y="3212976"/>
            <a:ext cx="8568952" cy="830997"/>
          </a:xfrm>
          <a:prstGeom prst="rect">
            <a:avLst/>
          </a:prstGeom>
        </p:spPr>
        <p:txBody>
          <a:bodyPr wrap="square">
            <a:spAutoFit/>
          </a:bodyPr>
          <a:lstStyle/>
          <a:p>
            <a:pPr algn="ctr"/>
            <a:r>
              <a:rPr lang="fr-FR" sz="2400" dirty="0"/>
              <a:t>D</a:t>
            </a:r>
            <a:r>
              <a:rPr lang="fr-FR" sz="2400" dirty="0" smtClean="0"/>
              <a:t>ivision </a:t>
            </a:r>
            <a:r>
              <a:rPr lang="fr-FR" sz="2400" dirty="0"/>
              <a:t>de la personnalité en des parties dissociatives qui, soit évitent le traumatisme, soit sont obnubilées par lui </a:t>
            </a:r>
            <a:r>
              <a:rPr lang="fr-FR" sz="2400" dirty="0"/>
              <a:t> </a:t>
            </a:r>
          </a:p>
        </p:txBody>
      </p:sp>
      <p:sp>
        <p:nvSpPr>
          <p:cNvPr id="4" name="Rectangle 3"/>
          <p:cNvSpPr/>
          <p:nvPr/>
        </p:nvSpPr>
        <p:spPr>
          <a:xfrm>
            <a:off x="683568" y="4365104"/>
            <a:ext cx="7992888" cy="1323439"/>
          </a:xfrm>
          <a:prstGeom prst="rect">
            <a:avLst/>
          </a:prstGeom>
        </p:spPr>
        <p:txBody>
          <a:bodyPr wrap="square">
            <a:spAutoFit/>
          </a:bodyPr>
          <a:lstStyle/>
          <a:p>
            <a:pPr algn="ctr"/>
            <a:r>
              <a:rPr lang="fr-FR" sz="2000" dirty="0"/>
              <a:t>Cette insistance « </a:t>
            </a:r>
            <a:r>
              <a:rPr lang="fr-FR" sz="2000" dirty="0" err="1"/>
              <a:t>janetienne</a:t>
            </a:r>
            <a:r>
              <a:rPr lang="fr-FR" sz="2000" dirty="0"/>
              <a:t> » à définir une dissociation se développant initialement comme un échec d’intégration contraste avec le point de vue plus freudien estimant qu’il s’agit principalement d’une défense psychologique. </a:t>
            </a:r>
            <a:endParaRPr lang="fr-FR" sz="2000" dirty="0"/>
          </a:p>
        </p:txBody>
      </p:sp>
      <p:pic>
        <p:nvPicPr>
          <p:cNvPr id="5" name="Image 4"/>
          <p:cNvPicPr>
            <a:picLocks noChangeAspect="1"/>
          </p:cNvPicPr>
          <p:nvPr/>
        </p:nvPicPr>
        <p:blipFill>
          <a:blip r:embed="rId3"/>
          <a:stretch>
            <a:fillRect/>
          </a:stretch>
        </p:blipFill>
        <p:spPr>
          <a:xfrm>
            <a:off x="19059" y="476672"/>
            <a:ext cx="1893022" cy="2040053"/>
          </a:xfrm>
          <a:prstGeom prst="rect">
            <a:avLst/>
          </a:prstGeom>
        </p:spPr>
      </p:pic>
    </p:spTree>
    <p:extLst>
      <p:ext uri="{BB962C8B-B14F-4D97-AF65-F5344CB8AC3E}">
        <p14:creationId xmlns:p14="http://schemas.microsoft.com/office/powerpoint/2010/main" val="283841509"/>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04664"/>
            <a:ext cx="9044384" cy="6555641"/>
          </a:xfrm>
          <a:prstGeom prst="rect">
            <a:avLst/>
          </a:prstGeom>
        </p:spPr>
        <p:txBody>
          <a:bodyPr wrap="square">
            <a:spAutoFit/>
          </a:bodyPr>
          <a:lstStyle/>
          <a:p>
            <a:pPr algn="just"/>
            <a:r>
              <a:rPr lang="fr-FR" sz="2000" dirty="0" err="1"/>
              <a:t>Nijenhuis</a:t>
            </a:r>
            <a:r>
              <a:rPr lang="fr-FR" sz="2000" dirty="0"/>
              <a:t> et Van der Hart (2011) ont présenté la définition suivante de la dissociation </a:t>
            </a:r>
            <a:r>
              <a:rPr lang="fr-FR" sz="2000" dirty="0" smtClean="0"/>
              <a:t>:</a:t>
            </a:r>
          </a:p>
          <a:p>
            <a:pPr algn="just"/>
            <a:endParaRPr lang="fr-FR" sz="2000" dirty="0"/>
          </a:p>
          <a:p>
            <a:pPr algn="just"/>
            <a:r>
              <a:rPr lang="fr-FR" sz="2000" dirty="0"/>
              <a:t>« une division de la personnalité de l’individu, c’est-à-dire, du système dynamique, biopsychosocial entier, qui détermine ses actions mentales et comportementales caractéristiques. Cette division de la personnalité constitue un point central du trauma. Elle évolue quand il manque à l'individu la capacité d'intégrer, partiellement ou en totalité, les expériences négatives. Elle peut soutenir l’adaptation dans ce contexte, mais généralement il existe des limites à cette adaptation. La division implique deux ou plusieurs sous-systèmes insuffisamment intégrés, dynamiques mais excessivement stables. Ces sous-systèmes exercent des fonctions, et peuvent inclure n’importe quelles actions mentales et comportementales, et les états impliqués. Ces états et sous-systèmes peuvent être latents ou activés </a:t>
            </a:r>
            <a:r>
              <a:rPr lang="fr-FR" sz="2000" dirty="0" err="1"/>
              <a:t>séquenciellement</a:t>
            </a:r>
            <a:r>
              <a:rPr lang="fr-FR" sz="2000" dirty="0"/>
              <a:t> ou en parallèle. Chaque sous-système dissociatif, c’est-à-dire, partie dissociative de la personnalité, inclut au moins sa propre perspective à la première personne, même rudimentaire. Comme chaque partie dissociative, l’individu peut interagir avec d’autres parties dissociatives et d’autres individus, au moins en principe. Les parties dissociatives maintiennent des frontières psychobiologiques particulières qui les maintiennent divisées, mais qu’elles peuvent, en principe, dissoudre. » </a:t>
            </a:r>
          </a:p>
        </p:txBody>
      </p:sp>
    </p:spTree>
    <p:extLst>
      <p:ext uri="{BB962C8B-B14F-4D97-AF65-F5344CB8AC3E}">
        <p14:creationId xmlns:p14="http://schemas.microsoft.com/office/powerpoint/2010/main" val="554945546"/>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04664"/>
            <a:ext cx="9151888" cy="5632310"/>
          </a:xfrm>
          <a:prstGeom prst="rect">
            <a:avLst/>
          </a:prstGeom>
        </p:spPr>
        <p:txBody>
          <a:bodyPr wrap="square">
            <a:spAutoFit/>
          </a:bodyPr>
          <a:lstStyle/>
          <a:p>
            <a:pPr algn="just"/>
            <a:r>
              <a:rPr lang="fr-FR" sz="2400" dirty="0" smtClean="0">
                <a:solidFill>
                  <a:srgbClr val="FF0000"/>
                </a:solidFill>
              </a:rPr>
              <a:t>La seconde </a:t>
            </a:r>
            <a:r>
              <a:rPr lang="fr-FR" sz="2400" dirty="0" smtClean="0"/>
              <a:t>que </a:t>
            </a:r>
            <a:r>
              <a:rPr lang="fr-FR" sz="2400" dirty="0"/>
              <a:t>l’on nomme la conceptualisation large de la dissociation, </a:t>
            </a:r>
            <a:r>
              <a:rPr lang="fr-FR" sz="2400" dirty="0" smtClean="0"/>
              <a:t>a </a:t>
            </a:r>
            <a:r>
              <a:rPr lang="fr-FR" sz="2400" dirty="0"/>
              <a:t>émergé dans les années 80, différents phénomènes sont englobés sous l'étiquette dissociation, détachés de tout lien avec une structure de personnalité divisée sous-jacente. </a:t>
            </a:r>
            <a:endParaRPr lang="fr-FR" sz="2400" dirty="0" smtClean="0"/>
          </a:p>
          <a:p>
            <a:pPr algn="just"/>
            <a:endParaRPr lang="fr-FR" sz="2400" dirty="0"/>
          </a:p>
          <a:p>
            <a:pPr algn="just"/>
            <a:r>
              <a:rPr lang="fr-FR" sz="2400" dirty="0" smtClean="0"/>
              <a:t>Ainsi</a:t>
            </a:r>
            <a:r>
              <a:rPr lang="fr-FR" sz="2400" dirty="0"/>
              <a:t>, cette conception inclut les altérations de la conscience, y compris le rétrécissement du champ de la conscience (que Janet distingue clairement de la dissociation), l’absorption et l’implication imaginaire, qui peuvent ou non être liées à une dissociation de la personnalité. </a:t>
            </a:r>
            <a:endParaRPr lang="fr-FR" sz="2400" dirty="0" smtClean="0"/>
          </a:p>
          <a:p>
            <a:pPr algn="just"/>
            <a:endParaRPr lang="fr-FR" sz="2400" dirty="0"/>
          </a:p>
          <a:p>
            <a:pPr algn="just"/>
            <a:r>
              <a:rPr lang="fr-FR" sz="2400" dirty="0" smtClean="0"/>
              <a:t>Par </a:t>
            </a:r>
            <a:r>
              <a:rPr lang="fr-FR" sz="2400" dirty="0"/>
              <a:t>exemple, quand nous nous concentrons sur un stimuli spécifique, tel que l’écoute intense d’un morceau de musique, il ne s’agit pas, par définition, de la manifestation d’une telle dissociation</a:t>
            </a:r>
            <a:r>
              <a:rPr lang="fr-FR" sz="2400" dirty="0" smtClean="0">
                <a:latin typeface="+mn-lt"/>
              </a:rPr>
              <a:t>. </a:t>
            </a:r>
            <a:endParaRPr lang="fr-FR" sz="2400" dirty="0">
              <a:latin typeface="+mn-lt"/>
            </a:endParaRPr>
          </a:p>
        </p:txBody>
      </p:sp>
    </p:spTree>
    <p:extLst>
      <p:ext uri="{BB962C8B-B14F-4D97-AF65-F5344CB8AC3E}">
        <p14:creationId xmlns:p14="http://schemas.microsoft.com/office/powerpoint/2010/main" val="1620601546"/>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58" y="107576"/>
            <a:ext cx="8565759" cy="1336956"/>
          </a:xfrm>
        </p:spPr>
        <p:txBody>
          <a:bodyPr/>
          <a:lstStyle/>
          <a:p>
            <a:pPr algn="just"/>
            <a:r>
              <a:rPr lang="fr-FR" sz="2400" b="1" dirty="0">
                <a:solidFill>
                  <a:schemeClr val="tx1"/>
                </a:solidFill>
              </a:rPr>
              <a:t>7.3. La théorie de la dissociation structurelle de la personnalité</a:t>
            </a:r>
          </a:p>
        </p:txBody>
      </p:sp>
      <p:sp>
        <p:nvSpPr>
          <p:cNvPr id="3" name="Espace réservé du contenu 2"/>
          <p:cNvSpPr>
            <a:spLocks noGrp="1"/>
          </p:cNvSpPr>
          <p:nvPr>
            <p:ph idx="1"/>
          </p:nvPr>
        </p:nvSpPr>
        <p:spPr>
          <a:xfrm>
            <a:off x="549275" y="1600200"/>
            <a:ext cx="8042276" cy="5040593"/>
          </a:xfrm>
        </p:spPr>
        <p:txBody>
          <a:bodyPr>
            <a:normAutofit fontScale="92500" lnSpcReduction="20000"/>
          </a:bodyPr>
          <a:lstStyle/>
          <a:p>
            <a:r>
              <a:rPr lang="fr-FR" dirty="0" smtClean="0">
                <a:solidFill>
                  <a:srgbClr val="000000"/>
                </a:solidFill>
              </a:rPr>
              <a:t>Différencier fonctionnement apparemment normal du fonctionnement émotionnel</a:t>
            </a:r>
          </a:p>
          <a:p>
            <a:r>
              <a:rPr lang="fr-FR" dirty="0" smtClean="0">
                <a:solidFill>
                  <a:srgbClr val="000000"/>
                </a:solidFill>
              </a:rPr>
              <a:t>Myers (1940) distinguait entre </a:t>
            </a:r>
          </a:p>
          <a:p>
            <a:pPr lvl="1"/>
            <a:r>
              <a:rPr lang="fr-FR" dirty="0" smtClean="0">
                <a:solidFill>
                  <a:srgbClr val="000000"/>
                </a:solidFill>
              </a:rPr>
              <a:t>(partie de la) personnalité émotionnelle et </a:t>
            </a:r>
          </a:p>
          <a:p>
            <a:pPr lvl="1"/>
            <a:r>
              <a:rPr lang="fr-FR" dirty="0" smtClean="0">
                <a:solidFill>
                  <a:srgbClr val="000000"/>
                </a:solidFill>
              </a:rPr>
              <a:t>(partie de la) personnalité apparemment normale</a:t>
            </a:r>
          </a:p>
          <a:p>
            <a:r>
              <a:rPr lang="fr-FR" dirty="0" smtClean="0">
                <a:solidFill>
                  <a:srgbClr val="000000"/>
                </a:solidFill>
              </a:rPr>
              <a:t>PAN (Van der Hart et al, 2006, 2009)</a:t>
            </a:r>
          </a:p>
          <a:p>
            <a:pPr lvl="1"/>
            <a:r>
              <a:rPr lang="fr-FR" dirty="0" smtClean="0">
                <a:solidFill>
                  <a:srgbClr val="000000"/>
                </a:solidFill>
              </a:rPr>
              <a:t>Orienté vers la survie de l’espèce, </a:t>
            </a:r>
          </a:p>
          <a:p>
            <a:pPr lvl="1"/>
            <a:r>
              <a:rPr lang="fr-FR" dirty="0" smtClean="0">
                <a:solidFill>
                  <a:srgbClr val="000000"/>
                </a:solidFill>
              </a:rPr>
              <a:t>le fonctionnement de la vie quotidienne</a:t>
            </a:r>
          </a:p>
          <a:p>
            <a:pPr lvl="1"/>
            <a:r>
              <a:rPr lang="fr-FR" dirty="0" smtClean="0">
                <a:solidFill>
                  <a:srgbClr val="000000"/>
                </a:solidFill>
              </a:rPr>
              <a:t>Évitement phobique de tout contenu traumatique et de parties émotionnelles</a:t>
            </a:r>
          </a:p>
          <a:p>
            <a:r>
              <a:rPr lang="fr-FR" dirty="0" smtClean="0">
                <a:solidFill>
                  <a:srgbClr val="000000"/>
                </a:solidFill>
              </a:rPr>
              <a:t>PE: </a:t>
            </a:r>
          </a:p>
          <a:p>
            <a:pPr lvl="1"/>
            <a:r>
              <a:rPr lang="fr-FR" dirty="0" smtClean="0">
                <a:solidFill>
                  <a:srgbClr val="000000"/>
                </a:solidFill>
              </a:rPr>
              <a:t>systèmes d’action de défense contre des menaces</a:t>
            </a:r>
          </a:p>
          <a:p>
            <a:pPr lvl="1"/>
            <a:r>
              <a:rPr lang="fr-FR" dirty="0" smtClean="0">
                <a:solidFill>
                  <a:srgbClr val="000000"/>
                </a:solidFill>
              </a:rPr>
              <a:t>Organisé pour la survie individuelle</a:t>
            </a:r>
          </a:p>
          <a:p>
            <a:endParaRPr lang="fr-FR" dirty="0">
              <a:solidFill>
                <a:srgbClr val="000000"/>
              </a:solidFill>
            </a:endParaRPr>
          </a:p>
        </p:txBody>
      </p:sp>
      <p:sp>
        <p:nvSpPr>
          <p:cNvPr id="4" name="Espace réservé du pied de page 3"/>
          <p:cNvSpPr>
            <a:spLocks noGrp="1"/>
          </p:cNvSpPr>
          <p:nvPr>
            <p:ph type="ftr" sz="quarter" idx="11"/>
          </p:nvPr>
        </p:nvSpPr>
        <p:spPr/>
        <p:txBody>
          <a:bodyPr/>
          <a:lstStyle/>
          <a:p>
            <a:r>
              <a:rPr lang="fr-FR" dirty="0" smtClean="0"/>
              <a:t> </a:t>
            </a:r>
            <a:r>
              <a:rPr lang="fr-FR" dirty="0" err="1" smtClean="0"/>
              <a:t>H.Dellucci</a:t>
            </a:r>
            <a:r>
              <a:rPr lang="fr-FR" dirty="0" smtClean="0"/>
              <a:t> - Metz 2011 </a:t>
            </a:r>
            <a:endParaRPr lang="fr-FR" dirty="0"/>
          </a:p>
        </p:txBody>
      </p:sp>
    </p:spTree>
    <p:extLst>
      <p:ext uri="{BB962C8B-B14F-4D97-AF65-F5344CB8AC3E}">
        <p14:creationId xmlns:p14="http://schemas.microsoft.com/office/powerpoint/2010/main" val="2963149462"/>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1748433"/>
            <a:ext cx="8042276" cy="4527235"/>
          </a:xfrm>
        </p:spPr>
        <p:txBody>
          <a:bodyPr>
            <a:normAutofit/>
          </a:bodyPr>
          <a:lstStyle/>
          <a:p>
            <a:endParaRPr lang="en-US" b="1" dirty="0" smtClean="0">
              <a:solidFill>
                <a:srgbClr val="000000"/>
              </a:solidFill>
            </a:endParaRPr>
          </a:p>
          <a:p>
            <a:r>
              <a:rPr lang="fr-FR" b="1" dirty="0" smtClean="0">
                <a:solidFill>
                  <a:srgbClr val="000000"/>
                </a:solidFill>
              </a:rPr>
              <a:t>Dissociation </a:t>
            </a:r>
          </a:p>
          <a:p>
            <a:pPr>
              <a:buNone/>
            </a:pPr>
            <a:r>
              <a:rPr lang="fr-FR" b="1" dirty="0" smtClean="0">
                <a:solidFill>
                  <a:srgbClr val="000000"/>
                </a:solidFill>
              </a:rPr>
              <a:t>	Structurelle </a:t>
            </a:r>
          </a:p>
          <a:p>
            <a:pPr>
              <a:buNone/>
            </a:pPr>
            <a:r>
              <a:rPr lang="fr-FR" b="1" dirty="0" smtClean="0">
                <a:solidFill>
                  <a:srgbClr val="000000"/>
                </a:solidFill>
              </a:rPr>
              <a:t>	Primaire</a:t>
            </a:r>
          </a:p>
          <a:p>
            <a:pPr>
              <a:buNone/>
            </a:pPr>
            <a:endParaRPr lang="fr-FR" b="1" dirty="0" smtClean="0">
              <a:solidFill>
                <a:srgbClr val="000000"/>
              </a:solidFill>
            </a:endParaRPr>
          </a:p>
          <a:p>
            <a:r>
              <a:rPr lang="fr-FR" dirty="0" smtClean="0">
                <a:solidFill>
                  <a:srgbClr val="000000"/>
                </a:solidFill>
              </a:rPr>
              <a:t>Dissociation Structurelle Secondaire</a:t>
            </a:r>
          </a:p>
          <a:p>
            <a:r>
              <a:rPr lang="fr-FR" dirty="0" smtClean="0">
                <a:solidFill>
                  <a:srgbClr val="000000"/>
                </a:solidFill>
              </a:rPr>
              <a:t>Dissociation Structurelle Tertiaire</a:t>
            </a:r>
          </a:p>
          <a:p>
            <a:pPr>
              <a:buNone/>
            </a:pPr>
            <a:endParaRPr lang="en-US" dirty="0">
              <a:solidFill>
                <a:srgbClr val="000000"/>
              </a:solidFill>
            </a:endParaRPr>
          </a:p>
        </p:txBody>
      </p:sp>
      <p:sp>
        <p:nvSpPr>
          <p:cNvPr id="4" name="Espace réservé du pied de page 3"/>
          <p:cNvSpPr>
            <a:spLocks noGrp="1"/>
          </p:cNvSpPr>
          <p:nvPr>
            <p:ph type="ftr" sz="quarter" idx="11"/>
          </p:nvPr>
        </p:nvSpPr>
        <p:spPr/>
        <p:txBody>
          <a:bodyPr/>
          <a:lstStyle/>
          <a:p>
            <a:r>
              <a:rPr lang="fr-FR" dirty="0" smtClean="0"/>
              <a:t> </a:t>
            </a:r>
            <a:r>
              <a:rPr lang="fr-FR" dirty="0" err="1" smtClean="0"/>
              <a:t>H.Dellucci</a:t>
            </a:r>
            <a:r>
              <a:rPr lang="fr-FR" dirty="0" smtClean="0"/>
              <a:t> - Metz 2011 </a:t>
            </a:r>
            <a:endParaRPr lang="fr-FR" dirty="0"/>
          </a:p>
        </p:txBody>
      </p:sp>
      <p:pic>
        <p:nvPicPr>
          <p:cNvPr id="5" name="Image 4"/>
          <p:cNvPicPr>
            <a:picLocks noChangeAspect="1"/>
          </p:cNvPicPr>
          <p:nvPr/>
        </p:nvPicPr>
        <p:blipFill>
          <a:blip r:embed="rId2"/>
          <a:stretch>
            <a:fillRect/>
          </a:stretch>
        </p:blipFill>
        <p:spPr>
          <a:xfrm>
            <a:off x="4305301" y="2032000"/>
            <a:ext cx="2857500" cy="2794000"/>
          </a:xfrm>
          <a:prstGeom prst="rect">
            <a:avLst/>
          </a:prstGeom>
        </p:spPr>
      </p:pic>
    </p:spTree>
    <p:extLst>
      <p:ext uri="{BB962C8B-B14F-4D97-AF65-F5344CB8AC3E}">
        <p14:creationId xmlns:p14="http://schemas.microsoft.com/office/powerpoint/2010/main" val="10526742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Wingdings" pitchFamily="2" charset="2"/>
              <a:buNone/>
              <a:defRPr/>
            </a:pPr>
            <a:r>
              <a:rPr lang="fr-FR" sz="6000" dirty="0" smtClean="0">
                <a:solidFill>
                  <a:srgbClr val="B94F07"/>
                </a:solidFill>
                <a:effectLst>
                  <a:outerShdw blurRad="38100" dist="38100" dir="2700000" algn="tl">
                    <a:srgbClr val="000000"/>
                  </a:outerShdw>
                </a:effectLst>
                <a:latin typeface="Tahoma" charset="0"/>
                <a:ea typeface="+mn-ea"/>
                <a:cs typeface="+mn-cs"/>
              </a:rPr>
              <a:t>2. L’apport </a:t>
            </a:r>
            <a:r>
              <a:rPr lang="fr-FR" sz="6000" dirty="0">
                <a:solidFill>
                  <a:srgbClr val="B94F07"/>
                </a:solidFill>
                <a:effectLst>
                  <a:outerShdw blurRad="38100" dist="38100" dir="2700000" algn="tl">
                    <a:srgbClr val="000000"/>
                  </a:outerShdw>
                </a:effectLst>
                <a:latin typeface="Tahoma" charset="0"/>
                <a:ea typeface="+mn-ea"/>
                <a:cs typeface="+mn-cs"/>
              </a:rPr>
              <a:t>de la Psychologie Positive dans les démarches de Psychologie de la santé</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58" y="107576"/>
            <a:ext cx="8327093" cy="1336956"/>
          </a:xfrm>
        </p:spPr>
        <p:txBody>
          <a:bodyPr/>
          <a:lstStyle/>
          <a:p>
            <a:r>
              <a:rPr lang="fr-FR" sz="2400" b="1" dirty="0" smtClean="0">
                <a:ea typeface="ＭＳ Ｐゴシック" charset="-128"/>
                <a:cs typeface="ＭＳ Ｐゴシック" charset="-128"/>
              </a:rPr>
              <a:t>Dissociation Structurelle Primaire </a:t>
            </a:r>
            <a:r>
              <a:rPr lang="fr-FR" sz="2400" dirty="0" smtClean="0">
                <a:ea typeface="ＭＳ Ｐゴシック" charset="-128"/>
                <a:cs typeface="ＭＳ Ｐゴシック" charset="-128"/>
              </a:rPr>
              <a:t>:</a:t>
            </a:r>
            <a:br>
              <a:rPr lang="fr-FR" sz="2400" dirty="0" smtClean="0">
                <a:ea typeface="ＭＳ Ｐゴシック" charset="-128"/>
                <a:cs typeface="ＭＳ Ｐゴシック" charset="-128"/>
              </a:rPr>
            </a:br>
            <a:r>
              <a:rPr lang="fr-FR" sz="2200" dirty="0" smtClean="0">
                <a:ea typeface="ＭＳ Ｐゴシック" charset="-128"/>
                <a:cs typeface="ＭＳ Ｐゴシック" charset="-128"/>
              </a:rPr>
              <a:t>Une partie de la personnalité apparemment normale (</a:t>
            </a:r>
            <a:r>
              <a:rPr lang="fr-FR" sz="2200" b="1" dirty="0" smtClean="0">
                <a:solidFill>
                  <a:srgbClr val="215D77"/>
                </a:solidFill>
                <a:ea typeface="ＭＳ Ｐゴシック" charset="-128"/>
                <a:cs typeface="ＭＳ Ｐゴシック" charset="-128"/>
              </a:rPr>
              <a:t>1 PAN</a:t>
            </a:r>
            <a:r>
              <a:rPr lang="fr-FR" sz="2200" dirty="0" smtClean="0">
                <a:ea typeface="ＭＳ Ｐゴシック" charset="-128"/>
                <a:cs typeface="ＭＳ Ｐゴシック" charset="-128"/>
              </a:rPr>
              <a:t>)</a:t>
            </a:r>
            <a:r>
              <a:rPr lang="fr-FR" sz="2400" dirty="0" smtClean="0">
                <a:ea typeface="ＭＳ Ｐゴシック" charset="-128"/>
                <a:cs typeface="ＭＳ Ｐゴシック" charset="-128"/>
              </a:rPr>
              <a:t/>
            </a:r>
            <a:br>
              <a:rPr lang="fr-FR" sz="2400" dirty="0" smtClean="0">
                <a:ea typeface="ＭＳ Ｐゴシック" charset="-128"/>
                <a:cs typeface="ＭＳ Ｐゴシック" charset="-128"/>
              </a:rPr>
            </a:br>
            <a:r>
              <a:rPr lang="fr-FR" sz="2400" dirty="0" smtClean="0">
                <a:ea typeface="ＭＳ Ｐゴシック" charset="-128"/>
                <a:cs typeface="ＭＳ Ｐゴシック" charset="-128"/>
              </a:rPr>
              <a:t>et une partie de la personnalité émotionnelle (</a:t>
            </a:r>
            <a:r>
              <a:rPr lang="fr-FR" sz="2400" b="1" dirty="0" smtClean="0">
                <a:solidFill>
                  <a:srgbClr val="215D77"/>
                </a:solidFill>
                <a:ea typeface="ＭＳ Ｐゴシック" charset="-128"/>
                <a:cs typeface="ＭＳ Ｐゴシック" charset="-128"/>
              </a:rPr>
              <a:t>1 PE</a:t>
            </a:r>
            <a:r>
              <a:rPr lang="fr-FR" sz="2400" dirty="0" smtClean="0">
                <a:ea typeface="ＭＳ Ｐゴシック" charset="-128"/>
                <a:cs typeface="ＭＳ Ｐゴシック" charset="-128"/>
              </a:rPr>
              <a:t>)</a:t>
            </a:r>
            <a:endParaRPr lang="fr-FR" sz="2400" dirty="0"/>
          </a:p>
        </p:txBody>
      </p:sp>
      <p:sp>
        <p:nvSpPr>
          <p:cNvPr id="3" name="Espace réservé du contenu 2"/>
          <p:cNvSpPr>
            <a:spLocks noGrp="1"/>
          </p:cNvSpPr>
          <p:nvPr>
            <p:ph idx="1"/>
          </p:nvPr>
        </p:nvSpPr>
        <p:spPr/>
        <p:txBody>
          <a:bodyPr/>
          <a:lstStyle/>
          <a:p>
            <a:pPr>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dirty="0" smtClean="0"/>
              <a:t> </a:t>
            </a:r>
            <a:r>
              <a:rPr lang="fr-FR" dirty="0" err="1" smtClean="0"/>
              <a:t>H.Dellucci</a:t>
            </a:r>
            <a:r>
              <a:rPr lang="fr-FR" dirty="0" smtClean="0"/>
              <a:t> - Metz 2011 </a:t>
            </a:r>
            <a:endParaRPr lang="fr-FR" dirty="0"/>
          </a:p>
        </p:txBody>
      </p:sp>
      <p:sp>
        <p:nvSpPr>
          <p:cNvPr id="5" name="Ellipse 4"/>
          <p:cNvSpPr/>
          <p:nvPr/>
        </p:nvSpPr>
        <p:spPr>
          <a:xfrm>
            <a:off x="1196497" y="1950884"/>
            <a:ext cx="7050130" cy="37361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ZoneTexte 5"/>
          <p:cNvSpPr txBox="1"/>
          <p:nvPr/>
        </p:nvSpPr>
        <p:spPr>
          <a:xfrm>
            <a:off x="3714523" y="2060070"/>
            <a:ext cx="2781756" cy="369332"/>
          </a:xfrm>
          <a:prstGeom prst="rect">
            <a:avLst/>
          </a:prstGeom>
          <a:noFill/>
        </p:spPr>
        <p:txBody>
          <a:bodyPr wrap="none" rtlCol="0">
            <a:spAutoFit/>
          </a:bodyPr>
          <a:lstStyle/>
          <a:p>
            <a:pPr algn="ctr"/>
            <a:r>
              <a:rPr lang="fr-FR" b="1" dirty="0" smtClean="0">
                <a:solidFill>
                  <a:srgbClr val="184B5B"/>
                </a:solidFill>
              </a:rPr>
              <a:t>La personnalité entière</a:t>
            </a:r>
            <a:endParaRPr lang="fr-FR" b="1" dirty="0">
              <a:solidFill>
                <a:srgbClr val="184B5B"/>
              </a:solidFill>
            </a:endParaRPr>
          </a:p>
        </p:txBody>
      </p:sp>
      <p:sp>
        <p:nvSpPr>
          <p:cNvPr id="7" name="Ellipse 6"/>
          <p:cNvSpPr/>
          <p:nvPr/>
        </p:nvSpPr>
        <p:spPr>
          <a:xfrm>
            <a:off x="1196497" y="2429402"/>
            <a:ext cx="4914843" cy="2889516"/>
          </a:xfrm>
          <a:prstGeom prst="ellipse">
            <a:avLst/>
          </a:prstGeom>
          <a:gradFill flip="none" rotWithShape="1">
            <a:gsLst>
              <a:gs pos="31000">
                <a:schemeClr val="accent4">
                  <a:tint val="100000"/>
                  <a:shade val="100000"/>
                  <a:satMod val="120000"/>
                  <a:alpha val="38000"/>
                </a:schemeClr>
              </a:gs>
              <a:gs pos="100000">
                <a:schemeClr val="accent4">
                  <a:tint val="50000"/>
                  <a:satMod val="150000"/>
                  <a:alpha val="38000"/>
                </a:schemeClr>
              </a:gs>
            </a:gsLst>
            <a:lin ang="5400000" scaled="1"/>
            <a:tileRect/>
          </a:gradFill>
          <a:ln w="76200" cap="flat" cmpd="sng" algn="ctr">
            <a:solidFill>
              <a:schemeClr val="accent4">
                <a:shade val="95000"/>
                <a:satMod val="105000"/>
              </a:schemeClr>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8" name="ZoneTexte 7"/>
          <p:cNvSpPr txBox="1"/>
          <p:nvPr/>
        </p:nvSpPr>
        <p:spPr>
          <a:xfrm>
            <a:off x="1681577" y="2989655"/>
            <a:ext cx="3423822" cy="923330"/>
          </a:xfrm>
          <a:prstGeom prst="rect">
            <a:avLst/>
          </a:prstGeom>
          <a:noFill/>
        </p:spPr>
        <p:txBody>
          <a:bodyPr wrap="square" rtlCol="0">
            <a:spAutoFit/>
          </a:bodyPr>
          <a:lstStyle/>
          <a:p>
            <a:pPr algn="ctr"/>
            <a:r>
              <a:rPr lang="fr-FR" b="1" dirty="0" smtClean="0">
                <a:solidFill>
                  <a:srgbClr val="184B5B"/>
                </a:solidFill>
              </a:rPr>
              <a:t>PAN: systèmes d’action</a:t>
            </a:r>
          </a:p>
          <a:p>
            <a:pPr algn="ctr"/>
            <a:r>
              <a:rPr lang="fr-FR" b="1" dirty="0" smtClean="0">
                <a:solidFill>
                  <a:srgbClr val="184B5B"/>
                </a:solidFill>
              </a:rPr>
              <a:t>pour la vie quotidienne  </a:t>
            </a:r>
          </a:p>
          <a:p>
            <a:pPr algn="ctr"/>
            <a:r>
              <a:rPr lang="fr-FR" b="1" dirty="0" smtClean="0">
                <a:solidFill>
                  <a:srgbClr val="184B5B"/>
                </a:solidFill>
              </a:rPr>
              <a:t>et la survie collective</a:t>
            </a:r>
            <a:endParaRPr lang="fr-FR" b="1" dirty="0">
              <a:solidFill>
                <a:srgbClr val="184B5B"/>
              </a:solidFill>
            </a:endParaRPr>
          </a:p>
        </p:txBody>
      </p:sp>
      <p:sp>
        <p:nvSpPr>
          <p:cNvPr id="9" name="Ellipse 8"/>
          <p:cNvSpPr/>
          <p:nvPr/>
        </p:nvSpPr>
        <p:spPr>
          <a:xfrm>
            <a:off x="5105400" y="3912985"/>
            <a:ext cx="2386514" cy="1405933"/>
          </a:xfrm>
          <a:prstGeom prst="ellipse">
            <a:avLst/>
          </a:prstGeom>
          <a:gradFill flip="none" rotWithShape="1">
            <a:gsLst>
              <a:gs pos="31000">
                <a:schemeClr val="accent3">
                  <a:tint val="100000"/>
                  <a:shade val="100000"/>
                  <a:satMod val="120000"/>
                  <a:alpha val="41000"/>
                </a:schemeClr>
              </a:gs>
              <a:gs pos="100000">
                <a:schemeClr val="accent3">
                  <a:tint val="50000"/>
                  <a:satMod val="150000"/>
                  <a:alpha val="41000"/>
                </a:schemeClr>
              </a:gs>
            </a:gsLst>
            <a:lin ang="5400000" scaled="1"/>
            <a:tileRect/>
          </a:gradFill>
          <a:ln w="7620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ZoneTexte 9"/>
          <p:cNvSpPr txBox="1"/>
          <p:nvPr/>
        </p:nvSpPr>
        <p:spPr>
          <a:xfrm>
            <a:off x="5853634" y="4380286"/>
            <a:ext cx="2737918" cy="1200329"/>
          </a:xfrm>
          <a:prstGeom prst="rect">
            <a:avLst/>
          </a:prstGeom>
          <a:noFill/>
        </p:spPr>
        <p:txBody>
          <a:bodyPr wrap="square" rtlCol="0">
            <a:spAutoFit/>
          </a:bodyPr>
          <a:lstStyle/>
          <a:p>
            <a:r>
              <a:rPr lang="fr-FR" b="1" dirty="0" smtClean="0">
                <a:solidFill>
                  <a:srgbClr val="184B5B"/>
                </a:solidFill>
              </a:rPr>
              <a:t>PE: systèmes d’action pour la défense de menaces massives et la survie individuelle </a:t>
            </a:r>
            <a:endParaRPr lang="fr-FR" b="1" dirty="0">
              <a:solidFill>
                <a:srgbClr val="184B5B"/>
              </a:solidFill>
            </a:endParaRPr>
          </a:p>
        </p:txBody>
      </p:sp>
      <p:cxnSp>
        <p:nvCxnSpPr>
          <p:cNvPr id="14" name="Connecteur droit avec flèche 13"/>
          <p:cNvCxnSpPr/>
          <p:nvPr/>
        </p:nvCxnSpPr>
        <p:spPr>
          <a:xfrm rot="5400000" flipH="1" flipV="1">
            <a:off x="4151593" y="4499269"/>
            <a:ext cx="1563315" cy="1325351"/>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549275" y="5943602"/>
            <a:ext cx="7697352" cy="646331"/>
          </a:xfrm>
          <a:prstGeom prst="rect">
            <a:avLst/>
          </a:prstGeom>
          <a:noFill/>
        </p:spPr>
        <p:txBody>
          <a:bodyPr wrap="square" rtlCol="0">
            <a:spAutoFit/>
          </a:bodyPr>
          <a:lstStyle/>
          <a:p>
            <a:r>
              <a:rPr lang="fr-FR" b="1" dirty="0" smtClean="0">
                <a:solidFill>
                  <a:srgbClr val="184B5B"/>
                </a:solidFill>
              </a:rPr>
              <a:t>Le chevauchement représente l’accès commun à la mémoire explicite et implicite   </a:t>
            </a:r>
            <a:endParaRPr lang="fr-FR" b="1" dirty="0">
              <a:solidFill>
                <a:srgbClr val="184B5B"/>
              </a:solidFill>
            </a:endParaRPr>
          </a:p>
        </p:txBody>
      </p:sp>
      <p:sp>
        <p:nvSpPr>
          <p:cNvPr id="13" name="ZoneTexte 12"/>
          <p:cNvSpPr txBox="1"/>
          <p:nvPr/>
        </p:nvSpPr>
        <p:spPr>
          <a:xfrm>
            <a:off x="4427923" y="6496668"/>
            <a:ext cx="4110270" cy="307777"/>
          </a:xfrm>
          <a:prstGeom prst="rect">
            <a:avLst/>
          </a:prstGeom>
          <a:noFill/>
        </p:spPr>
        <p:txBody>
          <a:bodyPr wrap="none" rtlCol="0">
            <a:spAutoFit/>
          </a:bodyPr>
          <a:lstStyle/>
          <a:p>
            <a:r>
              <a:rPr lang="fr-FR" sz="1400" dirty="0" smtClean="0"/>
              <a:t>Van der Hart, </a:t>
            </a:r>
            <a:r>
              <a:rPr lang="fr-FR" sz="1400" dirty="0" err="1" smtClean="0"/>
              <a:t>Nijenhuis</a:t>
            </a:r>
            <a:r>
              <a:rPr lang="fr-FR" sz="1400" dirty="0" smtClean="0"/>
              <a:t> &amp; Steele, 2006/2010)</a:t>
            </a:r>
            <a:endParaRPr lang="fr-FR" sz="1400" dirty="0"/>
          </a:p>
        </p:txBody>
      </p:sp>
    </p:spTree>
    <p:extLst>
      <p:ext uri="{BB962C8B-B14F-4D97-AF65-F5344CB8AC3E}">
        <p14:creationId xmlns:p14="http://schemas.microsoft.com/office/powerpoint/2010/main" val="3316568192"/>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1748433"/>
            <a:ext cx="8042276" cy="4527235"/>
          </a:xfrm>
        </p:spPr>
        <p:txBody>
          <a:bodyPr>
            <a:normAutofit fontScale="92500" lnSpcReduction="20000"/>
          </a:bodyPr>
          <a:lstStyle/>
          <a:p>
            <a:r>
              <a:rPr lang="fr-FR" dirty="0" smtClean="0">
                <a:solidFill>
                  <a:srgbClr val="000000"/>
                </a:solidFill>
              </a:rPr>
              <a:t>Dissociation Structurelle Primaire</a:t>
            </a:r>
          </a:p>
          <a:p>
            <a:r>
              <a:rPr lang="fr-FR" b="1" dirty="0" smtClean="0">
                <a:solidFill>
                  <a:srgbClr val="000000"/>
                </a:solidFill>
              </a:rPr>
              <a:t>Dissociation </a:t>
            </a:r>
          </a:p>
          <a:p>
            <a:pPr>
              <a:buNone/>
            </a:pPr>
            <a:r>
              <a:rPr lang="fr-FR" b="1" dirty="0" smtClean="0">
                <a:solidFill>
                  <a:srgbClr val="000000"/>
                </a:solidFill>
              </a:rPr>
              <a:t>	Structurelle </a:t>
            </a:r>
          </a:p>
          <a:p>
            <a:pPr>
              <a:buNone/>
            </a:pPr>
            <a:r>
              <a:rPr lang="fr-FR" b="1" dirty="0" smtClean="0">
                <a:solidFill>
                  <a:srgbClr val="000000"/>
                </a:solidFill>
              </a:rPr>
              <a:t>	Secondaire</a:t>
            </a:r>
          </a:p>
          <a:p>
            <a:r>
              <a:rPr lang="fr-FR" dirty="0" smtClean="0">
                <a:solidFill>
                  <a:srgbClr val="000000"/>
                </a:solidFill>
              </a:rPr>
              <a:t>Dissociation Structurelle Tertiaire</a:t>
            </a:r>
          </a:p>
          <a:p>
            <a:pPr>
              <a:buNone/>
            </a:pPr>
            <a:endParaRPr lang="fr-FR" dirty="0" smtClean="0">
              <a:solidFill>
                <a:srgbClr val="000000"/>
              </a:solidFill>
            </a:endParaRPr>
          </a:p>
          <a:p>
            <a:r>
              <a:rPr lang="fr-FR" dirty="0" smtClean="0">
                <a:solidFill>
                  <a:srgbClr val="000000"/>
                </a:solidFill>
              </a:rPr>
              <a:t>2 types différents de PE</a:t>
            </a:r>
          </a:p>
          <a:p>
            <a:pPr lvl="1"/>
            <a:r>
              <a:rPr lang="fr-FR" dirty="0" smtClean="0">
                <a:solidFill>
                  <a:srgbClr val="000000"/>
                </a:solidFill>
              </a:rPr>
              <a:t>PE contrôle: peur de l’attachement, actions défensives, </a:t>
            </a:r>
          </a:p>
          <a:p>
            <a:pPr lvl="1"/>
            <a:r>
              <a:rPr lang="fr-FR" dirty="0" smtClean="0">
                <a:solidFill>
                  <a:srgbClr val="000000"/>
                </a:solidFill>
              </a:rPr>
              <a:t>PE victime: des tentatives désespérées de recherche de proximité plutôt que de sécurité</a:t>
            </a:r>
          </a:p>
        </p:txBody>
      </p:sp>
      <p:sp>
        <p:nvSpPr>
          <p:cNvPr id="4" name="Espace réservé du pied de page 3"/>
          <p:cNvSpPr>
            <a:spLocks noGrp="1"/>
          </p:cNvSpPr>
          <p:nvPr>
            <p:ph type="ftr" sz="quarter" idx="11"/>
          </p:nvPr>
        </p:nvSpPr>
        <p:spPr/>
        <p:txBody>
          <a:bodyPr/>
          <a:lstStyle/>
          <a:p>
            <a:r>
              <a:rPr lang="fr-FR" dirty="0" smtClean="0"/>
              <a:t> </a:t>
            </a:r>
            <a:r>
              <a:rPr lang="fr-FR" dirty="0" err="1" smtClean="0"/>
              <a:t>H.Dellucci</a:t>
            </a:r>
            <a:r>
              <a:rPr lang="fr-FR" dirty="0" smtClean="0"/>
              <a:t> - Metz 2011 </a:t>
            </a:r>
            <a:endParaRPr lang="fr-FR" dirty="0"/>
          </a:p>
        </p:txBody>
      </p:sp>
      <p:pic>
        <p:nvPicPr>
          <p:cNvPr id="6" name="Image 5"/>
          <p:cNvPicPr>
            <a:picLocks noChangeAspect="1"/>
          </p:cNvPicPr>
          <p:nvPr/>
        </p:nvPicPr>
        <p:blipFill>
          <a:blip r:embed="rId2"/>
          <a:stretch>
            <a:fillRect/>
          </a:stretch>
        </p:blipFill>
        <p:spPr>
          <a:xfrm>
            <a:off x="6040556" y="1444532"/>
            <a:ext cx="2361218" cy="3567605"/>
          </a:xfrm>
          <a:prstGeom prst="rect">
            <a:avLst/>
          </a:prstGeom>
        </p:spPr>
      </p:pic>
    </p:spTree>
    <p:extLst>
      <p:ext uri="{BB962C8B-B14F-4D97-AF65-F5344CB8AC3E}">
        <p14:creationId xmlns:p14="http://schemas.microsoft.com/office/powerpoint/2010/main" val="1784386737"/>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58" y="107576"/>
            <a:ext cx="8624824" cy="1336956"/>
          </a:xfrm>
        </p:spPr>
        <p:txBody>
          <a:bodyPr/>
          <a:lstStyle/>
          <a:p>
            <a:r>
              <a:rPr lang="fr-FR" sz="2400" b="1" dirty="0" smtClean="0">
                <a:solidFill>
                  <a:srgbClr val="000000"/>
                </a:solidFill>
                <a:ea typeface="ＭＳ Ｐゴシック" charset="-128"/>
                <a:cs typeface="ＭＳ Ｐゴシック" charset="-128"/>
              </a:rPr>
              <a:t>Dissociation Structurelle Secondaire </a:t>
            </a:r>
            <a:r>
              <a:rPr lang="fr-FR" sz="2400" dirty="0" smtClean="0">
                <a:solidFill>
                  <a:srgbClr val="000000"/>
                </a:solidFill>
                <a:ea typeface="ＭＳ Ｐゴシック" charset="-128"/>
                <a:cs typeface="ＭＳ Ｐゴシック" charset="-128"/>
              </a:rPr>
              <a:t>:</a:t>
            </a:r>
            <a:br>
              <a:rPr lang="fr-FR" sz="2400" dirty="0" smtClean="0">
                <a:solidFill>
                  <a:srgbClr val="000000"/>
                </a:solidFill>
                <a:ea typeface="ＭＳ Ｐゴシック" charset="-128"/>
                <a:cs typeface="ＭＳ Ｐゴシック" charset="-128"/>
              </a:rPr>
            </a:br>
            <a:r>
              <a:rPr lang="fr-FR" sz="2200" dirty="0" smtClean="0">
                <a:solidFill>
                  <a:srgbClr val="000000"/>
                </a:solidFill>
                <a:ea typeface="ＭＳ Ｐゴシック" charset="-128"/>
                <a:cs typeface="ＭＳ Ｐゴシック" charset="-128"/>
              </a:rPr>
              <a:t>Une partie de la personnalité apparemment normale (</a:t>
            </a:r>
            <a:r>
              <a:rPr lang="fr-FR" sz="2200" b="1" dirty="0" smtClean="0">
                <a:solidFill>
                  <a:srgbClr val="000000"/>
                </a:solidFill>
                <a:ea typeface="ＭＳ Ｐゴシック" charset="-128"/>
                <a:cs typeface="ＭＳ Ｐゴシック" charset="-128"/>
              </a:rPr>
              <a:t>1 PAN</a:t>
            </a:r>
            <a:r>
              <a:rPr lang="fr-FR" sz="2200" dirty="0" smtClean="0">
                <a:solidFill>
                  <a:srgbClr val="000000"/>
                </a:solidFill>
                <a:ea typeface="ＭＳ Ｐゴシック" charset="-128"/>
                <a:cs typeface="ＭＳ Ｐゴシック" charset="-128"/>
              </a:rPr>
              <a:t>)</a:t>
            </a:r>
            <a:r>
              <a:rPr lang="fr-FR" sz="2400" dirty="0" smtClean="0">
                <a:solidFill>
                  <a:srgbClr val="000000"/>
                </a:solidFill>
                <a:ea typeface="ＭＳ Ｐゴシック" charset="-128"/>
                <a:cs typeface="ＭＳ Ｐゴシック" charset="-128"/>
              </a:rPr>
              <a:t/>
            </a:r>
            <a:br>
              <a:rPr lang="fr-FR" sz="2400" dirty="0" smtClean="0">
                <a:solidFill>
                  <a:srgbClr val="000000"/>
                </a:solidFill>
                <a:ea typeface="ＭＳ Ｐゴシック" charset="-128"/>
                <a:cs typeface="ＭＳ Ｐゴシック" charset="-128"/>
              </a:rPr>
            </a:br>
            <a:r>
              <a:rPr lang="fr-FR" sz="2400" dirty="0" smtClean="0">
                <a:solidFill>
                  <a:srgbClr val="000000"/>
                </a:solidFill>
                <a:ea typeface="ＭＳ Ｐゴシック" charset="-128"/>
                <a:cs typeface="ＭＳ Ｐゴシック" charset="-128"/>
              </a:rPr>
              <a:t>et plus d’une partie de personnalité émotionnelle (</a:t>
            </a:r>
            <a:r>
              <a:rPr lang="fr-FR" sz="2400" b="1" dirty="0" smtClean="0">
                <a:solidFill>
                  <a:srgbClr val="000000"/>
                </a:solidFill>
                <a:ea typeface="ＭＳ Ｐゴシック" charset="-128"/>
                <a:cs typeface="ＭＳ Ｐゴシック" charset="-128"/>
              </a:rPr>
              <a:t>+ </a:t>
            </a:r>
            <a:r>
              <a:rPr lang="fr-FR" sz="2400" b="1" dirty="0" err="1" smtClean="0">
                <a:solidFill>
                  <a:srgbClr val="000000"/>
                </a:solidFill>
                <a:ea typeface="ＭＳ Ｐゴシック" charset="-128"/>
                <a:cs typeface="ＭＳ Ｐゴシック" charset="-128"/>
              </a:rPr>
              <a:t>PEs</a:t>
            </a:r>
            <a:r>
              <a:rPr lang="fr-FR" sz="2400" dirty="0" smtClean="0">
                <a:solidFill>
                  <a:srgbClr val="000000"/>
                </a:solidFill>
                <a:ea typeface="ＭＳ Ｐゴシック" charset="-128"/>
                <a:cs typeface="ＭＳ Ｐゴシック" charset="-128"/>
              </a:rPr>
              <a:t>)</a:t>
            </a:r>
            <a:endParaRPr lang="fr-FR" sz="2400" dirty="0">
              <a:solidFill>
                <a:srgbClr val="000000"/>
              </a:solidFill>
            </a:endParaRPr>
          </a:p>
        </p:txBody>
      </p:sp>
      <p:sp>
        <p:nvSpPr>
          <p:cNvPr id="3" name="Espace réservé du contenu 2"/>
          <p:cNvSpPr>
            <a:spLocks noGrp="1"/>
          </p:cNvSpPr>
          <p:nvPr>
            <p:ph idx="1"/>
          </p:nvPr>
        </p:nvSpPr>
        <p:spPr/>
        <p:txBody>
          <a:bodyPr/>
          <a:lstStyle/>
          <a:p>
            <a:pPr>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dirty="0" smtClean="0"/>
              <a:t> </a:t>
            </a:r>
            <a:r>
              <a:rPr lang="fr-FR" dirty="0" err="1" smtClean="0"/>
              <a:t>H.Dellucci</a:t>
            </a:r>
            <a:r>
              <a:rPr lang="fr-FR" dirty="0" smtClean="0"/>
              <a:t> - Metz 2011 </a:t>
            </a:r>
            <a:endParaRPr lang="fr-FR" dirty="0"/>
          </a:p>
        </p:txBody>
      </p:sp>
      <p:sp>
        <p:nvSpPr>
          <p:cNvPr id="5" name="Ellipse 4"/>
          <p:cNvSpPr/>
          <p:nvPr/>
        </p:nvSpPr>
        <p:spPr>
          <a:xfrm>
            <a:off x="1196497" y="1950884"/>
            <a:ext cx="7050130" cy="37361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ZoneTexte 5"/>
          <p:cNvSpPr txBox="1"/>
          <p:nvPr/>
        </p:nvSpPr>
        <p:spPr>
          <a:xfrm>
            <a:off x="3397023" y="2060070"/>
            <a:ext cx="2781756" cy="369332"/>
          </a:xfrm>
          <a:prstGeom prst="rect">
            <a:avLst/>
          </a:prstGeom>
          <a:noFill/>
        </p:spPr>
        <p:txBody>
          <a:bodyPr wrap="none" rtlCol="0">
            <a:spAutoFit/>
          </a:bodyPr>
          <a:lstStyle/>
          <a:p>
            <a:pPr algn="ctr"/>
            <a:r>
              <a:rPr lang="fr-FR" b="1" dirty="0" smtClean="0">
                <a:solidFill>
                  <a:srgbClr val="184B5B"/>
                </a:solidFill>
              </a:rPr>
              <a:t>La personnalité entière</a:t>
            </a:r>
            <a:endParaRPr lang="fr-FR" b="1" dirty="0">
              <a:solidFill>
                <a:srgbClr val="184B5B"/>
              </a:solidFill>
            </a:endParaRPr>
          </a:p>
        </p:txBody>
      </p:sp>
      <p:sp>
        <p:nvSpPr>
          <p:cNvPr id="7" name="Ellipse 6"/>
          <p:cNvSpPr/>
          <p:nvPr/>
        </p:nvSpPr>
        <p:spPr>
          <a:xfrm>
            <a:off x="1196497" y="2429402"/>
            <a:ext cx="4399429" cy="2889516"/>
          </a:xfrm>
          <a:prstGeom prst="ellipse">
            <a:avLst/>
          </a:prstGeom>
          <a:gradFill flip="none" rotWithShape="1">
            <a:gsLst>
              <a:gs pos="31000">
                <a:schemeClr val="accent4">
                  <a:tint val="100000"/>
                  <a:shade val="100000"/>
                  <a:satMod val="120000"/>
                  <a:alpha val="38000"/>
                </a:schemeClr>
              </a:gs>
              <a:gs pos="100000">
                <a:schemeClr val="accent4">
                  <a:tint val="50000"/>
                  <a:satMod val="150000"/>
                  <a:alpha val="38000"/>
                </a:schemeClr>
              </a:gs>
            </a:gsLst>
            <a:lin ang="5400000" scaled="1"/>
            <a:tileRect/>
          </a:gradFill>
          <a:ln w="76200" cap="flat" cmpd="sng" algn="ctr">
            <a:solidFill>
              <a:schemeClr val="accent4">
                <a:shade val="95000"/>
                <a:satMod val="105000"/>
              </a:schemeClr>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8" name="ZoneTexte 7"/>
          <p:cNvSpPr txBox="1"/>
          <p:nvPr/>
        </p:nvSpPr>
        <p:spPr>
          <a:xfrm>
            <a:off x="1681577" y="2989655"/>
            <a:ext cx="3423822" cy="923330"/>
          </a:xfrm>
          <a:prstGeom prst="rect">
            <a:avLst/>
          </a:prstGeom>
          <a:noFill/>
        </p:spPr>
        <p:txBody>
          <a:bodyPr wrap="square" rtlCol="0">
            <a:spAutoFit/>
          </a:bodyPr>
          <a:lstStyle/>
          <a:p>
            <a:pPr algn="ctr"/>
            <a:r>
              <a:rPr lang="fr-FR" b="1" dirty="0" smtClean="0">
                <a:solidFill>
                  <a:srgbClr val="184B5B"/>
                </a:solidFill>
              </a:rPr>
              <a:t>PAN: systèmes d’action</a:t>
            </a:r>
          </a:p>
          <a:p>
            <a:pPr algn="ctr"/>
            <a:r>
              <a:rPr lang="fr-FR" b="1" dirty="0" smtClean="0">
                <a:solidFill>
                  <a:srgbClr val="184B5B"/>
                </a:solidFill>
              </a:rPr>
              <a:t>pour la vie quotidienne  </a:t>
            </a:r>
          </a:p>
          <a:p>
            <a:pPr algn="ctr"/>
            <a:r>
              <a:rPr lang="fr-FR" b="1" dirty="0" smtClean="0">
                <a:solidFill>
                  <a:srgbClr val="184B5B"/>
                </a:solidFill>
              </a:rPr>
              <a:t>et la survie collective</a:t>
            </a:r>
            <a:endParaRPr lang="fr-FR" b="1" dirty="0">
              <a:solidFill>
                <a:srgbClr val="184B5B"/>
              </a:solidFill>
            </a:endParaRPr>
          </a:p>
        </p:txBody>
      </p:sp>
      <p:sp>
        <p:nvSpPr>
          <p:cNvPr id="9" name="Ellipse 8"/>
          <p:cNvSpPr/>
          <p:nvPr/>
        </p:nvSpPr>
        <p:spPr>
          <a:xfrm>
            <a:off x="5087146" y="3912985"/>
            <a:ext cx="2048388" cy="1405933"/>
          </a:xfrm>
          <a:prstGeom prst="ellipse">
            <a:avLst/>
          </a:prstGeom>
          <a:gradFill flip="none" rotWithShape="1">
            <a:gsLst>
              <a:gs pos="31000">
                <a:schemeClr val="accent3">
                  <a:tint val="100000"/>
                  <a:shade val="100000"/>
                  <a:satMod val="120000"/>
                  <a:alpha val="41000"/>
                </a:schemeClr>
              </a:gs>
              <a:gs pos="100000">
                <a:schemeClr val="accent3">
                  <a:tint val="50000"/>
                  <a:satMod val="150000"/>
                  <a:alpha val="41000"/>
                </a:schemeClr>
              </a:gs>
            </a:gsLst>
            <a:lin ang="5400000" scaled="1"/>
            <a:tileRect/>
          </a:gradFill>
          <a:ln w="7620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0" name="ZoneTexte 9"/>
          <p:cNvSpPr txBox="1"/>
          <p:nvPr/>
        </p:nvSpPr>
        <p:spPr>
          <a:xfrm>
            <a:off x="5360149" y="2804989"/>
            <a:ext cx="1281900" cy="369332"/>
          </a:xfrm>
          <a:prstGeom prst="rect">
            <a:avLst/>
          </a:prstGeom>
          <a:noFill/>
        </p:spPr>
        <p:txBody>
          <a:bodyPr wrap="square" rtlCol="0">
            <a:spAutoFit/>
          </a:bodyPr>
          <a:lstStyle/>
          <a:p>
            <a:r>
              <a:rPr lang="fr-FR" b="1" dirty="0" smtClean="0">
                <a:solidFill>
                  <a:srgbClr val="184B5B"/>
                </a:solidFill>
              </a:rPr>
              <a:t>PE lutte </a:t>
            </a:r>
            <a:endParaRPr lang="fr-FR" b="1" dirty="0">
              <a:solidFill>
                <a:srgbClr val="184B5B"/>
              </a:solidFill>
            </a:endParaRPr>
          </a:p>
        </p:txBody>
      </p:sp>
      <p:cxnSp>
        <p:nvCxnSpPr>
          <p:cNvPr id="14" name="Connecteur droit avec flèche 13"/>
          <p:cNvCxnSpPr/>
          <p:nvPr/>
        </p:nvCxnSpPr>
        <p:spPr>
          <a:xfrm rot="5400000" flipH="1" flipV="1">
            <a:off x="3922062" y="4505516"/>
            <a:ext cx="1550822" cy="132535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549275" y="5943602"/>
            <a:ext cx="7697352" cy="646331"/>
          </a:xfrm>
          <a:prstGeom prst="rect">
            <a:avLst/>
          </a:prstGeom>
          <a:noFill/>
        </p:spPr>
        <p:txBody>
          <a:bodyPr wrap="square" rtlCol="0">
            <a:spAutoFit/>
          </a:bodyPr>
          <a:lstStyle/>
          <a:p>
            <a:r>
              <a:rPr lang="fr-FR" b="1" dirty="0" smtClean="0">
                <a:solidFill>
                  <a:srgbClr val="184B5B"/>
                </a:solidFill>
              </a:rPr>
              <a:t>Le chevauchement représente l’accès commun à la mémoire explicite et implicite   </a:t>
            </a:r>
            <a:endParaRPr lang="fr-FR" b="1" dirty="0">
              <a:solidFill>
                <a:srgbClr val="184B5B"/>
              </a:solidFill>
            </a:endParaRPr>
          </a:p>
        </p:txBody>
      </p:sp>
      <p:sp>
        <p:nvSpPr>
          <p:cNvPr id="13" name="Ellipse 12"/>
          <p:cNvSpPr/>
          <p:nvPr/>
        </p:nvSpPr>
        <p:spPr>
          <a:xfrm>
            <a:off x="6141912" y="3537414"/>
            <a:ext cx="1987244" cy="855366"/>
          </a:xfrm>
          <a:prstGeom prst="ellipse">
            <a:avLst/>
          </a:prstGeom>
          <a:gradFill flip="none" rotWithShape="1">
            <a:gsLst>
              <a:gs pos="31000">
                <a:schemeClr val="accent3">
                  <a:tint val="100000"/>
                  <a:shade val="100000"/>
                  <a:satMod val="120000"/>
                  <a:alpha val="41000"/>
                </a:schemeClr>
              </a:gs>
              <a:gs pos="100000">
                <a:schemeClr val="accent3">
                  <a:tint val="50000"/>
                  <a:satMod val="150000"/>
                  <a:alpha val="41000"/>
                </a:schemeClr>
              </a:gs>
            </a:gsLst>
            <a:lin ang="5400000" scaled="1"/>
            <a:tileRect/>
          </a:gradFill>
          <a:ln w="7620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6" name="Ellipse 15"/>
          <p:cNvSpPr/>
          <p:nvPr/>
        </p:nvSpPr>
        <p:spPr>
          <a:xfrm>
            <a:off x="4852363" y="2441895"/>
            <a:ext cx="2048388" cy="1095519"/>
          </a:xfrm>
          <a:prstGeom prst="ellipse">
            <a:avLst/>
          </a:prstGeom>
          <a:gradFill flip="none" rotWithShape="1">
            <a:gsLst>
              <a:gs pos="31000">
                <a:schemeClr val="accent3">
                  <a:tint val="100000"/>
                  <a:shade val="100000"/>
                  <a:satMod val="120000"/>
                  <a:alpha val="31000"/>
                </a:schemeClr>
              </a:gs>
              <a:gs pos="100000">
                <a:schemeClr val="accent3">
                  <a:tint val="50000"/>
                  <a:satMod val="150000"/>
                  <a:alpha val="31000"/>
                </a:schemeClr>
              </a:gs>
            </a:gsLst>
            <a:lin ang="5400000" scaled="1"/>
            <a:tileRect/>
          </a:gradFill>
          <a:ln w="76200"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7" name="ZoneTexte 16"/>
          <p:cNvSpPr txBox="1"/>
          <p:nvPr/>
        </p:nvSpPr>
        <p:spPr>
          <a:xfrm>
            <a:off x="5281103" y="4236150"/>
            <a:ext cx="1795352" cy="646331"/>
          </a:xfrm>
          <a:prstGeom prst="rect">
            <a:avLst/>
          </a:prstGeom>
          <a:noFill/>
        </p:spPr>
        <p:txBody>
          <a:bodyPr wrap="square" rtlCol="0">
            <a:spAutoFit/>
          </a:bodyPr>
          <a:lstStyle/>
          <a:p>
            <a:r>
              <a:rPr lang="en-US" b="1" dirty="0" smtClean="0">
                <a:solidFill>
                  <a:srgbClr val="215D77"/>
                </a:solidFill>
              </a:rPr>
              <a:t>     PE cri </a:t>
            </a:r>
            <a:r>
              <a:rPr lang="en-US" b="1" dirty="0" err="1" smtClean="0">
                <a:solidFill>
                  <a:srgbClr val="215D77"/>
                </a:solidFill>
              </a:rPr>
              <a:t>d’attachment</a:t>
            </a:r>
            <a:endParaRPr lang="en-US" b="1" dirty="0">
              <a:solidFill>
                <a:srgbClr val="215D77"/>
              </a:solidFill>
            </a:endParaRPr>
          </a:p>
        </p:txBody>
      </p:sp>
      <p:sp>
        <p:nvSpPr>
          <p:cNvPr id="19" name="ZoneTexte 18"/>
          <p:cNvSpPr txBox="1"/>
          <p:nvPr/>
        </p:nvSpPr>
        <p:spPr>
          <a:xfrm>
            <a:off x="6642049" y="3589819"/>
            <a:ext cx="1487107" cy="646331"/>
          </a:xfrm>
          <a:prstGeom prst="rect">
            <a:avLst/>
          </a:prstGeom>
          <a:noFill/>
        </p:spPr>
        <p:txBody>
          <a:bodyPr wrap="square" rtlCol="0">
            <a:spAutoFit/>
          </a:bodyPr>
          <a:lstStyle/>
          <a:p>
            <a:r>
              <a:rPr lang="fr-FR" b="1" dirty="0" smtClean="0">
                <a:solidFill>
                  <a:srgbClr val="215D77"/>
                </a:solidFill>
              </a:rPr>
              <a:t>PE soumission</a:t>
            </a:r>
            <a:endParaRPr lang="fr-FR" b="1" dirty="0">
              <a:solidFill>
                <a:srgbClr val="215D77"/>
              </a:solidFill>
            </a:endParaRPr>
          </a:p>
        </p:txBody>
      </p:sp>
    </p:spTree>
    <p:extLst>
      <p:ext uri="{BB962C8B-B14F-4D97-AF65-F5344CB8AC3E}">
        <p14:creationId xmlns:p14="http://schemas.microsoft.com/office/powerpoint/2010/main" val="705479195"/>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58" y="107576"/>
            <a:ext cx="8565759" cy="1336956"/>
          </a:xfrm>
        </p:spPr>
        <p:txBody>
          <a:bodyPr/>
          <a:lstStyle/>
          <a:p>
            <a:pPr algn="just"/>
            <a:r>
              <a:rPr lang="fr-FR" sz="2400" b="1" dirty="0" smtClean="0">
                <a:solidFill>
                  <a:schemeClr val="tx1"/>
                </a:solidFill>
              </a:rPr>
              <a:t>7.4. Carences précoces et dissociations</a:t>
            </a:r>
            <a:endParaRPr lang="fr-FR" sz="2400" b="1" dirty="0">
              <a:solidFill>
                <a:schemeClr val="tx1"/>
              </a:solidFill>
            </a:endParaRPr>
          </a:p>
        </p:txBody>
      </p:sp>
      <p:sp>
        <p:nvSpPr>
          <p:cNvPr id="3" name="Espace réservé du contenu 2"/>
          <p:cNvSpPr>
            <a:spLocks noGrp="1"/>
          </p:cNvSpPr>
          <p:nvPr>
            <p:ph idx="1"/>
          </p:nvPr>
        </p:nvSpPr>
        <p:spPr>
          <a:xfrm>
            <a:off x="107504" y="1600200"/>
            <a:ext cx="8484047" cy="5040593"/>
          </a:xfrm>
        </p:spPr>
        <p:txBody>
          <a:bodyPr>
            <a:normAutofit/>
          </a:bodyPr>
          <a:lstStyle/>
          <a:p>
            <a:pPr marL="0" indent="0">
              <a:buNone/>
            </a:pPr>
            <a:r>
              <a:rPr lang="fr-FR" dirty="0" smtClean="0">
                <a:solidFill>
                  <a:srgbClr val="000000"/>
                </a:solidFill>
              </a:rPr>
              <a:t>a. Construction </a:t>
            </a:r>
            <a:r>
              <a:rPr lang="fr-FR" dirty="0">
                <a:solidFill>
                  <a:srgbClr val="000000"/>
                </a:solidFill>
              </a:rPr>
              <a:t>des capacités de régulation émotionnelle </a:t>
            </a:r>
            <a:endParaRPr lang="fr-FR" dirty="0" smtClean="0">
              <a:solidFill>
                <a:srgbClr val="000000"/>
              </a:solidFill>
            </a:endParaRPr>
          </a:p>
          <a:p>
            <a:pPr marL="0" indent="0">
              <a:buNone/>
            </a:pPr>
            <a:r>
              <a:rPr lang="fr-FR" dirty="0">
                <a:solidFill>
                  <a:srgbClr val="000000"/>
                </a:solidFill>
              </a:rPr>
              <a:t>Pierre Janet décrivait l’activité psychique comme une activité de « synthèse » </a:t>
            </a:r>
            <a:endParaRPr lang="fr-FR" dirty="0" smtClean="0">
              <a:solidFill>
                <a:srgbClr val="000000"/>
              </a:solidFill>
            </a:endParaRPr>
          </a:p>
          <a:p>
            <a:pPr marL="0" indent="0" algn="just">
              <a:buNone/>
            </a:pPr>
            <a:r>
              <a:rPr lang="fr-FR" dirty="0">
                <a:solidFill>
                  <a:srgbClr val="000000"/>
                </a:solidFill>
              </a:rPr>
              <a:t>Néanmoins, le fonctionnement associatif de l’activité psychique peut s’avérer problématique dans les cas où l’expérience antérieure, en particulier précoce, a été traumatique ou émotionnellement chargée, puisqu’une telle référence peut amener à une interprétation biaisée de la réalité. </a:t>
            </a:r>
            <a:endParaRPr lang="fr-FR" dirty="0">
              <a:solidFill>
                <a:srgbClr val="000000"/>
              </a:solidFill>
            </a:endParaRPr>
          </a:p>
        </p:txBody>
      </p:sp>
    </p:spTree>
    <p:extLst>
      <p:ext uri="{BB962C8B-B14F-4D97-AF65-F5344CB8AC3E}">
        <p14:creationId xmlns:p14="http://schemas.microsoft.com/office/powerpoint/2010/main" val="3729282972"/>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1"/>
            <a:ext cx="8424936" cy="5040560"/>
          </a:xfrm>
        </p:spPr>
        <p:txBody>
          <a:bodyPr>
            <a:normAutofit/>
          </a:bodyPr>
          <a:lstStyle/>
          <a:p>
            <a:pPr marL="0" indent="0">
              <a:buNone/>
            </a:pPr>
            <a:r>
              <a:rPr lang="fr-FR" dirty="0">
                <a:solidFill>
                  <a:srgbClr val="000000"/>
                </a:solidFill>
              </a:rPr>
              <a:t>b. Rôle de l’attachement </a:t>
            </a:r>
            <a:r>
              <a:rPr lang="fr-FR" dirty="0" err="1">
                <a:solidFill>
                  <a:srgbClr val="000000"/>
                </a:solidFill>
              </a:rPr>
              <a:t>sécure</a:t>
            </a:r>
            <a:r>
              <a:rPr lang="fr-FR" dirty="0">
                <a:solidFill>
                  <a:srgbClr val="000000"/>
                </a:solidFill>
              </a:rPr>
              <a:t> sur les capacités d’intégration </a:t>
            </a:r>
            <a:r>
              <a:rPr lang="fr-FR" dirty="0" smtClean="0">
                <a:solidFill>
                  <a:srgbClr val="000000"/>
                </a:solidFill>
              </a:rPr>
              <a:t>psychique</a:t>
            </a:r>
          </a:p>
          <a:p>
            <a:pPr marL="0" indent="0" algn="just">
              <a:buNone/>
            </a:pPr>
            <a:r>
              <a:rPr lang="fr-FR" dirty="0">
                <a:solidFill>
                  <a:srgbClr val="000000"/>
                </a:solidFill>
              </a:rPr>
              <a:t>Au niveau neurobiologique, à la naissance, le système limbique et l’amygdale sont déjà opérationnels. Le nouveau-né a accès à l’expérience émotionnelle et peut mémoriser ces expériences, même s’il ne peut pas encore construire une mémorisation verbale structurée de celles-ci, sous la forme de la mémoire explicite (</a:t>
            </a:r>
            <a:r>
              <a:rPr lang="fr-FR" dirty="0" err="1">
                <a:solidFill>
                  <a:srgbClr val="000000"/>
                </a:solidFill>
              </a:rPr>
              <a:t>Bremner</a:t>
            </a:r>
            <a:r>
              <a:rPr lang="fr-FR" dirty="0">
                <a:solidFill>
                  <a:srgbClr val="000000"/>
                </a:solidFill>
              </a:rPr>
              <a:t>, 2014). La mémoire explicite relèverait notamment de l’hippocampe, qui est immature à la naissance mais connaît une maturation importante au cours des trois premières années de la vie. </a:t>
            </a:r>
            <a:endParaRPr lang="fr-FR" dirty="0">
              <a:solidFill>
                <a:srgbClr val="000000"/>
              </a:solidFill>
            </a:endParaRPr>
          </a:p>
        </p:txBody>
      </p:sp>
    </p:spTree>
    <p:extLst>
      <p:ext uri="{BB962C8B-B14F-4D97-AF65-F5344CB8AC3E}">
        <p14:creationId xmlns:p14="http://schemas.microsoft.com/office/powerpoint/2010/main" val="1248402836"/>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1"/>
            <a:ext cx="8424936" cy="5040560"/>
          </a:xfrm>
        </p:spPr>
        <p:txBody>
          <a:bodyPr>
            <a:normAutofit lnSpcReduction="10000"/>
          </a:bodyPr>
          <a:lstStyle/>
          <a:p>
            <a:pPr marL="0" indent="0" algn="just">
              <a:buNone/>
            </a:pPr>
            <a:r>
              <a:rPr lang="fr-FR" dirty="0">
                <a:solidFill>
                  <a:srgbClr val="000000"/>
                </a:solidFill>
              </a:rPr>
              <a:t> Durant cette période de développement de sa capacité de parole, de pensée et de mémoire explicite, l’enfant est donc particulièrement dépendant de ses figures d’attachement pour sa régulation émotionnelle (décrite notamment en psychanalyse sous différentes appellations : contenance, pare-excitation, fonction alpha…). </a:t>
            </a:r>
            <a:endParaRPr lang="fr-FR" dirty="0" smtClean="0">
              <a:solidFill>
                <a:srgbClr val="000000"/>
              </a:solidFill>
            </a:endParaRPr>
          </a:p>
          <a:p>
            <a:pPr marL="0" indent="0" algn="just">
              <a:buNone/>
            </a:pPr>
            <a:r>
              <a:rPr lang="fr-FR" dirty="0" smtClean="0">
                <a:solidFill>
                  <a:srgbClr val="000000"/>
                </a:solidFill>
              </a:rPr>
              <a:t>Les </a:t>
            </a:r>
            <a:r>
              <a:rPr lang="fr-FR" dirty="0">
                <a:solidFill>
                  <a:srgbClr val="000000"/>
                </a:solidFill>
              </a:rPr>
              <a:t>défauts majeurs de régulation émotionnelle et notamment les tendances dissociatives doivent donc attirer l’attention du clinicien sur cette période de vie du patient, et les événements qui ont pu entraver la qualité de la relation d’attachement et / ou présenter un caractère traumatique.</a:t>
            </a:r>
            <a:endParaRPr lang="fr-FR" dirty="0">
              <a:solidFill>
                <a:srgbClr val="000000"/>
              </a:solidFill>
            </a:endParaRPr>
          </a:p>
        </p:txBody>
      </p:sp>
    </p:spTree>
    <p:extLst>
      <p:ext uri="{BB962C8B-B14F-4D97-AF65-F5344CB8AC3E}">
        <p14:creationId xmlns:p14="http://schemas.microsoft.com/office/powerpoint/2010/main" val="1364793639"/>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568952" cy="5976663"/>
          </a:xfrm>
        </p:spPr>
        <p:txBody>
          <a:bodyPr>
            <a:normAutofit lnSpcReduction="10000"/>
          </a:bodyPr>
          <a:lstStyle/>
          <a:p>
            <a:pPr marL="0" indent="0" algn="just">
              <a:buNone/>
            </a:pPr>
            <a:r>
              <a:rPr lang="fr-FR" dirty="0">
                <a:solidFill>
                  <a:srgbClr val="000000"/>
                </a:solidFill>
              </a:rPr>
              <a:t>Cette désorganisation de l’attachement est associée à des états de transe de l’enfant : l’enfant apprend donc très précocement à se dissocier afin de faire face à ses états de détresse, lorsque son parent n’est pas suffisamment présent pour le protéger et le soutenir dans la régulation de ses émotions. </a:t>
            </a:r>
            <a:endParaRPr lang="fr-FR" dirty="0" smtClean="0">
              <a:solidFill>
                <a:srgbClr val="000000"/>
              </a:solidFill>
            </a:endParaRPr>
          </a:p>
          <a:p>
            <a:pPr marL="0" indent="0" algn="just">
              <a:buNone/>
            </a:pPr>
            <a:endParaRPr lang="fr-FR" dirty="0">
              <a:solidFill>
                <a:srgbClr val="000000"/>
              </a:solidFill>
            </a:endParaRPr>
          </a:p>
          <a:p>
            <a:pPr marL="0" indent="0" algn="just">
              <a:buNone/>
            </a:pPr>
            <a:r>
              <a:rPr lang="fr-FR" dirty="0">
                <a:solidFill>
                  <a:srgbClr val="000000"/>
                </a:solidFill>
              </a:rPr>
              <a:t>D’après </a:t>
            </a:r>
            <a:r>
              <a:rPr lang="fr-FR" dirty="0" err="1">
                <a:solidFill>
                  <a:srgbClr val="000000"/>
                </a:solidFill>
              </a:rPr>
              <a:t>Liotti</a:t>
            </a:r>
            <a:r>
              <a:rPr lang="fr-FR" dirty="0">
                <a:solidFill>
                  <a:srgbClr val="000000"/>
                </a:solidFill>
              </a:rPr>
              <a:t>, le trauma parental non résolu peut se transmettre à l’enfant de deux manières différentes : soit par répétition de la violence, l’enfant réactivant le trauma chez son parent qui le passe à l’acte, faute de pouvoir le contenir et l’intégrer au reste de son fonctionnement psychique ; soit par la confrontation de l’enfant à des états dissociatifs parentaux d’absence et d’indisponibilité émotionnelle. </a:t>
            </a:r>
            <a:endParaRPr lang="fr-FR" dirty="0">
              <a:solidFill>
                <a:srgbClr val="000000"/>
              </a:solidFill>
            </a:endParaRPr>
          </a:p>
        </p:txBody>
      </p:sp>
    </p:spTree>
    <p:extLst>
      <p:ext uri="{BB962C8B-B14F-4D97-AF65-F5344CB8AC3E}">
        <p14:creationId xmlns:p14="http://schemas.microsoft.com/office/powerpoint/2010/main" val="3433958621"/>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568952" cy="5976663"/>
          </a:xfrm>
        </p:spPr>
        <p:txBody>
          <a:bodyPr>
            <a:normAutofit/>
          </a:bodyPr>
          <a:lstStyle/>
          <a:p>
            <a:pPr marL="0" indent="0" algn="just">
              <a:buNone/>
            </a:pPr>
            <a:r>
              <a:rPr lang="fr-FR" dirty="0">
                <a:solidFill>
                  <a:srgbClr val="000000"/>
                </a:solidFill>
              </a:rPr>
              <a:t>Comme le formule </a:t>
            </a:r>
            <a:r>
              <a:rPr lang="fr-FR" dirty="0" err="1">
                <a:solidFill>
                  <a:srgbClr val="000000"/>
                </a:solidFill>
              </a:rPr>
              <a:t>Schore</a:t>
            </a:r>
            <a:r>
              <a:rPr lang="fr-FR" dirty="0">
                <a:solidFill>
                  <a:srgbClr val="000000"/>
                </a:solidFill>
              </a:rPr>
              <a:t> (2014, p.115) : </a:t>
            </a:r>
          </a:p>
          <a:p>
            <a:pPr marL="0" indent="0" algn="just">
              <a:buNone/>
            </a:pPr>
            <a:r>
              <a:rPr lang="fr-FR" dirty="0">
                <a:solidFill>
                  <a:srgbClr val="000000"/>
                </a:solidFill>
              </a:rPr>
              <a:t>« Pendant cette période (des premières années de vie), les états du cerveau du bébé deviennent des traits (Perry et al, 1995) ; ainsi, les traumas relationnels et la dissociation précoces seront inscrits et intégrés dans la structure profonde de l’hémisphère droit en plein développement. » </a:t>
            </a:r>
          </a:p>
          <a:p>
            <a:pPr marL="0" indent="0" algn="just">
              <a:buNone/>
            </a:pPr>
            <a:r>
              <a:rPr lang="fr-FR" dirty="0" err="1">
                <a:solidFill>
                  <a:srgbClr val="000000"/>
                </a:solidFill>
              </a:rPr>
              <a:t>Schore</a:t>
            </a:r>
            <a:r>
              <a:rPr lang="fr-FR" dirty="0">
                <a:solidFill>
                  <a:srgbClr val="000000"/>
                </a:solidFill>
              </a:rPr>
              <a:t> résume ainsi (2014, p.114) : </a:t>
            </a:r>
          </a:p>
          <a:p>
            <a:pPr marL="0" indent="0" algn="just">
              <a:buNone/>
            </a:pPr>
            <a:r>
              <a:rPr lang="fr-FR" dirty="0">
                <a:solidFill>
                  <a:srgbClr val="000000"/>
                </a:solidFill>
              </a:rPr>
              <a:t>« Les traumas d’attachement fixent ainsi le soubassement de l’usage d’une autorégulation primitive de caractère – c’est-à-dire la dissociation pathologique, pendant les stades de développement ultérieurs. »1</a:t>
            </a:r>
          </a:p>
        </p:txBody>
      </p:sp>
    </p:spTree>
    <p:extLst>
      <p:ext uri="{BB962C8B-B14F-4D97-AF65-F5344CB8AC3E}">
        <p14:creationId xmlns:p14="http://schemas.microsoft.com/office/powerpoint/2010/main" val="3262956352"/>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548680"/>
            <a:ext cx="8568952" cy="5832647"/>
          </a:xfrm>
        </p:spPr>
        <p:txBody>
          <a:bodyPr>
            <a:normAutofit fontScale="92500" lnSpcReduction="20000"/>
          </a:bodyPr>
          <a:lstStyle/>
          <a:p>
            <a:pPr marL="0" indent="0">
              <a:buNone/>
            </a:pPr>
            <a:r>
              <a:rPr lang="fr-FR" dirty="0">
                <a:solidFill>
                  <a:srgbClr val="000000"/>
                </a:solidFill>
              </a:rPr>
              <a:t>c. Genèse des tendances </a:t>
            </a:r>
            <a:r>
              <a:rPr lang="fr-FR" dirty="0" smtClean="0">
                <a:solidFill>
                  <a:srgbClr val="000000"/>
                </a:solidFill>
              </a:rPr>
              <a:t>dissociatives</a:t>
            </a:r>
          </a:p>
          <a:p>
            <a:pPr marL="0" indent="0">
              <a:buNone/>
            </a:pPr>
            <a:endParaRPr lang="fr-FR" dirty="0">
              <a:solidFill>
                <a:srgbClr val="000000"/>
              </a:solidFill>
            </a:endParaRPr>
          </a:p>
          <a:p>
            <a:pPr marL="0" indent="0" algn="just">
              <a:buNone/>
            </a:pPr>
            <a:r>
              <a:rPr lang="fr-FR" dirty="0">
                <a:solidFill>
                  <a:srgbClr val="000000"/>
                </a:solidFill>
              </a:rPr>
              <a:t>1. Dans le cas de la dissociation par défense contre le trop-plein de stimulation lié à un (ou plusieurs) trauma(s), les capacités de tolérance émotionnelle peuvent être initialement bonnes, mais le recours à la dissociation est nécessaire du fait de la confrontation de l’enfant à une (ou plusieurs) situation(s) anormalement intense(s) émotionnellement pour son âge.</a:t>
            </a:r>
          </a:p>
          <a:p>
            <a:pPr marL="0" indent="0" algn="just">
              <a:buNone/>
            </a:pPr>
            <a:endParaRPr lang="fr-FR" dirty="0">
              <a:solidFill>
                <a:srgbClr val="000000"/>
              </a:solidFill>
            </a:endParaRPr>
          </a:p>
          <a:p>
            <a:pPr marL="0" indent="0" algn="just">
              <a:buNone/>
            </a:pPr>
            <a:r>
              <a:rPr lang="fr-FR" dirty="0">
                <a:solidFill>
                  <a:srgbClr val="000000"/>
                </a:solidFill>
              </a:rPr>
              <a:t>2. Dans le cas de l’insuffisance de protection, l’enfant n’est pas suffisamment soutenu dans la construction de ses capacités d’autorégulation émotionnelle : il dispose d’une fenêtre de tolérance émotionnelle réduite et risque donc de se sentir rapidement débordé et, potentiellement, traumatisé. Ceci est lié non pas à l’intensité anormale de la situation rencontrée, mais au caractère insuffisamment </a:t>
            </a:r>
            <a:r>
              <a:rPr lang="fr-FR" dirty="0" err="1">
                <a:solidFill>
                  <a:srgbClr val="000000"/>
                </a:solidFill>
              </a:rPr>
              <a:t>sécure</a:t>
            </a:r>
            <a:r>
              <a:rPr lang="fr-FR" dirty="0">
                <a:solidFill>
                  <a:srgbClr val="000000"/>
                </a:solidFill>
              </a:rPr>
              <a:t> de la relation d’attachement. </a:t>
            </a:r>
          </a:p>
        </p:txBody>
      </p:sp>
    </p:spTree>
    <p:extLst>
      <p:ext uri="{BB962C8B-B14F-4D97-AF65-F5344CB8AC3E}">
        <p14:creationId xmlns:p14="http://schemas.microsoft.com/office/powerpoint/2010/main" val="2835326307"/>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8640960" cy="6120680"/>
          </a:xfrm>
        </p:spPr>
        <p:txBody>
          <a:bodyPr>
            <a:normAutofit fontScale="92500" lnSpcReduction="20000"/>
          </a:bodyPr>
          <a:lstStyle/>
          <a:p>
            <a:pPr marL="0" indent="0">
              <a:buNone/>
            </a:pPr>
            <a:r>
              <a:rPr lang="fr-FR" dirty="0" smtClean="0">
                <a:solidFill>
                  <a:srgbClr val="000000"/>
                </a:solidFill>
              </a:rPr>
              <a:t>d. Symptomatologie</a:t>
            </a:r>
          </a:p>
          <a:p>
            <a:pPr marL="0" indent="0">
              <a:buNone/>
            </a:pPr>
            <a:endParaRPr lang="fr-FR" dirty="0">
              <a:solidFill>
                <a:srgbClr val="000000"/>
              </a:solidFill>
            </a:endParaRPr>
          </a:p>
          <a:p>
            <a:pPr marL="0" indent="0" algn="just">
              <a:buNone/>
            </a:pPr>
            <a:r>
              <a:rPr lang="fr-FR" dirty="0">
                <a:solidFill>
                  <a:srgbClr val="000000"/>
                </a:solidFill>
              </a:rPr>
              <a:t>Les s</a:t>
            </a:r>
            <a:r>
              <a:rPr lang="fr-FR" dirty="0" smtClean="0">
                <a:solidFill>
                  <a:srgbClr val="000000"/>
                </a:solidFill>
              </a:rPr>
              <a:t>ymptômes d’</a:t>
            </a:r>
            <a:r>
              <a:rPr lang="fr-FR" dirty="0" err="1" smtClean="0">
                <a:solidFill>
                  <a:srgbClr val="000000"/>
                </a:solidFill>
              </a:rPr>
              <a:t>hypoactivation</a:t>
            </a:r>
            <a:r>
              <a:rPr lang="fr-FR" dirty="0" smtClean="0">
                <a:solidFill>
                  <a:srgbClr val="000000"/>
                </a:solidFill>
              </a:rPr>
              <a:t> </a:t>
            </a:r>
            <a:r>
              <a:rPr lang="fr-FR" dirty="0">
                <a:solidFill>
                  <a:srgbClr val="000000"/>
                </a:solidFill>
              </a:rPr>
              <a:t>sont l’amnésie dissociative (totale ou partielle), l’anesthésie émotionnelle (froideur affective, </a:t>
            </a:r>
            <a:r>
              <a:rPr lang="fr-FR" dirty="0" err="1">
                <a:solidFill>
                  <a:srgbClr val="000000"/>
                </a:solidFill>
              </a:rPr>
              <a:t>alexithymie</a:t>
            </a:r>
            <a:r>
              <a:rPr lang="fr-FR" dirty="0">
                <a:solidFill>
                  <a:srgbClr val="000000"/>
                </a:solidFill>
              </a:rPr>
              <a:t>, manque d’empathie…), la dépression chronique, et les comportements de recherche de sensations réactionnels à cet état d’</a:t>
            </a:r>
            <a:r>
              <a:rPr lang="fr-FR" dirty="0" err="1">
                <a:solidFill>
                  <a:srgbClr val="000000"/>
                </a:solidFill>
              </a:rPr>
              <a:t>hypoactivation</a:t>
            </a:r>
            <a:r>
              <a:rPr lang="fr-FR" dirty="0">
                <a:solidFill>
                  <a:srgbClr val="000000"/>
                </a:solidFill>
              </a:rPr>
              <a:t> : mises en danger, sports à risques, consommation de substances </a:t>
            </a:r>
            <a:r>
              <a:rPr lang="fr-FR" dirty="0" err="1">
                <a:solidFill>
                  <a:srgbClr val="000000"/>
                </a:solidFill>
              </a:rPr>
              <a:t>psycho-stimulantes</a:t>
            </a:r>
            <a:r>
              <a:rPr lang="fr-FR" dirty="0">
                <a:solidFill>
                  <a:srgbClr val="000000"/>
                </a:solidFill>
              </a:rPr>
              <a:t>, auto- et hétéro-agressivité. </a:t>
            </a:r>
          </a:p>
          <a:p>
            <a:pPr marL="0" indent="0" algn="just">
              <a:buNone/>
            </a:pPr>
            <a:endParaRPr lang="fr-FR" dirty="0">
              <a:solidFill>
                <a:srgbClr val="000000"/>
              </a:solidFill>
            </a:endParaRPr>
          </a:p>
          <a:p>
            <a:pPr marL="0" indent="0" algn="just">
              <a:buNone/>
            </a:pPr>
            <a:r>
              <a:rPr lang="fr-FR" dirty="0">
                <a:solidFill>
                  <a:srgbClr val="000000"/>
                </a:solidFill>
              </a:rPr>
              <a:t>Les symptômes d’hyperactivation sont liés à la réactivation d’émotions dissociées et se manifestent notamment par des attaques de panique, certains actes auto- ou hétéro-agressifs, des phobies, les flash-backs et reviviscences post-traumatiques, des tentatives de suicide et automutilations, un trouble de la personnalité borderline (</a:t>
            </a:r>
            <a:r>
              <a:rPr lang="fr-FR" dirty="0" err="1">
                <a:solidFill>
                  <a:srgbClr val="000000"/>
                </a:solidFill>
              </a:rPr>
              <a:t>Salmona</a:t>
            </a:r>
            <a:r>
              <a:rPr lang="fr-FR" dirty="0">
                <a:solidFill>
                  <a:srgbClr val="000000"/>
                </a:solidFill>
              </a:rPr>
              <a:t>, 2012 ; Smith &amp; </a:t>
            </a:r>
            <a:r>
              <a:rPr lang="fr-FR" dirty="0" err="1">
                <a:solidFill>
                  <a:srgbClr val="000000"/>
                </a:solidFill>
              </a:rPr>
              <a:t>Guelfi</a:t>
            </a:r>
            <a:r>
              <a:rPr lang="fr-FR" dirty="0">
                <a:solidFill>
                  <a:srgbClr val="000000"/>
                </a:solidFill>
              </a:rPr>
              <a:t>, 2014).</a:t>
            </a:r>
          </a:p>
        </p:txBody>
      </p:sp>
    </p:spTree>
    <p:extLst>
      <p:ext uri="{BB962C8B-B14F-4D97-AF65-F5344CB8AC3E}">
        <p14:creationId xmlns:p14="http://schemas.microsoft.com/office/powerpoint/2010/main" val="22553167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Rot="1" noChangeArrowheads="1"/>
          </p:cNvSpPr>
          <p:nvPr>
            <p:ph idx="1"/>
          </p:nvPr>
        </p:nvSpPr>
        <p:spPr>
          <a:xfrm>
            <a:off x="323850" y="2770188"/>
            <a:ext cx="8496300" cy="3683000"/>
          </a:xfrm>
        </p:spPr>
        <p:txBody>
          <a:bodyPr/>
          <a:lstStyle/>
          <a:p>
            <a:pPr algn="just"/>
            <a:r>
              <a:rPr lang="fr-FR" sz="2400">
                <a:latin typeface="Calisto MT" charset="0"/>
              </a:rPr>
              <a:t>Définir la psychologie positive comme étant l’étude scientifique du bonheur. Seulement, la limiter à cette seule perspective est réducteur. Aussi convient-il de notre point de vue de l’envisager plus largement comme étant « l’étude scientifique du fonctionnement humain optimum » (Tal Ben-Sahar, 2010). </a:t>
            </a:r>
            <a:endParaRPr lang="fr-FR" sz="2400"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458" y="107576"/>
            <a:ext cx="8565759" cy="1336956"/>
          </a:xfrm>
        </p:spPr>
        <p:txBody>
          <a:bodyPr/>
          <a:lstStyle/>
          <a:p>
            <a:pPr algn="just"/>
            <a:r>
              <a:rPr lang="fr-FR" sz="2400" b="1" dirty="0" smtClean="0">
                <a:solidFill>
                  <a:schemeClr val="tx1"/>
                </a:solidFill>
              </a:rPr>
              <a:t>7.5. Entre dissociation et psychose: mise au point clinique</a:t>
            </a:r>
            <a:endParaRPr lang="fr-FR" sz="2400" b="1" dirty="0">
              <a:solidFill>
                <a:schemeClr val="tx1"/>
              </a:solidFill>
            </a:endParaRPr>
          </a:p>
        </p:txBody>
      </p:sp>
      <p:sp>
        <p:nvSpPr>
          <p:cNvPr id="3" name="Espace réservé du contenu 2"/>
          <p:cNvSpPr>
            <a:spLocks noGrp="1"/>
          </p:cNvSpPr>
          <p:nvPr>
            <p:ph idx="1"/>
          </p:nvPr>
        </p:nvSpPr>
        <p:spPr>
          <a:xfrm>
            <a:off x="107504" y="1600200"/>
            <a:ext cx="8484047" cy="5040593"/>
          </a:xfrm>
        </p:spPr>
        <p:txBody>
          <a:bodyPr>
            <a:normAutofit/>
          </a:bodyPr>
          <a:lstStyle/>
          <a:p>
            <a:pPr marL="0" indent="0">
              <a:buNone/>
            </a:pPr>
            <a:r>
              <a:rPr lang="fr-FR" dirty="0" smtClean="0">
                <a:solidFill>
                  <a:srgbClr val="000000"/>
                </a:solidFill>
              </a:rPr>
              <a:t>Cela dépend </a:t>
            </a:r>
            <a:r>
              <a:rPr lang="fr-FR" dirty="0">
                <a:solidFill>
                  <a:srgbClr val="000000"/>
                </a:solidFill>
              </a:rPr>
              <a:t>d’au moins trois choses : </a:t>
            </a:r>
            <a:endParaRPr lang="fr-FR" dirty="0" smtClean="0">
              <a:solidFill>
                <a:srgbClr val="000000"/>
              </a:solidFill>
            </a:endParaRPr>
          </a:p>
          <a:p>
            <a:pPr marL="457200" indent="-457200">
              <a:buAutoNum type="arabicParenR"/>
            </a:pPr>
            <a:r>
              <a:rPr lang="fr-FR" dirty="0" smtClean="0">
                <a:solidFill>
                  <a:srgbClr val="000000"/>
                </a:solidFill>
              </a:rPr>
              <a:t>la </a:t>
            </a:r>
            <a:r>
              <a:rPr lang="fr-FR" dirty="0">
                <a:solidFill>
                  <a:srgbClr val="000000"/>
                </a:solidFill>
              </a:rPr>
              <a:t>manière dont les termes dissociation et psychose sont définis, </a:t>
            </a:r>
            <a:endParaRPr lang="fr-FR" dirty="0" smtClean="0">
              <a:solidFill>
                <a:srgbClr val="000000"/>
              </a:solidFill>
            </a:endParaRPr>
          </a:p>
          <a:p>
            <a:pPr marL="457200" indent="-457200">
              <a:buAutoNum type="arabicParenR"/>
            </a:pPr>
            <a:r>
              <a:rPr lang="fr-FR" dirty="0" smtClean="0">
                <a:solidFill>
                  <a:srgbClr val="000000"/>
                </a:solidFill>
              </a:rPr>
              <a:t> </a:t>
            </a:r>
            <a:r>
              <a:rPr lang="fr-FR" dirty="0">
                <a:solidFill>
                  <a:srgbClr val="000000"/>
                </a:solidFill>
              </a:rPr>
              <a:t>les symptômes psychotiques qui sont pris en compte, et </a:t>
            </a:r>
            <a:endParaRPr lang="fr-FR" dirty="0" smtClean="0">
              <a:solidFill>
                <a:srgbClr val="000000"/>
              </a:solidFill>
            </a:endParaRPr>
          </a:p>
          <a:p>
            <a:pPr marL="457200" indent="-457200">
              <a:buAutoNum type="arabicParenR"/>
            </a:pPr>
            <a:r>
              <a:rPr lang="fr-FR" dirty="0" smtClean="0">
                <a:solidFill>
                  <a:srgbClr val="000000"/>
                </a:solidFill>
              </a:rPr>
              <a:t> </a:t>
            </a:r>
            <a:r>
              <a:rPr lang="fr-FR" dirty="0">
                <a:solidFill>
                  <a:srgbClr val="000000"/>
                </a:solidFill>
              </a:rPr>
              <a:t>la manière dont les diagnostics de dissociation et de psychose sont conceptualisés. </a:t>
            </a:r>
            <a:endParaRPr lang="fr-FR" dirty="0">
              <a:solidFill>
                <a:srgbClr val="000000"/>
              </a:solidFill>
            </a:endParaRPr>
          </a:p>
        </p:txBody>
      </p:sp>
    </p:spTree>
    <p:extLst>
      <p:ext uri="{BB962C8B-B14F-4D97-AF65-F5344CB8AC3E}">
        <p14:creationId xmlns:p14="http://schemas.microsoft.com/office/powerpoint/2010/main" val="1746052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Rot="1" noChangeArrowheads="1"/>
          </p:cNvSpPr>
          <p:nvPr/>
        </p:nvSpPr>
        <p:spPr bwMode="auto">
          <a:xfrm>
            <a:off x="285750" y="2571750"/>
            <a:ext cx="85407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80000"/>
              <a:buFont typeface="Arial" charset="0"/>
              <a:buNone/>
            </a:pPr>
            <a:r>
              <a:rPr lang="fr-FR" sz="2400" b="1">
                <a:solidFill>
                  <a:schemeClr val="bg1"/>
                </a:solidFill>
              </a:rPr>
              <a:t>Retrouver ce powerpoint sur</a:t>
            </a:r>
          </a:p>
          <a:p>
            <a:pPr marL="342900" indent="-342900" algn="ctr">
              <a:spcBef>
                <a:spcPct val="20000"/>
              </a:spcBef>
              <a:buClr>
                <a:schemeClr val="hlink"/>
              </a:buClr>
              <a:buSzPct val="80000"/>
              <a:buFont typeface="Arial" charset="0"/>
              <a:buNone/>
            </a:pPr>
            <a:r>
              <a:rPr lang="fr-FR" sz="2400" b="1">
                <a:solidFill>
                  <a:schemeClr val="bg1"/>
                </a:solidFill>
              </a:rPr>
              <a:t>www.cyriltarquinio.com</a:t>
            </a:r>
            <a:endParaRPr lang="fr-FR" sz="2400">
              <a:solidFill>
                <a:schemeClr val="bg1"/>
              </a:solidFill>
            </a:endParaRPr>
          </a:p>
          <a:p>
            <a:pPr marL="342900" indent="-342900" algn="ctr">
              <a:spcBef>
                <a:spcPct val="20000"/>
              </a:spcBef>
              <a:buClr>
                <a:schemeClr val="hlink"/>
              </a:buClr>
              <a:buSzPct val="80000"/>
              <a:buFont typeface="Arial" charset="0"/>
              <a:buNone/>
            </a:pPr>
            <a:endParaRPr lang="fr-FR" sz="2400">
              <a:solidFill>
                <a:srgbClr val="FF0000"/>
              </a:solidFill>
            </a:endParaRPr>
          </a:p>
        </p:txBody>
      </p:sp>
      <p:sp>
        <p:nvSpPr>
          <p:cNvPr id="2" name="ZoneTexte 1"/>
          <p:cNvSpPr txBox="1"/>
          <p:nvPr/>
        </p:nvSpPr>
        <p:spPr>
          <a:xfrm>
            <a:off x="2339752" y="2708920"/>
            <a:ext cx="4608512" cy="707886"/>
          </a:xfrm>
          <a:prstGeom prst="rect">
            <a:avLst/>
          </a:prstGeom>
          <a:noFill/>
        </p:spPr>
        <p:txBody>
          <a:bodyPr wrap="square" rtlCol="0">
            <a:spAutoFit/>
          </a:bodyPr>
          <a:lstStyle/>
          <a:p>
            <a:pPr algn="ctr"/>
            <a:r>
              <a:rPr lang="fr-FR" sz="4000" dirty="0" smtClean="0"/>
              <a:t>Objectifs du cours</a:t>
            </a:r>
            <a:endParaRPr lang="fr-FR" sz="4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blinds(horizontal)">
                                      <p:cBhvr>
                                        <p:cTn id="7"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Rot="1" noChangeArrowheads="1"/>
          </p:cNvSpPr>
          <p:nvPr>
            <p:ph idx="1"/>
          </p:nvPr>
        </p:nvSpPr>
        <p:spPr/>
        <p:txBody>
          <a:bodyPr/>
          <a:lstStyle/>
          <a:p>
            <a:pPr algn="ctr"/>
            <a:r>
              <a:rPr lang="fr-FR" sz="2400" b="1" i="1">
                <a:latin typeface="Calisto MT" charset="0"/>
              </a:rPr>
              <a:t>fonctionnement humain optimal</a:t>
            </a:r>
            <a:r>
              <a:rPr lang="fr-FR" sz="2400" b="1">
                <a:latin typeface="Calisto MT" charset="0"/>
              </a:rPr>
              <a:t>. </a:t>
            </a:r>
          </a:p>
          <a:p>
            <a:pPr algn="ctr"/>
            <a:r>
              <a:rPr lang="fr-FR" sz="2400">
                <a:latin typeface="Calisto MT" charset="0"/>
              </a:rPr>
              <a:t>Il s’agit du fonctionnement optimal, celui qui permet à la personne de donner le meilleur d’elle même, d’être satisfaite du résultat obtenu et de la manière de l’obtenir, de contrôler aussi le niveau atteint, du sens que cela a pour elle de réaliser cette performance. </a:t>
            </a:r>
            <a:endParaRPr lang="fr-FR" sz="2400"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323850" y="2770188"/>
            <a:ext cx="8496300" cy="3683000"/>
          </a:xfrm>
        </p:spPr>
        <p:txBody>
          <a:bodyPr/>
          <a:lstStyle/>
          <a:p>
            <a:pPr algn="just"/>
            <a:r>
              <a:rPr lang="fr-FR" sz="2400">
                <a:latin typeface="Calisto MT" charset="0"/>
              </a:rPr>
              <a:t>Selon Gable et Haidt, (in Martin-Krumm &amp; Tarquinio, 2011) « La Psychologie Positive, c’est l’étude des conditions et processus qui contribuent à l’épanouissement ou au fonctionnement optimal des personnes, des groupes et des institutions ». </a:t>
            </a:r>
            <a:endParaRPr lang="fr-FR" sz="2400"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fr-FR">
                <a:latin typeface="Tahoma" charset="0"/>
              </a:rPr>
              <a:t>A lire</a:t>
            </a:r>
          </a:p>
        </p:txBody>
      </p:sp>
      <p:sp>
        <p:nvSpPr>
          <p:cNvPr id="108546" name="Rectangle 3"/>
          <p:cNvSpPr>
            <a:spLocks noGrp="1" noRot="1" noChangeArrowheads="1"/>
          </p:cNvSpPr>
          <p:nvPr>
            <p:ph idx="1"/>
          </p:nvPr>
        </p:nvSpPr>
        <p:spPr>
          <a:xfrm>
            <a:off x="323850" y="2349500"/>
            <a:ext cx="8496300" cy="4103688"/>
          </a:xfrm>
        </p:spPr>
        <p:txBody>
          <a:bodyPr>
            <a:normAutofit/>
          </a:bodyPr>
          <a:lstStyle/>
          <a:p>
            <a:pPr algn="just">
              <a:lnSpc>
                <a:spcPct val="80000"/>
              </a:lnSpc>
            </a:pPr>
            <a:r>
              <a:rPr lang="fr-FR" sz="1100">
                <a:latin typeface="Calisto MT" charset="0"/>
              </a:rPr>
              <a:t>« … A son origine, la psychologie avait trois missions distinctes : soigner la maladie mentale, faire en sorte que la vie de chacun soit mieux remplie et plus productive, et détecter les talents et les faire progresser. L’accent a été mis très tôt sur la psychologie positive comme par exemple les travaux de Terman sur les talents (Terman, 1939) et le bonheur conjugal (Terman, Buttenwieser, Ferguson, Johnson, &amp; Wilson, 1938), les écrits de Watson sur l’éducation efficace (Watson, 1928), et les travaux de Jung concernant la recherche et la découverte du sens de la vie (Jung, 1933) … après la 2</a:t>
            </a:r>
            <a:r>
              <a:rPr lang="fr-FR" sz="1100" baseline="30000">
                <a:latin typeface="Calisto MT" charset="0"/>
              </a:rPr>
              <a:t>nde</a:t>
            </a:r>
            <a:r>
              <a:rPr lang="fr-FR" sz="1100">
                <a:latin typeface="Calisto MT" charset="0"/>
              </a:rPr>
              <a:t> Guerre mondiale, deux événements économiques ont changé le visage de la psychologie. En 1946, le ministère des anciens combattants (</a:t>
            </a:r>
            <a:r>
              <a:rPr lang="fr-FR" sz="1100" i="1">
                <a:latin typeface="Calisto MT" charset="0"/>
              </a:rPr>
              <a:t>Veterans Affairs</a:t>
            </a:r>
            <a:r>
              <a:rPr lang="fr-FR" sz="1100">
                <a:latin typeface="Calisto MT" charset="0"/>
              </a:rPr>
              <a:t>) a été créé aux Etats-Unis, et des milliers de psychologues ont découvert qu’ils pourraient traiter la maladie mentale pendant toute leur vie. En 1947, l’institut national de la santé mentale, aux Etats-Unis également (qui, malgré son appellation était centrée sur un modèle de la maladie et donc devrait être plutôt rebaptisé institut national de la maladie mentale), a été fondé, et les universitaires ont appris qu’ils pourraient obtenir des prix si leurs travaux traitaient de la pathologie. Cela a été très bénéfique. Des avancées considérables ont été réalisées dans la compréhension et le traitement des maladies mentales : au moins 14 maladies, précédemment difficiles à diagnostiquer et à traiter, ont livré leurs secrets à la science et peuvent maintenant être soignées ou considérablement soulagées (Seligman, 1994). </a:t>
            </a:r>
          </a:p>
          <a:p>
            <a:pPr algn="just">
              <a:lnSpc>
                <a:spcPct val="80000"/>
              </a:lnSpc>
            </a:pPr>
            <a:r>
              <a:rPr lang="fr-FR" sz="1100">
                <a:latin typeface="Calisto MT" charset="0"/>
              </a:rPr>
              <a:t>	La contrepartie a été que les autres missions fondamentales de la psychologie – faire en sorte que chacun ait une vie meilleure et développer ses talents – ont toutes deux été oubliées. Ce n’est pas uniquement la manière dont ces sujets ont été financés qui a eu un effet délétère, mais la crédibilité des théories sous-jacentes à la manière dont les psychologues se percevaient. Ils en étaient arrivés à se considérer simplement comme une sous catégorie des métiers de la santé, et la psychologie est devenue une sorte de victimologie. Les psychologues ont considéré les être humains comme des créatures plus ou moins passives : un stimulus survenait et provoquait des réponses. Les renforcements externes affaiblissaient ou augmentaient les réponses. Ils croyaient que pulsions, besoins, instincts, et conflits de l’enfance bousculent chacun d’entre nous. Le centre d’intérêt de la psychologie a glissé petit à petit vers la détection et le traitement de la souffrance des individus. Il y a eu une explosion de recherches sur les désordres psychologiques et les effets négatifs des éléments de stress liés à l’environnement, comme le divorce des parents, le décès d’une personne aimée, les abus physiques et sexuels. Les praticiens se sont engagés dans le traitement des maladies mentales des patients au moyen de cadres destinés à réparer les dommages : des habitudes endommagées, des instincts endommagés, des enfances endommagées, et des cerveaux endommagés » (Seligman &amp; Csikszentmihalyi, 2011, in Martin-Krumm &amp; Tarquinio, 2011).</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323850" y="2770188"/>
            <a:ext cx="8496300" cy="3683000"/>
          </a:xfrm>
        </p:spPr>
        <p:txBody>
          <a:bodyPr/>
          <a:lstStyle/>
          <a:p>
            <a:pPr algn="just"/>
            <a:r>
              <a:rPr lang="fr-FR" sz="2400" dirty="0" smtClean="0"/>
              <a:t>Cette </a:t>
            </a:r>
            <a:r>
              <a:rPr lang="fr-FR" sz="2400" dirty="0"/>
              <a:t>longue citation permet d’entrevoir le fait que le renouveau de la psychologie positive est imaginé comme venant combler un manque : </a:t>
            </a:r>
            <a:r>
              <a:rPr lang="fr-FR" sz="2400" b="1" dirty="0"/>
              <a:t>faire en sorte que la vie de chacun soit mieux remplie et plus productive, détecter les talents et les faire progresser.  </a:t>
            </a:r>
            <a:endParaRPr lang="fr-FR" sz="2400" b="1" dirty="0">
              <a:latin typeface="Tahoma" charset="0"/>
            </a:endParaRPr>
          </a:p>
        </p:txBody>
      </p:sp>
    </p:spTree>
    <p:extLst>
      <p:ext uri="{BB962C8B-B14F-4D97-AF65-F5344CB8AC3E}">
        <p14:creationId xmlns:p14="http://schemas.microsoft.com/office/powerpoint/2010/main" val="29849384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179512" y="2204864"/>
            <a:ext cx="8496300" cy="3683000"/>
          </a:xfrm>
        </p:spPr>
        <p:txBody>
          <a:bodyPr>
            <a:normAutofit fontScale="92500" lnSpcReduction="10000"/>
          </a:bodyPr>
          <a:lstStyle/>
          <a:p>
            <a:pPr algn="just"/>
            <a:r>
              <a:rPr lang="fr-FR" sz="2400" b="1" dirty="0"/>
              <a:t>La </a:t>
            </a:r>
            <a:r>
              <a:rPr lang="fr-FR" sz="2400" b="1" dirty="0" smtClean="0"/>
              <a:t>PP est </a:t>
            </a:r>
            <a:r>
              <a:rPr lang="fr-FR" sz="2400" b="1" dirty="0"/>
              <a:t>l'étude des conditions et des processus qui contribuent à l'épanouissement ou au fonctionnement optimal des personnes, des groupes et des institutions.</a:t>
            </a:r>
            <a:r>
              <a:rPr lang="fr-FR" sz="2400" dirty="0"/>
              <a:t> </a:t>
            </a:r>
            <a:endParaRPr lang="fr-FR" sz="2400" dirty="0" smtClean="0"/>
          </a:p>
          <a:p>
            <a:pPr algn="just"/>
            <a:r>
              <a:rPr lang="fr-FR" sz="2400" dirty="0"/>
              <a:t>L</a:t>
            </a:r>
            <a:r>
              <a:rPr lang="fr-FR" sz="2400" dirty="0" smtClean="0"/>
              <a:t>a PP possède </a:t>
            </a:r>
            <a:r>
              <a:rPr lang="fr-FR" sz="2400" dirty="0"/>
              <a:t>une longue histoire, datant des écrits de William James sur ce qu'il nommait "l'esprit tourné vers la santé" en 1902, jusqu'à l'intérêt exprimé par </a:t>
            </a:r>
            <a:r>
              <a:rPr lang="fr-FR" sz="2400" dirty="0" err="1"/>
              <a:t>Allport</a:t>
            </a:r>
            <a:r>
              <a:rPr lang="fr-FR" sz="2400" dirty="0"/>
              <a:t> pour les caractéristiques humaines positives en 1958, au plaidoyer de </a:t>
            </a:r>
            <a:r>
              <a:rPr lang="fr-FR" sz="2400" dirty="0" err="1"/>
              <a:t>Maslow</a:t>
            </a:r>
            <a:r>
              <a:rPr lang="fr-FR" sz="2400" dirty="0"/>
              <a:t> en faveur de l'étude des individus sains plutôt que des personnes malades en 1968 et à la recherche de Cowan sur la résilience chez les enfants et les adolescents (Cowan, 2000). </a:t>
            </a:r>
            <a:endParaRPr lang="fr-FR" sz="2400" b="1" dirty="0">
              <a:latin typeface="Tahoma" charset="0"/>
            </a:endParaRPr>
          </a:p>
        </p:txBody>
      </p:sp>
    </p:spTree>
    <p:extLst>
      <p:ext uri="{BB962C8B-B14F-4D97-AF65-F5344CB8AC3E}">
        <p14:creationId xmlns:p14="http://schemas.microsoft.com/office/powerpoint/2010/main" val="21402231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179512" y="1052736"/>
            <a:ext cx="4248472" cy="5184576"/>
          </a:xfrm>
          <a:ln>
            <a:solidFill>
              <a:schemeClr val="tx1"/>
            </a:solidFill>
          </a:ln>
        </p:spPr>
        <p:txBody>
          <a:bodyPr>
            <a:normAutofit/>
          </a:bodyPr>
          <a:lstStyle/>
          <a:p>
            <a:r>
              <a:rPr lang="fr-FR" sz="2400" dirty="0"/>
              <a:t>l'attachement</a:t>
            </a:r>
            <a:r>
              <a:rPr lang="fr-FR" sz="2400" dirty="0" smtClean="0"/>
              <a:t>,</a:t>
            </a:r>
          </a:p>
          <a:p>
            <a:r>
              <a:rPr lang="fr-FR" sz="2400" dirty="0" smtClean="0"/>
              <a:t>l'optimisme, </a:t>
            </a:r>
          </a:p>
          <a:p>
            <a:r>
              <a:rPr lang="fr-FR" sz="2400" dirty="0" smtClean="0"/>
              <a:t>l'amour</a:t>
            </a:r>
            <a:r>
              <a:rPr lang="fr-FR" sz="2400" dirty="0"/>
              <a:t>, </a:t>
            </a:r>
            <a:endParaRPr lang="fr-FR" sz="2400" dirty="0" smtClean="0"/>
          </a:p>
          <a:p>
            <a:r>
              <a:rPr lang="fr-FR" sz="2400" dirty="0" smtClean="0"/>
              <a:t>l'intelligence émotionnelle,</a:t>
            </a:r>
          </a:p>
          <a:p>
            <a:r>
              <a:rPr lang="fr-FR" sz="2400" dirty="0" smtClean="0"/>
              <a:t> la </a:t>
            </a:r>
            <a:r>
              <a:rPr lang="fr-FR" sz="2400" dirty="0"/>
              <a:t>motivation </a:t>
            </a:r>
            <a:r>
              <a:rPr lang="fr-FR" sz="2400" dirty="0" smtClean="0"/>
              <a:t>intrinsèque,</a:t>
            </a:r>
          </a:p>
          <a:p>
            <a:r>
              <a:rPr lang="fr-FR" sz="2400" dirty="0" smtClean="0"/>
              <a:t> la gratitude, </a:t>
            </a:r>
            <a:r>
              <a:rPr lang="fr-FR" sz="2400" dirty="0"/>
              <a:t>le pardon</a:t>
            </a:r>
            <a:r>
              <a:rPr lang="fr-FR" sz="2400" dirty="0" smtClean="0"/>
              <a:t>,</a:t>
            </a:r>
          </a:p>
        </p:txBody>
      </p:sp>
      <p:sp>
        <p:nvSpPr>
          <p:cNvPr id="3" name="Rectangle 3"/>
          <p:cNvSpPr txBox="1">
            <a:spLocks noRot="1" noChangeArrowheads="1"/>
          </p:cNvSpPr>
          <p:nvPr/>
        </p:nvSpPr>
        <p:spPr>
          <a:xfrm>
            <a:off x="4716016" y="980728"/>
            <a:ext cx="4248472" cy="5184576"/>
          </a:xfrm>
          <a:prstGeom prst="rect">
            <a:avLst/>
          </a:prstGeom>
          <a:ln>
            <a:solidFill>
              <a:schemeClr val="tx1"/>
            </a:solidFill>
          </a:ln>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dirty="0" smtClean="0"/>
              <a:t>le respect mêlé de crainte, </a:t>
            </a:r>
          </a:p>
          <a:p>
            <a:r>
              <a:rPr lang="fr-FR" dirty="0" smtClean="0"/>
              <a:t>l'inspiration,</a:t>
            </a:r>
          </a:p>
          <a:p>
            <a:r>
              <a:rPr lang="fr-FR" dirty="0" smtClean="0"/>
              <a:t> l'espoir, </a:t>
            </a:r>
          </a:p>
          <a:p>
            <a:r>
              <a:rPr lang="fr-FR" dirty="0" smtClean="0"/>
              <a:t>la curiosité, </a:t>
            </a:r>
          </a:p>
          <a:p>
            <a:r>
              <a:rPr lang="fr-FR" dirty="0" smtClean="0"/>
              <a:t>le rire, </a:t>
            </a:r>
          </a:p>
          <a:p>
            <a:r>
              <a:rPr lang="fr-FR" dirty="0" smtClean="0"/>
              <a:t>le bien-être ou l'épanouissement,</a:t>
            </a:r>
          </a:p>
          <a:p>
            <a:r>
              <a:rPr lang="fr-FR" dirty="0" smtClean="0"/>
              <a:t> la méditation de la pleine conscience…</a:t>
            </a:r>
            <a:endParaRPr lang="fr-FR" dirty="0">
              <a:latin typeface="Tahoma" charset="0"/>
            </a:endParaRPr>
          </a:p>
        </p:txBody>
      </p:sp>
    </p:spTree>
    <p:extLst>
      <p:ext uri="{BB962C8B-B14F-4D97-AF65-F5344CB8AC3E}">
        <p14:creationId xmlns:p14="http://schemas.microsoft.com/office/powerpoint/2010/main" val="3349579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251520" y="620688"/>
            <a:ext cx="8496300" cy="6048672"/>
          </a:xfrm>
        </p:spPr>
        <p:txBody>
          <a:bodyPr>
            <a:normAutofit fontScale="70000" lnSpcReduction="20000"/>
          </a:bodyPr>
          <a:lstStyle/>
          <a:p>
            <a:pPr algn="just"/>
            <a:r>
              <a:rPr lang="fr-FR" dirty="0"/>
              <a:t>La </a:t>
            </a:r>
            <a:r>
              <a:rPr lang="fr-FR" dirty="0" smtClean="0"/>
              <a:t>PP est </a:t>
            </a:r>
            <a:r>
              <a:rPr lang="fr-FR" dirty="0"/>
              <a:t>née principalement de la reconnaissance d'un déséquilibre en psychologie clinique, où la plupart des études se concentrent sur la maladie mentale. </a:t>
            </a:r>
            <a:r>
              <a:rPr lang="fr-FR" sz="2400" dirty="0" smtClean="0"/>
              <a:t>adolescents </a:t>
            </a:r>
            <a:r>
              <a:rPr lang="fr-FR" sz="2400" dirty="0"/>
              <a:t>(Cowan, 2000). </a:t>
            </a:r>
            <a:endParaRPr lang="fr-FR" sz="2400" dirty="0" smtClean="0"/>
          </a:p>
          <a:p>
            <a:pPr algn="just"/>
            <a:r>
              <a:rPr lang="fr-FR" dirty="0">
                <a:solidFill>
                  <a:schemeClr val="tx1"/>
                </a:solidFill>
              </a:rPr>
              <a:t>Sheldon et King (2001) ont défini la psychologie positive comme "rien de plus que l'étude scientifique des forces et vertus humaines </a:t>
            </a:r>
            <a:r>
              <a:rPr lang="fr-FR" i="1" dirty="0">
                <a:solidFill>
                  <a:schemeClr val="tx1"/>
                </a:solidFill>
              </a:rPr>
              <a:t>ordinaires</a:t>
            </a:r>
            <a:r>
              <a:rPr lang="fr-FR" dirty="0">
                <a:solidFill>
                  <a:schemeClr val="tx1"/>
                </a:solidFill>
              </a:rPr>
              <a:t>" qui "redécouvre la personne </a:t>
            </a:r>
            <a:r>
              <a:rPr lang="fr-FR" i="1" dirty="0" smtClean="0">
                <a:solidFill>
                  <a:schemeClr val="tx1"/>
                </a:solidFill>
              </a:rPr>
              <a:t>moyenne</a:t>
            </a:r>
            <a:r>
              <a:rPr lang="fr-FR" dirty="0" smtClean="0">
                <a:solidFill>
                  <a:schemeClr val="tx1"/>
                </a:solidFill>
              </a:rPr>
              <a:t> .</a:t>
            </a:r>
          </a:p>
          <a:p>
            <a:pPr algn="just"/>
            <a:r>
              <a:rPr lang="fr-FR" dirty="0" smtClean="0"/>
              <a:t> </a:t>
            </a:r>
            <a:r>
              <a:rPr lang="fr-FR" dirty="0"/>
              <a:t>Dans cette définition se trouve la reconnaissance du silence de notre discipline en général concernant ce qui est typique, parce que ce qui est typique est positif</a:t>
            </a:r>
            <a:r>
              <a:rPr lang="fr-FR" dirty="0" smtClean="0"/>
              <a:t>.</a:t>
            </a:r>
          </a:p>
          <a:p>
            <a:pPr algn="just"/>
            <a:r>
              <a:rPr lang="fr-FR" dirty="0" smtClean="0"/>
              <a:t> </a:t>
            </a:r>
            <a:r>
              <a:rPr lang="fr-FR" dirty="0"/>
              <a:t>En effet, 9 Américains sur 10 rapportent être "très heureux" ou "assez heureux" (Myers, 2000). Et, contrairement à l’idée selon laquelle ce serait spécifique à la population américaine, les études ont systématiquement montré que la plupart des individus obtiennent un score bien au-dessus du point neutre sur les échelles de satisfaction de vie (</a:t>
            </a:r>
            <a:r>
              <a:rPr lang="fr-FR" dirty="0" err="1"/>
              <a:t>Diener</a:t>
            </a:r>
            <a:r>
              <a:rPr lang="fr-FR" dirty="0"/>
              <a:t> &amp; </a:t>
            </a:r>
            <a:r>
              <a:rPr lang="fr-FR" dirty="0" err="1"/>
              <a:t>Diener</a:t>
            </a:r>
            <a:r>
              <a:rPr lang="fr-FR" dirty="0"/>
              <a:t>, 1996) et que même des personnes que beaucoup pourraient croire très insatisfaites de leur vie, telles que les habitants de bidonvilles à Calcutta, sont en fait plutôt satisfaites de leur vie (</a:t>
            </a:r>
            <a:r>
              <a:rPr lang="fr-FR" dirty="0" err="1"/>
              <a:t>Biswas-Diener</a:t>
            </a:r>
            <a:r>
              <a:rPr lang="fr-FR" dirty="0"/>
              <a:t> &amp; </a:t>
            </a:r>
            <a:r>
              <a:rPr lang="fr-FR" dirty="0" err="1"/>
              <a:t>Diener</a:t>
            </a:r>
            <a:r>
              <a:rPr lang="fr-FR" dirty="0"/>
              <a:t>, 2001). </a:t>
            </a:r>
            <a:endParaRPr lang="fr-FR" dirty="0" smtClean="0"/>
          </a:p>
          <a:p>
            <a:pPr algn="just"/>
            <a:r>
              <a:rPr lang="fr-FR" dirty="0" smtClean="0"/>
              <a:t>Ainsi</a:t>
            </a:r>
            <a:r>
              <a:rPr lang="fr-FR" dirty="0"/>
              <a:t>, malgré l'impact très réel des aspects négatifs de la vie qui ont été documentés au cours des dernières décennies de recherche en psychologie, la plupart des gens vont bien et nous, en tant que psychologues, tendons à négliger la majeure partie de l'expérience humaine et la majorité des personnes, des familles, des groupes et des institutions. </a:t>
            </a:r>
          </a:p>
          <a:p>
            <a:pPr marL="0" indent="0" algn="just">
              <a:buNone/>
            </a:pPr>
            <a:endParaRPr lang="fr-FR" dirty="0"/>
          </a:p>
        </p:txBody>
      </p:sp>
    </p:spTree>
    <p:extLst>
      <p:ext uri="{BB962C8B-B14F-4D97-AF65-F5344CB8AC3E}">
        <p14:creationId xmlns:p14="http://schemas.microsoft.com/office/powerpoint/2010/main" val="24917666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251520" y="620688"/>
            <a:ext cx="8496300" cy="6048672"/>
          </a:xfrm>
        </p:spPr>
        <p:txBody>
          <a:bodyPr>
            <a:normAutofit/>
          </a:bodyPr>
          <a:lstStyle/>
          <a:p>
            <a:pPr marL="0" indent="0" algn="just">
              <a:buNone/>
            </a:pPr>
            <a:r>
              <a:rPr lang="fr-FR" dirty="0" smtClean="0"/>
              <a:t>Trois </a:t>
            </a:r>
            <a:r>
              <a:rPr lang="fr-FR" dirty="0"/>
              <a:t>raisons. </a:t>
            </a:r>
            <a:endParaRPr lang="fr-FR" dirty="0" smtClean="0"/>
          </a:p>
          <a:p>
            <a:pPr algn="just"/>
            <a:endParaRPr lang="fr-FR" dirty="0"/>
          </a:p>
          <a:p>
            <a:pPr marL="457200" indent="-457200" algn="just">
              <a:buAutoNum type="arabicPeriod"/>
            </a:pPr>
            <a:r>
              <a:rPr lang="fr-FR" dirty="0"/>
              <a:t>L</a:t>
            </a:r>
            <a:r>
              <a:rPr lang="fr-FR" smtClean="0"/>
              <a:t>a </a:t>
            </a:r>
            <a:r>
              <a:rPr lang="fr-FR" dirty="0"/>
              <a:t>compassion. </a:t>
            </a:r>
            <a:endParaRPr lang="fr-FR" dirty="0" smtClean="0"/>
          </a:p>
          <a:p>
            <a:pPr marL="457200" indent="-457200" algn="just">
              <a:buAutoNum type="arabicPeriod"/>
            </a:pPr>
            <a:r>
              <a:rPr lang="fr-FR" dirty="0" smtClean="0"/>
              <a:t>L’argent</a:t>
            </a:r>
          </a:p>
          <a:p>
            <a:pPr marL="457200" indent="-457200" algn="just">
              <a:buAutoNum type="arabicPeriod"/>
            </a:pPr>
            <a:r>
              <a:rPr lang="fr-FR" dirty="0" smtClean="0"/>
              <a:t>Méconnaissance</a:t>
            </a:r>
          </a:p>
          <a:p>
            <a:pPr marL="457200" indent="-457200" algn="just">
              <a:buAutoNum type="arabicPeriod"/>
            </a:pPr>
            <a:endParaRPr lang="fr-FR" dirty="0"/>
          </a:p>
        </p:txBody>
      </p:sp>
    </p:spTree>
    <p:extLst>
      <p:ext uri="{BB962C8B-B14F-4D97-AF65-F5344CB8AC3E}">
        <p14:creationId xmlns:p14="http://schemas.microsoft.com/office/powerpoint/2010/main" val="16808608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Rot="1" noChangeArrowheads="1"/>
          </p:cNvSpPr>
          <p:nvPr>
            <p:ph idx="1"/>
          </p:nvPr>
        </p:nvSpPr>
        <p:spPr>
          <a:xfrm>
            <a:off x="179388" y="1196975"/>
            <a:ext cx="8496300" cy="5184775"/>
          </a:xfrm>
          <a:solidFill>
            <a:schemeClr val="bg1"/>
          </a:solidFill>
        </p:spPr>
        <p:txBody>
          <a:bodyPr/>
          <a:lstStyle/>
          <a:p>
            <a:pPr algn="just"/>
            <a:r>
              <a:rPr lang="fr-FR" sz="2400" b="1" dirty="0">
                <a:solidFill>
                  <a:srgbClr val="FF0000"/>
                </a:solidFill>
                <a:latin typeface="Calisto MT" charset="0"/>
              </a:rPr>
              <a:t>Interventions au niveau de l’individu : </a:t>
            </a:r>
          </a:p>
          <a:p>
            <a:pPr algn="just"/>
            <a:r>
              <a:rPr lang="fr-FR" sz="2400" dirty="0">
                <a:latin typeface="Calisto MT" charset="0"/>
              </a:rPr>
              <a:t>Dans le domaine de la psychologie positive, de nombreux thèmes sont étudiés. Parmi ceux-ci, une grande importance est accordée aux forces de caractère et aux expériences (</a:t>
            </a:r>
            <a:r>
              <a:rPr lang="fr-FR" sz="2400" dirty="0" err="1">
                <a:latin typeface="Calisto MT" charset="0"/>
              </a:rPr>
              <a:t>Seligman</a:t>
            </a:r>
            <a:r>
              <a:rPr lang="fr-FR" sz="2400" dirty="0">
                <a:latin typeface="Calisto MT" charset="0"/>
              </a:rPr>
              <a:t>, 2002). Ces forces peuvent être déclinées dans tous les domaines de la vie (vie personnelle, travail, loisirs, sport, etc.) et constituent ainsi des interventions de choix dans le domaine de la psychologie de la santé. Le terme de force de caractère est partagé par la communauté scientifique en psychologie positive, et trois modèles coexistent pour les décrire. Ces approches ont en commun l’intérêt pour le développement des forces.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la PP et les groupes</a:t>
            </a:r>
            <a:endParaRPr lang="fr-FR" dirty="0"/>
          </a:p>
        </p:txBody>
      </p:sp>
      <p:pic>
        <p:nvPicPr>
          <p:cNvPr id="4" name="Image 3"/>
          <p:cNvPicPr>
            <a:picLocks noChangeAspect="1"/>
          </p:cNvPicPr>
          <p:nvPr/>
        </p:nvPicPr>
        <p:blipFill>
          <a:blip r:embed="rId2"/>
          <a:stretch>
            <a:fillRect/>
          </a:stretch>
        </p:blipFill>
        <p:spPr>
          <a:xfrm>
            <a:off x="2339752" y="503519"/>
            <a:ext cx="4635500" cy="6337300"/>
          </a:xfrm>
          <a:prstGeom prst="rect">
            <a:avLst/>
          </a:prstGeom>
        </p:spPr>
      </p:pic>
    </p:spTree>
    <p:extLst>
      <p:ext uri="{BB962C8B-B14F-4D97-AF65-F5344CB8AC3E}">
        <p14:creationId xmlns:p14="http://schemas.microsoft.com/office/powerpoint/2010/main" val="1706788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rrowheads="1"/>
          </p:cNvSpPr>
          <p:nvPr>
            <p:ph type="title"/>
          </p:nvPr>
        </p:nvSpPr>
        <p:spPr>
          <a:xfrm>
            <a:off x="395288" y="-242888"/>
            <a:ext cx="8540750" cy="1143001"/>
          </a:xfrm>
        </p:spPr>
        <p:txBody>
          <a:bodyPr/>
          <a:lstStyle/>
          <a:p>
            <a:r>
              <a:rPr lang="fr-FR">
                <a:latin typeface="Tahoma" charset="0"/>
              </a:rPr>
              <a:t>Eléments bibliographiques</a:t>
            </a:r>
          </a:p>
        </p:txBody>
      </p:sp>
      <p:sp>
        <p:nvSpPr>
          <p:cNvPr id="6146" name="Rectangle 3"/>
          <p:cNvSpPr>
            <a:spLocks noGrp="1" noRot="1" noChangeArrowheads="1"/>
          </p:cNvSpPr>
          <p:nvPr>
            <p:ph idx="1"/>
          </p:nvPr>
        </p:nvSpPr>
        <p:spPr>
          <a:xfrm>
            <a:off x="250825" y="2420938"/>
            <a:ext cx="8540750" cy="6165850"/>
          </a:xfrm>
        </p:spPr>
        <p:txBody>
          <a:bodyPr/>
          <a:lstStyle/>
          <a:p>
            <a:r>
              <a:rPr lang="fr-FR" sz="2400" dirty="0">
                <a:solidFill>
                  <a:schemeClr val="tx1"/>
                </a:solidFill>
                <a:latin typeface="Tahoma" charset="0"/>
              </a:rPr>
              <a:t>Fischer, G.N. &amp; Tarquinio, C. (2014). Psychologie de la santé. Applications et interventions. Paris: </a:t>
            </a:r>
            <a:r>
              <a:rPr lang="fr-FR" sz="2400" dirty="0" err="1">
                <a:solidFill>
                  <a:schemeClr val="tx1"/>
                </a:solidFill>
                <a:latin typeface="Tahoma" charset="0"/>
              </a:rPr>
              <a:t>Dunod</a:t>
            </a:r>
            <a:r>
              <a:rPr lang="fr-FR" sz="2400" dirty="0">
                <a:solidFill>
                  <a:schemeClr val="tx1"/>
                </a:solidFill>
                <a:latin typeface="Tahoma" charset="0"/>
              </a:rPr>
              <a:t>.</a:t>
            </a:r>
          </a:p>
          <a:p>
            <a:endParaRPr lang="fr-FR" sz="2400" dirty="0">
              <a:solidFill>
                <a:schemeClr val="tx1"/>
              </a:solidFill>
              <a:latin typeface="Tahoma" charset="0"/>
            </a:endParaRPr>
          </a:p>
          <a:p>
            <a:r>
              <a:rPr lang="fr-FR" sz="2400" dirty="0" err="1">
                <a:solidFill>
                  <a:schemeClr val="tx1"/>
                </a:solidFill>
                <a:latin typeface="Tahoma" charset="0"/>
              </a:rPr>
              <a:t>Mikolajczak</a:t>
            </a:r>
            <a:r>
              <a:rPr lang="fr-FR" sz="2400" dirty="0">
                <a:solidFill>
                  <a:schemeClr val="tx1"/>
                </a:solidFill>
                <a:latin typeface="Tahoma" charset="0"/>
              </a:rPr>
              <a:t>, M. (2013). Les interventions en psychologie de la santé. Paris: </a:t>
            </a:r>
            <a:r>
              <a:rPr lang="fr-FR" sz="2400" dirty="0" err="1">
                <a:solidFill>
                  <a:schemeClr val="tx1"/>
                </a:solidFill>
                <a:latin typeface="Tahoma" charset="0"/>
              </a:rPr>
              <a:t>Dunod</a:t>
            </a:r>
            <a:r>
              <a:rPr lang="fr-FR" sz="2400" dirty="0">
                <a:solidFill>
                  <a:schemeClr val="tx1"/>
                </a:solidFill>
                <a:latin typeface="Tahoma" charset="0"/>
              </a:rPr>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Rot="1" noChangeArrowheads="1"/>
          </p:cNvSpPr>
          <p:nvPr>
            <p:ph idx="1"/>
          </p:nvPr>
        </p:nvSpPr>
        <p:spPr>
          <a:xfrm>
            <a:off x="179388" y="1196975"/>
            <a:ext cx="8496300" cy="5184775"/>
          </a:xfrm>
          <a:solidFill>
            <a:schemeClr val="bg1"/>
          </a:solidFill>
        </p:spPr>
        <p:txBody>
          <a:bodyPr/>
          <a:lstStyle/>
          <a:p>
            <a:pPr algn="just"/>
            <a:r>
              <a:rPr lang="fr-FR" sz="2400">
                <a:latin typeface="Calisto MT" charset="0"/>
              </a:rPr>
              <a:t>Modèle Gallup Clifton StrengthFinder (Clifton, 1997).</a:t>
            </a:r>
          </a:p>
          <a:p>
            <a:pPr lvl="1" algn="just"/>
            <a:r>
              <a:rPr lang="fr-FR" sz="2400">
                <a:latin typeface="Calisto MT" charset="0"/>
              </a:rPr>
              <a:t>Ce modèle  permet de repérer et d’identifier les forces parmi 34 possibles grâce à un questionnaire en ligne.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p:cNvSpPr>
          <p:nvPr>
            <p:ph type="title"/>
          </p:nvPr>
        </p:nvSpPr>
        <p:spPr/>
        <p:txBody>
          <a:bodyPr/>
          <a:lstStyle/>
          <a:p>
            <a:r>
              <a:rPr lang="fr-FR">
                <a:latin typeface="Tahoma" charset="0"/>
              </a:rPr>
              <a:t>2. Historique</a:t>
            </a:r>
          </a:p>
        </p:txBody>
      </p:sp>
      <p:sp>
        <p:nvSpPr>
          <p:cNvPr id="112642" name="Rectangle 3"/>
          <p:cNvSpPr>
            <a:spLocks noGrp="1" noRot="1" noChangeArrowheads="1"/>
          </p:cNvSpPr>
          <p:nvPr>
            <p:ph idx="1"/>
          </p:nvPr>
        </p:nvSpPr>
        <p:spPr>
          <a:xfrm>
            <a:off x="0" y="0"/>
            <a:ext cx="9144000" cy="6858000"/>
          </a:xfrm>
          <a:solidFill>
            <a:schemeClr val="bg1"/>
          </a:solidFill>
        </p:spPr>
        <p:txBody>
          <a:bodyPr rtlCol="0">
            <a:normAutofit/>
          </a:bodyPr>
          <a:lstStyle/>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Talents relatifs aux efforts :</a:t>
            </a:r>
          </a:p>
          <a:p>
            <a:pPr algn="just" fontAlgn="auto">
              <a:spcAft>
                <a:spcPts val="0"/>
              </a:spcAft>
              <a:buFont typeface="Wingdings" pitchFamily="2" charset="2"/>
              <a:buChar char="S"/>
              <a:defRPr/>
            </a:pPr>
            <a:endParaRPr lang="fr-FR" dirty="0">
              <a:solidFill>
                <a:schemeClr val="tx1">
                  <a:lumMod val="65000"/>
                  <a:lumOff val="35000"/>
                </a:schemeClr>
              </a:solidFill>
              <a:latin typeface="Tahoma" charset="0"/>
              <a:ea typeface="+mn-ea"/>
              <a:cs typeface="+mn-cs"/>
            </a:endParaRPr>
          </a:p>
          <a:p>
            <a:pPr algn="just" fontAlgn="auto">
              <a:spcAft>
                <a:spcPts val="0"/>
              </a:spcAft>
              <a:buFont typeface="Wingdings" pitchFamily="2" charset="2"/>
              <a:buChar char="S"/>
              <a:defRPr/>
            </a:pPr>
            <a:r>
              <a:rPr lang="fr-FR" b="1" dirty="0" smtClean="0">
                <a:solidFill>
                  <a:schemeClr val="tx1">
                    <a:lumMod val="65000"/>
                    <a:lumOff val="35000"/>
                  </a:schemeClr>
                </a:solidFill>
                <a:latin typeface="Tahoma" charset="0"/>
                <a:ea typeface="+mn-ea"/>
                <a:cs typeface="+mn-cs"/>
              </a:rPr>
              <a:t>Réalisateur</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possédez une bonne dose d'énergie et travaillez beaucoup. Vous appréciez particulièrement </a:t>
            </a:r>
            <a:r>
              <a:rPr lang="fr-FR" dirty="0" err="1" smtClean="0">
                <a:solidFill>
                  <a:schemeClr val="tx1">
                    <a:lumMod val="65000"/>
                    <a:lumOff val="35000"/>
                  </a:schemeClr>
                </a:solidFill>
                <a:latin typeface="Tahoma" charset="0"/>
                <a:ea typeface="+mn-ea"/>
                <a:cs typeface="+mn-cs"/>
              </a:rPr>
              <a:t>dêtre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occupé et productif. </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Activateur </a:t>
            </a:r>
            <a:r>
              <a:rPr lang="fr-FR" dirty="0">
                <a:solidFill>
                  <a:schemeClr val="tx1">
                    <a:lumMod val="65000"/>
                    <a:lumOff val="35000"/>
                  </a:schemeClr>
                </a:solidFill>
                <a:latin typeface="Tahoma" charset="0"/>
                <a:ea typeface="+mn-ea"/>
                <a:cs typeface="+mn-cs"/>
              </a:rPr>
              <a:t>: Vous êtes capable de transformer vos pensées en action pour faire avancer les choses. Vous êtes souvent impatient.</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Convaincu </a:t>
            </a:r>
            <a:r>
              <a:rPr lang="fr-FR" dirty="0">
                <a:solidFill>
                  <a:schemeClr val="tx1">
                    <a:lumMod val="65000"/>
                    <a:lumOff val="35000"/>
                  </a:schemeClr>
                </a:solidFill>
                <a:latin typeface="Tahoma" charset="0"/>
                <a:ea typeface="+mn-ea"/>
                <a:cs typeface="+mn-cs"/>
              </a:rPr>
              <a:t>: Vous accordez une grande importance à certaines valeurs essentielles et immuables qui donnent un but précis à votre vie.</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Importance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tenez à revêtir une grande importance aux yeux des autres. Vous êtes indépendants et voulez être reconnu</a:t>
            </a:r>
            <a:r>
              <a:rPr lang="fr-FR" dirty="0" smtClean="0">
                <a:solidFill>
                  <a:schemeClr val="tx1">
                    <a:lumMod val="65000"/>
                    <a:lumOff val="35000"/>
                  </a:schemeClr>
                </a:solidFill>
                <a:latin typeface="Tahoma" charset="0"/>
                <a:ea typeface="+mn-ea"/>
                <a:cs typeface="+mn-cs"/>
              </a:rPr>
              <a:t>.</a:t>
            </a:r>
            <a:endParaRPr lang="fr-FR" dirty="0">
              <a:solidFill>
                <a:schemeClr val="tx1">
                  <a:lumMod val="65000"/>
                  <a:lumOff val="35000"/>
                </a:schemeClr>
              </a:solidFill>
              <a:latin typeface="Tahoma"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p:cNvSpPr>
          <p:nvPr>
            <p:ph type="title"/>
          </p:nvPr>
        </p:nvSpPr>
        <p:spPr/>
        <p:txBody>
          <a:bodyPr/>
          <a:lstStyle/>
          <a:p>
            <a:r>
              <a:rPr lang="fr-FR">
                <a:latin typeface="Tahoma" charset="0"/>
              </a:rPr>
              <a:t>2. Historique</a:t>
            </a:r>
          </a:p>
        </p:txBody>
      </p:sp>
      <p:sp>
        <p:nvSpPr>
          <p:cNvPr id="112642" name="Rectangle 3"/>
          <p:cNvSpPr>
            <a:spLocks noGrp="1" noRot="1" noChangeArrowheads="1"/>
          </p:cNvSpPr>
          <p:nvPr>
            <p:ph idx="1"/>
          </p:nvPr>
        </p:nvSpPr>
        <p:spPr>
          <a:xfrm>
            <a:off x="0" y="0"/>
            <a:ext cx="9144000" cy="6858000"/>
          </a:xfrm>
          <a:solidFill>
            <a:schemeClr val="bg1"/>
          </a:solidFill>
        </p:spPr>
        <p:txBody>
          <a:bodyPr rtlCol="0">
            <a:normAutofit fontScale="92500" lnSpcReduction="10000"/>
          </a:bodyPr>
          <a:lstStyle/>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Talents relatifs aux efforts :</a:t>
            </a:r>
          </a:p>
          <a:p>
            <a:pPr algn="just" fontAlgn="auto">
              <a:spcAft>
                <a:spcPts val="0"/>
              </a:spcAft>
              <a:buFont typeface="Wingdings" pitchFamily="2" charset="2"/>
              <a:buChar char="S"/>
              <a:defRPr/>
            </a:pPr>
            <a:endParaRPr lang="fr-FR" dirty="0">
              <a:solidFill>
                <a:schemeClr val="tx1">
                  <a:lumMod val="65000"/>
                  <a:lumOff val="35000"/>
                </a:schemeClr>
              </a:solidFill>
              <a:latin typeface="Tahoma" charset="0"/>
              <a:ea typeface="+mn-ea"/>
              <a:cs typeface="+mn-cs"/>
            </a:endParaRPr>
          </a:p>
          <a:p>
            <a:pPr algn="just" fontAlgn="auto">
              <a:spcAft>
                <a:spcPts val="0"/>
              </a:spcAft>
              <a:buFont typeface="Wingdings" pitchFamily="2" charset="2"/>
              <a:buChar char="S"/>
              <a:defRPr/>
            </a:pPr>
            <a:r>
              <a:rPr lang="fr-FR" b="1" dirty="0" smtClean="0">
                <a:solidFill>
                  <a:schemeClr val="tx1">
                    <a:lumMod val="65000"/>
                    <a:lumOff val="35000"/>
                  </a:schemeClr>
                </a:solidFill>
                <a:latin typeface="Tahoma" charset="0"/>
                <a:ea typeface="+mn-ea"/>
                <a:cs typeface="+mn-cs"/>
              </a:rPr>
              <a:t>Discipliné</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aimez la routine et ce qui est structuré. La meilleure façon de décrire votre monde est de décrire l'ordre que vous créez autour de vous.</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Assurance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avez confiance en votre capacité à gérer votre propre vie. Vous possédez une boussole interne qui vous indique quelles décisions sont les bonnes.</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Adaptabilité</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préférez « suivre le mouvement ». Vous êtes une personne de « l'instant », qui prend les choses comme elles viennent et découvrez votre avenir petit à petit.</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Focalisation</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pouvez prendre une direction, vous y tenir et apporter les corrections nécessaires pour maintenir le cap. Vous établissez d'abord des priorités et agissez ensuite.</a:t>
            </a:r>
          </a:p>
          <a:p>
            <a:pPr algn="just" fontAlgn="auto">
              <a:spcAft>
                <a:spcPts val="0"/>
              </a:spcAft>
              <a:buFont typeface="Wingdings" pitchFamily="2" charset="2"/>
              <a:buChar char="S"/>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Restaurer</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aimez résoudre des problèmes. Vous trouvez ce qui ne va pas et savez comment y remédier.</a:t>
            </a:r>
          </a:p>
        </p:txBody>
      </p:sp>
    </p:spTree>
    <p:extLst>
      <p:ext uri="{BB962C8B-B14F-4D97-AF65-F5344CB8AC3E}">
        <p14:creationId xmlns:p14="http://schemas.microsoft.com/office/powerpoint/2010/main" val="30773621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p:nvPr>
        </p:nvSpPr>
        <p:spPr/>
        <p:txBody>
          <a:bodyPr/>
          <a:lstStyle/>
          <a:p>
            <a:r>
              <a:rPr lang="fr-FR">
                <a:latin typeface="Tahoma" charset="0"/>
              </a:rPr>
              <a:t>2. Historique</a:t>
            </a:r>
          </a:p>
        </p:txBody>
      </p:sp>
      <p:sp>
        <p:nvSpPr>
          <p:cNvPr id="112642" name="Rectangle 3"/>
          <p:cNvSpPr>
            <a:spLocks noGrp="1" noRot="1" noChangeArrowheads="1"/>
          </p:cNvSpPr>
          <p:nvPr>
            <p:ph idx="1"/>
          </p:nvPr>
        </p:nvSpPr>
        <p:spPr>
          <a:xfrm>
            <a:off x="0" y="26988"/>
            <a:ext cx="9144000" cy="6858000"/>
          </a:xfrm>
          <a:solidFill>
            <a:schemeClr val="bg1"/>
          </a:solidFill>
        </p:spPr>
        <p:txBody>
          <a:bodyPr rtlCol="0">
            <a:normAutofit fontScale="85000" lnSpcReduction="20000"/>
          </a:bodyPr>
          <a:lstStyle/>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Talents relatifs à la réflexion :</a:t>
            </a:r>
          </a:p>
          <a:p>
            <a:pPr marL="0" indent="0" algn="just" fontAlgn="auto">
              <a:spcAft>
                <a:spcPts val="0"/>
              </a:spcAft>
              <a:buFont typeface="Wingdings" pitchFamily="2" charset="2"/>
              <a:buNone/>
              <a:defRPr/>
            </a:pPr>
            <a:endParaRPr lang="fr-FR" dirty="0">
              <a:solidFill>
                <a:schemeClr val="tx1">
                  <a:lumMod val="65000"/>
                  <a:lumOff val="35000"/>
                </a:schemeClr>
              </a:solidFill>
              <a:latin typeface="Tahoma" charset="0"/>
              <a:ea typeface="+mn-ea"/>
              <a:cs typeface="+mn-cs"/>
            </a:endParaRPr>
          </a:p>
          <a:p>
            <a:pPr marL="0" indent="0" algn="just" fontAlgn="auto">
              <a:spcAft>
                <a:spcPts val="0"/>
              </a:spcAft>
              <a:buFont typeface="Wingdings" pitchFamily="2" charset="2"/>
              <a:buNone/>
              <a:defRPr/>
            </a:pP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Analyste </a:t>
            </a:r>
            <a:r>
              <a:rPr lang="fr-FR" dirty="0">
                <a:solidFill>
                  <a:schemeClr val="tx1">
                    <a:lumMod val="65000"/>
                    <a:lumOff val="35000"/>
                  </a:schemeClr>
                </a:solidFill>
                <a:latin typeface="Tahoma" charset="0"/>
                <a:ea typeface="+mn-ea"/>
                <a:cs typeface="+mn-cs"/>
              </a:rPr>
              <a:t>: Vous recherchez les motifs et les causes. Vous êtes capable d'envisager tous les facteurs pouvant avoir des conséquences sur une situation donnée.</a:t>
            </a:r>
          </a:p>
          <a:p>
            <a:pPr marL="0" indent="0" algn="just" fontAlgn="auto">
              <a:spcAft>
                <a:spcPts val="0"/>
              </a:spcAft>
              <a:buFont typeface="Wingdings" pitchFamily="2" charset="2"/>
              <a:buNone/>
              <a:defRPr/>
            </a:pP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Arrangeur </a:t>
            </a:r>
            <a:r>
              <a:rPr lang="fr-FR" dirty="0">
                <a:solidFill>
                  <a:schemeClr val="tx1">
                    <a:lumMod val="65000"/>
                    <a:lumOff val="35000"/>
                  </a:schemeClr>
                </a:solidFill>
                <a:latin typeface="Tahoma" charset="0"/>
                <a:ea typeface="+mn-ea"/>
                <a:cs typeface="+mn-cs"/>
              </a:rPr>
              <a:t>: Vous êtes doué pour l'organisation, tout en sachant faire preuve de la souplesse complémentaire à ce talent. Vous aimez réfléchir aux différentes possibilités d'organiser tous les éléments et ressources disponibles pour un maximum de productivité.</a:t>
            </a: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Prudent</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ne prenez des décisions et n'opérez des choix qu'après mûre réflexion. Vous anticipez les obstacles.</a:t>
            </a:r>
          </a:p>
          <a:p>
            <a:pPr marL="0" indent="0" algn="just" fontAlgn="auto">
              <a:spcAft>
                <a:spcPts val="0"/>
              </a:spcAft>
              <a:buFont typeface="Wingdings" pitchFamily="2" charset="2"/>
              <a:buNone/>
              <a:defRPr/>
            </a:pP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Connexion </a:t>
            </a:r>
            <a:r>
              <a:rPr lang="fr-FR" dirty="0">
                <a:solidFill>
                  <a:schemeClr val="tx1">
                    <a:lumMod val="65000"/>
                    <a:lumOff val="35000"/>
                  </a:schemeClr>
                </a:solidFill>
                <a:latin typeface="Tahoma" charset="0"/>
                <a:ea typeface="+mn-ea"/>
                <a:cs typeface="+mn-cs"/>
              </a:rPr>
              <a:t>: Vous êtes convaincu qu'il existe des liens entre toutes choses. Vous croyez peu aux coïncidences et pensez que les évènements sont très rarement le fruit du hasard.</a:t>
            </a:r>
          </a:p>
          <a:p>
            <a:pPr marL="0" indent="0" algn="just" fontAlgn="auto">
              <a:spcAft>
                <a:spcPts val="0"/>
              </a:spcAft>
              <a:buFont typeface="Wingdings" pitchFamily="2" charset="2"/>
              <a:buNone/>
              <a:defRPr/>
            </a:pP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Equité </a:t>
            </a:r>
            <a:r>
              <a:rPr lang="fr-FR" dirty="0">
                <a:solidFill>
                  <a:schemeClr val="tx1">
                    <a:lumMod val="65000"/>
                    <a:lumOff val="35000"/>
                  </a:schemeClr>
                </a:solidFill>
                <a:latin typeface="Tahoma" charset="0"/>
                <a:ea typeface="+mn-ea"/>
                <a:cs typeface="+mn-cs"/>
              </a:rPr>
              <a:t>: Vous êtes conscient de la nécessité de traiter tout le monde de façon égale et équitable. Pour ce faire, vous définissez des règles et vous vous y tenez.</a:t>
            </a:r>
          </a:p>
          <a:p>
            <a:pPr marL="0" indent="0" algn="just" fontAlgn="auto">
              <a:spcAft>
                <a:spcPts val="0"/>
              </a:spcAft>
              <a:buFont typeface="Wingdings" pitchFamily="2" charset="2"/>
              <a:buNone/>
              <a:defRPr/>
            </a:pP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Futuriste </a:t>
            </a:r>
            <a:r>
              <a:rPr lang="fr-FR" dirty="0">
                <a:solidFill>
                  <a:schemeClr val="tx1">
                    <a:lumMod val="65000"/>
                    <a:lumOff val="35000"/>
                  </a:schemeClr>
                </a:solidFill>
                <a:latin typeface="Tahoma" charset="0"/>
                <a:ea typeface="+mn-ea"/>
                <a:cs typeface="+mn-cs"/>
              </a:rPr>
              <a:t>: Vous vous inspirez de l'avenir et de ce qui pourrait être. Vous insufflez aux autres votre vision de l'avenir.</a:t>
            </a:r>
          </a:p>
          <a:p>
            <a:pPr marL="0" indent="0" algn="just" fontAlgn="auto">
              <a:spcAft>
                <a:spcPts val="0"/>
              </a:spcAft>
              <a:buFont typeface="Wingdings" pitchFamily="2" charset="2"/>
              <a:buNone/>
              <a:defRPr/>
            </a:pPr>
            <a:endParaRPr lang="fr-FR" dirty="0">
              <a:solidFill>
                <a:schemeClr val="tx1">
                  <a:lumMod val="65000"/>
                  <a:lumOff val="35000"/>
                </a:schemeClr>
              </a:solidFill>
              <a:latin typeface="Tahoma"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p:nvPr>
        </p:nvSpPr>
        <p:spPr/>
        <p:txBody>
          <a:bodyPr/>
          <a:lstStyle/>
          <a:p>
            <a:r>
              <a:rPr lang="fr-FR">
                <a:latin typeface="Tahoma" charset="0"/>
              </a:rPr>
              <a:t>2. Historique</a:t>
            </a:r>
          </a:p>
        </p:txBody>
      </p:sp>
      <p:sp>
        <p:nvSpPr>
          <p:cNvPr id="112642" name="Rectangle 3"/>
          <p:cNvSpPr>
            <a:spLocks noGrp="1" noRot="1" noChangeArrowheads="1"/>
          </p:cNvSpPr>
          <p:nvPr>
            <p:ph idx="1"/>
          </p:nvPr>
        </p:nvSpPr>
        <p:spPr>
          <a:xfrm>
            <a:off x="0" y="26988"/>
            <a:ext cx="9144000" cy="6858000"/>
          </a:xfrm>
          <a:solidFill>
            <a:schemeClr val="bg1"/>
          </a:solidFill>
        </p:spPr>
        <p:txBody>
          <a:bodyPr rtlCol="0">
            <a:normAutofit fontScale="85000" lnSpcReduction="10000"/>
          </a:bodyPr>
          <a:lstStyle/>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Talents relatifs à la réflexion :</a:t>
            </a:r>
          </a:p>
          <a:p>
            <a:pPr marL="0" indent="0" algn="just" fontAlgn="auto">
              <a:spcAft>
                <a:spcPts val="0"/>
              </a:spcAft>
              <a:buFont typeface="Wingdings" pitchFamily="2" charset="2"/>
              <a:buNone/>
              <a:defRPr/>
            </a:pPr>
            <a:endParaRPr lang="fr-FR" dirty="0">
              <a:solidFill>
                <a:schemeClr val="tx1">
                  <a:lumMod val="65000"/>
                  <a:lumOff val="35000"/>
                </a:schemeClr>
              </a:solidFill>
              <a:latin typeface="Tahoma" charset="0"/>
              <a:ea typeface="+mn-ea"/>
              <a:cs typeface="+mn-cs"/>
            </a:endParaRP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Futuriste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vous inspirez de l'avenir et de ce qui pourrait être. Vous insufflez aux autres votre vision de l'avenir.</a:t>
            </a: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Studieux</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possédez une soif d'apprendre et voulez sans cesse vous améliorer. C'est le processus d'apprentissage, plus que le résultat qui vous motive.</a:t>
            </a:r>
          </a:p>
          <a:p>
            <a:pPr marL="0" indent="0" algn="just" fontAlgn="auto">
              <a:spcAft>
                <a:spcPts val="0"/>
              </a:spcAft>
              <a:buFont typeface="Wingdings" pitchFamily="2" charset="2"/>
              <a:buNone/>
              <a:defRPr/>
            </a:pPr>
            <a:r>
              <a:rPr lang="fr-FR" b="1" dirty="0" err="1" smtClean="0">
                <a:solidFill>
                  <a:schemeClr val="tx1">
                    <a:lumMod val="65000"/>
                    <a:lumOff val="35000"/>
                  </a:schemeClr>
                </a:solidFill>
                <a:latin typeface="Tahoma" charset="0"/>
                <a:ea typeface="+mn-ea"/>
                <a:cs typeface="+mn-cs"/>
              </a:rPr>
              <a:t>Imput</a:t>
            </a:r>
            <a:r>
              <a:rPr lang="fr-FR" b="1"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voulez toujours en savoir plus. Souvent, vous aimez recueillir et archiver toutes sortes d'information.</a:t>
            </a: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Intellectualisme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Votre caractéristique principale est votre activité intellectuelle. Vous êtes introspectif et appréciez les discussions intellectuelles.</a:t>
            </a: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Contexte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aimez réfléchir au passé. Vous comprenez le présent par l'étude du passé.</a:t>
            </a: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Stratégique</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prévoyez plusieurs façons d'agir. </a:t>
            </a:r>
            <a:r>
              <a:rPr lang="fr-FR" dirty="0" err="1">
                <a:solidFill>
                  <a:schemeClr val="tx1">
                    <a:lumMod val="65000"/>
                    <a:lumOff val="35000"/>
                  </a:schemeClr>
                </a:solidFill>
                <a:latin typeface="Tahoma" charset="0"/>
                <a:ea typeface="+mn-ea"/>
                <a:cs typeface="+mn-cs"/>
              </a:rPr>
              <a:t>Comfronté</a:t>
            </a:r>
            <a:r>
              <a:rPr lang="fr-FR" dirty="0">
                <a:solidFill>
                  <a:schemeClr val="tx1">
                    <a:lumMod val="65000"/>
                    <a:lumOff val="35000"/>
                  </a:schemeClr>
                </a:solidFill>
                <a:latin typeface="Tahoma" charset="0"/>
                <a:ea typeface="+mn-ea"/>
                <a:cs typeface="+mn-cs"/>
              </a:rPr>
              <a:t> à une situation donnée, vous entrevoyez rapidement des schémas et questions pertinents.</a:t>
            </a:r>
          </a:p>
          <a:p>
            <a:pPr marL="0" indent="0" algn="just" fontAlgn="auto">
              <a:spcAft>
                <a:spcPts val="0"/>
              </a:spcAft>
              <a:buFont typeface="Wingdings" pitchFamily="2" charset="2"/>
              <a:buNone/>
              <a:defRPr/>
            </a:pPr>
            <a:r>
              <a:rPr lang="fr-FR" b="1" dirty="0" smtClean="0">
                <a:solidFill>
                  <a:schemeClr val="tx1">
                    <a:lumMod val="65000"/>
                    <a:lumOff val="35000"/>
                  </a:schemeClr>
                </a:solidFill>
                <a:latin typeface="Tahoma" charset="0"/>
                <a:ea typeface="+mn-ea"/>
                <a:cs typeface="+mn-cs"/>
              </a:rPr>
              <a:t>Idéation</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êtes fasciné par les idées. Vous parvenez à trouver les liens entre des phénomènes qui, a priori, n'en ont pas.</a:t>
            </a:r>
          </a:p>
        </p:txBody>
      </p:sp>
    </p:spTree>
    <p:extLst>
      <p:ext uri="{BB962C8B-B14F-4D97-AF65-F5344CB8AC3E}">
        <p14:creationId xmlns:p14="http://schemas.microsoft.com/office/powerpoint/2010/main" val="17687225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p:txBody>
          <a:bodyPr/>
          <a:lstStyle/>
          <a:p>
            <a:r>
              <a:rPr lang="fr-FR">
                <a:latin typeface="Tahoma" charset="0"/>
              </a:rPr>
              <a:t>2. Historique</a:t>
            </a:r>
          </a:p>
        </p:txBody>
      </p:sp>
      <p:sp>
        <p:nvSpPr>
          <p:cNvPr id="112642" name="Rectangle 3"/>
          <p:cNvSpPr>
            <a:spLocks noGrp="1" noRot="1" noChangeArrowheads="1"/>
          </p:cNvSpPr>
          <p:nvPr>
            <p:ph idx="1"/>
          </p:nvPr>
        </p:nvSpPr>
        <p:spPr>
          <a:xfrm>
            <a:off x="0" y="26988"/>
            <a:ext cx="9144000" cy="6858000"/>
          </a:xfrm>
          <a:solidFill>
            <a:schemeClr val="bg1"/>
          </a:solidFill>
        </p:spPr>
        <p:txBody>
          <a:bodyPr rtlCol="0">
            <a:normAutofit fontScale="77500" lnSpcReduction="20000"/>
          </a:bodyPr>
          <a:lstStyle/>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Talents relatifs aux rapports :</a:t>
            </a:r>
          </a:p>
          <a:p>
            <a:pPr marL="0" indent="0" algn="just" fontAlgn="auto">
              <a:spcAft>
                <a:spcPts val="0"/>
              </a:spcAft>
              <a:buFont typeface="Wingdings" pitchFamily="2" charset="2"/>
              <a:buNone/>
              <a:defRPr/>
            </a:pPr>
            <a:endParaRPr lang="fr-FR" dirty="0">
              <a:solidFill>
                <a:schemeClr val="tx1">
                  <a:lumMod val="65000"/>
                  <a:lumOff val="35000"/>
                </a:schemeClr>
              </a:solidFill>
              <a:latin typeface="Tahoma" charset="0"/>
              <a:ea typeface="+mn-ea"/>
              <a:cs typeface="+mn-cs"/>
            </a:endParaRP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Communication</a:t>
            </a:r>
            <a:r>
              <a:rPr lang="fr-FR" dirty="0">
                <a:solidFill>
                  <a:schemeClr val="tx1">
                    <a:lumMod val="65000"/>
                    <a:lumOff val="35000"/>
                  </a:schemeClr>
                </a:solidFill>
                <a:latin typeface="Tahoma" charset="0"/>
                <a:ea typeface="+mn-ea"/>
                <a:cs typeface="+mn-cs"/>
              </a:rPr>
              <a:t> : Vous n'avez généralement aucune difficulté à exprimer vos pensées par les mots. Vous brillez dans les conversations et faites un bon présentateur.</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 Individualisation </a:t>
            </a:r>
            <a:r>
              <a:rPr lang="fr-FR" dirty="0">
                <a:solidFill>
                  <a:schemeClr val="tx1">
                    <a:lumMod val="65000"/>
                    <a:lumOff val="35000"/>
                  </a:schemeClr>
                </a:solidFill>
                <a:latin typeface="Tahoma" charset="0"/>
                <a:ea typeface="+mn-ea"/>
                <a:cs typeface="+mn-cs"/>
              </a:rPr>
              <a:t>: Vous êtes intrigués par les qualités uniques de chaque individu. Vous avez un don pour faire collaborer efficacement des personnes différentes.</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  Empathie </a:t>
            </a:r>
            <a:r>
              <a:rPr lang="fr-FR" dirty="0">
                <a:solidFill>
                  <a:schemeClr val="tx1">
                    <a:lumMod val="65000"/>
                    <a:lumOff val="35000"/>
                  </a:schemeClr>
                </a:solidFill>
                <a:latin typeface="Tahoma" charset="0"/>
                <a:ea typeface="+mn-ea"/>
                <a:cs typeface="+mn-cs"/>
              </a:rPr>
              <a:t>: Vous savez vous mettre dans la peau des autres pour comprendre ce qu'ils ressentent.</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  Harmonie</a:t>
            </a:r>
            <a:r>
              <a:rPr lang="fr-FR" dirty="0">
                <a:solidFill>
                  <a:schemeClr val="tx1">
                    <a:lumMod val="65000"/>
                    <a:lumOff val="35000"/>
                  </a:schemeClr>
                </a:solidFill>
                <a:latin typeface="Tahoma" charset="0"/>
                <a:ea typeface="+mn-ea"/>
                <a:cs typeface="+mn-cs"/>
              </a:rPr>
              <a:t> : Vous recherchez le consensus. Vous </a:t>
            </a:r>
            <a:r>
              <a:rPr lang="fr-FR" dirty="0" err="1">
                <a:solidFill>
                  <a:schemeClr val="tx1">
                    <a:lumMod val="65000"/>
                    <a:lumOff val="35000"/>
                  </a:schemeClr>
                </a:solidFill>
                <a:latin typeface="Tahoma" charset="0"/>
                <a:ea typeface="+mn-ea"/>
                <a:cs typeface="+mn-cs"/>
              </a:rPr>
              <a:t>naimez</a:t>
            </a:r>
            <a:r>
              <a:rPr lang="fr-FR" dirty="0">
                <a:solidFill>
                  <a:schemeClr val="tx1">
                    <a:lumMod val="65000"/>
                    <a:lumOff val="35000"/>
                  </a:schemeClr>
                </a:solidFill>
                <a:latin typeface="Tahoma" charset="0"/>
                <a:ea typeface="+mn-ea"/>
                <a:cs typeface="+mn-cs"/>
              </a:rPr>
              <a:t> pas le conflit et cherchez davantage les terrains d'entente.</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Inclusion </a:t>
            </a:r>
            <a:r>
              <a:rPr lang="fr-FR" dirty="0">
                <a:solidFill>
                  <a:schemeClr val="tx1">
                    <a:lumMod val="65000"/>
                    <a:lumOff val="35000"/>
                  </a:schemeClr>
                </a:solidFill>
                <a:latin typeface="Tahoma" charset="0"/>
                <a:ea typeface="+mn-ea"/>
                <a:cs typeface="+mn-cs"/>
              </a:rPr>
              <a:t>: Vous acceptez les autres. Vous avez conscience que les autres personnes se sentent exclues et faites votre possible pour les inclure.</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Relationnel</a:t>
            </a:r>
            <a:r>
              <a:rPr lang="fr-FR" dirty="0">
                <a:solidFill>
                  <a:schemeClr val="tx1">
                    <a:lumMod val="65000"/>
                    <a:lumOff val="35000"/>
                  </a:schemeClr>
                </a:solidFill>
                <a:latin typeface="Tahoma" charset="0"/>
                <a:ea typeface="+mn-ea"/>
                <a:cs typeface="+mn-cs"/>
              </a:rPr>
              <a:t> : Vous aimez entretenir des relations étroites avec les autres. Notamment, vous aimez travailler avec des amis pour atteindre un même objectif.</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Responsabilité</a:t>
            </a:r>
            <a:r>
              <a:rPr lang="fr-FR" dirty="0">
                <a:solidFill>
                  <a:schemeClr val="tx1">
                    <a:lumMod val="65000"/>
                    <a:lumOff val="35000"/>
                  </a:schemeClr>
                </a:solidFill>
                <a:latin typeface="Tahoma" charset="0"/>
                <a:ea typeface="+mn-ea"/>
                <a:cs typeface="+mn-cs"/>
              </a:rPr>
              <a:t> : Vous vous sentez psychologiquement responsable de ce que vous dites vouloir faire. Vous respectez des valeurs sûres telles que l'honnêteté et la loyauté.</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p:txBody>
          <a:bodyPr/>
          <a:lstStyle/>
          <a:p>
            <a:r>
              <a:rPr lang="fr-FR">
                <a:latin typeface="Tahoma" charset="0"/>
              </a:rPr>
              <a:t>2. Historique</a:t>
            </a:r>
          </a:p>
        </p:txBody>
      </p:sp>
      <p:sp>
        <p:nvSpPr>
          <p:cNvPr id="112642" name="Rectangle 3"/>
          <p:cNvSpPr>
            <a:spLocks noGrp="1" noRot="1" noChangeArrowheads="1"/>
          </p:cNvSpPr>
          <p:nvPr>
            <p:ph idx="1"/>
          </p:nvPr>
        </p:nvSpPr>
        <p:spPr>
          <a:xfrm>
            <a:off x="0" y="26988"/>
            <a:ext cx="9144000" cy="6858000"/>
          </a:xfrm>
          <a:solidFill>
            <a:schemeClr val="bg1"/>
          </a:solidFill>
        </p:spPr>
        <p:txBody>
          <a:bodyPr rtlCol="0">
            <a:normAutofit fontScale="85000" lnSpcReduction="20000"/>
          </a:bodyPr>
          <a:lstStyle/>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Talents relatifs à l'influence :</a:t>
            </a:r>
          </a:p>
          <a:p>
            <a:pPr marL="0" indent="0" algn="just" fontAlgn="auto">
              <a:spcAft>
                <a:spcPts val="0"/>
              </a:spcAft>
              <a:buFont typeface="Wingdings" pitchFamily="2" charset="2"/>
              <a:buNone/>
              <a:defRPr/>
            </a:pPr>
            <a:endParaRPr lang="fr-FR" dirty="0">
              <a:solidFill>
                <a:schemeClr val="tx1">
                  <a:lumMod val="65000"/>
                  <a:lumOff val="35000"/>
                </a:schemeClr>
              </a:solidFill>
              <a:latin typeface="Tahoma" charset="0"/>
              <a:ea typeface="+mn-ea"/>
              <a:cs typeface="+mn-cs"/>
            </a:endParaRP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Compétition </a:t>
            </a:r>
            <a:r>
              <a:rPr lang="fr-FR" dirty="0">
                <a:solidFill>
                  <a:schemeClr val="tx1">
                    <a:lumMod val="65000"/>
                    <a:lumOff val="35000"/>
                  </a:schemeClr>
                </a:solidFill>
                <a:latin typeface="Tahoma" charset="0"/>
                <a:ea typeface="+mn-ea"/>
                <a:cs typeface="+mn-cs"/>
              </a:rPr>
              <a:t>: Vous mesurez vos projets par rapport aux performances des autres. Vous visez la première place et participez volontiers aux concours et autres épreuves.</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dirty="0" smtClean="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Commandement</a:t>
            </a:r>
            <a:r>
              <a:rPr lang="fr-FR" dirty="0">
                <a:solidFill>
                  <a:schemeClr val="tx1">
                    <a:lumMod val="65000"/>
                    <a:lumOff val="35000"/>
                  </a:schemeClr>
                </a:solidFill>
                <a:latin typeface="Tahoma" charset="0"/>
                <a:ea typeface="+mn-ea"/>
                <a:cs typeface="+mn-cs"/>
              </a:rPr>
              <a:t> : Vous avez de la présence. Vous savez prendre le contrôle d'une situation et prendre des décisions.</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Développeur </a:t>
            </a:r>
            <a:r>
              <a:rPr lang="fr-FR" dirty="0">
                <a:solidFill>
                  <a:schemeClr val="tx1">
                    <a:lumMod val="65000"/>
                    <a:lumOff val="35000"/>
                  </a:schemeClr>
                </a:solidFill>
                <a:latin typeface="Tahoma" charset="0"/>
                <a:ea typeface="+mn-ea"/>
                <a:cs typeface="+mn-cs"/>
              </a:rPr>
              <a:t>: Vous repérez et cultivez le potentiel des autres. Vous décelez les moindres signes d'amélioration et ces derniers vous procurent une grande satisfaction.</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dirty="0" smtClean="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Maximisation</a:t>
            </a:r>
            <a:r>
              <a:rPr lang="fr-FR" dirty="0" smtClean="0">
                <a:solidFill>
                  <a:schemeClr val="tx1">
                    <a:lumMod val="65000"/>
                    <a:lumOff val="35000"/>
                  </a:schemeClr>
                </a:solidFill>
                <a:latin typeface="Tahoma" charset="0"/>
                <a:ea typeface="+mn-ea"/>
                <a:cs typeface="+mn-cs"/>
              </a:rPr>
              <a:t> </a:t>
            </a:r>
            <a:r>
              <a:rPr lang="fr-FR" dirty="0">
                <a:solidFill>
                  <a:schemeClr val="tx1">
                    <a:lumMod val="65000"/>
                    <a:lumOff val="35000"/>
                  </a:schemeClr>
                </a:solidFill>
                <a:latin typeface="Tahoma" charset="0"/>
                <a:ea typeface="+mn-ea"/>
                <a:cs typeface="+mn-cs"/>
              </a:rPr>
              <a:t>: Vous vous concentrez sur les points forts comme moyens pour stimuler l'excellence personnelle ainsi que l'excellence de groupe. Votre objectif : transformer quelque chose de fort en quelque chose de superbe.</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Positivité </a:t>
            </a:r>
            <a:r>
              <a:rPr lang="fr-FR" dirty="0">
                <a:solidFill>
                  <a:schemeClr val="tx1">
                    <a:lumMod val="65000"/>
                    <a:lumOff val="35000"/>
                  </a:schemeClr>
                </a:solidFill>
                <a:latin typeface="Tahoma" charset="0"/>
                <a:ea typeface="+mn-ea"/>
                <a:cs typeface="+mn-cs"/>
              </a:rPr>
              <a:t>: Vous êtes douées d'un enthousiasme contagieux. Vous êtes optimiste et savez communiquer votre enthousiasme aux autres et les intéresser à ce qu'elles font.</a:t>
            </a:r>
          </a:p>
          <a:p>
            <a:pPr marL="0" indent="0" algn="just" fontAlgn="auto">
              <a:spcAft>
                <a:spcPts val="0"/>
              </a:spcAft>
              <a:buFont typeface="Wingdings" pitchFamily="2" charset="2"/>
              <a:buNone/>
              <a:defRPr/>
            </a:pPr>
            <a:r>
              <a:rPr lang="fr-FR" dirty="0">
                <a:solidFill>
                  <a:schemeClr val="tx1">
                    <a:lumMod val="65000"/>
                    <a:lumOff val="35000"/>
                  </a:schemeClr>
                </a:solidFill>
                <a:latin typeface="Tahoma" charset="0"/>
                <a:ea typeface="+mn-ea"/>
                <a:cs typeface="+mn-cs"/>
              </a:rPr>
              <a:t>  </a:t>
            </a:r>
            <a:r>
              <a:rPr lang="fr-FR" b="1" dirty="0">
                <a:solidFill>
                  <a:schemeClr val="tx1">
                    <a:lumMod val="65000"/>
                    <a:lumOff val="35000"/>
                  </a:schemeClr>
                </a:solidFill>
                <a:latin typeface="Tahoma" charset="0"/>
                <a:ea typeface="+mn-ea"/>
                <a:cs typeface="+mn-cs"/>
              </a:rPr>
              <a:t> </a:t>
            </a:r>
            <a:r>
              <a:rPr lang="fr-FR" b="1" dirty="0" smtClean="0">
                <a:solidFill>
                  <a:schemeClr val="tx1">
                    <a:lumMod val="65000"/>
                    <a:lumOff val="35000"/>
                  </a:schemeClr>
                </a:solidFill>
                <a:latin typeface="Tahoma" charset="0"/>
                <a:ea typeface="+mn-ea"/>
                <a:cs typeface="+mn-cs"/>
              </a:rPr>
              <a:t>Charisme </a:t>
            </a:r>
            <a:r>
              <a:rPr lang="fr-FR" dirty="0">
                <a:solidFill>
                  <a:schemeClr val="tx1">
                    <a:lumMod val="65000"/>
                    <a:lumOff val="35000"/>
                  </a:schemeClr>
                </a:solidFill>
                <a:latin typeface="Tahoma" charset="0"/>
                <a:ea typeface="+mn-ea"/>
                <a:cs typeface="+mn-cs"/>
              </a:rPr>
              <a:t>: Vous aimez le défi de rencontrer de nouvelles personnes et de les rallier à votre cause. Ce qui vous plaît, c'est briser la glace et créer des liens avec d'autres personnes.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Rot="1" noChangeArrowheads="1"/>
          </p:cNvSpPr>
          <p:nvPr>
            <p:ph idx="1"/>
          </p:nvPr>
        </p:nvSpPr>
        <p:spPr>
          <a:xfrm>
            <a:off x="179388" y="1196975"/>
            <a:ext cx="8496300" cy="5184775"/>
          </a:xfrm>
          <a:solidFill>
            <a:schemeClr val="bg1"/>
          </a:solidFill>
        </p:spPr>
        <p:txBody>
          <a:bodyPr/>
          <a:lstStyle/>
          <a:p>
            <a:r>
              <a:rPr lang="fr-FR" sz="2400">
                <a:solidFill>
                  <a:srgbClr val="FF0000"/>
                </a:solidFill>
                <a:latin typeface="Calisto MT" charset="0"/>
              </a:rPr>
              <a:t>Modèle « </a:t>
            </a:r>
            <a:r>
              <a:rPr lang="fr-FR" sz="2400" i="1">
                <a:solidFill>
                  <a:srgbClr val="FF0000"/>
                </a:solidFill>
                <a:latin typeface="Calisto MT" charset="0"/>
              </a:rPr>
              <a:t>Realise2</a:t>
            </a:r>
            <a:r>
              <a:rPr lang="fr-FR" sz="2400">
                <a:solidFill>
                  <a:srgbClr val="FF0000"/>
                </a:solidFill>
                <a:latin typeface="Calisto MT" charset="0"/>
              </a:rPr>
              <a:t> » (Center for Applied Positive Psychology - CAPP) : </a:t>
            </a:r>
          </a:p>
          <a:p>
            <a:pPr algn="just"/>
            <a:r>
              <a:rPr lang="fr-FR" sz="2400">
                <a:latin typeface="Calisto MT" charset="0"/>
              </a:rPr>
              <a:t>Suivant de près le courant initié aux Etats-Unis, l’équipe de Linley publie de nombreux travaux de recherches (e.g., Linley, 2008 ; Linley &amp; Joseph, 2004).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Rot="1" noChangeArrowheads="1"/>
          </p:cNvSpPr>
          <p:nvPr>
            <p:ph idx="1"/>
          </p:nvPr>
        </p:nvSpPr>
        <p:spPr>
          <a:xfrm>
            <a:off x="179388" y="1196975"/>
            <a:ext cx="8496300" cy="5184775"/>
          </a:xfrm>
          <a:solidFill>
            <a:schemeClr val="bg1"/>
          </a:solidFill>
        </p:spPr>
        <p:txBody>
          <a:bodyPr/>
          <a:lstStyle/>
          <a:p>
            <a:r>
              <a:rPr lang="fr-FR" sz="2400">
                <a:solidFill>
                  <a:srgbClr val="FF0000"/>
                </a:solidFill>
                <a:latin typeface="Calisto MT" charset="0"/>
              </a:rPr>
              <a:t>Modèle « Values In Action » (Peterson &amp; Seligman, 2004) :</a:t>
            </a:r>
          </a:p>
          <a:p>
            <a:r>
              <a:rPr lang="fr-FR" sz="2400">
                <a:latin typeface="Calisto MT" charset="0"/>
              </a:rPr>
              <a:t>A partir de 6 vertus sources, les auteurs ont identifié 24 forces qui peuvent être identifiées et développées (tableau 1). Le modèle VIA, « Values In Action », développé par Peterson et Seligman en 2004, est sans doute celui qui est le plus populaire parmi les modèles des forces, malgré des qualités psychométriques plus faibles.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0" y="0"/>
            <a:ext cx="9144000" cy="6742113"/>
          </a:xfrm>
          <a:solidFill>
            <a:schemeClr val="bg1"/>
          </a:solidFill>
        </p:spPr>
        <p:txBody>
          <a:bodyPr rtlCol="0">
            <a:normAutofit fontScale="77500" lnSpcReduction="20000"/>
          </a:bodyPr>
          <a:lstStyle/>
          <a:p>
            <a:pPr marL="0" indent="0" fontAlgn="auto">
              <a:spcAft>
                <a:spcPts val="0"/>
              </a:spcAft>
              <a:buFont typeface="Wingdings" pitchFamily="2" charset="2"/>
              <a:buNone/>
              <a:defRPr/>
            </a:pPr>
            <a:r>
              <a:rPr lang="fr-FR" sz="2400" dirty="0" smtClean="0">
                <a:solidFill>
                  <a:srgbClr val="FF0000"/>
                </a:solidFill>
                <a:ea typeface="+mn-ea"/>
                <a:cs typeface="+mn-cs"/>
              </a:rPr>
              <a:t>Liste </a:t>
            </a:r>
            <a:r>
              <a:rPr lang="fr-FR" sz="2400" dirty="0">
                <a:solidFill>
                  <a:srgbClr val="FF0000"/>
                </a:solidFill>
                <a:ea typeface="+mn-ea"/>
                <a:cs typeface="+mn-cs"/>
              </a:rPr>
              <a:t>des vertus et des forces qui ont été identifiées</a:t>
            </a:r>
          </a:p>
          <a:p>
            <a:pPr fontAlgn="auto">
              <a:spcAft>
                <a:spcPts val="0"/>
              </a:spcAft>
              <a:buFont typeface="Wingdings" pitchFamily="2" charset="2"/>
              <a:buChar char="S"/>
              <a:defRPr/>
            </a:pPr>
            <a:r>
              <a:rPr lang="fr-FR" sz="2400" b="1" dirty="0">
                <a:solidFill>
                  <a:schemeClr val="tx1">
                    <a:lumMod val="65000"/>
                    <a:lumOff val="35000"/>
                  </a:schemeClr>
                </a:solidFill>
                <a:ea typeface="+mn-ea"/>
                <a:cs typeface="+mn-cs"/>
              </a:rPr>
              <a:t>1. Sagesse et Connaissance : Forces cognitives impliquant l’acquisition et l’utilisation de connaissances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créativité : penser à de nouvelles façons de faire créatives</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curiosité : s'intéresser à tous les aspects de toutes les expériences</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ouverture d'esprit : analyser les choses en profondeur et les examiner sous tous les angles</a:t>
            </a:r>
            <a:endParaRPr lang="fr-FR" sz="2400" b="1" u="sng" dirty="0">
              <a:solidFill>
                <a:schemeClr val="tx1">
                  <a:lumMod val="65000"/>
                  <a:lumOff val="35000"/>
                </a:schemeClr>
              </a:solidFill>
              <a:ea typeface="+mn-ea"/>
              <a:cs typeface="+mn-cs"/>
            </a:endParaRP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appréciation des apprentissages : maîtriser de nouvelles capacités, de nouveaux sujets et savoirs </a:t>
            </a:r>
            <a:endParaRPr lang="fr-FR" sz="2400" b="1" u="sng" dirty="0">
              <a:solidFill>
                <a:schemeClr val="tx1">
                  <a:lumMod val="65000"/>
                  <a:lumOff val="35000"/>
                </a:schemeClr>
              </a:solidFill>
              <a:ea typeface="+mn-ea"/>
              <a:cs typeface="+mn-cs"/>
            </a:endParaRP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sagesse : être de bon conseil pour les autres </a:t>
            </a:r>
          </a:p>
          <a:p>
            <a:pPr fontAlgn="auto">
              <a:spcAft>
                <a:spcPts val="0"/>
              </a:spcAft>
              <a:buFont typeface="Wingdings" pitchFamily="2" charset="2"/>
              <a:buChar char="S"/>
              <a:defRPr/>
            </a:pPr>
            <a:r>
              <a:rPr lang="fr-FR" sz="2400" b="1" dirty="0">
                <a:solidFill>
                  <a:schemeClr val="tx1">
                    <a:lumMod val="65000"/>
                    <a:lumOff val="35000"/>
                  </a:schemeClr>
                </a:solidFill>
                <a:ea typeface="+mn-ea"/>
                <a:cs typeface="+mn-cs"/>
              </a:rPr>
              <a:t>2. Courage : Forces émotionnelles qui impliquent l’exercice de la volonté afin d’atteindre des buts, malgré une opposition interne et externe.</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authenticité : dire la vérité et se présenter de manière vraie </a:t>
            </a:r>
            <a:endParaRPr lang="fr-FR" sz="2400" b="1" u="sng" dirty="0">
              <a:solidFill>
                <a:schemeClr val="tx1">
                  <a:lumMod val="65000"/>
                  <a:lumOff val="35000"/>
                </a:schemeClr>
              </a:solidFill>
              <a:ea typeface="+mn-ea"/>
              <a:cs typeface="+mn-cs"/>
            </a:endParaRP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courage : faire face à</a:t>
            </a:r>
            <a:r>
              <a:rPr lang="fr-FR" sz="2400" i="1" dirty="0">
                <a:solidFill>
                  <a:schemeClr val="tx1">
                    <a:lumMod val="65000"/>
                    <a:lumOff val="35000"/>
                  </a:schemeClr>
                </a:solidFill>
                <a:ea typeface="+mn-ea"/>
                <a:cs typeface="+mn-cs"/>
              </a:rPr>
              <a:t> </a:t>
            </a:r>
            <a:r>
              <a:rPr lang="fr-FR" sz="2400" dirty="0">
                <a:solidFill>
                  <a:schemeClr val="tx1">
                    <a:lumMod val="65000"/>
                    <a:lumOff val="35000"/>
                  </a:schemeClr>
                </a:solidFill>
                <a:ea typeface="+mn-ea"/>
                <a:cs typeface="+mn-cs"/>
              </a:rPr>
              <a:t> la menace, les défis, la difficulté ou la douleur  </a:t>
            </a:r>
            <a:endParaRPr lang="fr-FR" sz="2400" b="1" dirty="0">
              <a:solidFill>
                <a:schemeClr val="tx1">
                  <a:lumMod val="65000"/>
                  <a:lumOff val="35000"/>
                </a:schemeClr>
              </a:solidFill>
              <a:ea typeface="+mn-ea"/>
              <a:cs typeface="+mn-cs"/>
            </a:endParaRP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persévérance : finir ce que l'on a commencé</a:t>
            </a:r>
            <a:endParaRPr lang="fr-FR" sz="2400" b="1" u="sng" dirty="0">
              <a:solidFill>
                <a:schemeClr val="tx1">
                  <a:lumMod val="65000"/>
                  <a:lumOff val="35000"/>
                </a:schemeClr>
              </a:solidFill>
              <a:ea typeface="+mn-ea"/>
              <a:cs typeface="+mn-cs"/>
            </a:endParaRP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enthousiasme : aborder la vie avec entrain et énergie </a:t>
            </a:r>
            <a:endParaRPr lang="fr-FR" sz="2400" b="1" u="sng" dirty="0">
              <a:solidFill>
                <a:schemeClr val="tx1">
                  <a:lumMod val="65000"/>
                  <a:lumOff val="35000"/>
                </a:schemeClr>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Arial" charset="0"/>
              <a:buNone/>
              <a:defRPr/>
            </a:pPr>
            <a:r>
              <a:rPr lang="fr-FR" sz="6000" dirty="0">
                <a:solidFill>
                  <a:srgbClr val="B94F07"/>
                </a:solidFill>
                <a:effectLst>
                  <a:outerShdw blurRad="38100" dist="38100" dir="2700000" algn="tl">
                    <a:srgbClr val="000000"/>
                  </a:outerShdw>
                </a:effectLst>
                <a:latin typeface="Tahoma" charset="0"/>
                <a:ea typeface="+mn-ea"/>
                <a:cs typeface="+mn-cs"/>
              </a:rPr>
              <a:t>Plan du </a:t>
            </a:r>
            <a:r>
              <a:rPr lang="fr-FR" sz="6000" dirty="0" smtClean="0">
                <a:solidFill>
                  <a:srgbClr val="B94F07"/>
                </a:solidFill>
                <a:effectLst>
                  <a:outerShdw blurRad="38100" dist="38100" dir="2700000" algn="tl">
                    <a:srgbClr val="000000"/>
                  </a:outerShdw>
                </a:effectLst>
                <a:latin typeface="Tahoma" charset="0"/>
                <a:ea typeface="+mn-ea"/>
                <a:cs typeface="+mn-cs"/>
              </a:rPr>
              <a:t>cours</a:t>
            </a:r>
          </a:p>
          <a:p>
            <a:pPr algn="ctr" fontAlgn="auto">
              <a:spcAft>
                <a:spcPts val="0"/>
              </a:spcAft>
              <a:buClr>
                <a:schemeClr val="accent1">
                  <a:lumMod val="60000"/>
                  <a:lumOff val="40000"/>
                </a:schemeClr>
              </a:buClr>
              <a:buFont typeface="Arial" charset="0"/>
              <a:buNone/>
              <a:defRPr/>
            </a:pPr>
            <a:r>
              <a:rPr lang="fr-FR" sz="2000" dirty="0" smtClean="0">
                <a:solidFill>
                  <a:srgbClr val="B94F07"/>
                </a:solidFill>
                <a:effectLst>
                  <a:outerShdw blurRad="38100" dist="38100" dir="2700000" algn="tl">
                    <a:srgbClr val="000000"/>
                  </a:outerShdw>
                </a:effectLst>
                <a:latin typeface="Tahoma" charset="0"/>
              </a:rPr>
              <a:t>(Attention il ne s’agit que d’une première partie du cours)</a:t>
            </a:r>
            <a:endParaRPr lang="fr-FR" sz="2000" dirty="0">
              <a:solidFill>
                <a:srgbClr val="B94F07"/>
              </a:solidFill>
              <a:effectLst>
                <a:outerShdw blurRad="38100" dist="38100" dir="2700000" algn="tl">
                  <a:srgbClr val="000000"/>
                </a:outerShdw>
              </a:effectLst>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4067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40674">
                                            <p:txEl>
                                              <p:pRg st="0" end="0"/>
                                            </p:txEl>
                                          </p:spTgt>
                                        </p:tgtEl>
                                        <p:attrNameLst>
                                          <p:attrName>ppt_w</p:attrName>
                                        </p:attrNameLst>
                                      </p:cBhvr>
                                    </p:anim>
                                    <p:anim by="(#ppt_w*0.50)" calcmode="lin" valueType="num">
                                      <p:cBhvr>
                                        <p:cTn id="8" dur="500" decel="50000" autoRev="1" fill="hold">
                                          <p:stCondLst>
                                            <p:cond delay="0"/>
                                          </p:stCondLst>
                                        </p:cTn>
                                        <p:tgtEl>
                                          <p:spTgt spid="540674">
                                            <p:txEl>
                                              <p:pRg st="0" end="0"/>
                                            </p:txEl>
                                          </p:spTgt>
                                        </p:tgtEl>
                                        <p:attrNameLst>
                                          <p:attrName>ppt_x</p:attrName>
                                        </p:attrNameLst>
                                      </p:cBhvr>
                                    </p:anim>
                                    <p:anim from="(-#ppt_h/2)" to="(#ppt_y)" calcmode="lin" valueType="num">
                                      <p:cBhvr>
                                        <p:cTn id="9" dur="1000" fill="hold">
                                          <p:stCondLst>
                                            <p:cond delay="0"/>
                                          </p:stCondLst>
                                        </p:cTn>
                                        <p:tgtEl>
                                          <p:spTgt spid="540674">
                                            <p:txEl>
                                              <p:pRg st="0" end="0"/>
                                            </p:txEl>
                                          </p:spTgt>
                                        </p:tgtEl>
                                        <p:attrNameLst>
                                          <p:attrName>ppt_y</p:attrName>
                                        </p:attrNameLst>
                                      </p:cBhvr>
                                    </p:anim>
                                    <p:animRot by="21600000">
                                      <p:cBhvr>
                                        <p:cTn id="10" dur="1000" fill="hold">
                                          <p:stCondLst>
                                            <p:cond delay="0"/>
                                          </p:stCondLst>
                                        </p:cTn>
                                        <p:tgtEl>
                                          <p:spTgt spid="54067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40674">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540674">
                                            <p:txEl>
                                              <p:pRg st="1" end="1"/>
                                            </p:txEl>
                                          </p:spTgt>
                                        </p:tgtEl>
                                        <p:attrNameLst>
                                          <p:attrName>ppt_w</p:attrName>
                                        </p:attrNameLst>
                                      </p:cBhvr>
                                    </p:anim>
                                    <p:anim by="(#ppt_w*0.50)" calcmode="lin" valueType="num">
                                      <p:cBhvr>
                                        <p:cTn id="16" dur="500" decel="50000" autoRev="1" fill="hold">
                                          <p:stCondLst>
                                            <p:cond delay="0"/>
                                          </p:stCondLst>
                                        </p:cTn>
                                        <p:tgtEl>
                                          <p:spTgt spid="540674">
                                            <p:txEl>
                                              <p:pRg st="1" end="1"/>
                                            </p:txEl>
                                          </p:spTgt>
                                        </p:tgtEl>
                                        <p:attrNameLst>
                                          <p:attrName>ppt_x</p:attrName>
                                        </p:attrNameLst>
                                      </p:cBhvr>
                                    </p:anim>
                                    <p:anim from="(-#ppt_h/2)" to="(#ppt_y)" calcmode="lin" valueType="num">
                                      <p:cBhvr>
                                        <p:cTn id="17" dur="1000" fill="hold">
                                          <p:stCondLst>
                                            <p:cond delay="0"/>
                                          </p:stCondLst>
                                        </p:cTn>
                                        <p:tgtEl>
                                          <p:spTgt spid="540674">
                                            <p:txEl>
                                              <p:pRg st="1" end="1"/>
                                            </p:txEl>
                                          </p:spTgt>
                                        </p:tgtEl>
                                        <p:attrNameLst>
                                          <p:attrName>ppt_y</p:attrName>
                                        </p:attrNameLst>
                                      </p:cBhvr>
                                    </p:anim>
                                    <p:animRot by="21600000">
                                      <p:cBhvr>
                                        <p:cTn id="18" dur="1000" fill="hold">
                                          <p:stCondLst>
                                            <p:cond delay="0"/>
                                          </p:stCondLst>
                                        </p:cTn>
                                        <p:tgtEl>
                                          <p:spTgt spid="54067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0" y="0"/>
            <a:ext cx="9144000" cy="6742113"/>
          </a:xfrm>
          <a:solidFill>
            <a:schemeClr val="bg1"/>
          </a:solidFill>
        </p:spPr>
        <p:txBody>
          <a:bodyPr rtlCol="0">
            <a:normAutofit fontScale="92500" lnSpcReduction="20000"/>
          </a:bodyPr>
          <a:lstStyle/>
          <a:p>
            <a:pPr marL="0" indent="0" fontAlgn="auto">
              <a:spcAft>
                <a:spcPts val="0"/>
              </a:spcAft>
              <a:buFont typeface="Wingdings" pitchFamily="2" charset="2"/>
              <a:buNone/>
              <a:defRPr/>
            </a:pPr>
            <a:r>
              <a:rPr lang="fr-FR" sz="2400" dirty="0" smtClean="0">
                <a:solidFill>
                  <a:srgbClr val="FF0000"/>
                </a:solidFill>
                <a:ea typeface="+mn-ea"/>
                <a:cs typeface="+mn-cs"/>
              </a:rPr>
              <a:t>Liste </a:t>
            </a:r>
            <a:r>
              <a:rPr lang="fr-FR" sz="2400" dirty="0">
                <a:solidFill>
                  <a:srgbClr val="FF0000"/>
                </a:solidFill>
                <a:ea typeface="+mn-ea"/>
                <a:cs typeface="+mn-cs"/>
              </a:rPr>
              <a:t>des vertus et des forces qui ont été identifiées</a:t>
            </a:r>
          </a:p>
          <a:p>
            <a:pPr fontAlgn="auto">
              <a:spcAft>
                <a:spcPts val="0"/>
              </a:spcAft>
              <a:buFont typeface="Wingdings" pitchFamily="2" charset="2"/>
              <a:buChar char="S"/>
              <a:defRPr/>
            </a:pPr>
            <a:r>
              <a:rPr lang="fr-FR" sz="2400" b="1" dirty="0">
                <a:solidFill>
                  <a:schemeClr val="tx1">
                    <a:lumMod val="65000"/>
                    <a:lumOff val="35000"/>
                  </a:schemeClr>
                </a:solidFill>
                <a:ea typeface="+mn-ea"/>
                <a:cs typeface="+mn-cs"/>
              </a:rPr>
              <a:t>3. Humanité : Forces interpersonnelles consistant à se soucier des autres et à s’en faire des amis.</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gentillesse : rendre des services et faire de bonnes actions pour autrui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amour : valoriser les relations proches avec les autres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intelligence sociale : être conscient de ses motivations et sentiments, et de ceux des autres </a:t>
            </a:r>
          </a:p>
          <a:p>
            <a:pPr fontAlgn="auto">
              <a:spcAft>
                <a:spcPts val="0"/>
              </a:spcAft>
              <a:buFont typeface="Wingdings" pitchFamily="2" charset="2"/>
              <a:buChar char="S"/>
              <a:defRPr/>
            </a:pPr>
            <a:r>
              <a:rPr lang="fr-FR" sz="2400" b="1" dirty="0">
                <a:solidFill>
                  <a:schemeClr val="tx1">
                    <a:lumMod val="65000"/>
                    <a:lumOff val="35000"/>
                  </a:schemeClr>
                </a:solidFill>
                <a:ea typeface="+mn-ea"/>
                <a:cs typeface="+mn-cs"/>
              </a:rPr>
              <a:t>4. Justice : Forces civiques qui sont à la base d’une vie communautaire saine.</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équité : traiter toutes les personnes de la même manière en respectant les notions de justesse et de justice </a:t>
            </a:r>
            <a:endParaRPr lang="fr-FR" sz="2400" b="1" dirty="0">
              <a:solidFill>
                <a:schemeClr val="tx1">
                  <a:lumMod val="65000"/>
                  <a:lumOff val="35000"/>
                </a:schemeClr>
              </a:solidFill>
              <a:ea typeface="+mn-ea"/>
              <a:cs typeface="+mn-cs"/>
            </a:endParaRP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leadership : organiser des activités de groupe et veiller à ce qu'elles soient réalisées</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travail d'équipe : bien travailler en tant que membre d'un groupe ou d'une équipe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0" y="0"/>
            <a:ext cx="9144000" cy="6742113"/>
          </a:xfrm>
          <a:solidFill>
            <a:schemeClr val="bg1"/>
          </a:solidFill>
        </p:spPr>
        <p:txBody>
          <a:bodyPr rtlCol="0">
            <a:normAutofit fontScale="70000" lnSpcReduction="20000"/>
          </a:bodyPr>
          <a:lstStyle/>
          <a:p>
            <a:pPr marL="0" indent="0" fontAlgn="auto">
              <a:spcAft>
                <a:spcPts val="0"/>
              </a:spcAft>
              <a:buFont typeface="Wingdings" pitchFamily="2" charset="2"/>
              <a:buNone/>
              <a:defRPr/>
            </a:pPr>
            <a:r>
              <a:rPr lang="fr-FR" sz="2400" dirty="0" smtClean="0">
                <a:solidFill>
                  <a:srgbClr val="FF0000"/>
                </a:solidFill>
                <a:ea typeface="+mn-ea"/>
                <a:cs typeface="+mn-cs"/>
              </a:rPr>
              <a:t>Liste </a:t>
            </a:r>
            <a:r>
              <a:rPr lang="fr-FR" sz="2400" dirty="0">
                <a:solidFill>
                  <a:srgbClr val="FF0000"/>
                </a:solidFill>
                <a:ea typeface="+mn-ea"/>
                <a:cs typeface="+mn-cs"/>
              </a:rPr>
              <a:t>des vertus et des forces qui ont été identifiées</a:t>
            </a:r>
          </a:p>
          <a:p>
            <a:pPr fontAlgn="auto">
              <a:spcAft>
                <a:spcPts val="0"/>
              </a:spcAft>
              <a:buFont typeface="Wingdings" pitchFamily="2" charset="2"/>
              <a:buChar char="S"/>
              <a:defRPr/>
            </a:pPr>
            <a:r>
              <a:rPr lang="fr-FR" sz="2400" b="1" dirty="0">
                <a:solidFill>
                  <a:schemeClr val="tx1">
                    <a:lumMod val="65000"/>
                    <a:lumOff val="35000"/>
                  </a:schemeClr>
                </a:solidFill>
                <a:ea typeface="+mn-ea"/>
                <a:cs typeface="+mn-cs"/>
              </a:rPr>
              <a:t>5. Modération : Forces qui protègent contre les excès</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pardon : pardonner à ceux qui ont mal agi</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modestie : laisser ses réalisations parler d'elles-mêmes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prudence : être prudent quant à ses choix ; </a:t>
            </a:r>
            <a:r>
              <a:rPr lang="fr-FR" sz="2400" i="1" dirty="0">
                <a:solidFill>
                  <a:schemeClr val="tx1">
                    <a:lumMod val="65000"/>
                    <a:lumOff val="35000"/>
                  </a:schemeClr>
                </a:solidFill>
                <a:ea typeface="+mn-ea"/>
                <a:cs typeface="+mn-cs"/>
              </a:rPr>
              <a:t>ne pas</a:t>
            </a:r>
            <a:r>
              <a:rPr lang="fr-FR" sz="2400" dirty="0">
                <a:solidFill>
                  <a:schemeClr val="tx1">
                    <a:lumMod val="65000"/>
                    <a:lumOff val="35000"/>
                  </a:schemeClr>
                </a:solidFill>
                <a:ea typeface="+mn-ea"/>
                <a:cs typeface="+mn-cs"/>
              </a:rPr>
              <a:t> dire ou faire des choses que l'on pourrait regretter plus tard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autorégulation : réguler ce que l'on ressent et fait</a:t>
            </a:r>
          </a:p>
          <a:p>
            <a:pPr fontAlgn="auto">
              <a:spcAft>
                <a:spcPts val="0"/>
              </a:spcAft>
              <a:buFont typeface="Wingdings" pitchFamily="2" charset="2"/>
              <a:buChar char="S"/>
              <a:defRPr/>
            </a:pPr>
            <a:r>
              <a:rPr lang="fr-FR" sz="2400" b="1" dirty="0">
                <a:solidFill>
                  <a:schemeClr val="tx1">
                    <a:lumMod val="65000"/>
                    <a:lumOff val="35000"/>
                  </a:schemeClr>
                </a:solidFill>
                <a:ea typeface="+mn-ea"/>
                <a:cs typeface="+mn-cs"/>
              </a:rPr>
              <a:t>6. Transcendance : Forces qui établissent des liens avec l’univers et qui apportent un sens à la vie individuelle.</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appréciation de la beauté et de l'excellence : remarquer et apprécier  la beauté, l'excellence et la performance talentueuse dans tous les domaines de la vie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gratitude : être conscient de et reconnaissant pour les bonnes choses qui arrivent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espoir : s'attendre au meilleur et s'évertuer à l'atteindre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humour : aimer rire et plaisanter ; faire sourire les autres </a:t>
            </a:r>
          </a:p>
          <a:p>
            <a:pPr fontAlgn="auto">
              <a:spcAft>
                <a:spcPts val="0"/>
              </a:spcAft>
              <a:buFont typeface="Wingdings" pitchFamily="2" charset="2"/>
              <a:buChar char="S"/>
              <a:defRPr/>
            </a:pPr>
            <a:r>
              <a:rPr lang="fr-FR" sz="2400" dirty="0">
                <a:solidFill>
                  <a:schemeClr val="tx1">
                    <a:lumMod val="65000"/>
                    <a:lumOff val="35000"/>
                  </a:schemeClr>
                </a:solidFill>
                <a:ea typeface="+mn-ea"/>
                <a:cs typeface="+mn-cs"/>
              </a:rPr>
              <a:t>spiritualité : avoir des croyances à propos d'un but supérieur et du sens de la vie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042276" cy="5322913"/>
          </a:xfrm>
        </p:spPr>
        <p:txBody>
          <a:bodyPr>
            <a:normAutofit/>
          </a:bodyPr>
          <a:lstStyle/>
          <a:p>
            <a:pPr algn="just"/>
            <a:r>
              <a:rPr lang="fr-FR" sz="2000" dirty="0">
                <a:latin typeface="Tahoma" charset="0"/>
              </a:rPr>
              <a:t>Pour plus d'information, rendez-vous sur le site de Gallup : </a:t>
            </a:r>
            <a:r>
              <a:rPr lang="fr-FR" sz="2000" dirty="0">
                <a:latin typeface="Tahoma" charset="0"/>
                <a:hlinkClick r:id="rId3"/>
              </a:rPr>
              <a:t>www.strengthsfinder.com</a:t>
            </a:r>
            <a:r>
              <a:rPr lang="fr-FR" sz="2000" dirty="0" smtClean="0">
                <a:latin typeface="Tahoma" charset="0"/>
              </a:rPr>
              <a:t>.</a:t>
            </a:r>
          </a:p>
          <a:p>
            <a:pPr algn="just"/>
            <a:r>
              <a:rPr lang="fr-FR" sz="2000" dirty="0"/>
              <a:t>Peterson et </a:t>
            </a:r>
            <a:r>
              <a:rPr lang="fr-FR" sz="2000" dirty="0" err="1"/>
              <a:t>Seligman</a:t>
            </a:r>
            <a:r>
              <a:rPr lang="fr-FR" sz="2000" dirty="0"/>
              <a:t> (2004), proposent de développer l’utilisation des forces de caractères et Wood, </a:t>
            </a:r>
            <a:r>
              <a:rPr lang="fr-FR" sz="2000" dirty="0" err="1"/>
              <a:t>Linley</a:t>
            </a:r>
            <a:r>
              <a:rPr lang="fr-FR" sz="2000" dirty="0"/>
              <a:t>, </a:t>
            </a:r>
            <a:r>
              <a:rPr lang="fr-FR" sz="2000" dirty="0" err="1"/>
              <a:t>Matlby</a:t>
            </a:r>
            <a:r>
              <a:rPr lang="fr-FR" sz="2000" dirty="0"/>
              <a:t>, </a:t>
            </a:r>
            <a:r>
              <a:rPr lang="fr-FR" sz="2000" dirty="0" err="1"/>
              <a:t>Kashdan</a:t>
            </a:r>
            <a:r>
              <a:rPr lang="fr-FR" sz="2000" dirty="0"/>
              <a:t>, et </a:t>
            </a:r>
            <a:r>
              <a:rPr lang="fr-FR" sz="2000" dirty="0" err="1"/>
              <a:t>Hurling</a:t>
            </a:r>
            <a:r>
              <a:rPr lang="fr-FR" sz="2000" dirty="0"/>
              <a:t> (2011), ont confirmé que l’utilisation des forces développe un meilleur niveau de bien être, et que ces interventions pourraient être utilisées pour construire de la résilience et un fonctionnement optimal. </a:t>
            </a:r>
            <a:endParaRPr lang="fr-FR" sz="2000"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042276" cy="3168352"/>
          </a:xfrm>
        </p:spPr>
        <p:txBody>
          <a:bodyPr>
            <a:normAutofit/>
          </a:bodyPr>
          <a:lstStyle/>
          <a:p>
            <a:pPr algn="just"/>
            <a:r>
              <a:rPr lang="fr-FR" sz="2000" dirty="0" smtClean="0">
                <a:latin typeface="Tahoma" charset="0"/>
              </a:rPr>
              <a:t>Comment les développer?</a:t>
            </a:r>
          </a:p>
          <a:p>
            <a:pPr lvl="1" algn="just"/>
            <a:endParaRPr lang="fr-FR" sz="1800" dirty="0">
              <a:latin typeface="Tahoma" charset="0"/>
            </a:endParaRPr>
          </a:p>
          <a:p>
            <a:pPr lvl="1" algn="just"/>
            <a:r>
              <a:rPr lang="fr-FR" sz="1800" dirty="0" smtClean="0">
                <a:latin typeface="Tahoma" charset="0"/>
              </a:rPr>
              <a:t>LE COACHING</a:t>
            </a:r>
          </a:p>
          <a:p>
            <a:pPr algn="just"/>
            <a:r>
              <a:rPr lang="fr-FR" sz="2000" dirty="0"/>
              <a:t> Ryan (2009), a développé un concept de coaching et de formation autour d’un matériel pédagogique constitué de cartes représentant les forces. Ce matériel permet au stagiaire de découvrir ses forces et de les apprécier, d’évaluer les bénéfices qu’il peut en attendre </a:t>
            </a:r>
            <a:endParaRPr lang="fr-FR" sz="2000" dirty="0">
              <a:latin typeface="Tahoma" charset="0"/>
            </a:endParaRPr>
          </a:p>
        </p:txBody>
      </p:sp>
    </p:spTree>
    <p:extLst>
      <p:ext uri="{BB962C8B-B14F-4D97-AF65-F5344CB8AC3E}">
        <p14:creationId xmlns:p14="http://schemas.microsoft.com/office/powerpoint/2010/main" val="12845685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62328" y="836712"/>
            <a:ext cx="8028010" cy="5328592"/>
          </a:xfrm>
          <a:prstGeom prst="rect">
            <a:avLst/>
          </a:prstGeom>
        </p:spPr>
      </p:pic>
    </p:spTree>
    <p:extLst>
      <p:ext uri="{BB962C8B-B14F-4D97-AF65-F5344CB8AC3E}">
        <p14:creationId xmlns:p14="http://schemas.microsoft.com/office/powerpoint/2010/main" val="38911751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042276" cy="3168352"/>
          </a:xfrm>
        </p:spPr>
        <p:txBody>
          <a:bodyPr>
            <a:normAutofit/>
          </a:bodyPr>
          <a:lstStyle/>
          <a:p>
            <a:pPr algn="just"/>
            <a:r>
              <a:rPr lang="fr-FR" sz="2000" dirty="0" smtClean="0">
                <a:latin typeface="Tahoma" charset="0"/>
              </a:rPr>
              <a:t>Comment les développer?</a:t>
            </a:r>
          </a:p>
          <a:p>
            <a:pPr lvl="1" algn="just"/>
            <a:endParaRPr lang="fr-FR" sz="1800" dirty="0">
              <a:latin typeface="Tahoma" charset="0"/>
            </a:endParaRPr>
          </a:p>
          <a:p>
            <a:pPr lvl="1" algn="just"/>
            <a:r>
              <a:rPr lang="fr-FR" sz="1800" dirty="0" smtClean="0">
                <a:latin typeface="Tahoma" charset="0"/>
              </a:rPr>
              <a:t>LE COACHING</a:t>
            </a:r>
          </a:p>
          <a:p>
            <a:pPr algn="just"/>
            <a:r>
              <a:rPr lang="fr-FR" sz="2000" dirty="0"/>
              <a:t> Ryan (2009), a développé un concept de coaching et de formation autour d’un matériel pédagogique constitué de cartes représentant les forces. Ce matériel permet au stagiaire de découvrir ses forces et de les apprécier, d’évaluer les bénéfices qu’il peut en attendre </a:t>
            </a:r>
            <a:endParaRPr lang="fr-FR" sz="2000" dirty="0">
              <a:latin typeface="Tahoma" charset="0"/>
            </a:endParaRPr>
          </a:p>
        </p:txBody>
      </p:sp>
      <p:pic>
        <p:nvPicPr>
          <p:cNvPr id="2" name="Image 1"/>
          <p:cNvPicPr>
            <a:picLocks noChangeAspect="1"/>
          </p:cNvPicPr>
          <p:nvPr/>
        </p:nvPicPr>
        <p:blipFill>
          <a:blip r:embed="rId3"/>
          <a:stretch>
            <a:fillRect/>
          </a:stretch>
        </p:blipFill>
        <p:spPr>
          <a:xfrm>
            <a:off x="2339752" y="3573016"/>
            <a:ext cx="5148064" cy="2878301"/>
          </a:xfrm>
          <a:prstGeom prst="rect">
            <a:avLst/>
          </a:prstGeom>
        </p:spPr>
      </p:pic>
      <p:sp>
        <p:nvSpPr>
          <p:cNvPr id="3" name="ZoneTexte 2"/>
          <p:cNvSpPr txBox="1"/>
          <p:nvPr/>
        </p:nvSpPr>
        <p:spPr>
          <a:xfrm>
            <a:off x="0" y="4293096"/>
            <a:ext cx="1907704" cy="646331"/>
          </a:xfrm>
          <a:prstGeom prst="rect">
            <a:avLst/>
          </a:prstGeom>
          <a:noFill/>
        </p:spPr>
        <p:txBody>
          <a:bodyPr wrap="square" rtlCol="0">
            <a:spAutoFit/>
          </a:bodyPr>
          <a:lstStyle/>
          <a:p>
            <a:pPr algn="ctr"/>
            <a:r>
              <a:rPr lang="fr-FR" dirty="0" smtClean="0"/>
              <a:t>Notice à télécharger</a:t>
            </a:r>
            <a:endParaRPr lang="fr-FR" dirty="0"/>
          </a:p>
        </p:txBody>
      </p:sp>
    </p:spTree>
    <p:extLst>
      <p:ext uri="{BB962C8B-B14F-4D97-AF65-F5344CB8AC3E}">
        <p14:creationId xmlns:p14="http://schemas.microsoft.com/office/powerpoint/2010/main" val="24052868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a:bodyPr>
          <a:lstStyle/>
          <a:p>
            <a:pPr algn="just"/>
            <a:r>
              <a:rPr lang="fr-FR" sz="2000" dirty="0" smtClean="0">
                <a:latin typeface="Tahoma" charset="0"/>
              </a:rPr>
              <a:t>Coaching et PP: ouverture</a:t>
            </a:r>
          </a:p>
          <a:p>
            <a:pPr marL="349250" lvl="1" indent="0" algn="just">
              <a:buNone/>
            </a:pPr>
            <a:endParaRPr lang="fr-FR" sz="1800" dirty="0" smtClean="0">
              <a:latin typeface="Tahoma" charset="0"/>
            </a:endParaRPr>
          </a:p>
          <a:p>
            <a:pPr marL="349250" lvl="1" indent="0" algn="just">
              <a:buNone/>
            </a:pPr>
            <a:endParaRPr lang="fr-FR" sz="1800" dirty="0">
              <a:latin typeface="Tahoma" charset="0"/>
            </a:endParaRPr>
          </a:p>
          <a:p>
            <a:pPr marL="349250" lvl="1" indent="0" algn="just">
              <a:buNone/>
            </a:pPr>
            <a:r>
              <a:rPr lang="fr-FR" sz="1800" dirty="0"/>
              <a:t>Les deux disciplines partagent, par exemple, la mission de se focaliser sur ce qui est « juste » ou « épanouissant » dans un groupe de personnes, par opposition à ce qui est « faux » ou « bloquant », et toutes deux privilégient une position ouverte sur l’avenir qui se tourne vers l’identification, la célébration et l’exploitation des forces dans le but de vivre un futur meilleur en se focalisant sur ce qui est positif. </a:t>
            </a:r>
            <a:endParaRPr lang="fr-FR" sz="1800" dirty="0" smtClean="0"/>
          </a:p>
          <a:p>
            <a:pPr marL="349250" lvl="1" indent="0" algn="just">
              <a:buNone/>
            </a:pPr>
            <a:endParaRPr lang="fr-FR" sz="1800" dirty="0"/>
          </a:p>
          <a:p>
            <a:pPr marL="349250" lvl="1" indent="0" algn="just">
              <a:buNone/>
            </a:pPr>
            <a:r>
              <a:rPr lang="fr-FR" sz="1600" dirty="0"/>
              <a:t>Les deux domaines ont également été critiqués avec véhémence pour un excès de battage médiatique et une surévaluation de leurs résultats, ce qui eut pour effet d’aviver une surveillance plus rigoureuse à leur encontre, et une focalisation sur leurs issues </a:t>
            </a:r>
            <a:r>
              <a:rPr lang="fr-FR" sz="1600" dirty="0" smtClean="0"/>
              <a:t>éventuelles</a:t>
            </a:r>
          </a:p>
          <a:p>
            <a:pPr marL="349250" lvl="1" indent="0" algn="just">
              <a:buNone/>
            </a:pPr>
            <a:endParaRPr lang="fr-FR" sz="1600" dirty="0" smtClean="0"/>
          </a:p>
          <a:p>
            <a:pPr marL="349250" lvl="1" indent="0" algn="just">
              <a:buNone/>
            </a:pPr>
            <a:r>
              <a:rPr lang="fr-FR" sz="1600" dirty="0" smtClean="0"/>
              <a:t>Alors </a:t>
            </a:r>
            <a:r>
              <a:rPr lang="fr-FR" sz="1600" dirty="0"/>
              <a:t>que le déferlement de la vague continue, </a:t>
            </a:r>
            <a:endParaRPr lang="fr-FR" sz="1800" dirty="0" smtClean="0"/>
          </a:p>
          <a:p>
            <a:pPr marL="349250" lvl="1" indent="0" algn="just">
              <a:buNone/>
            </a:pPr>
            <a:endParaRPr lang="fr-FR" sz="1800" dirty="0">
              <a:latin typeface="Tahoma" charset="0"/>
            </a:endParaRPr>
          </a:p>
          <a:p>
            <a:pPr marL="349250" lvl="1" indent="0" algn="just">
              <a:buNone/>
            </a:pPr>
            <a:endParaRPr lang="fr-FR" sz="1800" dirty="0">
              <a:latin typeface="Tahoma" charset="0"/>
            </a:endParaRPr>
          </a:p>
        </p:txBody>
      </p:sp>
    </p:spTree>
    <p:extLst>
      <p:ext uri="{BB962C8B-B14F-4D97-AF65-F5344CB8AC3E}">
        <p14:creationId xmlns:p14="http://schemas.microsoft.com/office/powerpoint/2010/main" val="29511571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a:bodyPr>
          <a:lstStyle/>
          <a:p>
            <a:pPr algn="just"/>
            <a:r>
              <a:rPr lang="fr-FR" sz="2000" dirty="0" smtClean="0">
                <a:latin typeface="Tahoma" charset="0"/>
              </a:rPr>
              <a:t>Coaching et PP: ouverture</a:t>
            </a:r>
          </a:p>
          <a:p>
            <a:pPr marL="349250" lvl="1" indent="0" algn="just">
              <a:buNone/>
            </a:pPr>
            <a:endParaRPr lang="fr-FR" sz="1800" dirty="0" smtClean="0">
              <a:latin typeface="Tahoma" charset="0"/>
            </a:endParaRPr>
          </a:p>
          <a:p>
            <a:pPr marL="349250" lvl="1" indent="0" algn="just">
              <a:buNone/>
            </a:pPr>
            <a:r>
              <a:rPr lang="fr-FR" sz="1800" dirty="0"/>
              <a:t>Le domaine du coaching remonte aux années 1930, période à laquelle deux articles au moins ont été publiés, l’un portant sur le coaching d’une force de ventes, l’autre sur un coaching en matière de réduction des déchets (</a:t>
            </a:r>
            <a:r>
              <a:rPr lang="fr-FR" sz="1800" dirty="0" err="1"/>
              <a:t>Bigelow</a:t>
            </a:r>
            <a:r>
              <a:rPr lang="fr-FR" sz="1800" dirty="0"/>
              <a:t>, 1938 ; Gorby, 1937). </a:t>
            </a:r>
            <a:endParaRPr lang="fr-FR" sz="1800" dirty="0" smtClean="0"/>
          </a:p>
          <a:p>
            <a:pPr marL="349250" lvl="1" indent="0" algn="just">
              <a:buNone/>
            </a:pPr>
            <a:endParaRPr lang="fr-FR" sz="1800" dirty="0"/>
          </a:p>
          <a:p>
            <a:pPr marL="349250" lvl="1" indent="0" algn="just">
              <a:buNone/>
            </a:pPr>
            <a:r>
              <a:rPr lang="fr-FR" sz="1800" dirty="0" smtClean="0"/>
              <a:t>Mais </a:t>
            </a:r>
            <a:r>
              <a:rPr lang="fr-FR" sz="1800" dirty="0"/>
              <a:t>ce n’est que dans les années 1980 qu’il prit vraiment de la vitesse lorsque Thomas Leonard, un planificateur financier de Seattle, WA, proposa à ses clients un coaching de vie en accompagnement de ses services officiels. </a:t>
            </a:r>
            <a:endParaRPr lang="fr-FR" sz="1800" dirty="0" smtClean="0"/>
          </a:p>
          <a:p>
            <a:pPr marL="349250" lvl="1" indent="0" algn="just">
              <a:buNone/>
            </a:pPr>
            <a:endParaRPr lang="fr-FR" sz="1800" dirty="0">
              <a:latin typeface="Tahoma" charset="0"/>
            </a:endParaRPr>
          </a:p>
          <a:p>
            <a:pPr marL="349250" lvl="1" indent="0" algn="just">
              <a:buNone/>
            </a:pPr>
            <a:r>
              <a:rPr lang="fr-FR" sz="1800" dirty="0"/>
              <a:t>« Bien que la discipline générale (du coaching) bénéficie d’une histoire dense et d’un vaste fondement empirique, en particulier auprès des athlètes et des populations à problèmes … la base scientifique soutenant ces applications reste extrêmement limitée de nos jours » (</a:t>
            </a:r>
            <a:r>
              <a:rPr lang="fr-FR" sz="1800" dirty="0" err="1"/>
              <a:t>Kilburg</a:t>
            </a:r>
            <a:r>
              <a:rPr lang="fr-FR" sz="1800" dirty="0"/>
              <a:t>, 1996). </a:t>
            </a:r>
            <a:endParaRPr lang="fr-FR" sz="1800" dirty="0">
              <a:latin typeface="Tahoma" charset="0"/>
            </a:endParaRPr>
          </a:p>
          <a:p>
            <a:pPr marL="349250" lvl="1" indent="0" algn="just">
              <a:buNone/>
            </a:pPr>
            <a:endParaRPr lang="fr-FR" sz="1800" dirty="0">
              <a:latin typeface="Tahoma" charset="0"/>
            </a:endParaRPr>
          </a:p>
        </p:txBody>
      </p:sp>
    </p:spTree>
    <p:extLst>
      <p:ext uri="{BB962C8B-B14F-4D97-AF65-F5344CB8AC3E}">
        <p14:creationId xmlns:p14="http://schemas.microsoft.com/office/powerpoint/2010/main" val="114799146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a:bodyPr>
          <a:lstStyle/>
          <a:p>
            <a:pPr algn="just"/>
            <a:r>
              <a:rPr lang="fr-FR" sz="2000" dirty="0"/>
              <a:t>En règle générale, les objectifs de coaching sont fixés afin de développer les capacités d’un individu ou sa performance actuelle. En substance, le processus de coaching facilite l'atteinte des objectifs en aidant les individus à: (i) identifier les résultats souhaités, (ii) établir des objectifs spécifiques, (iii) renforcer la motivation en identifiant les forces et le renforcement d’auto-efficacité, (iv) identifier les ressources et à formuler des plans d'action spécifiques, (v) surveiller et évaluer les progrès vers les objectifs, et (vi) de modifier les plans d'action en fonction des feedback (Grant, </a:t>
            </a:r>
            <a:r>
              <a:rPr lang="fr-FR" sz="2000" dirty="0" err="1"/>
              <a:t>Passmore</a:t>
            </a:r>
            <a:r>
              <a:rPr lang="fr-FR" sz="2000" dirty="0"/>
              <a:t>, </a:t>
            </a:r>
            <a:r>
              <a:rPr lang="fr-FR" sz="2000" dirty="0" err="1"/>
              <a:t>Cavananagh</a:t>
            </a:r>
            <a:r>
              <a:rPr lang="fr-FR" sz="2000" dirty="0"/>
              <a:t> &amp; Parker 2010). Par rapport à la thérapie, on note plusieurs différences importantes que nous allons évoquer partiellement. </a:t>
            </a:r>
            <a:endParaRPr lang="fr-FR" sz="1800" dirty="0">
              <a:latin typeface="Tahoma" charset="0"/>
            </a:endParaRPr>
          </a:p>
        </p:txBody>
      </p:sp>
    </p:spTree>
    <p:extLst>
      <p:ext uri="{BB962C8B-B14F-4D97-AF65-F5344CB8AC3E}">
        <p14:creationId xmlns:p14="http://schemas.microsoft.com/office/powerpoint/2010/main" val="24485121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coaching vs therapie1.jpg"/>
          <p:cNvPicPr/>
          <p:nvPr/>
        </p:nvPicPr>
        <p:blipFill>
          <a:blip r:embed="rId3"/>
          <a:srcRect/>
          <a:stretch>
            <a:fillRect/>
          </a:stretch>
        </p:blipFill>
        <p:spPr bwMode="auto">
          <a:xfrm>
            <a:off x="323528" y="764704"/>
            <a:ext cx="7920880" cy="5688632"/>
          </a:xfrm>
          <a:prstGeom prst="rect">
            <a:avLst/>
          </a:prstGeom>
          <a:noFill/>
          <a:ln w="9525">
            <a:noFill/>
            <a:miter lim="800000"/>
            <a:headEnd/>
            <a:tailEnd/>
          </a:ln>
        </p:spPr>
      </p:pic>
    </p:spTree>
    <p:extLst>
      <p:ext uri="{BB962C8B-B14F-4D97-AF65-F5344CB8AC3E}">
        <p14:creationId xmlns:p14="http://schemas.microsoft.com/office/powerpoint/2010/main" val="1124513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620688"/>
            <a:ext cx="8964488" cy="6278641"/>
          </a:xfrm>
          <a:prstGeom prst="rect">
            <a:avLst/>
          </a:prstGeom>
          <a:noFill/>
        </p:spPr>
        <p:txBody>
          <a:bodyPr wrap="square" rtlCol="0">
            <a:spAutoFit/>
          </a:bodyPr>
          <a:lstStyle/>
          <a:p>
            <a:pPr marL="342900" indent="-342900">
              <a:buAutoNum type="arabicPeriod"/>
            </a:pPr>
            <a:r>
              <a:rPr lang="fr-FR" sz="2400" dirty="0" smtClean="0"/>
              <a:t>Introduction générale: les principes généraux d’une intervention en psychologie de la santé.</a:t>
            </a:r>
          </a:p>
          <a:p>
            <a:pPr marL="342900" indent="-342900">
              <a:buAutoNum type="arabicPeriod"/>
            </a:pPr>
            <a:r>
              <a:rPr lang="fr-FR" sz="2400" dirty="0" smtClean="0"/>
              <a:t>L’apport de la Psychologie Positive dans les démarches de Psychologie de la santé.</a:t>
            </a:r>
          </a:p>
          <a:p>
            <a:pPr lvl="1"/>
            <a:r>
              <a:rPr lang="fr-FR" sz="2400" dirty="0" smtClean="0"/>
              <a:t>2.1. Définitions</a:t>
            </a:r>
          </a:p>
          <a:p>
            <a:pPr lvl="1"/>
            <a:r>
              <a:rPr lang="fr-FR" sz="2400" dirty="0" smtClean="0"/>
              <a:t>2.2. La psychologie positive, quelles origines et pourquoi maintenant ?</a:t>
            </a:r>
          </a:p>
          <a:p>
            <a:pPr lvl="1"/>
            <a:r>
              <a:rPr lang="fr-FR" sz="2400" dirty="0" smtClean="0"/>
              <a:t>3. Intervention à partir de la PP</a:t>
            </a:r>
          </a:p>
          <a:p>
            <a:pPr lvl="1"/>
            <a:r>
              <a:rPr lang="fr-FR" sz="2400" dirty="0"/>
              <a:t>	</a:t>
            </a:r>
            <a:r>
              <a:rPr lang="fr-FR" sz="2400" dirty="0" smtClean="0"/>
              <a:t>3.1 Au niveau de l’individu.</a:t>
            </a:r>
          </a:p>
          <a:p>
            <a:pPr lvl="1"/>
            <a:r>
              <a:rPr lang="fr-FR" sz="2400" dirty="0"/>
              <a:t>	</a:t>
            </a:r>
            <a:r>
              <a:rPr lang="fr-FR" sz="2400" dirty="0" smtClean="0"/>
              <a:t>	a. Les modèles principaux</a:t>
            </a:r>
          </a:p>
          <a:p>
            <a:pPr lvl="1"/>
            <a:r>
              <a:rPr lang="fr-FR" sz="2400" dirty="0" smtClean="0"/>
              <a:t>		b. L’utilisation des forces</a:t>
            </a:r>
          </a:p>
          <a:p>
            <a:pPr lvl="1"/>
            <a:r>
              <a:rPr lang="fr-FR" sz="2400" dirty="0" smtClean="0"/>
              <a:t>	3.2 Coaching et PP</a:t>
            </a:r>
          </a:p>
          <a:p>
            <a:pPr lvl="1"/>
            <a:r>
              <a:rPr lang="fr-FR" sz="2400" dirty="0"/>
              <a:t>	</a:t>
            </a:r>
            <a:r>
              <a:rPr lang="fr-FR" sz="2400" dirty="0" smtClean="0"/>
              <a:t>	a. </a:t>
            </a:r>
            <a:r>
              <a:rPr lang="fr-FR" sz="2400" dirty="0" smtClean="0"/>
              <a:t>Introduction</a:t>
            </a:r>
          </a:p>
          <a:p>
            <a:pPr lvl="1"/>
            <a:r>
              <a:rPr lang="fr-FR" sz="2400" dirty="0"/>
              <a:t>	</a:t>
            </a:r>
            <a:r>
              <a:rPr lang="fr-FR" sz="2400" dirty="0" smtClean="0"/>
              <a:t>	b. Les racines du coaching</a:t>
            </a:r>
          </a:p>
          <a:p>
            <a:pPr lvl="1"/>
            <a:r>
              <a:rPr lang="fr-FR" sz="2400" dirty="0"/>
              <a:t>	</a:t>
            </a:r>
            <a:r>
              <a:rPr lang="fr-FR" sz="2400" dirty="0" smtClean="0"/>
              <a:t>	c. Les défis du coaching</a:t>
            </a:r>
          </a:p>
          <a:p>
            <a:pPr lvl="1"/>
            <a:r>
              <a:rPr lang="fr-FR" sz="2400" dirty="0" smtClean="0"/>
              <a:t>		d. Les critiques</a:t>
            </a:r>
            <a:endParaRPr lang="fr-FR" sz="2400" dirty="0" smtClean="0"/>
          </a:p>
          <a:p>
            <a:pPr marL="342900" indent="-342900">
              <a:buAutoNum type="arabicPeriod"/>
            </a:pPr>
            <a:endParaRPr lang="fr-FR" dirty="0"/>
          </a:p>
        </p:txBody>
      </p:sp>
    </p:spTree>
    <p:extLst>
      <p:ext uri="{BB962C8B-B14F-4D97-AF65-F5344CB8AC3E}">
        <p14:creationId xmlns:p14="http://schemas.microsoft.com/office/powerpoint/2010/main" val="5928895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fontScale="92500" lnSpcReduction="20000"/>
          </a:bodyPr>
          <a:lstStyle/>
          <a:p>
            <a:pPr algn="just"/>
            <a:r>
              <a:rPr lang="fr-FR" sz="2000" dirty="0" smtClean="0">
                <a:latin typeface="Tahoma" charset="0"/>
              </a:rPr>
              <a:t>Coaching et PP: ouverture</a:t>
            </a:r>
          </a:p>
          <a:p>
            <a:pPr marL="349250" lvl="1" indent="0" algn="just">
              <a:buNone/>
            </a:pPr>
            <a:endParaRPr lang="fr-FR" sz="1800" dirty="0" smtClean="0">
              <a:latin typeface="Tahoma" charset="0"/>
            </a:endParaRPr>
          </a:p>
          <a:p>
            <a:pPr algn="just"/>
            <a:r>
              <a:rPr lang="fr-FR" dirty="0" smtClean="0"/>
              <a:t>Antony </a:t>
            </a:r>
            <a:r>
              <a:rPr lang="fr-FR" dirty="0"/>
              <a:t>Grant, un pionnier en matière de revendications de normes plus intransigeantes et d’institution d’une profession mixte de « psychologie du coaching » a fait remarquer que si le coaching avait fleuri de la sorte, c’était partiellement en raison du fait que « le grand public avait soif de techniques et de processus qui amélioraient l’expérience de la vie et facilitaient le développement personnel » (Grant, 2003). </a:t>
            </a:r>
            <a:endParaRPr lang="fr-FR" dirty="0" smtClean="0"/>
          </a:p>
          <a:p>
            <a:pPr algn="just"/>
            <a:r>
              <a:rPr lang="fr-FR" dirty="0" smtClean="0"/>
              <a:t>Par </a:t>
            </a:r>
            <a:r>
              <a:rPr lang="fr-FR" dirty="0"/>
              <a:t>ailleurs, plusieurs chercheurs ont relevé que la psychologie traditionnelle avait échoué à rencontrer les besoins de la population adulte normale, qui ne se définit pas nécessairement en termes de troubles de santé mentale, amenant ainsi les consommateurs à adopter volontiers tant le coaching que la psychologie positive (Fox, 1996 ; </a:t>
            </a:r>
            <a:r>
              <a:rPr lang="fr-FR" dirty="0" err="1"/>
              <a:t>Laungani</a:t>
            </a:r>
            <a:r>
              <a:rPr lang="fr-FR" dirty="0"/>
              <a:t>, 1999).</a:t>
            </a:r>
          </a:p>
          <a:p>
            <a:pPr marL="349250" lvl="1" indent="0" algn="just">
              <a:buNone/>
            </a:pPr>
            <a:endParaRPr lang="fr-FR" sz="1800" dirty="0">
              <a:latin typeface="Tahoma" charset="0"/>
            </a:endParaRPr>
          </a:p>
        </p:txBody>
      </p:sp>
    </p:spTree>
    <p:extLst>
      <p:ext uri="{BB962C8B-B14F-4D97-AF65-F5344CB8AC3E}">
        <p14:creationId xmlns:p14="http://schemas.microsoft.com/office/powerpoint/2010/main" val="16608753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a:bodyPr>
          <a:lstStyle/>
          <a:p>
            <a:pPr algn="just"/>
            <a:r>
              <a:rPr lang="fr-FR" sz="2000" dirty="0"/>
              <a:t>En 2003, </a:t>
            </a:r>
            <a:r>
              <a:rPr lang="fr-FR" sz="2000" i="1" dirty="0"/>
              <a:t>The </a:t>
            </a:r>
            <a:r>
              <a:rPr lang="fr-FR" sz="2000" i="1" dirty="0" err="1"/>
              <a:t>Economist</a:t>
            </a:r>
            <a:r>
              <a:rPr lang="fr-FR" sz="2000" dirty="0"/>
              <a:t> a estimé que le marché du coaching mondial pesait annuellement au moins 1 milliard de $, ce chiffre doublant tous les 18 mois (</a:t>
            </a:r>
            <a:r>
              <a:rPr lang="fr-FR" sz="2000" dirty="0" err="1"/>
              <a:t>Scoular</a:t>
            </a:r>
            <a:r>
              <a:rPr lang="fr-FR" sz="2000" dirty="0"/>
              <a:t> &amp; </a:t>
            </a:r>
            <a:r>
              <a:rPr lang="fr-FR" sz="2000" dirty="0" err="1"/>
              <a:t>Linley</a:t>
            </a:r>
            <a:r>
              <a:rPr lang="fr-FR" sz="2000" dirty="0"/>
              <a:t>, 2006)</a:t>
            </a:r>
            <a:r>
              <a:rPr lang="fr-FR" sz="2000" dirty="0" smtClean="0"/>
              <a:t>.</a:t>
            </a:r>
          </a:p>
          <a:p>
            <a:pPr algn="just"/>
            <a:r>
              <a:rPr lang="fr-FR" sz="2000" dirty="0" smtClean="0"/>
              <a:t> </a:t>
            </a:r>
            <a:r>
              <a:rPr lang="fr-FR" sz="2000" dirty="0"/>
              <a:t>Pour les seuls Etats-Unis, le nombre de coaches exécutifs et de coaches de vie a été estimé de l’ordre de plusieurs milliers, chiffre captant inévitablement l’attention des médias et faisant occuper à ce marché le premier rang de la consommation publique, des consommateurs qui se sont révélés particulièrement mal informés en matière d’évaluation des références en coaching (Lancaster &amp; Smith, 2002 ; Hall, </a:t>
            </a:r>
            <a:r>
              <a:rPr lang="fr-FR" sz="2000" dirty="0" err="1"/>
              <a:t>Otazo</a:t>
            </a:r>
            <a:r>
              <a:rPr lang="fr-FR" sz="2000" dirty="0"/>
              <a:t>, &amp; </a:t>
            </a:r>
            <a:r>
              <a:rPr lang="fr-FR" sz="2000" dirty="0" err="1"/>
              <a:t>Hollenbeck</a:t>
            </a:r>
            <a:r>
              <a:rPr lang="fr-FR" sz="2000" dirty="0"/>
              <a:t>, 1999). </a:t>
            </a:r>
            <a:endParaRPr lang="fr-FR" sz="2000" dirty="0" smtClean="0"/>
          </a:p>
          <a:p>
            <a:pPr algn="just"/>
            <a:r>
              <a:rPr lang="fr-FR" sz="2000" dirty="0" smtClean="0"/>
              <a:t>La </a:t>
            </a:r>
            <a:r>
              <a:rPr lang="fr-FR" sz="2000" dirty="0"/>
              <a:t>International Coach </a:t>
            </a:r>
            <a:r>
              <a:rPr lang="fr-FR" sz="2000" dirty="0" err="1"/>
              <a:t>Federation</a:t>
            </a:r>
            <a:r>
              <a:rPr lang="fr-FR" sz="2000" dirty="0"/>
              <a:t> (ICF) décompte même à présent plus de 14000 membres répartis sur 80 pays, soit une simple multiplication par deux depuis 2005.</a:t>
            </a:r>
          </a:p>
          <a:p>
            <a:pPr marL="349250" lvl="1" indent="0" algn="just">
              <a:buNone/>
            </a:pPr>
            <a:endParaRPr lang="fr-FR" sz="1800" dirty="0">
              <a:latin typeface="Tahoma" charset="0"/>
            </a:endParaRPr>
          </a:p>
        </p:txBody>
      </p:sp>
    </p:spTree>
    <p:extLst>
      <p:ext uri="{BB962C8B-B14F-4D97-AF65-F5344CB8AC3E}">
        <p14:creationId xmlns:p14="http://schemas.microsoft.com/office/powerpoint/2010/main" val="340101478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lnSpcReduction="10000"/>
          </a:bodyPr>
          <a:lstStyle/>
          <a:p>
            <a:pPr algn="just"/>
            <a:endParaRPr lang="fr-FR" sz="2000" dirty="0" smtClean="0"/>
          </a:p>
          <a:p>
            <a:pPr algn="just"/>
            <a:r>
              <a:rPr lang="fr-FR" sz="2000" dirty="0"/>
              <a:t>Cette synergie a mobilisé une attention extraordinaire entre 2003 et 2005 lorsque Marty </a:t>
            </a:r>
            <a:r>
              <a:rPr lang="fr-FR" sz="2000" dirty="0" err="1"/>
              <a:t>Seligman</a:t>
            </a:r>
            <a:r>
              <a:rPr lang="fr-FR" sz="2000" dirty="0"/>
              <a:t> enseigna une </a:t>
            </a:r>
            <a:r>
              <a:rPr lang="fr-FR" sz="2000" dirty="0" err="1"/>
              <a:t>téléclasse</a:t>
            </a:r>
            <a:r>
              <a:rPr lang="fr-FR" sz="2000" dirty="0"/>
              <a:t> de 6 mois sur le « </a:t>
            </a:r>
            <a:r>
              <a:rPr lang="fr-FR" sz="2000" dirty="0" err="1"/>
              <a:t>Authentic</a:t>
            </a:r>
            <a:r>
              <a:rPr lang="fr-FR" sz="2000" dirty="0"/>
              <a:t> </a:t>
            </a:r>
            <a:r>
              <a:rPr lang="fr-FR" sz="2000" dirty="0" err="1"/>
              <a:t>Happiness</a:t>
            </a:r>
            <a:r>
              <a:rPr lang="fr-FR" sz="2000" dirty="0"/>
              <a:t> Coaching » (AHC) (« Coaching du Bonheur Authentique »), qui afficha complet, à plus de 1000 professionnels à travers le monde, incluant des coaches, des psychiatres, et des psychologues et fut, comme de nombreuses personnes se sont accordées pour le reconnaître, véritablement l’effort le plus couronné de réussite de toute l’histoire du coaching en matière d’enseignement (</a:t>
            </a:r>
            <a:r>
              <a:rPr lang="fr-FR" sz="2000" dirty="0" err="1"/>
              <a:t>Feld</a:t>
            </a:r>
            <a:r>
              <a:rPr lang="fr-FR" sz="2000" dirty="0"/>
              <a:t>, 2010). </a:t>
            </a:r>
          </a:p>
          <a:p>
            <a:pPr algn="just"/>
            <a:r>
              <a:rPr lang="fr-FR" sz="2000" dirty="0" err="1" smtClean="0"/>
              <a:t>Seligman</a:t>
            </a:r>
            <a:r>
              <a:rPr lang="fr-FR" sz="2000" dirty="0" smtClean="0"/>
              <a:t> </a:t>
            </a:r>
            <a:r>
              <a:rPr lang="fr-FR" sz="2000" dirty="0"/>
              <a:t>fit remarquer, alors qu’il commentait cette dynamique, que le coaching – conçu pour aider les gens à donner le meilleur d’eux-mêmes et à atteindre des objectifs prédéfinis – allait particulièrement de pair avec la psychologie positive qu’il décrivit à l’origine comme « la psychologie de se montrer à la hauteur de la situation » (</a:t>
            </a:r>
            <a:r>
              <a:rPr lang="fr-FR" sz="2000" dirty="0" err="1"/>
              <a:t>Seligman</a:t>
            </a:r>
            <a:r>
              <a:rPr lang="fr-FR" sz="2000" dirty="0"/>
              <a:t>, 2002).</a:t>
            </a:r>
          </a:p>
          <a:p>
            <a:pPr marL="349250" lvl="1" indent="0" algn="just">
              <a:buNone/>
            </a:pPr>
            <a:endParaRPr lang="fr-FR" sz="1800" dirty="0">
              <a:latin typeface="Tahoma" charset="0"/>
            </a:endParaRPr>
          </a:p>
        </p:txBody>
      </p:sp>
    </p:spTree>
    <p:extLst>
      <p:ext uri="{BB962C8B-B14F-4D97-AF65-F5344CB8AC3E}">
        <p14:creationId xmlns:p14="http://schemas.microsoft.com/office/powerpoint/2010/main" val="79292302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49275" y="620688"/>
            <a:ext cx="8271197" cy="5472608"/>
          </a:xfrm>
        </p:spPr>
        <p:txBody>
          <a:bodyPr>
            <a:normAutofit/>
          </a:bodyPr>
          <a:lstStyle/>
          <a:p>
            <a:pPr algn="just"/>
            <a:endParaRPr lang="fr-FR" sz="2000" dirty="0" smtClean="0"/>
          </a:p>
          <a:p>
            <a:pPr algn="just"/>
            <a:r>
              <a:rPr lang="fr-FR" sz="2000" b="1" dirty="0"/>
              <a:t>ECHANTILLON D’INTERVENTIONS POSITIVES EN COACHING</a:t>
            </a:r>
            <a:endParaRPr lang="fr-FR" sz="2000" dirty="0"/>
          </a:p>
          <a:p>
            <a:pPr algn="just"/>
            <a:endParaRPr lang="fr-FR" sz="2000" dirty="0" smtClean="0"/>
          </a:p>
          <a:p>
            <a:pPr algn="just"/>
            <a:r>
              <a:rPr lang="fr-FR" sz="2000" i="1" dirty="0"/>
              <a:t>Utiliser ses Forces de Façons Nouvelles </a:t>
            </a:r>
            <a:endParaRPr lang="fr-FR" sz="2000" dirty="0"/>
          </a:p>
          <a:p>
            <a:pPr algn="just"/>
            <a:r>
              <a:rPr lang="fr-FR" sz="2000" i="1" dirty="0"/>
              <a:t>La visite de gratitude </a:t>
            </a:r>
            <a:r>
              <a:rPr lang="fr-FR" sz="2000" dirty="0"/>
              <a:t> </a:t>
            </a:r>
            <a:endParaRPr lang="fr-FR" sz="2000" dirty="0" smtClean="0"/>
          </a:p>
          <a:p>
            <a:pPr algn="just"/>
            <a:r>
              <a:rPr lang="fr-FR" sz="1800" i="1"/>
              <a:t>Le Best Possible Future Self (La Capacité à Imaginer un Futur Désirable) </a:t>
            </a:r>
            <a:r>
              <a:rPr lang="fr-FR" sz="1800"/>
              <a:t> </a:t>
            </a:r>
            <a:endParaRPr lang="fr-FR" sz="1800" dirty="0">
              <a:latin typeface="Tahoma" charset="0"/>
            </a:endParaRPr>
          </a:p>
        </p:txBody>
      </p:sp>
    </p:spTree>
    <p:extLst>
      <p:ext uri="{BB962C8B-B14F-4D97-AF65-F5344CB8AC3E}">
        <p14:creationId xmlns:p14="http://schemas.microsoft.com/office/powerpoint/2010/main" val="26567002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noChangeArrowheads="1"/>
          </p:cNvSpPr>
          <p:nvPr>
            <p:ph idx="1"/>
          </p:nvPr>
        </p:nvSpPr>
        <p:spPr>
          <a:xfrm>
            <a:off x="539552" y="188640"/>
            <a:ext cx="8271197" cy="1656184"/>
          </a:xfrm>
        </p:spPr>
        <p:txBody>
          <a:bodyPr>
            <a:normAutofit/>
          </a:bodyPr>
          <a:lstStyle/>
          <a:p>
            <a:pPr algn="just"/>
            <a:endParaRPr lang="fr-FR" sz="2000" dirty="0" smtClean="0"/>
          </a:p>
          <a:p>
            <a:pPr algn="just"/>
            <a:r>
              <a:rPr lang="fr-FR" sz="2000" b="1" dirty="0" smtClean="0"/>
              <a:t>EMDR et Coaching</a:t>
            </a:r>
            <a:endParaRPr lang="fr-FR" sz="2000" dirty="0"/>
          </a:p>
          <a:p>
            <a:pPr marL="0" indent="0" algn="just">
              <a:buNone/>
            </a:pPr>
            <a:r>
              <a:rPr lang="fr-FR" sz="1800" dirty="0" smtClean="0"/>
              <a:t> </a:t>
            </a:r>
            <a:endParaRPr lang="fr-FR" sz="1800" dirty="0">
              <a:latin typeface="Tahoma" charset="0"/>
            </a:endParaRPr>
          </a:p>
        </p:txBody>
      </p:sp>
      <p:pic>
        <p:nvPicPr>
          <p:cNvPr id="2" name="Image 1"/>
          <p:cNvPicPr>
            <a:picLocks noChangeAspect="1"/>
          </p:cNvPicPr>
          <p:nvPr/>
        </p:nvPicPr>
        <p:blipFill>
          <a:blip r:embed="rId3"/>
          <a:stretch>
            <a:fillRect/>
          </a:stretch>
        </p:blipFill>
        <p:spPr>
          <a:xfrm>
            <a:off x="1115616" y="908720"/>
            <a:ext cx="6552728" cy="5217638"/>
          </a:xfrm>
          <a:prstGeom prst="rect">
            <a:avLst/>
          </a:prstGeom>
        </p:spPr>
      </p:pic>
      <p:sp>
        <p:nvSpPr>
          <p:cNvPr id="3" name="Rectangle 2"/>
          <p:cNvSpPr/>
          <p:nvPr/>
        </p:nvSpPr>
        <p:spPr>
          <a:xfrm>
            <a:off x="395536" y="6194488"/>
            <a:ext cx="7344816" cy="369332"/>
          </a:xfrm>
          <a:prstGeom prst="rect">
            <a:avLst/>
          </a:prstGeom>
        </p:spPr>
        <p:txBody>
          <a:bodyPr wrap="square">
            <a:spAutoFit/>
          </a:bodyPr>
          <a:lstStyle/>
          <a:p>
            <a:pPr algn="ctr"/>
            <a:r>
              <a:rPr lang="fr-FR" dirty="0"/>
              <a:t>Le modèle de performance mentale, Target (2012)</a:t>
            </a:r>
            <a:r>
              <a:rPr lang="fr-FR" dirty="0" smtClean="0">
                <a:effectLst/>
              </a:rPr>
              <a:t> </a:t>
            </a:r>
            <a:endParaRPr lang="fr-FR" dirty="0"/>
          </a:p>
        </p:txBody>
      </p:sp>
    </p:spTree>
    <p:extLst>
      <p:ext uri="{BB962C8B-B14F-4D97-AF65-F5344CB8AC3E}">
        <p14:creationId xmlns:p14="http://schemas.microsoft.com/office/powerpoint/2010/main" val="38167620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556792"/>
            <a:ext cx="7704856" cy="2677656"/>
          </a:xfrm>
          <a:prstGeom prst="rect">
            <a:avLst/>
          </a:prstGeom>
        </p:spPr>
        <p:txBody>
          <a:bodyPr wrap="square">
            <a:spAutoFit/>
          </a:bodyPr>
          <a:lstStyle/>
          <a:p>
            <a:pPr algn="just"/>
            <a:r>
              <a:rPr lang="fr-FR" sz="2400" dirty="0">
                <a:latin typeface="+mn-lt"/>
              </a:rPr>
              <a:t>Target (2002) propose de son coté une démarche de coaching en quatre étapes : </a:t>
            </a:r>
            <a:endParaRPr lang="fr-FR" sz="2400" dirty="0" smtClean="0">
              <a:latin typeface="+mn-lt"/>
            </a:endParaRPr>
          </a:p>
          <a:p>
            <a:pPr algn="just"/>
            <a:endParaRPr lang="fr-FR" sz="2400" dirty="0" smtClean="0">
              <a:latin typeface="+mn-lt"/>
            </a:endParaRPr>
          </a:p>
          <a:p>
            <a:pPr algn="just"/>
            <a:r>
              <a:rPr lang="fr-FR" sz="2400" dirty="0" smtClean="0">
                <a:latin typeface="+mn-lt"/>
              </a:rPr>
              <a:t>-  description </a:t>
            </a:r>
            <a:r>
              <a:rPr lang="fr-FR" sz="2400" dirty="0">
                <a:latin typeface="+mn-lt"/>
              </a:rPr>
              <a:t>du problème, </a:t>
            </a:r>
            <a:endParaRPr lang="fr-FR" sz="2400" dirty="0" smtClean="0">
              <a:latin typeface="+mn-lt"/>
            </a:endParaRPr>
          </a:p>
          <a:p>
            <a:pPr marL="342900" indent="-342900" algn="just">
              <a:buFontTx/>
              <a:buChar char="-"/>
            </a:pPr>
            <a:r>
              <a:rPr lang="fr-FR" sz="2400" dirty="0" smtClean="0">
                <a:latin typeface="+mn-lt"/>
              </a:rPr>
              <a:t>explicitation </a:t>
            </a:r>
            <a:r>
              <a:rPr lang="fr-FR" sz="2400" dirty="0">
                <a:latin typeface="+mn-lt"/>
              </a:rPr>
              <a:t>de l’action dans son contexte, </a:t>
            </a:r>
            <a:endParaRPr lang="fr-FR" sz="2400" dirty="0" smtClean="0">
              <a:latin typeface="+mn-lt"/>
            </a:endParaRPr>
          </a:p>
          <a:p>
            <a:pPr marL="342900" indent="-342900" algn="just">
              <a:buFontTx/>
              <a:buChar char="-"/>
            </a:pPr>
            <a:r>
              <a:rPr lang="fr-FR" sz="2400" dirty="0" smtClean="0">
                <a:latin typeface="+mn-lt"/>
              </a:rPr>
              <a:t>élaboration </a:t>
            </a:r>
            <a:r>
              <a:rPr lang="fr-FR" sz="2400" dirty="0">
                <a:latin typeface="+mn-lt"/>
              </a:rPr>
              <a:t>d’un diagnostic </a:t>
            </a:r>
            <a:endParaRPr lang="fr-FR" sz="2400" dirty="0" smtClean="0">
              <a:latin typeface="+mn-lt"/>
            </a:endParaRPr>
          </a:p>
          <a:p>
            <a:pPr marL="342900" indent="-342900" algn="just">
              <a:buFontTx/>
              <a:buChar char="-"/>
            </a:pPr>
            <a:r>
              <a:rPr lang="fr-FR" sz="2400" dirty="0" smtClean="0">
                <a:latin typeface="+mn-lt"/>
              </a:rPr>
              <a:t>recherche </a:t>
            </a:r>
            <a:r>
              <a:rPr lang="fr-FR" sz="2400" dirty="0">
                <a:latin typeface="+mn-lt"/>
              </a:rPr>
              <a:t>de solutions. </a:t>
            </a:r>
          </a:p>
        </p:txBody>
      </p:sp>
    </p:spTree>
    <p:extLst>
      <p:ext uri="{BB962C8B-B14F-4D97-AF65-F5344CB8AC3E}">
        <p14:creationId xmlns:p14="http://schemas.microsoft.com/office/powerpoint/2010/main" val="9323829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6001642"/>
          </a:xfrm>
          <a:prstGeom prst="rect">
            <a:avLst/>
          </a:prstGeom>
        </p:spPr>
        <p:txBody>
          <a:bodyPr wrap="square">
            <a:spAutoFit/>
          </a:bodyPr>
          <a:lstStyle/>
          <a:p>
            <a:pPr marL="457200" lvl="0" indent="-457200">
              <a:buAutoNum type="alphaLcPeriod"/>
            </a:pPr>
            <a:r>
              <a:rPr lang="fr-FR" sz="2400" dirty="0" smtClean="0">
                <a:latin typeface="+mn-lt"/>
              </a:rPr>
              <a:t>Protocole </a:t>
            </a:r>
            <a:r>
              <a:rPr lang="fr-FR" sz="2400" dirty="0">
                <a:latin typeface="+mn-lt"/>
              </a:rPr>
              <a:t>« partir du bon pied » (</a:t>
            </a:r>
            <a:r>
              <a:rPr lang="fr-FR" sz="2400" dirty="0" err="1">
                <a:latin typeface="+mn-lt"/>
              </a:rPr>
              <a:t>Kinowski</a:t>
            </a:r>
            <a:r>
              <a:rPr lang="fr-FR" sz="2400" dirty="0">
                <a:latin typeface="+mn-lt"/>
              </a:rPr>
              <a:t>, 2003</a:t>
            </a:r>
            <a:r>
              <a:rPr lang="fr-FR" sz="2400" dirty="0" smtClean="0">
                <a:latin typeface="+mn-lt"/>
              </a:rPr>
              <a:t>)</a:t>
            </a:r>
          </a:p>
          <a:p>
            <a:pPr marL="457200" lvl="0" indent="-457200">
              <a:buAutoNum type="alphaLcPeriod"/>
            </a:pPr>
            <a:endParaRPr lang="fr-FR" sz="2400" dirty="0" smtClean="0">
              <a:latin typeface="+mn-lt"/>
            </a:endParaRPr>
          </a:p>
          <a:p>
            <a:r>
              <a:rPr lang="fr-FR" sz="2400" dirty="0">
                <a:latin typeface="+mn-lt"/>
              </a:rPr>
              <a:t>1ère étape : évaluation </a:t>
            </a:r>
            <a:endParaRPr lang="fr-FR" sz="2400" dirty="0" smtClean="0">
              <a:latin typeface="+mn-lt"/>
            </a:endParaRPr>
          </a:p>
          <a:p>
            <a:r>
              <a:rPr lang="fr-FR" sz="2400" dirty="0">
                <a:latin typeface="+mn-lt"/>
              </a:rPr>
              <a:t>2éme étape : position du corps </a:t>
            </a:r>
          </a:p>
          <a:p>
            <a:r>
              <a:rPr lang="fr-FR" sz="2400" dirty="0">
                <a:latin typeface="+mn-lt"/>
              </a:rPr>
              <a:t>3ème étape : scanner du corps </a:t>
            </a:r>
          </a:p>
          <a:p>
            <a:r>
              <a:rPr lang="fr-FR" sz="2400" dirty="0">
                <a:latin typeface="+mn-lt"/>
              </a:rPr>
              <a:t>4ème étape : Les trois images </a:t>
            </a:r>
            <a:endParaRPr lang="fr-FR" sz="2400" dirty="0" smtClean="0">
              <a:latin typeface="+mn-lt"/>
            </a:endParaRPr>
          </a:p>
          <a:p>
            <a:r>
              <a:rPr lang="fr-FR" sz="2400" dirty="0">
                <a:latin typeface="+mn-lt"/>
              </a:rPr>
              <a:t>5ème étape : Voyage dans l’espace intérieur </a:t>
            </a:r>
          </a:p>
          <a:p>
            <a:r>
              <a:rPr lang="fr-FR" sz="2400" dirty="0">
                <a:latin typeface="+mn-lt"/>
              </a:rPr>
              <a:t>6ème étape : Exposition </a:t>
            </a:r>
          </a:p>
          <a:p>
            <a:r>
              <a:rPr lang="fr-FR" sz="2400" dirty="0">
                <a:latin typeface="+mn-lt"/>
              </a:rPr>
              <a:t>7ème étape : Projection dans le futur </a:t>
            </a:r>
          </a:p>
          <a:p>
            <a:r>
              <a:rPr lang="fr-FR" sz="2400" dirty="0">
                <a:latin typeface="+mn-lt"/>
              </a:rPr>
              <a:t>8ème étape : Evaluation finale </a:t>
            </a:r>
          </a:p>
          <a:p>
            <a:endParaRPr lang="fr-FR" sz="2400" dirty="0"/>
          </a:p>
          <a:p>
            <a:endParaRPr lang="fr-FR" sz="2400" dirty="0"/>
          </a:p>
          <a:p>
            <a:pPr lvl="0"/>
            <a:endParaRPr lang="fr-FR" sz="2400" dirty="0" smtClean="0"/>
          </a:p>
          <a:p>
            <a:pPr lvl="0"/>
            <a:endParaRPr lang="fr-FR" sz="2400" dirty="0" smtClean="0"/>
          </a:p>
          <a:p>
            <a:pPr lvl="0"/>
            <a:endParaRPr lang="fr-FR" sz="2400" dirty="0"/>
          </a:p>
        </p:txBody>
      </p:sp>
    </p:spTree>
    <p:extLst>
      <p:ext uri="{BB962C8B-B14F-4D97-AF65-F5344CB8AC3E}">
        <p14:creationId xmlns:p14="http://schemas.microsoft.com/office/powerpoint/2010/main" val="346745616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6001642"/>
          </a:xfrm>
          <a:prstGeom prst="rect">
            <a:avLst/>
          </a:prstGeom>
        </p:spPr>
        <p:txBody>
          <a:bodyPr wrap="square">
            <a:spAutoFit/>
          </a:bodyPr>
          <a:lstStyle/>
          <a:p>
            <a:pPr marL="457200" lvl="0" indent="-457200">
              <a:buAutoNum type="alphaLcPeriod" startAt="2"/>
            </a:pPr>
            <a:r>
              <a:rPr lang="fr-FR" sz="2400" dirty="0" smtClean="0">
                <a:latin typeface="+mn-lt"/>
              </a:rPr>
              <a:t>Protocole de performance optimale (Foster &amp; Lendl, 1997)</a:t>
            </a:r>
          </a:p>
          <a:p>
            <a:pPr lvl="0"/>
            <a:endParaRPr lang="fr-FR" sz="2400" dirty="0" smtClean="0">
              <a:latin typeface="+mn-lt"/>
            </a:endParaRPr>
          </a:p>
          <a:p>
            <a:r>
              <a:rPr lang="fr-FR" sz="2400" dirty="0">
                <a:latin typeface="+mj-lt"/>
              </a:rPr>
              <a:t>Histoire du client</a:t>
            </a:r>
          </a:p>
          <a:p>
            <a:r>
              <a:rPr lang="fr-FR" sz="2400" dirty="0">
                <a:latin typeface="+mj-lt"/>
              </a:rPr>
              <a:t>Sélection de la Cible de travail </a:t>
            </a:r>
          </a:p>
          <a:p>
            <a:r>
              <a:rPr lang="fr-FR" sz="2400" dirty="0">
                <a:latin typeface="+mj-lt"/>
              </a:rPr>
              <a:t>Elaboration d'un Lieu </a:t>
            </a:r>
            <a:r>
              <a:rPr lang="fr-FR" sz="2400" dirty="0" smtClean="0">
                <a:latin typeface="+mj-lt"/>
              </a:rPr>
              <a:t>sûr</a:t>
            </a:r>
          </a:p>
          <a:p>
            <a:r>
              <a:rPr lang="fr-FR" sz="2400" dirty="0">
                <a:latin typeface="+mj-lt"/>
              </a:rPr>
              <a:t>Création du Coach </a:t>
            </a:r>
            <a:r>
              <a:rPr lang="fr-FR" sz="2400" dirty="0" smtClean="0">
                <a:latin typeface="+mj-lt"/>
              </a:rPr>
              <a:t>Intérieur</a:t>
            </a:r>
          </a:p>
          <a:p>
            <a:r>
              <a:rPr lang="fr-FR" sz="2400" dirty="0">
                <a:latin typeface="+mj-lt"/>
              </a:rPr>
              <a:t>Création d'une Équipe Intérieure de support </a:t>
            </a:r>
          </a:p>
          <a:p>
            <a:r>
              <a:rPr lang="fr-FR" sz="2400" dirty="0">
                <a:latin typeface="+mj-lt"/>
              </a:rPr>
              <a:t>Liste des Succès </a:t>
            </a:r>
          </a:p>
          <a:p>
            <a:r>
              <a:rPr lang="fr-FR" sz="2400" dirty="0">
                <a:latin typeface="+mj-lt"/>
              </a:rPr>
              <a:t>Lieu Mental</a:t>
            </a:r>
          </a:p>
          <a:p>
            <a:r>
              <a:rPr lang="fr-FR" sz="2400" dirty="0">
                <a:latin typeface="+mj-lt"/>
              </a:rPr>
              <a:t>Désensibilisation </a:t>
            </a:r>
          </a:p>
          <a:p>
            <a:r>
              <a:rPr lang="fr-FR" sz="2400" dirty="0">
                <a:latin typeface="+mj-lt"/>
              </a:rPr>
              <a:t>Installation</a:t>
            </a:r>
            <a:r>
              <a:rPr lang="fr-FR" sz="2400" dirty="0" smtClean="0">
                <a:effectLst/>
                <a:latin typeface="+mj-lt"/>
              </a:rPr>
              <a:t> </a:t>
            </a:r>
            <a:endParaRPr lang="fr-FR" sz="2400" dirty="0">
              <a:latin typeface="+mj-lt"/>
            </a:endParaRPr>
          </a:p>
          <a:p>
            <a:r>
              <a:rPr lang="fr-FR" sz="2400" dirty="0">
                <a:latin typeface="+mj-lt"/>
              </a:rPr>
              <a:t>Scanner du corps </a:t>
            </a:r>
          </a:p>
          <a:p>
            <a:pPr lvl="0"/>
            <a:r>
              <a:rPr lang="fr-FR" sz="2400" dirty="0">
                <a:latin typeface="+mj-lt"/>
              </a:rPr>
              <a:t>Clôture </a:t>
            </a:r>
            <a:endParaRPr lang="fr-FR" sz="2400" dirty="0" smtClean="0">
              <a:latin typeface="+mj-lt"/>
            </a:endParaRPr>
          </a:p>
          <a:p>
            <a:pPr lvl="0"/>
            <a:r>
              <a:rPr lang="fr-FR" sz="2400" dirty="0">
                <a:latin typeface="+mj-lt"/>
              </a:rPr>
              <a:t>Evaluation de la force des associations positives</a:t>
            </a:r>
            <a:r>
              <a:rPr lang="fr-FR" sz="2400" dirty="0" smtClean="0">
                <a:effectLst/>
                <a:latin typeface="+mj-lt"/>
              </a:rPr>
              <a:t> </a:t>
            </a:r>
            <a:endParaRPr lang="fr-FR" sz="2400" dirty="0" smtClean="0">
              <a:latin typeface="+mj-lt"/>
            </a:endParaRPr>
          </a:p>
          <a:p>
            <a:pPr lvl="0"/>
            <a:endParaRPr lang="fr-FR" sz="2400" dirty="0"/>
          </a:p>
        </p:txBody>
      </p:sp>
    </p:spTree>
    <p:extLst>
      <p:ext uri="{BB962C8B-B14F-4D97-AF65-F5344CB8AC3E}">
        <p14:creationId xmlns:p14="http://schemas.microsoft.com/office/powerpoint/2010/main" val="10916801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1938992"/>
          </a:xfrm>
          <a:prstGeom prst="rect">
            <a:avLst/>
          </a:prstGeom>
        </p:spPr>
        <p:txBody>
          <a:bodyPr wrap="square">
            <a:spAutoFit/>
          </a:bodyPr>
          <a:lstStyle/>
          <a:p>
            <a:pPr lvl="0"/>
            <a:r>
              <a:rPr lang="fr-FR" sz="2400" dirty="0" smtClean="0">
                <a:latin typeface="+mn-lt"/>
              </a:rPr>
              <a:t>c. Protocole </a:t>
            </a:r>
            <a:r>
              <a:rPr lang="fr-FR" sz="2400" dirty="0">
                <a:latin typeface="+mn-lt"/>
              </a:rPr>
              <a:t>de développement et d'installation de ressources modifié, Fischer (2001) </a:t>
            </a:r>
          </a:p>
          <a:p>
            <a:pPr lvl="0"/>
            <a:endParaRPr lang="fr-FR" sz="2400" dirty="0" smtClean="0">
              <a:latin typeface="+mn-lt"/>
            </a:endParaRPr>
          </a:p>
          <a:p>
            <a:pPr algn="ctr"/>
            <a:r>
              <a:rPr lang="fr-FR" sz="2400" dirty="0" smtClean="0">
                <a:latin typeface="+mj-lt"/>
              </a:rPr>
              <a:t>Non vu ici !</a:t>
            </a:r>
          </a:p>
          <a:p>
            <a:pPr lvl="0"/>
            <a:endParaRPr lang="fr-FR" sz="2400" dirty="0"/>
          </a:p>
        </p:txBody>
      </p:sp>
    </p:spTree>
    <p:extLst>
      <p:ext uri="{BB962C8B-B14F-4D97-AF65-F5344CB8AC3E}">
        <p14:creationId xmlns:p14="http://schemas.microsoft.com/office/powerpoint/2010/main" val="150618865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830997"/>
          </a:xfrm>
          <a:prstGeom prst="rect">
            <a:avLst/>
          </a:prstGeom>
        </p:spPr>
        <p:txBody>
          <a:bodyPr wrap="square">
            <a:spAutoFit/>
          </a:bodyPr>
          <a:lstStyle/>
          <a:p>
            <a:pPr marL="457200" lvl="0" indent="-457200">
              <a:buAutoNum type="alphaLcPeriod" startAt="4"/>
            </a:pPr>
            <a:r>
              <a:rPr lang="fr-FR" sz="2400" dirty="0" smtClean="0">
                <a:latin typeface="+mn-lt"/>
              </a:rPr>
              <a:t>Protocole des quatre éléments (Shapiro, 2012)</a:t>
            </a:r>
          </a:p>
          <a:p>
            <a:pPr lvl="0"/>
            <a:endParaRPr lang="fr-FR" sz="2400" dirty="0"/>
          </a:p>
        </p:txBody>
      </p:sp>
      <p:pic>
        <p:nvPicPr>
          <p:cNvPr id="2" name="Image 1"/>
          <p:cNvPicPr>
            <a:picLocks noChangeAspect="1"/>
          </p:cNvPicPr>
          <p:nvPr/>
        </p:nvPicPr>
        <p:blipFill>
          <a:blip r:embed="rId3"/>
          <a:stretch>
            <a:fillRect/>
          </a:stretch>
        </p:blipFill>
        <p:spPr>
          <a:xfrm>
            <a:off x="179512" y="188640"/>
            <a:ext cx="8394700" cy="6235700"/>
          </a:xfrm>
          <a:prstGeom prst="rect">
            <a:avLst/>
          </a:prstGeom>
        </p:spPr>
      </p:pic>
    </p:spTree>
    <p:extLst>
      <p:ext uri="{BB962C8B-B14F-4D97-AF65-F5344CB8AC3E}">
        <p14:creationId xmlns:p14="http://schemas.microsoft.com/office/powerpoint/2010/main" val="2456824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0528" y="476672"/>
            <a:ext cx="8964488" cy="5262979"/>
          </a:xfrm>
          <a:prstGeom prst="rect">
            <a:avLst/>
          </a:prstGeom>
          <a:noFill/>
        </p:spPr>
        <p:txBody>
          <a:bodyPr wrap="square" rtlCol="0">
            <a:spAutoFit/>
          </a:bodyPr>
          <a:lstStyle/>
          <a:p>
            <a:pPr lvl="1"/>
            <a:r>
              <a:rPr lang="fr-FR" sz="2400" dirty="0"/>
              <a:t>	</a:t>
            </a:r>
            <a:r>
              <a:rPr lang="fr-FR" sz="2400" dirty="0" smtClean="0"/>
              <a:t>	</a:t>
            </a:r>
            <a:r>
              <a:rPr lang="fr-FR" sz="2400" dirty="0" smtClean="0"/>
              <a:t>e. Fusionner PP et coaching</a:t>
            </a:r>
            <a:r>
              <a:rPr lang="fr-FR" sz="2400" dirty="0"/>
              <a:t>	</a:t>
            </a:r>
            <a:r>
              <a:rPr lang="fr-FR" sz="2400" dirty="0" smtClean="0"/>
              <a:t>	</a:t>
            </a:r>
          </a:p>
          <a:p>
            <a:pPr lvl="1"/>
            <a:r>
              <a:rPr lang="fr-FR" sz="2400" dirty="0"/>
              <a:t>	</a:t>
            </a:r>
            <a:r>
              <a:rPr lang="fr-FR" sz="2400" dirty="0" smtClean="0"/>
              <a:t>	f. la place de l’épanouissement personnel</a:t>
            </a:r>
          </a:p>
          <a:p>
            <a:pPr lvl="1"/>
            <a:r>
              <a:rPr lang="fr-FR" sz="2400" dirty="0"/>
              <a:t>	</a:t>
            </a:r>
            <a:r>
              <a:rPr lang="fr-FR" sz="2400" dirty="0" smtClean="0"/>
              <a:t>	g. Interventions positives et coaching</a:t>
            </a:r>
          </a:p>
          <a:p>
            <a:pPr lvl="1"/>
            <a:r>
              <a:rPr lang="fr-FR" sz="2400" dirty="0"/>
              <a:t>	</a:t>
            </a:r>
            <a:r>
              <a:rPr lang="fr-FR" sz="2400" dirty="0" smtClean="0"/>
              <a:t>	h. Les nouvelles pistes</a:t>
            </a:r>
          </a:p>
          <a:p>
            <a:pPr lvl="1"/>
            <a:endParaRPr lang="fr-FR" sz="2400" dirty="0"/>
          </a:p>
          <a:p>
            <a:pPr lvl="1"/>
            <a:r>
              <a:rPr lang="fr-FR" sz="2400" dirty="0"/>
              <a:t>4. Un questionnement conceptuel autour de l’ETP</a:t>
            </a:r>
          </a:p>
          <a:p>
            <a:pPr lvl="1"/>
            <a:r>
              <a:rPr lang="fr-FR" sz="2400" dirty="0"/>
              <a:t>	</a:t>
            </a:r>
            <a:r>
              <a:rPr lang="fr-FR" sz="2400" dirty="0" smtClean="0"/>
              <a:t>4.1</a:t>
            </a:r>
            <a:r>
              <a:rPr lang="fr-FR" sz="2400" dirty="0"/>
              <a:t>.Une contribution nouvelle: la psychologie positive</a:t>
            </a:r>
          </a:p>
          <a:p>
            <a:pPr lvl="1"/>
            <a:r>
              <a:rPr lang="fr-FR" sz="2400" dirty="0"/>
              <a:t>		 a. Présentation générale</a:t>
            </a:r>
          </a:p>
          <a:p>
            <a:pPr lvl="1"/>
            <a:r>
              <a:rPr lang="fr-FR" sz="2400" dirty="0"/>
              <a:t>	</a:t>
            </a:r>
            <a:r>
              <a:rPr lang="fr-FR" sz="2400" dirty="0" smtClean="0"/>
              <a:t>4.2</a:t>
            </a:r>
            <a:r>
              <a:rPr lang="fr-FR" sz="2400" dirty="0"/>
              <a:t>. L’optimisme dans le domaine de l'ETP</a:t>
            </a:r>
          </a:p>
          <a:p>
            <a:pPr lvl="1"/>
            <a:r>
              <a:rPr lang="fr-FR" sz="2400" dirty="0"/>
              <a:t>		</a:t>
            </a:r>
            <a:r>
              <a:rPr lang="fr-FR" sz="2400" dirty="0" smtClean="0"/>
              <a:t>a. </a:t>
            </a:r>
            <a:r>
              <a:rPr lang="fr-FR" sz="2400" dirty="0"/>
              <a:t>Existe-t-il une mesure?</a:t>
            </a:r>
          </a:p>
          <a:p>
            <a:pPr lvl="1"/>
            <a:r>
              <a:rPr lang="fr-FR" sz="2400" dirty="0"/>
              <a:t>		</a:t>
            </a:r>
            <a:r>
              <a:rPr lang="fr-FR" sz="2400" dirty="0" smtClean="0"/>
              <a:t>b. Peut-on changer les choses. </a:t>
            </a:r>
            <a:r>
              <a:rPr lang="fr-FR" sz="2400" dirty="0"/>
              <a:t>Peut-on changer le cours des choses?</a:t>
            </a:r>
          </a:p>
          <a:p>
            <a:pPr lvl="1"/>
            <a:r>
              <a:rPr lang="fr-FR" sz="2400" dirty="0"/>
              <a:t>	</a:t>
            </a:r>
            <a:endParaRPr lang="fr-FR" sz="2400" dirty="0" smtClean="0"/>
          </a:p>
          <a:p>
            <a:pPr marL="39688"/>
            <a:r>
              <a:rPr lang="en-US" sz="2400" dirty="0">
                <a:solidFill>
                  <a:srgbClr val="140041"/>
                </a:solidFill>
                <a:latin typeface="Tw Cen MT" charset="0"/>
                <a:cs typeface="Tw Cen MT" charset="0"/>
                <a:sym typeface="Tw Cen MT" charset="0"/>
              </a:rPr>
              <a:t>	</a:t>
            </a:r>
            <a:r>
              <a:rPr lang="fr-FR" sz="2400" dirty="0" smtClean="0"/>
              <a:t>		</a:t>
            </a:r>
            <a:endParaRPr lang="fr-FR" sz="2400" dirty="0"/>
          </a:p>
        </p:txBody>
      </p:sp>
    </p:spTree>
    <p:extLst>
      <p:ext uri="{BB962C8B-B14F-4D97-AF65-F5344CB8AC3E}">
        <p14:creationId xmlns:p14="http://schemas.microsoft.com/office/powerpoint/2010/main" val="8609098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5632310"/>
          </a:xfrm>
          <a:prstGeom prst="rect">
            <a:avLst/>
          </a:prstGeom>
        </p:spPr>
        <p:txBody>
          <a:bodyPr wrap="square">
            <a:spAutoFit/>
          </a:bodyPr>
          <a:lstStyle/>
          <a:p>
            <a:pPr lvl="0"/>
            <a:r>
              <a:rPr lang="fr-FR" sz="2400" b="1" dirty="0" smtClean="0">
                <a:latin typeface="+mn-lt"/>
              </a:rPr>
              <a:t>3.4. La psychothérapie positive</a:t>
            </a:r>
          </a:p>
          <a:p>
            <a:pPr lvl="0" algn="just"/>
            <a:endParaRPr lang="fr-FR" sz="2400" dirty="0">
              <a:latin typeface="+mn-lt"/>
            </a:endParaRPr>
          </a:p>
          <a:p>
            <a:pPr marL="457200" lvl="0" indent="-457200" algn="just">
              <a:buAutoNum type="alphaLcPeriod"/>
            </a:pPr>
            <a:r>
              <a:rPr lang="fr-FR" sz="2400" dirty="0" smtClean="0">
                <a:latin typeface="+mn-lt"/>
              </a:rPr>
              <a:t>Introduction</a:t>
            </a:r>
          </a:p>
          <a:p>
            <a:pPr lvl="0" algn="just"/>
            <a:endParaRPr lang="fr-FR" sz="2400" dirty="0" smtClean="0">
              <a:latin typeface="+mn-lt"/>
            </a:endParaRPr>
          </a:p>
          <a:p>
            <a:pPr lvl="0" algn="just"/>
            <a:r>
              <a:rPr lang="fr-FR" sz="2400" dirty="0" smtClean="0">
                <a:latin typeface="+mn-lt"/>
              </a:rPr>
              <a:t>La PPT est une nouvelle approche thérapeutique validée empiriquement, qui a comme objectif d’éliminer les symptômes psychopathologiques et notamment de promouvoir le bonheur et le bien-être, en construisant des émotions positives, des forces de caractère, et en donnant un sens à la vie. Il s’agit d’une approche thérapeutique créée au sein de la psychologie positive, qui se propose comme objectif d’élargir la portée de la psychothérapie traditionnelle. </a:t>
            </a:r>
            <a:endParaRPr lang="fr-FR" sz="2400" dirty="0" smtClean="0">
              <a:latin typeface="+mj-lt"/>
            </a:endParaRPr>
          </a:p>
          <a:p>
            <a:pPr lvl="0"/>
            <a:endParaRPr lang="fr-FR" sz="2400" dirty="0"/>
          </a:p>
        </p:txBody>
      </p:sp>
    </p:spTree>
    <p:extLst>
      <p:ext uri="{BB962C8B-B14F-4D97-AF65-F5344CB8AC3E}">
        <p14:creationId xmlns:p14="http://schemas.microsoft.com/office/powerpoint/2010/main" val="254903257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4893647"/>
          </a:xfrm>
          <a:prstGeom prst="rect">
            <a:avLst/>
          </a:prstGeom>
        </p:spPr>
        <p:txBody>
          <a:bodyPr wrap="square">
            <a:spAutoFit/>
          </a:bodyPr>
          <a:lstStyle/>
          <a:p>
            <a:pPr lvl="0"/>
            <a:r>
              <a:rPr lang="fr-FR" sz="2400" dirty="0" smtClean="0">
                <a:latin typeface="+mn-lt"/>
              </a:rPr>
              <a:t>b. Fondements théoriques</a:t>
            </a:r>
          </a:p>
          <a:p>
            <a:pPr lvl="0" algn="just"/>
            <a:endParaRPr lang="fr-FR" sz="2400" dirty="0">
              <a:latin typeface="+mn-lt"/>
            </a:endParaRPr>
          </a:p>
          <a:p>
            <a:pPr algn="just"/>
            <a:r>
              <a:rPr lang="fr-FR" sz="2400" dirty="0" smtClean="0"/>
              <a:t>La psychothérapie positive s’appuie sur la conceptualisation du bonheur proposée par </a:t>
            </a:r>
            <a:r>
              <a:rPr lang="fr-FR" sz="2400" dirty="0" err="1" smtClean="0"/>
              <a:t>Seligman</a:t>
            </a:r>
            <a:r>
              <a:rPr lang="fr-FR" sz="2400" dirty="0" smtClean="0"/>
              <a:t> (2002). Cet auteur a proposé une opérationnalisation de la notion vague de « bonheur » en trois composantes : </a:t>
            </a:r>
            <a:r>
              <a:rPr lang="fr-FR" sz="2400" dirty="0" smtClean="0">
                <a:solidFill>
                  <a:srgbClr val="FF0000"/>
                </a:solidFill>
              </a:rPr>
              <a:t>les émotions positives </a:t>
            </a:r>
            <a:r>
              <a:rPr lang="fr-FR" sz="2400" dirty="0" smtClean="0"/>
              <a:t>(une vie plaisante), </a:t>
            </a:r>
            <a:r>
              <a:rPr lang="fr-FR" sz="2400" dirty="0" smtClean="0">
                <a:solidFill>
                  <a:srgbClr val="FF0000"/>
                </a:solidFill>
              </a:rPr>
              <a:t>l’engagement</a:t>
            </a:r>
            <a:r>
              <a:rPr lang="fr-FR" sz="2400" dirty="0" smtClean="0"/>
              <a:t> (une vie engagée) et le </a:t>
            </a:r>
            <a:r>
              <a:rPr lang="fr-FR" sz="2400" dirty="0" smtClean="0">
                <a:solidFill>
                  <a:srgbClr val="FF0000"/>
                </a:solidFill>
              </a:rPr>
              <a:t>sens de l’existence</a:t>
            </a:r>
            <a:r>
              <a:rPr lang="fr-FR" sz="2400" dirty="0" smtClean="0"/>
              <a:t> (une vie pleine de sens). </a:t>
            </a:r>
          </a:p>
          <a:p>
            <a:pPr algn="just"/>
            <a:endParaRPr lang="fr-FR" sz="2400" dirty="0"/>
          </a:p>
          <a:p>
            <a:pPr algn="just"/>
            <a:r>
              <a:rPr lang="fr-FR" sz="2400" dirty="0" smtClean="0"/>
              <a:t>Chaque stratégie utilisée dans le cadre de son approche vise à augmenter une ou plusieurs de ces composantes. </a:t>
            </a:r>
            <a:endParaRPr lang="fr-FR" sz="2400" dirty="0"/>
          </a:p>
        </p:txBody>
      </p:sp>
    </p:spTree>
    <p:extLst>
      <p:ext uri="{BB962C8B-B14F-4D97-AF65-F5344CB8AC3E}">
        <p14:creationId xmlns:p14="http://schemas.microsoft.com/office/powerpoint/2010/main" val="5034121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3354765"/>
          </a:xfrm>
          <a:prstGeom prst="rect">
            <a:avLst/>
          </a:prstGeom>
        </p:spPr>
        <p:txBody>
          <a:bodyPr wrap="square">
            <a:spAutoFit/>
          </a:bodyPr>
          <a:lstStyle/>
          <a:p>
            <a:pPr lvl="0"/>
            <a:r>
              <a:rPr lang="fr-FR" sz="2400" dirty="0" smtClean="0">
                <a:latin typeface="+mn-lt"/>
              </a:rPr>
              <a:t>b. Fondements théoriques</a:t>
            </a:r>
          </a:p>
          <a:p>
            <a:pPr lvl="0" algn="ctr"/>
            <a:endParaRPr lang="fr-FR" sz="2400" dirty="0">
              <a:latin typeface="+mn-lt"/>
            </a:endParaRPr>
          </a:p>
          <a:p>
            <a:pPr algn="ctr"/>
            <a:r>
              <a:rPr lang="fr-FR" sz="2800" dirty="0" smtClean="0"/>
              <a:t>1: une vie plaisante</a:t>
            </a:r>
          </a:p>
          <a:p>
            <a:pPr algn="ctr"/>
            <a:endParaRPr lang="fr-FR" sz="2800" dirty="0" smtClean="0"/>
          </a:p>
          <a:p>
            <a:pPr algn="ctr"/>
            <a:r>
              <a:rPr lang="fr-FR" sz="2800" dirty="0" smtClean="0"/>
              <a:t>2: une vie engagée </a:t>
            </a:r>
          </a:p>
          <a:p>
            <a:pPr algn="ctr"/>
            <a:endParaRPr lang="fr-FR" sz="2800" dirty="0" smtClean="0"/>
          </a:p>
          <a:p>
            <a:pPr algn="ctr"/>
            <a:r>
              <a:rPr lang="fr-FR" sz="2800" dirty="0" smtClean="0"/>
              <a:t>3: une vie pleine de sens </a:t>
            </a:r>
          </a:p>
          <a:p>
            <a:pPr algn="just"/>
            <a:endParaRPr lang="fr-FR" sz="2400" dirty="0"/>
          </a:p>
        </p:txBody>
      </p:sp>
    </p:spTree>
    <p:extLst>
      <p:ext uri="{BB962C8B-B14F-4D97-AF65-F5344CB8AC3E}">
        <p14:creationId xmlns:p14="http://schemas.microsoft.com/office/powerpoint/2010/main" val="376052531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856358"/>
            <a:ext cx="7704856" cy="3354765"/>
          </a:xfrm>
          <a:prstGeom prst="rect">
            <a:avLst/>
          </a:prstGeom>
        </p:spPr>
        <p:txBody>
          <a:bodyPr wrap="square">
            <a:spAutoFit/>
          </a:bodyPr>
          <a:lstStyle/>
          <a:p>
            <a:pPr lvl="0"/>
            <a:r>
              <a:rPr lang="fr-FR" sz="2400" dirty="0">
                <a:latin typeface="+mn-lt"/>
              </a:rPr>
              <a:t>c</a:t>
            </a:r>
            <a:r>
              <a:rPr lang="fr-FR" sz="2400" dirty="0" smtClean="0">
                <a:latin typeface="+mn-lt"/>
              </a:rPr>
              <a:t>. Etudes empiriques et mécanismes impliqués</a:t>
            </a:r>
          </a:p>
          <a:p>
            <a:pPr lvl="0" algn="ctr"/>
            <a:endParaRPr lang="fr-FR" sz="2400" dirty="0">
              <a:latin typeface="+mn-lt"/>
            </a:endParaRPr>
          </a:p>
          <a:p>
            <a:pPr algn="ctr"/>
            <a:r>
              <a:rPr lang="fr-FR" sz="2800" dirty="0" smtClean="0"/>
              <a:t>1: une vie plaisante</a:t>
            </a:r>
          </a:p>
          <a:p>
            <a:pPr algn="ctr"/>
            <a:endParaRPr lang="fr-FR" sz="2800" dirty="0" smtClean="0"/>
          </a:p>
          <a:p>
            <a:pPr algn="ctr"/>
            <a:r>
              <a:rPr lang="fr-FR" sz="2800" dirty="0" smtClean="0"/>
              <a:t>2: une vie engagée </a:t>
            </a:r>
          </a:p>
          <a:p>
            <a:pPr algn="ctr"/>
            <a:endParaRPr lang="fr-FR" sz="2800" dirty="0" smtClean="0"/>
          </a:p>
          <a:p>
            <a:pPr algn="ctr"/>
            <a:r>
              <a:rPr lang="fr-FR" sz="2800" dirty="0" smtClean="0"/>
              <a:t>3: une vie pleine de sens </a:t>
            </a:r>
          </a:p>
          <a:p>
            <a:pPr algn="just"/>
            <a:endParaRPr lang="fr-FR" sz="2400" dirty="0"/>
          </a:p>
        </p:txBody>
      </p:sp>
    </p:spTree>
    <p:extLst>
      <p:ext uri="{BB962C8B-B14F-4D97-AF65-F5344CB8AC3E}">
        <p14:creationId xmlns:p14="http://schemas.microsoft.com/office/powerpoint/2010/main" val="290433062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Wingdings" pitchFamily="2" charset="2"/>
              <a:buNone/>
              <a:defRPr/>
            </a:pPr>
            <a:r>
              <a:rPr lang="fr-FR" sz="6000" dirty="0" smtClean="0">
                <a:solidFill>
                  <a:srgbClr val="B94F07"/>
                </a:solidFill>
                <a:effectLst>
                  <a:outerShdw blurRad="38100" dist="38100" dir="2700000" algn="tl">
                    <a:srgbClr val="000000"/>
                  </a:outerShdw>
                </a:effectLst>
                <a:latin typeface="Tahoma" charset="0"/>
                <a:ea typeface="+mn-ea"/>
                <a:cs typeface="+mn-cs"/>
              </a:rPr>
              <a:t>3. Les démarches d’ETP</a:t>
            </a:r>
            <a:endParaRPr lang="fr-FR" sz="6000" dirty="0">
              <a:solidFill>
                <a:srgbClr val="B94F07"/>
              </a:solidFill>
              <a:effectLst>
                <a:outerShdw blurRad="38100" dist="38100" dir="2700000" algn="tl">
                  <a:srgbClr val="000000"/>
                </a:outerShdw>
              </a:effectLst>
              <a:latin typeface="Tahoma"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Rot="1" noChangeArrowheads="1"/>
          </p:cNvSpPr>
          <p:nvPr>
            <p:ph idx="1"/>
          </p:nvPr>
        </p:nvSpPr>
        <p:spPr>
          <a:xfrm>
            <a:off x="179388" y="765175"/>
            <a:ext cx="8496300" cy="5616575"/>
          </a:xfrm>
          <a:solidFill>
            <a:schemeClr val="bg1"/>
          </a:solidFill>
        </p:spPr>
        <p:txBody>
          <a:bodyPr>
            <a:normAutofit lnSpcReduction="10000"/>
          </a:bodyPr>
          <a:lstStyle/>
          <a:p>
            <a:pPr algn="just"/>
            <a:r>
              <a:rPr lang="fr-FR" sz="2400">
                <a:latin typeface="Calisto MT" charset="0"/>
              </a:rPr>
              <a:t>L’éducation thérapeutique du patient (ETP) fait l’objet d’un intérêt croissant national et international (Bodenheimer</a:t>
            </a:r>
            <a:r>
              <a:rPr lang="fr-FR" sz="2400" i="1">
                <a:latin typeface="Calisto MT" charset="0"/>
              </a:rPr>
              <a:t> et al. </a:t>
            </a:r>
            <a:r>
              <a:rPr lang="fr-FR" sz="2400">
                <a:latin typeface="Calisto MT" charset="0"/>
              </a:rPr>
              <a:t> 2002; Newman</a:t>
            </a:r>
            <a:r>
              <a:rPr lang="fr-FR" sz="2400" i="1">
                <a:latin typeface="Calisto MT" charset="0"/>
              </a:rPr>
              <a:t> et al. </a:t>
            </a:r>
            <a:r>
              <a:rPr lang="fr-FR" sz="2400">
                <a:latin typeface="Calisto MT" charset="0"/>
              </a:rPr>
              <a:t> 2004). Son développement dans des conditions de qualité, d’équité et d’efficience constitue une priorité chez les patients atteint de maladies chroniques (DGOS, 2008).</a:t>
            </a:r>
          </a:p>
          <a:p>
            <a:pPr algn="just"/>
            <a:r>
              <a:rPr lang="fr-FR" sz="2400">
                <a:latin typeface="Calisto MT" charset="0"/>
              </a:rPr>
              <a:t>Selon le rapport SAOUT publié en 2008 (Saout</a:t>
            </a:r>
            <a:r>
              <a:rPr lang="fr-FR" sz="2400" i="1">
                <a:latin typeface="Calisto MT" charset="0"/>
              </a:rPr>
              <a:t> et al. </a:t>
            </a:r>
            <a:r>
              <a:rPr lang="fr-FR" sz="2400">
                <a:latin typeface="Calisto MT" charset="0"/>
              </a:rPr>
              <a:t> 2008), l’ETP s’entend comme un processus de renforcement des capacités du malade et/ou de son entourage à prendre en charge l’affection qui le touche, sur la base d’actions intégrées au projet de soins. Elle vise à rendre le malade plus autonome par l’appropriation de savoirs et de compétences, afin qu’il devienne l’acteur de son changement de comportement, tout au long du projet de soins, avec l’objectif de disposer d’une qualité de vie acceptable.</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Rot="1" noChangeArrowheads="1"/>
          </p:cNvSpPr>
          <p:nvPr>
            <p:ph idx="1"/>
          </p:nvPr>
        </p:nvSpPr>
        <p:spPr>
          <a:xfrm>
            <a:off x="179388" y="1196975"/>
            <a:ext cx="8496300" cy="5184775"/>
          </a:xfrm>
          <a:solidFill>
            <a:schemeClr val="bg1"/>
          </a:solidFill>
        </p:spPr>
        <p:txBody>
          <a:bodyPr/>
          <a:lstStyle/>
          <a:p>
            <a:pPr algn="just"/>
            <a:r>
              <a:rPr lang="fr-FR" sz="2400">
                <a:latin typeface="Calisto MT" charset="0"/>
              </a:rPr>
              <a:t>La circulaire DHOS/E2/F/MT2A/2008/236 du 16 juillet 2008 précise que cette démarche se distingue de la simple information délivrée aux patients. Elle permet, « d’aider les patients à acquérir ou maintenir les compétences dont ils ont besoin pour gérer au mieux leur vie avec une maladie chronique ». Elle consiste donc en un ensemble de méthodes et d’outils développés dans un cadre pluridisciplinaire, destinés à rendre le malade plus autonome dans la gestion de sa maladie, et ce faisant, à restreindre ou retarder la survenue d’éventuels incidents ou complications et, dans ce cadre, limiter le recours aux soins.</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179388" y="1196975"/>
            <a:ext cx="8496300" cy="5184775"/>
          </a:xfrm>
          <a:solidFill>
            <a:schemeClr val="bg1"/>
          </a:solidFill>
        </p:spPr>
        <p:txBody>
          <a:bodyPr rtlCol="0">
            <a:normAutofit lnSpcReduction="10000"/>
          </a:bodyPr>
          <a:lstStyle/>
          <a:p>
            <a:pPr algn="just" fontAlgn="auto">
              <a:spcAft>
                <a:spcPts val="0"/>
              </a:spcAft>
              <a:buFont typeface="Wingdings" pitchFamily="2" charset="2"/>
              <a:buChar char="S"/>
              <a:defRPr/>
            </a:pPr>
            <a:r>
              <a:rPr lang="fr-FR" sz="2400" dirty="0" smtClean="0">
                <a:solidFill>
                  <a:schemeClr val="tx1">
                    <a:lumMod val="65000"/>
                    <a:lumOff val="35000"/>
                  </a:schemeClr>
                </a:solidFill>
                <a:ea typeface="+mn-ea"/>
                <a:cs typeface="+mn-cs"/>
              </a:rPr>
              <a:t>La </a:t>
            </a:r>
            <a:r>
              <a:rPr lang="fr-FR" sz="2400" dirty="0">
                <a:solidFill>
                  <a:schemeClr val="tx1">
                    <a:lumMod val="65000"/>
                    <a:lumOff val="35000"/>
                  </a:schemeClr>
                </a:solidFill>
                <a:ea typeface="+mn-ea"/>
                <a:cs typeface="+mn-cs"/>
              </a:rPr>
              <a:t>loi HPST du 21 Juillet 2009 stipule que « l'éducation thérapeutique s'inscrit dans le parcours de soins du patient » et a « pour objectif de rendre plus autonome le patient</a:t>
            </a:r>
            <a:r>
              <a:rPr lang="fr-FR" sz="2400" b="1" dirty="0">
                <a:solidFill>
                  <a:schemeClr val="tx1">
                    <a:lumMod val="65000"/>
                    <a:lumOff val="35000"/>
                  </a:schemeClr>
                </a:solidFill>
                <a:ea typeface="+mn-ea"/>
                <a:cs typeface="+mn-cs"/>
              </a:rPr>
              <a:t> </a:t>
            </a:r>
            <a:r>
              <a:rPr lang="fr-FR" sz="2400" dirty="0">
                <a:solidFill>
                  <a:schemeClr val="tx1">
                    <a:lumMod val="65000"/>
                    <a:lumOff val="35000"/>
                  </a:schemeClr>
                </a:solidFill>
                <a:ea typeface="+mn-ea"/>
                <a:cs typeface="+mn-cs"/>
              </a:rPr>
              <a:t>en facilitant son adhésion aux traitements prescrits et en améliorant sa qualité de vie » (</a:t>
            </a:r>
            <a:r>
              <a:rPr lang="fr-FR" sz="2400" dirty="0" err="1">
                <a:solidFill>
                  <a:schemeClr val="tx1">
                    <a:lumMod val="65000"/>
                    <a:lumOff val="35000"/>
                  </a:schemeClr>
                </a:solidFill>
                <a:ea typeface="+mn-ea"/>
                <a:cs typeface="+mn-cs"/>
              </a:rPr>
              <a:t>Anonymous</a:t>
            </a:r>
            <a:r>
              <a:rPr lang="fr-FR" sz="2400" dirty="0">
                <a:solidFill>
                  <a:schemeClr val="tx1">
                    <a:lumMod val="65000"/>
                    <a:lumOff val="35000"/>
                  </a:schemeClr>
                </a:solidFill>
                <a:ea typeface="+mn-ea"/>
                <a:cs typeface="+mn-cs"/>
              </a:rPr>
              <a:t>, 2009).</a:t>
            </a:r>
          </a:p>
          <a:p>
            <a:pPr algn="just" fontAlgn="auto">
              <a:spcAft>
                <a:spcPts val="0"/>
              </a:spcAft>
              <a:buFont typeface="Wingdings" pitchFamily="2" charset="2"/>
              <a:buChar char="S"/>
              <a:defRPr/>
            </a:pPr>
            <a:r>
              <a:rPr lang="fr-FR" sz="2400" dirty="0">
                <a:solidFill>
                  <a:schemeClr val="tx1">
                    <a:lumMod val="65000"/>
                    <a:lumOff val="35000"/>
                  </a:schemeClr>
                </a:solidFill>
                <a:ea typeface="+mn-ea"/>
                <a:cs typeface="+mn-cs"/>
              </a:rPr>
              <a:t>En France l‘ETP « stricto sensu » se distingue de l’accompagnement du malade qui est un processus externe veillant à apporter une assistance et un soutien aux malades ou à leur entourage, dans la prise en charge de la maladie. Elle se distingue également d</a:t>
            </a:r>
            <a:r>
              <a:rPr lang="fr-FR" sz="2400" b="1" dirty="0">
                <a:solidFill>
                  <a:schemeClr val="tx1">
                    <a:lumMod val="65000"/>
                    <a:lumOff val="35000"/>
                  </a:schemeClr>
                </a:solidFill>
                <a:ea typeface="+mn-ea"/>
                <a:cs typeface="+mn-cs"/>
              </a:rPr>
              <a:t>es </a:t>
            </a:r>
            <a:r>
              <a:rPr lang="fr-FR" sz="2400" dirty="0">
                <a:solidFill>
                  <a:schemeClr val="tx1">
                    <a:lumMod val="65000"/>
                    <a:lumOff val="35000"/>
                  </a:schemeClr>
                </a:solidFill>
                <a:ea typeface="+mn-ea"/>
                <a:cs typeface="+mn-cs"/>
              </a:rPr>
              <a:t>programmes d’apprentissage</a:t>
            </a:r>
            <a:r>
              <a:rPr lang="fr-FR" sz="2400" b="1" dirty="0">
                <a:solidFill>
                  <a:schemeClr val="tx1">
                    <a:lumMod val="65000"/>
                    <a:lumOff val="35000"/>
                  </a:schemeClr>
                </a:solidFill>
                <a:ea typeface="+mn-ea"/>
                <a:cs typeface="+mn-cs"/>
              </a:rPr>
              <a:t> </a:t>
            </a:r>
            <a:r>
              <a:rPr lang="fr-FR" sz="2400" dirty="0">
                <a:solidFill>
                  <a:schemeClr val="tx1">
                    <a:lumMod val="65000"/>
                    <a:lumOff val="35000"/>
                  </a:schemeClr>
                </a:solidFill>
                <a:ea typeface="+mn-ea"/>
                <a:cs typeface="+mn-cs"/>
              </a:rPr>
              <a:t>des gestes techniques pour l’utilisation d’un médicament ou d’un dispositif médical.</a:t>
            </a:r>
          </a:p>
          <a:p>
            <a:pPr marL="0" indent="0" fontAlgn="auto">
              <a:spcAft>
                <a:spcPts val="0"/>
              </a:spcAft>
              <a:buFont typeface="Wingdings" pitchFamily="2" charset="2"/>
              <a:buNone/>
              <a:defRPr/>
            </a:pPr>
            <a:endParaRPr lang="fr-FR" sz="2400" dirty="0">
              <a:solidFill>
                <a:schemeClr val="tx1">
                  <a:lumMod val="65000"/>
                  <a:lumOff val="35000"/>
                </a:schemeClr>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179388" y="2276475"/>
            <a:ext cx="8496300" cy="5184775"/>
          </a:xfrm>
          <a:solidFill>
            <a:schemeClr val="bg1"/>
          </a:solidFill>
        </p:spPr>
        <p:txBody>
          <a:bodyPr>
            <a:normAutofit/>
          </a:bodyPr>
          <a:lstStyle/>
          <a:p>
            <a:pPr algn="just"/>
            <a:r>
              <a:rPr lang="fr-FR" sz="2400">
                <a:latin typeface="Calisto MT" charset="0"/>
              </a:rPr>
              <a:t>Alors que la définition de l’OMS de 1998 précise que « L’éducation thérapeutique du patient devrait permettre aux patients d’acquérir et de conserver les capacités et les compétences qui les aident à vivre de manière optimale leur vie avec leur maladie », les modèles sous-jacents aux programmes restent très hétérogènes (Fournier</a:t>
            </a:r>
            <a:r>
              <a:rPr lang="fr-FR" sz="2400" i="1">
                <a:latin typeface="Calisto MT" charset="0"/>
              </a:rPr>
              <a:t> et al. </a:t>
            </a:r>
            <a:r>
              <a:rPr lang="fr-FR" sz="2400">
                <a:latin typeface="Calisto MT" charset="0"/>
              </a:rPr>
              <a:t> 2007). </a:t>
            </a:r>
          </a:p>
          <a:p>
            <a:pPr>
              <a:buFont typeface="Wingdings" charset="0"/>
              <a:buNone/>
            </a:pPr>
            <a:endParaRPr lang="fr-FR" sz="2400">
              <a:latin typeface="Calisto MT"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395536" y="1916832"/>
            <a:ext cx="8496300" cy="1584573"/>
          </a:xfrm>
          <a:solidFill>
            <a:schemeClr val="bg1"/>
          </a:solidFill>
        </p:spPr>
        <p:txBody>
          <a:bodyPr>
            <a:normAutofit/>
          </a:bodyPr>
          <a:lstStyle/>
          <a:p>
            <a:pPr algn="just"/>
            <a:r>
              <a:rPr lang="fr-FR" dirty="0" err="1">
                <a:latin typeface="Calisto MT" charset="0"/>
              </a:rPr>
              <a:t>https</a:t>
            </a:r>
            <a:r>
              <a:rPr lang="fr-FR" dirty="0">
                <a:latin typeface="Calisto MT" charset="0"/>
              </a:rPr>
              <a:t>://</a:t>
            </a:r>
            <a:r>
              <a:rPr lang="fr-FR" dirty="0" err="1">
                <a:latin typeface="Calisto MT" charset="0"/>
              </a:rPr>
              <a:t>www.youtube.com</a:t>
            </a:r>
            <a:r>
              <a:rPr lang="fr-FR" dirty="0">
                <a:latin typeface="Calisto MT" charset="0"/>
              </a:rPr>
              <a:t>/</a:t>
            </a:r>
            <a:r>
              <a:rPr lang="fr-FR" dirty="0" err="1">
                <a:latin typeface="Calisto MT" charset="0"/>
              </a:rPr>
              <a:t>watch?v</a:t>
            </a:r>
            <a:r>
              <a:rPr lang="fr-FR" dirty="0">
                <a:latin typeface="Calisto MT" charset="0"/>
              </a:rPr>
              <a:t>=NyXwOn0iMLA</a:t>
            </a:r>
            <a:endParaRPr lang="fr-FR" sz="2400" dirty="0">
              <a:latin typeface="Calisto MT" charset="0"/>
            </a:endParaRPr>
          </a:p>
        </p:txBody>
      </p:sp>
    </p:spTree>
    <p:extLst>
      <p:ext uri="{BB962C8B-B14F-4D97-AF65-F5344CB8AC3E}">
        <p14:creationId xmlns:p14="http://schemas.microsoft.com/office/powerpoint/2010/main" val="24171366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0528" y="476672"/>
            <a:ext cx="8964488" cy="7109637"/>
          </a:xfrm>
          <a:prstGeom prst="rect">
            <a:avLst/>
          </a:prstGeom>
          <a:noFill/>
        </p:spPr>
        <p:txBody>
          <a:bodyPr wrap="square" rtlCol="0">
            <a:spAutoFit/>
          </a:bodyPr>
          <a:lstStyle/>
          <a:p>
            <a:pPr lvl="1"/>
            <a:r>
              <a:rPr lang="fr-FR" sz="2400" dirty="0"/>
              <a:t>	</a:t>
            </a:r>
            <a:r>
              <a:rPr lang="fr-FR" sz="2400" dirty="0" smtClean="0"/>
              <a:t>4.3</a:t>
            </a:r>
            <a:r>
              <a:rPr lang="fr-FR" sz="2400" dirty="0"/>
              <a:t>. La théorie de l’espoir</a:t>
            </a:r>
          </a:p>
          <a:p>
            <a:pPr lvl="1"/>
            <a:r>
              <a:rPr lang="fr-FR" sz="2400" dirty="0"/>
              <a:t>		a. Présentation conceptuelle</a:t>
            </a:r>
          </a:p>
          <a:p>
            <a:pPr lvl="1"/>
            <a:r>
              <a:rPr lang="fr-FR" sz="2400" dirty="0"/>
              <a:t>		b. Existe-t-il une mesure?</a:t>
            </a:r>
          </a:p>
          <a:p>
            <a:pPr lvl="1"/>
            <a:r>
              <a:rPr lang="fr-FR" sz="2400" dirty="0"/>
              <a:t>		c. Peut-on changer le cours des choses?</a:t>
            </a:r>
          </a:p>
          <a:p>
            <a:pPr lvl="1"/>
            <a:r>
              <a:rPr lang="fr-FR" sz="2400" dirty="0"/>
              <a:t>	</a:t>
            </a:r>
            <a:r>
              <a:rPr lang="fr-FR" sz="2400" dirty="0" smtClean="0"/>
              <a:t>4.4</a:t>
            </a:r>
            <a:r>
              <a:rPr lang="fr-FR" sz="2400" dirty="0"/>
              <a:t>. La théorie de l’autodétermination</a:t>
            </a:r>
          </a:p>
          <a:p>
            <a:pPr lvl="1"/>
            <a:r>
              <a:rPr lang="fr-FR" sz="2400" dirty="0"/>
              <a:t>		a. Présentation conceptuelle</a:t>
            </a:r>
          </a:p>
          <a:p>
            <a:pPr lvl="1"/>
            <a:r>
              <a:rPr lang="fr-FR" sz="2400" dirty="0"/>
              <a:t>		b. Des effets sur la santé</a:t>
            </a:r>
          </a:p>
          <a:p>
            <a:pPr lvl="1"/>
            <a:r>
              <a:rPr lang="fr-FR" sz="2400" dirty="0"/>
              <a:t>		c. Peut-on changer le cours des choses?</a:t>
            </a:r>
          </a:p>
          <a:p>
            <a:pPr lvl="1"/>
            <a:r>
              <a:rPr lang="fr-FR" sz="2400" dirty="0"/>
              <a:t>	</a:t>
            </a:r>
            <a:r>
              <a:rPr lang="fr-FR" sz="2400" dirty="0" smtClean="0"/>
              <a:t>4.5</a:t>
            </a:r>
            <a:r>
              <a:rPr lang="fr-FR" sz="2400" dirty="0"/>
              <a:t>. Pour </a:t>
            </a:r>
            <a:r>
              <a:rPr lang="fr-FR" sz="2400" dirty="0" smtClean="0"/>
              <a:t>conclure</a:t>
            </a:r>
          </a:p>
          <a:p>
            <a:pPr lvl="1"/>
            <a:endParaRPr lang="fr-FR" sz="2400" dirty="0"/>
          </a:p>
          <a:p>
            <a:pPr lvl="1"/>
            <a:r>
              <a:rPr lang="fr-FR" sz="2400" dirty="0" smtClean="0"/>
              <a:t>5. Les apports des psychothérapies dans la santé et la maladie: positionnement et psychopathologie</a:t>
            </a:r>
          </a:p>
          <a:p>
            <a:pPr lvl="1"/>
            <a:r>
              <a:rPr lang="fr-FR" sz="2400" dirty="0"/>
              <a:t>	</a:t>
            </a:r>
            <a:r>
              <a:rPr lang="fr-FR" sz="2400" dirty="0" smtClean="0"/>
              <a:t>5.1. Qu’est ce qu’une psychothérapie: Questionnement complémentaire</a:t>
            </a:r>
          </a:p>
          <a:p>
            <a:pPr lvl="1"/>
            <a:r>
              <a:rPr lang="fr-FR" sz="2400" dirty="0"/>
              <a:t>	</a:t>
            </a:r>
            <a:r>
              <a:rPr lang="fr-FR" sz="2400" dirty="0" smtClean="0"/>
              <a:t>	a. La guérison par l’action divine</a:t>
            </a:r>
          </a:p>
          <a:p>
            <a:pPr lvl="1"/>
            <a:r>
              <a:rPr lang="fr-FR" sz="2400" dirty="0"/>
              <a:t>	</a:t>
            </a:r>
            <a:r>
              <a:rPr lang="fr-FR" sz="2400" dirty="0" smtClean="0"/>
              <a:t>	b. La guérison par l’action du thérapeute</a:t>
            </a:r>
          </a:p>
          <a:p>
            <a:pPr lvl="1"/>
            <a:r>
              <a:rPr lang="fr-FR" sz="2400" dirty="0"/>
              <a:t>	</a:t>
            </a:r>
            <a:r>
              <a:rPr lang="fr-FR" sz="2400" dirty="0" smtClean="0"/>
              <a:t>	c. La guérison par la parole du patient</a:t>
            </a:r>
            <a:endParaRPr lang="fr-FR" sz="2400" dirty="0"/>
          </a:p>
          <a:p>
            <a:pPr lvl="1"/>
            <a:endParaRPr lang="fr-FR" sz="2400" dirty="0" smtClean="0"/>
          </a:p>
          <a:p>
            <a:pPr marL="39688"/>
            <a:r>
              <a:rPr lang="en-US" sz="2400" dirty="0">
                <a:solidFill>
                  <a:srgbClr val="140041"/>
                </a:solidFill>
                <a:latin typeface="Tw Cen MT" charset="0"/>
                <a:cs typeface="Tw Cen MT" charset="0"/>
                <a:sym typeface="Tw Cen MT" charset="0"/>
              </a:rPr>
              <a:t>	</a:t>
            </a:r>
            <a:r>
              <a:rPr lang="fr-FR" sz="2400" dirty="0" smtClean="0"/>
              <a:t>		</a:t>
            </a:r>
            <a:endParaRPr lang="fr-FR" sz="2400" dirty="0"/>
          </a:p>
        </p:txBody>
      </p:sp>
    </p:spTree>
    <p:extLst>
      <p:ext uri="{BB962C8B-B14F-4D97-AF65-F5344CB8AC3E}">
        <p14:creationId xmlns:p14="http://schemas.microsoft.com/office/powerpoint/2010/main" val="242470034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ChangeArrowheads="1"/>
          </p:cNvSpPr>
          <p:nvPr/>
        </p:nvSpPr>
        <p:spPr bwMode="auto">
          <a:xfrm>
            <a:off x="0" y="1125538"/>
            <a:ext cx="9036050" cy="5616575"/>
          </a:xfrm>
          <a:prstGeom prst="rect">
            <a:avLst/>
          </a:prstGeom>
          <a:solidFill>
            <a:schemeClr val="bg1"/>
          </a:solidFill>
          <a:ln>
            <a:noFill/>
          </a:ln>
        </p:spPr>
        <p:txBody>
          <a:bodyPr lIns="92075" tIns="46038" rIns="92075" bIns="46038"/>
          <a:lstStyle/>
          <a:p>
            <a:pPr>
              <a:defRPr/>
            </a:pPr>
            <a:r>
              <a:rPr lang="fr-FR" sz="2400" b="1" dirty="0"/>
              <a:t>Les modèles d’apprentissage </a:t>
            </a:r>
          </a:p>
          <a:p>
            <a:pPr>
              <a:defRPr/>
            </a:pPr>
            <a:endParaRPr lang="fr-FR" sz="2400" dirty="0"/>
          </a:p>
          <a:p>
            <a:pPr marL="84138" algn="just">
              <a:spcBef>
                <a:spcPct val="20000"/>
              </a:spcBef>
              <a:buClr>
                <a:schemeClr val="hlink"/>
              </a:buClr>
              <a:buSzPct val="80000"/>
              <a:defRPr/>
            </a:pPr>
            <a:r>
              <a:rPr lang="fr-FR" sz="2400" b="1" dirty="0"/>
              <a:t>Les modèles de changement de comportement</a:t>
            </a:r>
          </a:p>
          <a:p>
            <a:pPr marL="84138" algn="just">
              <a:spcBef>
                <a:spcPct val="20000"/>
              </a:spcBef>
              <a:buClr>
                <a:schemeClr val="hlink"/>
              </a:buClr>
              <a:buSzPct val="80000"/>
              <a:defRPr/>
            </a:pPr>
            <a:r>
              <a:rPr lang="fr-FR" sz="2400" b="1" dirty="0"/>
              <a:t>	 </a:t>
            </a:r>
            <a:r>
              <a:rPr lang="fr-FR" sz="2400" dirty="0"/>
              <a:t>Modèle de </a:t>
            </a:r>
            <a:r>
              <a:rPr lang="fr-FR" sz="2400" dirty="0" err="1"/>
              <a:t>Prochaska</a:t>
            </a:r>
            <a:r>
              <a:rPr lang="fr-FR" sz="2400" dirty="0"/>
              <a:t> (modèle </a:t>
            </a:r>
            <a:r>
              <a:rPr lang="fr-FR" sz="2400" dirty="0" err="1"/>
              <a:t>transthéorique</a:t>
            </a:r>
            <a:r>
              <a:rPr lang="fr-FR" sz="2400" dirty="0"/>
              <a:t>)</a:t>
            </a:r>
          </a:p>
          <a:p>
            <a:pPr marL="84138" algn="just">
              <a:spcBef>
                <a:spcPct val="20000"/>
              </a:spcBef>
              <a:buClr>
                <a:schemeClr val="hlink"/>
              </a:buClr>
              <a:buSzPct val="80000"/>
              <a:defRPr/>
            </a:pPr>
            <a:r>
              <a:rPr lang="fr-FR" sz="2400" dirty="0"/>
              <a:t>	Modèle de croyance de santé (</a:t>
            </a:r>
            <a:r>
              <a:rPr lang="fr-FR" sz="2400" dirty="0" err="1"/>
              <a:t>Health</a:t>
            </a:r>
            <a:r>
              <a:rPr lang="fr-FR" sz="2400" dirty="0"/>
              <a:t> </a:t>
            </a:r>
            <a:r>
              <a:rPr lang="fr-FR" sz="2400" dirty="0" err="1"/>
              <a:t>Belief</a:t>
            </a:r>
            <a:r>
              <a:rPr lang="fr-FR" sz="2400" dirty="0"/>
              <a:t> Model) 	(</a:t>
            </a:r>
            <a:r>
              <a:rPr lang="fr-FR" sz="2400" dirty="0" err="1"/>
              <a:t>Rosenstock</a:t>
            </a:r>
            <a:r>
              <a:rPr lang="fr-FR" sz="2400" i="1" dirty="0"/>
              <a:t> et al. </a:t>
            </a:r>
            <a:r>
              <a:rPr lang="fr-FR" sz="2400" dirty="0"/>
              <a:t> 1988).</a:t>
            </a:r>
          </a:p>
          <a:p>
            <a:pPr marL="84138" algn="just">
              <a:spcBef>
                <a:spcPct val="20000"/>
              </a:spcBef>
              <a:buClr>
                <a:schemeClr val="hlink"/>
              </a:buClr>
              <a:buSzPct val="80000"/>
              <a:defRPr/>
            </a:pPr>
            <a:r>
              <a:rPr lang="fr-FR" sz="2400" dirty="0"/>
              <a:t>	La théorie sociale cognitive (</a:t>
            </a:r>
            <a:r>
              <a:rPr lang="fr-FR" sz="2400" dirty="0" err="1"/>
              <a:t>Bandura</a:t>
            </a:r>
            <a:r>
              <a:rPr lang="fr-FR" sz="2400" dirty="0"/>
              <a:t>, 1977) </a:t>
            </a:r>
          </a:p>
          <a:p>
            <a:pPr marL="84138" algn="just">
              <a:spcBef>
                <a:spcPct val="20000"/>
              </a:spcBef>
              <a:buClr>
                <a:schemeClr val="hlink"/>
              </a:buClr>
              <a:buSzPct val="80000"/>
              <a:defRPr/>
            </a:pPr>
            <a:r>
              <a:rPr lang="en-US" sz="2400" b="1" u="sng" dirty="0"/>
              <a:t>Les </a:t>
            </a:r>
            <a:r>
              <a:rPr lang="en-US" sz="2400" b="1" u="sng" dirty="0" err="1"/>
              <a:t>modèles</a:t>
            </a:r>
            <a:r>
              <a:rPr lang="en-US" sz="2400" b="1" u="sng" dirty="0"/>
              <a:t> du self-empowerment: la « </a:t>
            </a:r>
            <a:r>
              <a:rPr lang="en-US" sz="2400" b="1" u="sng" dirty="0" err="1"/>
              <a:t>capacité</a:t>
            </a:r>
            <a:r>
              <a:rPr lang="en-US" sz="2400" b="1" u="sng" dirty="0"/>
              <a:t> </a:t>
            </a:r>
            <a:r>
              <a:rPr lang="en-US" sz="2400" b="1" u="sng" dirty="0" err="1"/>
              <a:t>d’agir</a:t>
            </a:r>
            <a:r>
              <a:rPr lang="en-US" sz="2400" b="1" u="sng" dirty="0"/>
              <a:t> »</a:t>
            </a:r>
            <a:r>
              <a:rPr lang="en-US" sz="2400" b="1" dirty="0"/>
              <a:t> (Fischer and Tarquinio, 2006,2014) </a:t>
            </a:r>
          </a:p>
          <a:p>
            <a:pPr marL="84138" algn="just">
              <a:spcBef>
                <a:spcPct val="20000"/>
              </a:spcBef>
              <a:buClr>
                <a:schemeClr val="hlink"/>
              </a:buClr>
              <a:buSzPct val="80000"/>
              <a:defRPr/>
            </a:pPr>
            <a:endParaRPr lang="fr-FR" sz="2400" b="1" dirty="0"/>
          </a:p>
          <a:p>
            <a:pPr marL="84138" algn="just">
              <a:spcBef>
                <a:spcPct val="20000"/>
              </a:spcBef>
              <a:buClr>
                <a:schemeClr val="hlink"/>
              </a:buClr>
              <a:buSzPct val="80000"/>
              <a:defRPr/>
            </a:pPr>
            <a:r>
              <a:rPr lang="fr-FR" sz="2400" b="1" u="sng" dirty="0"/>
              <a:t>Modèles d’autorégulation</a:t>
            </a:r>
            <a:r>
              <a:rPr lang="fr-FR" sz="2400" u="sng" dirty="0"/>
              <a:t> </a:t>
            </a:r>
            <a:endParaRPr lang="fr-FR" sz="2400" dirty="0"/>
          </a:p>
          <a:p>
            <a:pPr marL="84138" algn="just">
              <a:spcBef>
                <a:spcPct val="20000"/>
              </a:spcBef>
              <a:buClr>
                <a:schemeClr val="hlink"/>
              </a:buClr>
              <a:buSzPct val="80000"/>
              <a:defRPr/>
            </a:pPr>
            <a:endParaRPr lang="fr-FR" sz="2400" dirty="0"/>
          </a:p>
          <a:p>
            <a:pPr marL="84138" algn="just">
              <a:spcBef>
                <a:spcPct val="20000"/>
              </a:spcBef>
              <a:buClr>
                <a:schemeClr val="hlink"/>
              </a:buClr>
              <a:buSzPct val="80000"/>
              <a:defRPr/>
            </a:pPr>
            <a:endParaRPr lang="fr-FR" sz="2400" dirty="0"/>
          </a:p>
          <a:p>
            <a:pPr marL="84138" algn="just">
              <a:spcBef>
                <a:spcPct val="20000"/>
              </a:spcBef>
              <a:buClr>
                <a:schemeClr val="hlink"/>
              </a:buClr>
              <a:buSzPct val="80000"/>
              <a:defRPr/>
            </a:pPr>
            <a:endParaRPr lang="fr-FR" sz="2400" dirty="0"/>
          </a:p>
          <a:p>
            <a:pPr marL="84138" algn="just">
              <a:spcBef>
                <a:spcPct val="20000"/>
              </a:spcBef>
              <a:buClr>
                <a:schemeClr val="hlink"/>
              </a:buClr>
              <a:buSzPct val="80000"/>
              <a:defRPr/>
            </a:pPr>
            <a:endParaRPr lang="fr-FR" sz="2400" dirty="0"/>
          </a:p>
          <a:p>
            <a:pPr marL="84138" algn="just">
              <a:spcBef>
                <a:spcPct val="20000"/>
              </a:spcBef>
              <a:buClr>
                <a:schemeClr val="hlink"/>
              </a:buClr>
              <a:buSzPct val="80000"/>
              <a:defRPr/>
            </a:pPr>
            <a:endParaRPr lang="fr-FR" sz="2400" dirty="0"/>
          </a:p>
          <a:p>
            <a:pPr marL="84138" algn="just">
              <a:spcBef>
                <a:spcPct val="20000"/>
              </a:spcBef>
              <a:buClr>
                <a:schemeClr val="hlink"/>
              </a:buClr>
              <a:buSzPct val="80000"/>
              <a:buFont typeface="Arial" charset="0"/>
              <a:buNone/>
              <a:defRPr/>
            </a:pPr>
            <a:endParaRPr lang="fr-FR"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5555"/>
                                        </p:tgtEl>
                                        <p:attrNameLst>
                                          <p:attrName>style.visibility</p:attrName>
                                        </p:attrNameLst>
                                      </p:cBhvr>
                                      <p:to>
                                        <p:strVal val="visible"/>
                                      </p:to>
                                    </p:set>
                                    <p:anim calcmode="lin" valueType="num">
                                      <p:cBhvr>
                                        <p:cTn id="7" dur="1000" fill="hold"/>
                                        <p:tgtEl>
                                          <p:spTgt spid="535555"/>
                                        </p:tgtEl>
                                        <p:attrNameLst>
                                          <p:attrName>ppt_w</p:attrName>
                                        </p:attrNameLst>
                                      </p:cBhvr>
                                      <p:tavLst>
                                        <p:tav tm="0">
                                          <p:val>
                                            <p:fltVal val="0"/>
                                          </p:val>
                                        </p:tav>
                                        <p:tav tm="100000">
                                          <p:val>
                                            <p:strVal val="#ppt_w"/>
                                          </p:val>
                                        </p:tav>
                                      </p:tavLst>
                                    </p:anim>
                                    <p:anim calcmode="lin" valueType="num">
                                      <p:cBhvr>
                                        <p:cTn id="8" dur="1000" fill="hold"/>
                                        <p:tgtEl>
                                          <p:spTgt spid="535555"/>
                                        </p:tgtEl>
                                        <p:attrNameLst>
                                          <p:attrName>ppt_h</p:attrName>
                                        </p:attrNameLst>
                                      </p:cBhvr>
                                      <p:tavLst>
                                        <p:tav tm="0">
                                          <p:val>
                                            <p:fltVal val="0"/>
                                          </p:val>
                                        </p:tav>
                                        <p:tav tm="100000">
                                          <p:val>
                                            <p:strVal val="#ppt_h"/>
                                          </p:val>
                                        </p:tav>
                                      </p:tavLst>
                                    </p:anim>
                                    <p:anim calcmode="lin" valueType="num">
                                      <p:cBhvr>
                                        <p:cTn id="9" dur="1000" fill="hold"/>
                                        <p:tgtEl>
                                          <p:spTgt spid="5355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55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Rot="1" noChangeArrowheads="1"/>
          </p:cNvSpPr>
          <p:nvPr>
            <p:ph idx="1"/>
          </p:nvPr>
        </p:nvSpPr>
        <p:spPr>
          <a:xfrm>
            <a:off x="179388" y="188913"/>
            <a:ext cx="8496300" cy="5184775"/>
          </a:xfrm>
          <a:solidFill>
            <a:schemeClr val="bg1"/>
          </a:solidFill>
        </p:spPr>
        <p:txBody>
          <a:bodyPr/>
          <a:lstStyle/>
          <a:p>
            <a:pPr algn="just"/>
            <a:r>
              <a:rPr lang="fr-FR" sz="2400">
                <a:latin typeface="Calisto MT" charset="0"/>
              </a:rPr>
              <a:t>Dans un premier exemple, un programme d’éducation utilisant des méthodes cognitives, comportementales et éducatives a été comparé à un programme d’éducation basé sur la transmission d’information dans les rhumatismes inflammatoires (Hammond</a:t>
            </a:r>
            <a:r>
              <a:rPr lang="fr-FR" sz="2400" i="1">
                <a:latin typeface="Calisto MT" charset="0"/>
              </a:rPr>
              <a:t> et al. </a:t>
            </a:r>
            <a:r>
              <a:rPr lang="fr-FR" sz="2400">
                <a:latin typeface="Calisto MT" charset="0"/>
              </a:rPr>
              <a:t> 2008). </a:t>
            </a:r>
          </a:p>
          <a:p>
            <a:pPr algn="just"/>
            <a:r>
              <a:rPr lang="fr-FR" sz="2400">
                <a:latin typeface="Calisto MT" charset="0"/>
              </a:rPr>
              <a:t> The Lifestyle Management for Arthritis Programme (LMAP) comprend des approches cognitives, comportementales et éducatives pour favoriser l’autogestion </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Objet 2"/>
          <p:cNvGraphicFramePr>
            <a:graphicFrameLocks noChangeAspect="1"/>
          </p:cNvGraphicFramePr>
          <p:nvPr/>
        </p:nvGraphicFramePr>
        <p:xfrm>
          <a:off x="2951163" y="0"/>
          <a:ext cx="6192837" cy="7029450"/>
        </p:xfrm>
        <a:graphic>
          <a:graphicData uri="http://schemas.openxmlformats.org/presentationml/2006/ole">
            <mc:AlternateContent xmlns:mc="http://schemas.openxmlformats.org/markup-compatibility/2006">
              <mc:Choice xmlns:v="urn:schemas-microsoft-com:vml" Requires="v">
                <p:oleObj spid="_x0000_s90148" name="Document" r:id="rId4" imgW="5905283" imgH="6210071" progId="Word.Document.12">
                  <p:embed/>
                </p:oleObj>
              </mc:Choice>
              <mc:Fallback>
                <p:oleObj name="Document" r:id="rId4" imgW="5905283" imgH="6210071" progId="Word.Document.12">
                  <p:embed/>
                  <p:pic>
                    <p:nvPicPr>
                      <p:cNvPr id="0" name="Obje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163" y="0"/>
                        <a:ext cx="6192837"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4" name="Rectangle 3"/>
          <p:cNvSpPr>
            <a:spLocks noChangeArrowheads="1"/>
          </p:cNvSpPr>
          <p:nvPr/>
        </p:nvSpPr>
        <p:spPr bwMode="auto">
          <a:xfrm>
            <a:off x="0" y="2781300"/>
            <a:ext cx="2962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Tableau 1 Description du Lifestyle Management for Arthritis Programme</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0" y="2781300"/>
            <a:ext cx="2962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t>Tableau 2 Description Programme habituel témoin </a:t>
            </a:r>
          </a:p>
        </p:txBody>
      </p:sp>
      <p:graphicFrame>
        <p:nvGraphicFramePr>
          <p:cNvPr id="92162" name="Objet 1"/>
          <p:cNvGraphicFramePr>
            <a:graphicFrameLocks noChangeAspect="1"/>
          </p:cNvGraphicFramePr>
          <p:nvPr/>
        </p:nvGraphicFramePr>
        <p:xfrm>
          <a:off x="2987675" y="188913"/>
          <a:ext cx="5976938" cy="6553200"/>
        </p:xfrm>
        <a:graphic>
          <a:graphicData uri="http://schemas.openxmlformats.org/presentationml/2006/ole">
            <mc:AlternateContent xmlns:mc="http://schemas.openxmlformats.org/markup-compatibility/2006">
              <mc:Choice xmlns:v="urn:schemas-microsoft-com:vml" Requires="v">
                <p:oleObj spid="_x0000_s92196" name="Document" r:id="rId4" imgW="5905283" imgH="3809860" progId="Word.Document.12">
                  <p:embed/>
                </p:oleObj>
              </mc:Choice>
              <mc:Fallback>
                <p:oleObj name="Document" r:id="rId4" imgW="5905283" imgH="3809860" progId="Word.Document.12">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88913"/>
                        <a:ext cx="59769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Rot="1" noChangeArrowheads="1"/>
          </p:cNvSpPr>
          <p:nvPr>
            <p:ph idx="1"/>
          </p:nvPr>
        </p:nvSpPr>
        <p:spPr>
          <a:xfrm>
            <a:off x="0" y="0"/>
            <a:ext cx="9036050" cy="6858000"/>
          </a:xfrm>
          <a:solidFill>
            <a:schemeClr val="bg1"/>
          </a:solidFill>
        </p:spPr>
        <p:txBody>
          <a:bodyPr>
            <a:normAutofit/>
          </a:bodyPr>
          <a:lstStyle/>
          <a:p>
            <a:pPr algn="just">
              <a:lnSpc>
                <a:spcPct val="80000"/>
              </a:lnSpc>
            </a:pPr>
            <a:r>
              <a:rPr lang="fr-FR">
                <a:latin typeface="Calisto MT" charset="0"/>
              </a:rPr>
              <a:t>Parmi 499 patients éligibles 324 (65%) ont souhaité suivre un programme d’éducation et 218 (44%) remplissaient les critères d’inclusion de l’étude et ont accepté de participer à l’essai. </a:t>
            </a:r>
          </a:p>
          <a:p>
            <a:pPr algn="just">
              <a:lnSpc>
                <a:spcPct val="80000"/>
              </a:lnSpc>
            </a:pPr>
            <a:r>
              <a:rPr lang="fr-FR">
                <a:latin typeface="Calisto MT" charset="0"/>
              </a:rPr>
              <a:t>A 6 mois, la douleur, la fatigue, la santé perçue, le sentiment d’</a:t>
            </a:r>
            <a:r>
              <a:rPr lang="fr-FR" altLang="ja-JP">
                <a:latin typeface="Calisto MT" charset="0"/>
              </a:rPr>
              <a:t>autoefficacité de l</a:t>
            </a:r>
            <a:r>
              <a:rPr lang="fr-FR">
                <a:latin typeface="Calisto MT" charset="0"/>
              </a:rPr>
              <a:t>’</a:t>
            </a:r>
            <a:r>
              <a:rPr lang="fr-FR" altLang="ja-JP">
                <a:latin typeface="Calisto MT" charset="0"/>
              </a:rPr>
              <a:t>autogestion de la maladie (RASE) et des symptômes de polyarthrite (ASES), la perception du contrôle (Arthritis Helplessness Index), le sentiment d</a:t>
            </a:r>
            <a:r>
              <a:rPr lang="fr-FR">
                <a:latin typeface="Calisto MT" charset="0"/>
              </a:rPr>
              <a:t>’</a:t>
            </a:r>
            <a:r>
              <a:rPr lang="fr-FR" altLang="ja-JP">
                <a:latin typeface="Calisto MT" charset="0"/>
              </a:rPr>
              <a:t>impuissance et la détresse psychologique étaient significativement plus améliorés par le programme  LMAP par rapport au programme standard. Plus de patients étaient dans le « stade action » de changement de comportement et la pratique de techniques de protection articulaire et d</a:t>
            </a:r>
            <a:r>
              <a:rPr lang="fr-FR">
                <a:latin typeface="Calisto MT" charset="0"/>
              </a:rPr>
              <a:t>’</a:t>
            </a:r>
            <a:r>
              <a:rPr lang="fr-FR" altLang="ja-JP">
                <a:latin typeface="Calisto MT" charset="0"/>
              </a:rPr>
              <a:t>exercices était plus fréquente. </a:t>
            </a:r>
          </a:p>
          <a:p>
            <a:pPr algn="just">
              <a:lnSpc>
                <a:spcPct val="80000"/>
              </a:lnSpc>
            </a:pPr>
            <a:r>
              <a:rPr lang="fr-FR">
                <a:latin typeface="Calisto MT" charset="0"/>
              </a:rPr>
              <a:t>A 12 mois, la douleur, les mesures d’</a:t>
            </a:r>
            <a:r>
              <a:rPr lang="fr-FR" altLang="ja-JP">
                <a:latin typeface="Calisto MT" charset="0"/>
              </a:rPr>
              <a:t>autoefficacité, de contrôle perçu, de sentiment d</a:t>
            </a:r>
            <a:r>
              <a:rPr lang="fr-FR">
                <a:latin typeface="Calisto MT" charset="0"/>
              </a:rPr>
              <a:t>’</a:t>
            </a:r>
            <a:r>
              <a:rPr lang="fr-FR" altLang="ja-JP">
                <a:latin typeface="Calisto MT" charset="0"/>
              </a:rPr>
              <a:t>impuissance, l</a:t>
            </a:r>
            <a:r>
              <a:rPr lang="fr-FR">
                <a:latin typeface="Calisto MT" charset="0"/>
              </a:rPr>
              <a:t>’</a:t>
            </a:r>
            <a:r>
              <a:rPr lang="fr-FR" altLang="ja-JP">
                <a:latin typeface="Calisto MT" charset="0"/>
              </a:rPr>
              <a:t>utilisation des techniques de protection articulaire et de gestion de la fatigue étaient toujours significativement plus améliorées dans le groupe LMAP même si les différences étaient moindres. </a:t>
            </a:r>
          </a:p>
          <a:p>
            <a:pPr algn="just">
              <a:lnSpc>
                <a:spcPct val="80000"/>
              </a:lnSpc>
            </a:pPr>
            <a:r>
              <a:rPr lang="fr-FR">
                <a:latin typeface="Calisto MT" charset="0"/>
              </a:rPr>
              <a:t>En termes de coûts, le LMAP coutait £59 plus cher par patient  par rapport au programme standard déjà en place dans le centre. Le coût du programme revient à £150–250 par personne. </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7" name="Objet 2"/>
          <p:cNvGraphicFramePr>
            <a:graphicFrameLocks noChangeAspect="1"/>
          </p:cNvGraphicFramePr>
          <p:nvPr/>
        </p:nvGraphicFramePr>
        <p:xfrm>
          <a:off x="107950" y="2636838"/>
          <a:ext cx="9036050" cy="2603500"/>
        </p:xfrm>
        <a:graphic>
          <a:graphicData uri="http://schemas.openxmlformats.org/presentationml/2006/ole">
            <mc:AlternateContent xmlns:mc="http://schemas.openxmlformats.org/markup-compatibility/2006">
              <mc:Choice xmlns:v="urn:schemas-microsoft-com:vml" Requires="v">
                <p:oleObj spid="_x0000_s96291" name="Document" r:id="rId4" imgW="5765588" imgH="1600141" progId="Word.Document.12">
                  <p:embed/>
                </p:oleObj>
              </mc:Choice>
              <mc:Fallback>
                <p:oleObj name="Document" r:id="rId4" imgW="5765588" imgH="1600141" progId="Word.Document.12">
                  <p:embed/>
                  <p:pic>
                    <p:nvPicPr>
                      <p:cNvPr id="0" name="Obje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636838"/>
                        <a:ext cx="90360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5" name="Objet 1"/>
          <p:cNvGraphicFramePr>
            <a:graphicFrameLocks noChangeAspect="1"/>
          </p:cNvGraphicFramePr>
          <p:nvPr/>
        </p:nvGraphicFramePr>
        <p:xfrm>
          <a:off x="900113" y="-17463"/>
          <a:ext cx="6642100" cy="6875463"/>
        </p:xfrm>
        <a:graphic>
          <a:graphicData uri="http://schemas.openxmlformats.org/presentationml/2006/ole">
            <mc:AlternateContent xmlns:mc="http://schemas.openxmlformats.org/markup-compatibility/2006">
              <mc:Choice xmlns:v="urn:schemas-microsoft-com:vml" Requires="v">
                <p:oleObj spid="_x0000_s98339" name="Document" r:id="rId4" imgW="6083076" imgH="5968780" progId="Word.Document.12">
                  <p:embed/>
                </p:oleObj>
              </mc:Choice>
              <mc:Fallback>
                <p:oleObj name="Document" r:id="rId4" imgW="6083076" imgH="5968780" progId="Word.Document.12">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7463"/>
                        <a:ext cx="66421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3" name="Objet 2"/>
          <p:cNvGraphicFramePr>
            <a:graphicFrameLocks noChangeAspect="1"/>
          </p:cNvGraphicFramePr>
          <p:nvPr/>
        </p:nvGraphicFramePr>
        <p:xfrm>
          <a:off x="0" y="1720850"/>
          <a:ext cx="9036050" cy="4416425"/>
        </p:xfrm>
        <a:graphic>
          <a:graphicData uri="http://schemas.openxmlformats.org/presentationml/2006/ole">
            <mc:AlternateContent xmlns:mc="http://schemas.openxmlformats.org/markup-compatibility/2006">
              <mc:Choice xmlns:v="urn:schemas-microsoft-com:vml" Requires="v">
                <p:oleObj spid="_x0000_s100387" name="Document" r:id="rId4" imgW="5765588" imgH="3416174" progId="Word.Document.12">
                  <p:embed/>
                </p:oleObj>
              </mc:Choice>
              <mc:Fallback>
                <p:oleObj name="Document" r:id="rId4" imgW="5765588" imgH="3416174" progId="Word.Document.12">
                  <p:embed/>
                  <p:pic>
                    <p:nvPicPr>
                      <p:cNvPr id="0" name="Obje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20850"/>
                        <a:ext cx="90360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idx="1"/>
          </p:nvPr>
        </p:nvSpPr>
        <p:spPr>
          <a:xfrm>
            <a:off x="250825" y="1844675"/>
            <a:ext cx="8540750" cy="4498975"/>
          </a:xfrm>
        </p:spPr>
        <p:txBody>
          <a:bodyPr rtlCol="0">
            <a:normAutofit/>
          </a:bodyPr>
          <a:lstStyle/>
          <a:p>
            <a:pPr algn="ctr" fontAlgn="auto">
              <a:spcAft>
                <a:spcPts val="0"/>
              </a:spcAft>
              <a:buClr>
                <a:schemeClr val="accent1">
                  <a:lumMod val="60000"/>
                  <a:lumOff val="40000"/>
                </a:schemeClr>
              </a:buClr>
              <a:buFont typeface="Wingdings" pitchFamily="2" charset="2"/>
              <a:buNone/>
              <a:defRPr/>
            </a:pPr>
            <a:r>
              <a:rPr lang="fr-FR" sz="6000" dirty="0" smtClean="0">
                <a:solidFill>
                  <a:srgbClr val="B94F07"/>
                </a:solidFill>
                <a:effectLst>
                  <a:outerShdw blurRad="38100" dist="38100" dir="2700000" algn="tl">
                    <a:srgbClr val="000000"/>
                  </a:outerShdw>
                </a:effectLst>
                <a:latin typeface="Tahoma" charset="0"/>
                <a:ea typeface="+mn-ea"/>
                <a:cs typeface="+mn-cs"/>
              </a:rPr>
              <a:t>4. Un questionnement conceptuel autour de l’ETP: Synthèse et articulation</a:t>
            </a:r>
            <a:endParaRPr lang="fr-FR" sz="6000" dirty="0">
              <a:solidFill>
                <a:srgbClr val="B94F07"/>
              </a:solidFill>
              <a:effectLst>
                <a:outerShdw blurRad="38100" dist="38100" dir="2700000" algn="tl">
                  <a:srgbClr val="000000"/>
                </a:outerShdw>
              </a:effectLst>
              <a:latin typeface="Tahoma"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2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37922">
                                            <p:txEl>
                                              <p:pRg st="0" end="0"/>
                                            </p:txEl>
                                          </p:spTgt>
                                        </p:tgtEl>
                                        <p:attrNameLst>
                                          <p:attrName>ppt_w</p:attrName>
                                        </p:attrNameLst>
                                      </p:cBhvr>
                                    </p:anim>
                                    <p:anim by="(#ppt_w*0.50)" calcmode="lin" valueType="num">
                                      <p:cBhvr>
                                        <p:cTn id="8" dur="500" decel="50000" autoRev="1" fill="hold">
                                          <p:stCondLst>
                                            <p:cond delay="0"/>
                                          </p:stCondLst>
                                        </p:cTn>
                                        <p:tgtEl>
                                          <p:spTgt spid="337922">
                                            <p:txEl>
                                              <p:pRg st="0" end="0"/>
                                            </p:txEl>
                                          </p:spTgt>
                                        </p:tgtEl>
                                        <p:attrNameLst>
                                          <p:attrName>ppt_x</p:attrName>
                                        </p:attrNameLst>
                                      </p:cBhvr>
                                    </p:anim>
                                    <p:anim from="(-#ppt_h/2)" to="(#ppt_y)" calcmode="lin" valueType="num">
                                      <p:cBhvr>
                                        <p:cTn id="9" dur="1000" fill="hold">
                                          <p:stCondLst>
                                            <p:cond delay="0"/>
                                          </p:stCondLst>
                                        </p:cTn>
                                        <p:tgtEl>
                                          <p:spTgt spid="337922">
                                            <p:txEl>
                                              <p:pRg st="0" end="0"/>
                                            </p:txEl>
                                          </p:spTgt>
                                        </p:tgtEl>
                                        <p:attrNameLst>
                                          <p:attrName>ppt_y</p:attrName>
                                        </p:attrNameLst>
                                      </p:cBhvr>
                                    </p:anim>
                                    <p:animRot by="21600000">
                                      <p:cBhvr>
                                        <p:cTn id="10" dur="1000" fill="hold">
                                          <p:stCondLst>
                                            <p:cond delay="0"/>
                                          </p:stCondLst>
                                        </p:cTn>
                                        <p:tgtEl>
                                          <p:spTgt spid="3379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3505200" y="1104900"/>
            <a:ext cx="2135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0639" bIns="0">
            <a:spAutoFit/>
          </a:bodyPr>
          <a:lstStyle/>
          <a:p>
            <a:pPr marL="39688"/>
            <a:r>
              <a:rPr lang="en-US" sz="4800">
                <a:solidFill>
                  <a:srgbClr val="F3EB00"/>
                </a:solidFill>
                <a:latin typeface="Tw Cen MT" charset="0"/>
                <a:ea typeface="ＭＳ Ｐゴシック" charset="0"/>
                <a:cs typeface="Tw Cen MT" charset="0"/>
                <a:sym typeface="Tw Cen MT" charset="0"/>
              </a:rPr>
              <a:t>Objectif</a:t>
            </a:r>
          </a:p>
        </p:txBody>
      </p:sp>
      <p:sp>
        <p:nvSpPr>
          <p:cNvPr id="20482" name="Rectangle 2"/>
          <p:cNvSpPr>
            <a:spLocks/>
          </p:cNvSpPr>
          <p:nvPr/>
        </p:nvSpPr>
        <p:spPr bwMode="auto">
          <a:xfrm>
            <a:off x="850900" y="2286000"/>
            <a:ext cx="7975600" cy="18542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220663" indent="-44450" algn="just">
              <a:spcBef>
                <a:spcPts val="675"/>
              </a:spcBef>
            </a:pPr>
            <a:r>
              <a:rPr lang="en-US" sz="2800" dirty="0" err="1" smtClean="0">
                <a:solidFill>
                  <a:srgbClr val="543466"/>
                </a:solidFill>
                <a:latin typeface="Tw Cen MT Bold" charset="0"/>
                <a:ea typeface="ＭＳ Ｐゴシック" charset="0"/>
                <a:cs typeface="Tw Cen MT Bold" charset="0"/>
                <a:sym typeface="Tw Cen MT Bold" charset="0"/>
              </a:rPr>
              <a:t>Quels</a:t>
            </a:r>
            <a:r>
              <a:rPr lang="en-US" sz="2800" dirty="0" smtClean="0">
                <a:solidFill>
                  <a:srgbClr val="543466"/>
                </a:solidFill>
                <a:latin typeface="Tw Cen MT Bold" charset="0"/>
                <a:ea typeface="ＭＳ Ｐゴシック" charset="0"/>
                <a:cs typeface="Tw Cen MT Bold" charset="0"/>
                <a:sym typeface="Tw Cen MT Bold" charset="0"/>
              </a:rPr>
              <a:t> </a:t>
            </a:r>
            <a:r>
              <a:rPr lang="en-US" sz="2800" dirty="0">
                <a:solidFill>
                  <a:srgbClr val="543466"/>
                </a:solidFill>
                <a:latin typeface="Tw Cen MT Bold" charset="0"/>
                <a:ea typeface="ＭＳ Ｐゴシック" charset="0"/>
                <a:cs typeface="Tw Cen MT Bold" charset="0"/>
                <a:sym typeface="Tw Cen MT Bold" charset="0"/>
              </a:rPr>
              <a:t>concepts, </a:t>
            </a:r>
            <a:r>
              <a:rPr lang="en-US" sz="2800" dirty="0" err="1">
                <a:solidFill>
                  <a:srgbClr val="543466"/>
                </a:solidFill>
                <a:latin typeface="Tw Cen MT Bold" charset="0"/>
                <a:ea typeface="ＭＳ Ｐゴシック" charset="0"/>
                <a:cs typeface="Tw Cen MT Bold" charset="0"/>
                <a:sym typeface="Tw Cen MT Bold" charset="0"/>
              </a:rPr>
              <a:t>quelles</a:t>
            </a:r>
            <a:r>
              <a:rPr lang="en-US" sz="2800" dirty="0">
                <a:solidFill>
                  <a:srgbClr val="543466"/>
                </a:solidFill>
                <a:latin typeface="Tw Cen MT Bold" charset="0"/>
                <a:ea typeface="ＭＳ Ｐゴシック" charset="0"/>
                <a:cs typeface="Tw Cen MT Bold" charset="0"/>
                <a:sym typeface="Tw Cen MT Bold" charset="0"/>
              </a:rPr>
              <a:t> </a:t>
            </a:r>
            <a:r>
              <a:rPr lang="en-US" sz="2800" dirty="0" err="1">
                <a:solidFill>
                  <a:srgbClr val="543466"/>
                </a:solidFill>
                <a:latin typeface="Tw Cen MT Bold" charset="0"/>
                <a:ea typeface="ＭＳ Ｐゴシック" charset="0"/>
                <a:cs typeface="Tw Cen MT Bold" charset="0"/>
                <a:sym typeface="Tw Cen MT Bold" charset="0"/>
              </a:rPr>
              <a:t>mesures</a:t>
            </a:r>
            <a:r>
              <a:rPr lang="en-US" sz="2800" dirty="0">
                <a:solidFill>
                  <a:srgbClr val="543466"/>
                </a:solidFill>
                <a:latin typeface="Tw Cen MT Bold" charset="0"/>
                <a:ea typeface="ＭＳ Ｐゴシック" charset="0"/>
                <a:cs typeface="Tw Cen MT Bold" charset="0"/>
                <a:sym typeface="Tw Cen MT Bold" charset="0"/>
              </a:rPr>
              <a:t> et </a:t>
            </a:r>
            <a:r>
              <a:rPr lang="en-US" sz="2800" dirty="0" err="1">
                <a:solidFill>
                  <a:srgbClr val="543466"/>
                </a:solidFill>
                <a:latin typeface="Tw Cen MT Bold" charset="0"/>
                <a:ea typeface="ＭＳ Ｐゴシック" charset="0"/>
                <a:cs typeface="Tw Cen MT Bold" charset="0"/>
                <a:sym typeface="Tw Cen MT Bold" charset="0"/>
              </a:rPr>
              <a:t>quelles</a:t>
            </a:r>
            <a:r>
              <a:rPr lang="en-US" sz="2800" dirty="0">
                <a:solidFill>
                  <a:srgbClr val="543466"/>
                </a:solidFill>
                <a:latin typeface="Tw Cen MT Bold" charset="0"/>
                <a:ea typeface="ＭＳ Ｐゴシック" charset="0"/>
                <a:cs typeface="Tw Cen MT Bold" charset="0"/>
                <a:sym typeface="Tw Cen MT Bold" charset="0"/>
              </a:rPr>
              <a:t> interventions </a:t>
            </a:r>
            <a:r>
              <a:rPr lang="en-US" sz="2800" dirty="0" err="1">
                <a:solidFill>
                  <a:srgbClr val="543466"/>
                </a:solidFill>
                <a:latin typeface="Tw Cen MT Bold" charset="0"/>
                <a:ea typeface="ＭＳ Ｐゴシック" charset="0"/>
                <a:cs typeface="Tw Cen MT Bold" charset="0"/>
                <a:sym typeface="Tw Cen MT Bold" charset="0"/>
              </a:rPr>
              <a:t>issus</a:t>
            </a:r>
            <a:r>
              <a:rPr lang="en-US" sz="2800" dirty="0">
                <a:solidFill>
                  <a:srgbClr val="543466"/>
                </a:solidFill>
                <a:latin typeface="Tw Cen MT Bold" charset="0"/>
                <a:ea typeface="ＭＳ Ｐゴシック" charset="0"/>
                <a:cs typeface="Tw Cen MT Bold" charset="0"/>
                <a:sym typeface="Tw Cen MT Bold" charset="0"/>
              </a:rPr>
              <a:t> du </a:t>
            </a:r>
            <a:r>
              <a:rPr lang="en-US" sz="2800" dirty="0" err="1">
                <a:solidFill>
                  <a:srgbClr val="543466"/>
                </a:solidFill>
                <a:latin typeface="Tw Cen MT Bold" charset="0"/>
                <a:ea typeface="ＭＳ Ｐゴシック" charset="0"/>
                <a:cs typeface="Tw Cen MT Bold" charset="0"/>
                <a:sym typeface="Tw Cen MT Bold" charset="0"/>
              </a:rPr>
              <a:t>domaine</a:t>
            </a:r>
            <a:r>
              <a:rPr lang="en-US" sz="2800" dirty="0">
                <a:solidFill>
                  <a:srgbClr val="543466"/>
                </a:solidFill>
                <a:latin typeface="Tw Cen MT Bold" charset="0"/>
                <a:ea typeface="ＭＳ Ｐゴシック" charset="0"/>
                <a:cs typeface="Tw Cen MT Bold" charset="0"/>
                <a:sym typeface="Tw Cen MT Bold" charset="0"/>
              </a:rPr>
              <a:t> de la </a:t>
            </a:r>
            <a:r>
              <a:rPr lang="en-US" sz="2800" dirty="0" err="1">
                <a:solidFill>
                  <a:srgbClr val="543466"/>
                </a:solidFill>
                <a:latin typeface="Tw Cen MT Bold" charset="0"/>
                <a:ea typeface="ＭＳ Ｐゴシック" charset="0"/>
                <a:cs typeface="Tw Cen MT Bold" charset="0"/>
                <a:sym typeface="Tw Cen MT Bold" charset="0"/>
              </a:rPr>
              <a:t>psychologie</a:t>
            </a:r>
            <a:r>
              <a:rPr lang="en-US" sz="2800" dirty="0">
                <a:solidFill>
                  <a:srgbClr val="543466"/>
                </a:solidFill>
                <a:latin typeface="Tw Cen MT Bold" charset="0"/>
                <a:ea typeface="ＭＳ Ｐゴシック" charset="0"/>
                <a:cs typeface="Tw Cen MT Bold" charset="0"/>
                <a:sym typeface="Tw Cen MT Bold" charset="0"/>
              </a:rPr>
              <a:t> de la santé, </a:t>
            </a:r>
            <a:r>
              <a:rPr lang="en-US" sz="2800" dirty="0" err="1">
                <a:solidFill>
                  <a:srgbClr val="543466"/>
                </a:solidFill>
                <a:latin typeface="Tw Cen MT Bold" charset="0"/>
                <a:ea typeface="ＭＳ Ｐゴシック" charset="0"/>
                <a:cs typeface="Tw Cen MT Bold" charset="0"/>
                <a:sym typeface="Tw Cen MT Bold" charset="0"/>
              </a:rPr>
              <a:t>pourraient</a:t>
            </a:r>
            <a:r>
              <a:rPr lang="en-US" sz="2800" dirty="0">
                <a:solidFill>
                  <a:srgbClr val="543466"/>
                </a:solidFill>
                <a:latin typeface="Tw Cen MT Bold" charset="0"/>
                <a:ea typeface="ＭＳ Ｐゴシック" charset="0"/>
                <a:cs typeface="Tw Cen MT Bold" charset="0"/>
                <a:sym typeface="Tw Cen MT Bold" charset="0"/>
              </a:rPr>
              <a:t> </a:t>
            </a:r>
            <a:r>
              <a:rPr lang="en-US" sz="2800" dirty="0" err="1">
                <a:solidFill>
                  <a:srgbClr val="543466"/>
                </a:solidFill>
                <a:latin typeface="Tw Cen MT Bold" charset="0"/>
                <a:ea typeface="ＭＳ Ｐゴシック" charset="0"/>
                <a:cs typeface="Tw Cen MT Bold" charset="0"/>
                <a:sym typeface="Tw Cen MT Bold" charset="0"/>
              </a:rPr>
              <a:t>servir</a:t>
            </a:r>
            <a:r>
              <a:rPr lang="en-US" sz="2800" dirty="0">
                <a:solidFill>
                  <a:srgbClr val="543466"/>
                </a:solidFill>
                <a:latin typeface="Tw Cen MT Bold" charset="0"/>
                <a:ea typeface="ＭＳ Ｐゴシック" charset="0"/>
                <a:cs typeface="Tw Cen MT Bold" charset="0"/>
                <a:sym typeface="Tw Cen MT Bold" charset="0"/>
              </a:rPr>
              <a:t> la construction d</a:t>
            </a:r>
            <a:r>
              <a:rPr lang="ja-JP" altLang="en-US" sz="2800" dirty="0">
                <a:solidFill>
                  <a:srgbClr val="543466"/>
                </a:solidFill>
                <a:latin typeface="Arial"/>
                <a:ea typeface="ＭＳ Ｐゴシック" charset="0"/>
                <a:cs typeface="Tw Cen MT Bold" charset="0"/>
                <a:sym typeface="Tw Cen MT Bold" charset="0"/>
              </a:rPr>
              <a:t>’</a:t>
            </a:r>
            <a:r>
              <a:rPr lang="en-US" sz="2800" dirty="0" err="1">
                <a:solidFill>
                  <a:srgbClr val="543466"/>
                </a:solidFill>
                <a:latin typeface="Tw Cen MT Bold" charset="0"/>
                <a:ea typeface="ＭＳ Ｐゴシック" charset="0"/>
                <a:cs typeface="Tw Cen MT Bold" charset="0"/>
                <a:sym typeface="Tw Cen MT Bold" charset="0"/>
              </a:rPr>
              <a:t>une</a:t>
            </a:r>
            <a:r>
              <a:rPr lang="en-US" sz="2800" dirty="0">
                <a:solidFill>
                  <a:srgbClr val="543466"/>
                </a:solidFill>
                <a:latin typeface="Tw Cen MT Bold" charset="0"/>
                <a:ea typeface="ＭＳ Ｐゴシック" charset="0"/>
                <a:cs typeface="Tw Cen MT Bold" charset="0"/>
                <a:sym typeface="Tw Cen MT Bold" charset="0"/>
              </a:rPr>
              <a:t> </a:t>
            </a:r>
            <a:r>
              <a:rPr lang="en-US" sz="2800" dirty="0" err="1">
                <a:solidFill>
                  <a:srgbClr val="543466"/>
                </a:solidFill>
                <a:latin typeface="Tw Cen MT Bold" charset="0"/>
                <a:ea typeface="ＭＳ Ｐゴシック" charset="0"/>
                <a:cs typeface="Tw Cen MT Bold" charset="0"/>
                <a:sym typeface="Tw Cen MT Bold" charset="0"/>
              </a:rPr>
              <a:t>démarche</a:t>
            </a:r>
            <a:r>
              <a:rPr lang="en-US" sz="2800" dirty="0">
                <a:solidFill>
                  <a:srgbClr val="543466"/>
                </a:solidFill>
                <a:latin typeface="Tw Cen MT Bold" charset="0"/>
                <a:ea typeface="ＭＳ Ｐゴシック" charset="0"/>
                <a:cs typeface="Tw Cen MT Bold" charset="0"/>
                <a:sym typeface="Tw Cen MT Bold" charset="0"/>
              </a:rPr>
              <a:t> d</a:t>
            </a:r>
            <a:r>
              <a:rPr lang="ja-JP" altLang="en-US" sz="2800" dirty="0">
                <a:solidFill>
                  <a:srgbClr val="543466"/>
                </a:solidFill>
                <a:latin typeface="Arial"/>
                <a:ea typeface="ＭＳ Ｐゴシック" charset="0"/>
                <a:cs typeface="Tw Cen MT Bold" charset="0"/>
                <a:sym typeface="Tw Cen MT Bold" charset="0"/>
              </a:rPr>
              <a:t>’</a:t>
            </a:r>
            <a:r>
              <a:rPr lang="en-US" sz="2800" dirty="0">
                <a:solidFill>
                  <a:srgbClr val="543466"/>
                </a:solidFill>
                <a:latin typeface="Tw Cen MT Bold" charset="0"/>
                <a:ea typeface="ＭＳ Ｐゴシック" charset="0"/>
                <a:cs typeface="Tw Cen MT Bold" charset="0"/>
                <a:sym typeface="Tw Cen MT Bold" charset="0"/>
              </a:rPr>
              <a:t>ETP.</a:t>
            </a:r>
          </a:p>
        </p:txBody>
      </p:sp>
    </p:spTree>
    <p:extLst>
      <p:ext uri="{BB962C8B-B14F-4D97-AF65-F5344CB8AC3E}">
        <p14:creationId xmlns:p14="http://schemas.microsoft.com/office/powerpoint/2010/main" val="927778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iterate type="lt">
                                    <p:tmAbs val="75"/>
                                  </p:iterate>
                                  <p:childTnLst>
                                    <p:set>
                                      <p:cBhvr>
                                        <p:cTn id="6" dur="1" fill="hold">
                                          <p:stCondLst>
                                            <p:cond delay="74"/>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0528" y="476672"/>
            <a:ext cx="8964488" cy="7478969"/>
          </a:xfrm>
          <a:prstGeom prst="rect">
            <a:avLst/>
          </a:prstGeom>
          <a:noFill/>
        </p:spPr>
        <p:txBody>
          <a:bodyPr wrap="square" rtlCol="0">
            <a:spAutoFit/>
          </a:bodyPr>
          <a:lstStyle/>
          <a:p>
            <a:pPr lvl="1"/>
            <a:r>
              <a:rPr lang="fr-FR" sz="2400" dirty="0"/>
              <a:t>	</a:t>
            </a:r>
            <a:r>
              <a:rPr lang="fr-FR" sz="2400" dirty="0" smtClean="0"/>
              <a:t>5.2. Le vécu de la maladie: impacts psychiques</a:t>
            </a:r>
          </a:p>
          <a:p>
            <a:pPr lvl="1"/>
            <a:r>
              <a:rPr lang="fr-FR" sz="2400" dirty="0"/>
              <a:t>	</a:t>
            </a:r>
            <a:r>
              <a:rPr lang="fr-FR" sz="2400" dirty="0" smtClean="0"/>
              <a:t>5.3. Des conséquence spécifiques</a:t>
            </a:r>
          </a:p>
          <a:p>
            <a:pPr lvl="1"/>
            <a:r>
              <a:rPr lang="fr-FR" sz="2400" dirty="0"/>
              <a:t>	</a:t>
            </a:r>
            <a:r>
              <a:rPr lang="fr-FR" sz="2400" dirty="0" smtClean="0"/>
              <a:t>	a. Les troubles dépressifs</a:t>
            </a:r>
            <a:endParaRPr lang="fr-FR" sz="2400" dirty="0" smtClean="0">
              <a:latin typeface="+mn-lt"/>
            </a:endParaRPr>
          </a:p>
          <a:p>
            <a:pPr marL="2171700" lvl="4" indent="-342900" algn="just">
              <a:buFontTx/>
              <a:buChar char="-"/>
            </a:pPr>
            <a:r>
              <a:rPr lang="fr-FR" sz="2400" dirty="0" smtClean="0"/>
              <a:t>Dépression et cancer</a:t>
            </a:r>
          </a:p>
          <a:p>
            <a:pPr marL="2171700" lvl="4" indent="-342900" algn="just">
              <a:buFontTx/>
              <a:buChar char="-"/>
            </a:pPr>
            <a:r>
              <a:rPr lang="fr-FR" sz="2400" dirty="0" smtClean="0"/>
              <a:t>VIH/SIDA à l’épreuve de la dépression</a:t>
            </a:r>
          </a:p>
          <a:p>
            <a:pPr marL="2171700" lvl="4" indent="-342900" algn="just">
              <a:buFontTx/>
              <a:buChar char="-"/>
            </a:pPr>
            <a:r>
              <a:rPr lang="fr-FR" sz="2400" dirty="0" smtClean="0"/>
              <a:t>Dépression et MCV</a:t>
            </a:r>
          </a:p>
          <a:p>
            <a:pPr marL="2171700" lvl="4" indent="-342900" algn="just">
              <a:buFontTx/>
              <a:buChar char="-"/>
            </a:pPr>
            <a:r>
              <a:rPr lang="fr-FR" sz="2400" dirty="0" smtClean="0"/>
              <a:t>La dépression dans le cas du diabète</a:t>
            </a:r>
          </a:p>
          <a:p>
            <a:pPr marL="2171700" lvl="4" indent="-342900" algn="just">
              <a:buFontTx/>
              <a:buChar char="-"/>
            </a:pPr>
            <a:r>
              <a:rPr lang="fr-FR" sz="2400" dirty="0" smtClean="0"/>
              <a:t>Troubles dépressifs chez les asthmatiques</a:t>
            </a:r>
          </a:p>
          <a:p>
            <a:pPr algn="just"/>
            <a:r>
              <a:rPr lang="fr-FR" sz="2400" dirty="0" smtClean="0">
                <a:latin typeface="+mn-lt"/>
              </a:rPr>
              <a:t>			b. Les troubles anxieux</a:t>
            </a:r>
            <a:endParaRPr lang="fr-FR" sz="2400" dirty="0" smtClean="0"/>
          </a:p>
          <a:p>
            <a:pPr marL="2171700" lvl="4" indent="-342900" algn="just">
              <a:buFontTx/>
              <a:buChar char="-"/>
            </a:pPr>
            <a:r>
              <a:rPr lang="fr-FR" sz="2400" dirty="0" smtClean="0"/>
              <a:t>Anxiété et cancer</a:t>
            </a:r>
          </a:p>
          <a:p>
            <a:pPr marL="2171700" lvl="4" indent="-342900" algn="just">
              <a:buFontTx/>
              <a:buChar char="-"/>
            </a:pPr>
            <a:r>
              <a:rPr lang="fr-FR" sz="2400" dirty="0" smtClean="0"/>
              <a:t>Troubles anxieux et MCV</a:t>
            </a:r>
          </a:p>
          <a:p>
            <a:pPr marL="2171700" lvl="4" indent="-342900" algn="just">
              <a:buFontTx/>
              <a:buChar char="-"/>
            </a:pPr>
            <a:r>
              <a:rPr lang="fr-FR" sz="2400" dirty="0" smtClean="0"/>
              <a:t>Troubles anxieux et asthme</a:t>
            </a:r>
          </a:p>
          <a:p>
            <a:pPr marL="2171700" lvl="4" indent="-342900" algn="just">
              <a:buFontTx/>
              <a:buChar char="-"/>
            </a:pPr>
            <a:r>
              <a:rPr lang="fr-FR" sz="2400" dirty="0" smtClean="0"/>
              <a:t>Anxiété et diabète</a:t>
            </a:r>
          </a:p>
          <a:p>
            <a:r>
              <a:rPr lang="fr-FR" sz="2400" b="1" dirty="0" smtClean="0">
                <a:latin typeface="+mn-lt"/>
              </a:rPr>
              <a:t>			c</a:t>
            </a:r>
            <a:r>
              <a:rPr lang="fr-FR" sz="2400" dirty="0" smtClean="0">
                <a:latin typeface="+mn-lt"/>
              </a:rPr>
              <a:t>. </a:t>
            </a:r>
            <a:r>
              <a:rPr lang="fr-FR" sz="2400" dirty="0" smtClean="0"/>
              <a:t>Affects psychotraumatiques et maladie somatique.</a:t>
            </a:r>
          </a:p>
          <a:p>
            <a:r>
              <a:rPr lang="fr-FR" sz="2400" dirty="0" smtClean="0"/>
              <a:t>				- Psychotraumatisme et VIH</a:t>
            </a:r>
          </a:p>
          <a:p>
            <a:r>
              <a:rPr lang="fr-FR" sz="2400" dirty="0" smtClean="0"/>
              <a:t>				- MCV et ESPT</a:t>
            </a:r>
          </a:p>
          <a:p>
            <a:r>
              <a:rPr lang="fr-FR" sz="2400" dirty="0" smtClean="0"/>
              <a:t>				- Psychotraumatisme et cancer</a:t>
            </a:r>
          </a:p>
          <a:p>
            <a:pPr lvl="1"/>
            <a:endParaRPr lang="fr-FR" sz="2400" dirty="0" smtClean="0"/>
          </a:p>
          <a:p>
            <a:pPr lvl="1"/>
            <a:r>
              <a:rPr lang="fr-FR" sz="2400" dirty="0"/>
              <a:t>	</a:t>
            </a:r>
            <a:r>
              <a:rPr lang="fr-FR" sz="2400" dirty="0" smtClean="0"/>
              <a:t>	</a:t>
            </a:r>
          </a:p>
          <a:p>
            <a:pPr marL="39688"/>
            <a:r>
              <a:rPr lang="en-US" sz="2400" dirty="0">
                <a:solidFill>
                  <a:srgbClr val="140041"/>
                </a:solidFill>
                <a:latin typeface="Tw Cen MT" charset="0"/>
                <a:cs typeface="Tw Cen MT" charset="0"/>
                <a:sym typeface="Tw Cen MT" charset="0"/>
              </a:rPr>
              <a:t>	</a:t>
            </a:r>
            <a:r>
              <a:rPr lang="fr-FR" sz="2400" dirty="0" smtClean="0"/>
              <a:t>		</a:t>
            </a:r>
            <a:endParaRPr lang="fr-FR" sz="2400" dirty="0"/>
          </a:p>
        </p:txBody>
      </p:sp>
    </p:spTree>
    <p:extLst>
      <p:ext uri="{BB962C8B-B14F-4D97-AF65-F5344CB8AC3E}">
        <p14:creationId xmlns:p14="http://schemas.microsoft.com/office/powerpoint/2010/main" val="411801647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3"/>
          <p:cNvGrpSpPr>
            <a:grpSpLocks/>
          </p:cNvGrpSpPr>
          <p:nvPr/>
        </p:nvGrpSpPr>
        <p:grpSpPr bwMode="auto">
          <a:xfrm>
            <a:off x="395536" y="3644900"/>
            <a:ext cx="8378577" cy="2520404"/>
            <a:chOff x="0" y="0"/>
            <a:chExt cx="5127" cy="1416"/>
          </a:xfrm>
        </p:grpSpPr>
        <p:sp>
          <p:nvSpPr>
            <p:cNvPr id="24577" name="Rectangle 1"/>
            <p:cNvSpPr>
              <a:spLocks/>
            </p:cNvSpPr>
            <p:nvPr/>
          </p:nvSpPr>
          <p:spPr bwMode="auto">
            <a:xfrm>
              <a:off x="0" y="0"/>
              <a:ext cx="5127" cy="1231"/>
            </a:xfrm>
            <a:prstGeom prst="rect">
              <a:avLst/>
            </a:prstGeom>
            <a:solidFill>
              <a:srgbClr val="FFFFFF"/>
            </a:solidFill>
            <a:ln w="95250" cap="flat">
              <a:solidFill>
                <a:schemeClr val="tx1"/>
              </a:solidFill>
              <a:prstDash val="solid"/>
              <a:miter lim="800000"/>
              <a:headEnd type="none" w="med" len="med"/>
              <a:tailEnd type="none" w="med" len="med"/>
            </a:ln>
          </p:spPr>
          <p:txBody>
            <a:bodyPr lIns="0" tIns="0" rIns="0" bIns="0"/>
            <a:lstStyle/>
            <a:p>
              <a:endParaRPr lang="fr-FR"/>
            </a:p>
          </p:txBody>
        </p:sp>
        <p:sp>
          <p:nvSpPr>
            <p:cNvPr id="24578" name="Rectangle 2"/>
            <p:cNvSpPr>
              <a:spLocks/>
            </p:cNvSpPr>
            <p:nvPr/>
          </p:nvSpPr>
          <p:spPr bwMode="auto">
            <a:xfrm>
              <a:off x="0" y="0"/>
              <a:ext cx="5127"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ctr">
                <a:spcBef>
                  <a:spcPts val="750"/>
                </a:spcBef>
              </a:pPr>
              <a:r>
                <a:rPr lang="en-US" sz="3200">
                  <a:solidFill>
                    <a:srgbClr val="D90B00"/>
                  </a:solidFill>
                  <a:latin typeface="Tw Cen MT" charset="0"/>
                  <a:ea typeface="ＭＳ Ｐゴシック" charset="0"/>
                  <a:cs typeface="Tw Cen MT" charset="0"/>
                  <a:sym typeface="Tw Cen MT" charset="0"/>
                </a:rPr>
                <a:t>Quels sont les concepts ou les théories qui mériteraient d</a:t>
              </a:r>
              <a:r>
                <a:rPr lang="ja-JP" altLang="en-US" sz="3200">
                  <a:solidFill>
                    <a:srgbClr val="D90B00"/>
                  </a:solidFill>
                  <a:latin typeface="Arial"/>
                  <a:ea typeface="ＭＳ Ｐゴシック" charset="0"/>
                  <a:cs typeface="Tw Cen MT" charset="0"/>
                  <a:sym typeface="Tw Cen MT" charset="0"/>
                </a:rPr>
                <a:t>’</a:t>
              </a:r>
              <a:r>
                <a:rPr lang="en-US" sz="3200">
                  <a:solidFill>
                    <a:srgbClr val="D90B00"/>
                  </a:solidFill>
                  <a:latin typeface="Tw Cen MT" charset="0"/>
                  <a:ea typeface="ＭＳ Ｐゴシック" charset="0"/>
                  <a:cs typeface="Tw Cen MT" charset="0"/>
                  <a:sym typeface="Tw Cen MT" charset="0"/>
                </a:rPr>
                <a:t>être intégrés dans le domaine de l</a:t>
              </a:r>
              <a:r>
                <a:rPr lang="ja-JP" altLang="en-US" sz="3200">
                  <a:solidFill>
                    <a:srgbClr val="D90B00"/>
                  </a:solidFill>
                  <a:latin typeface="Arial"/>
                  <a:ea typeface="ＭＳ Ｐゴシック" charset="0"/>
                  <a:cs typeface="Tw Cen MT" charset="0"/>
                  <a:sym typeface="Tw Cen MT" charset="0"/>
                </a:rPr>
                <a:t>’</a:t>
              </a:r>
              <a:r>
                <a:rPr lang="en-US" sz="3200">
                  <a:solidFill>
                    <a:srgbClr val="D90B00"/>
                  </a:solidFill>
                  <a:latin typeface="Tw Cen MT" charset="0"/>
                  <a:ea typeface="ＭＳ Ｐゴシック" charset="0"/>
                  <a:cs typeface="Tw Cen MT" charset="0"/>
                  <a:sym typeface="Tw Cen MT" charset="0"/>
                </a:rPr>
                <a:t>ETP et qui apporteraient une dimension heuristique supplémentaire?</a:t>
              </a:r>
            </a:p>
            <a:p>
              <a:pPr algn="ctr">
                <a:spcBef>
                  <a:spcPts val="750"/>
                </a:spcBef>
              </a:pPr>
              <a:endParaRPr lang="en-US" sz="3200">
                <a:solidFill>
                  <a:srgbClr val="D90B00"/>
                </a:solidFill>
                <a:latin typeface="Tw Cen MT" charset="0"/>
                <a:ea typeface="ＭＳ Ｐゴシック" charset="0"/>
                <a:cs typeface="Tw Cen MT" charset="0"/>
                <a:sym typeface="Tw Cen MT" charset="0"/>
              </a:endParaRPr>
            </a:p>
          </p:txBody>
        </p:sp>
      </p:grpSp>
      <p:grpSp>
        <p:nvGrpSpPr>
          <p:cNvPr id="24582" name="Group 6"/>
          <p:cNvGrpSpPr>
            <a:grpSpLocks/>
          </p:cNvGrpSpPr>
          <p:nvPr/>
        </p:nvGrpSpPr>
        <p:grpSpPr bwMode="auto">
          <a:xfrm>
            <a:off x="467544" y="1772085"/>
            <a:ext cx="8366473" cy="1218580"/>
            <a:chOff x="0" y="316"/>
            <a:chExt cx="5140" cy="600"/>
          </a:xfrm>
        </p:grpSpPr>
        <p:sp>
          <p:nvSpPr>
            <p:cNvPr id="24580" name="Rectangle 4"/>
            <p:cNvSpPr>
              <a:spLocks/>
            </p:cNvSpPr>
            <p:nvPr/>
          </p:nvSpPr>
          <p:spPr bwMode="auto">
            <a:xfrm>
              <a:off x="88" y="352"/>
              <a:ext cx="5052" cy="521"/>
            </a:xfrm>
            <a:prstGeom prst="rect">
              <a:avLst/>
            </a:prstGeom>
            <a:solidFill>
              <a:srgbClr val="FFFFFF"/>
            </a:solidFill>
            <a:ln w="95250" cap="flat">
              <a:solidFill>
                <a:schemeClr val="tx1"/>
              </a:solidFill>
              <a:prstDash val="solid"/>
              <a:miter lim="800000"/>
              <a:headEnd type="none" w="med" len="med"/>
              <a:tailEnd type="none" w="med" len="med"/>
            </a:ln>
          </p:spPr>
          <p:txBody>
            <a:bodyPr lIns="0" tIns="0" rIns="0" bIns="0"/>
            <a:lstStyle/>
            <a:p>
              <a:endParaRPr lang="fr-FR"/>
            </a:p>
          </p:txBody>
        </p:sp>
        <p:sp>
          <p:nvSpPr>
            <p:cNvPr id="24581" name="Rectangle 5"/>
            <p:cNvSpPr>
              <a:spLocks/>
            </p:cNvSpPr>
            <p:nvPr/>
          </p:nvSpPr>
          <p:spPr bwMode="auto">
            <a:xfrm>
              <a:off x="0" y="316"/>
              <a:ext cx="505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ctr">
                <a:spcBef>
                  <a:spcPts val="750"/>
                </a:spcBef>
              </a:pPr>
              <a:r>
                <a:rPr lang="en-US" sz="3200" dirty="0" err="1">
                  <a:solidFill>
                    <a:srgbClr val="D90B00"/>
                  </a:solidFill>
                  <a:latin typeface="Tw Cen MT" charset="0"/>
                  <a:ea typeface="ＭＳ Ｐゴシック" charset="0"/>
                  <a:cs typeface="Tw Cen MT" charset="0"/>
                  <a:sym typeface="Tw Cen MT" charset="0"/>
                </a:rPr>
                <a:t>Quelles</a:t>
              </a:r>
              <a:r>
                <a:rPr lang="en-US" sz="3200" dirty="0">
                  <a:solidFill>
                    <a:srgbClr val="D90B00"/>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sont</a:t>
              </a:r>
              <a:r>
                <a:rPr lang="en-US" sz="3200" dirty="0">
                  <a:solidFill>
                    <a:srgbClr val="D90B00"/>
                  </a:solidFill>
                  <a:latin typeface="Tw Cen MT" charset="0"/>
                  <a:ea typeface="ＭＳ Ｐゴシック" charset="0"/>
                  <a:cs typeface="Tw Cen MT" charset="0"/>
                  <a:sym typeface="Tw Cen MT" charset="0"/>
                </a:rPr>
                <a:t> les </a:t>
              </a:r>
              <a:r>
                <a:rPr lang="en-US" sz="3200" dirty="0" err="1">
                  <a:solidFill>
                    <a:srgbClr val="D90B00"/>
                  </a:solidFill>
                  <a:latin typeface="Tw Cen MT" charset="0"/>
                  <a:ea typeface="ＭＳ Ｐゴシック" charset="0"/>
                  <a:cs typeface="Tw Cen MT" charset="0"/>
                  <a:sym typeface="Tw Cen MT" charset="0"/>
                </a:rPr>
                <a:t>approches</a:t>
              </a:r>
              <a:r>
                <a:rPr lang="en-US" sz="3200" dirty="0">
                  <a:solidFill>
                    <a:srgbClr val="D90B00"/>
                  </a:solidFill>
                  <a:latin typeface="Tw Cen MT" charset="0"/>
                  <a:ea typeface="ＭＳ Ｐゴシック" charset="0"/>
                  <a:cs typeface="Tw Cen MT" charset="0"/>
                  <a:sym typeface="Tw Cen MT" charset="0"/>
                </a:rPr>
                <a:t> qui font déjà l</a:t>
              </a:r>
              <a:r>
                <a:rPr lang="ja-JP" altLang="en-US" sz="3200" dirty="0">
                  <a:solidFill>
                    <a:srgbClr val="D90B00"/>
                  </a:solidFill>
                  <a:latin typeface="Arial"/>
                  <a:ea typeface="ＭＳ Ｐゴシック" charset="0"/>
                  <a:cs typeface="Tw Cen MT" charset="0"/>
                  <a:sym typeface="Tw Cen MT" charset="0"/>
                </a:rPr>
                <a:t>’</a:t>
              </a:r>
              <a:r>
                <a:rPr lang="en-US" sz="3200" dirty="0">
                  <a:solidFill>
                    <a:srgbClr val="D90B00"/>
                  </a:solidFill>
                  <a:latin typeface="Tw Cen MT" charset="0"/>
                  <a:ea typeface="ＭＳ Ｐゴシック" charset="0"/>
                  <a:cs typeface="Tw Cen MT" charset="0"/>
                  <a:sym typeface="Tw Cen MT" charset="0"/>
                </a:rPr>
                <a:t>objet d</a:t>
              </a:r>
              <a:r>
                <a:rPr lang="ja-JP" altLang="en-US" sz="3200" dirty="0">
                  <a:solidFill>
                    <a:srgbClr val="D90B00"/>
                  </a:solidFill>
                  <a:latin typeface="Arial"/>
                  <a:ea typeface="ＭＳ Ｐゴシック" charset="0"/>
                  <a:cs typeface="Tw Cen MT" charset="0"/>
                  <a:sym typeface="Tw Cen MT" charset="0"/>
                </a:rPr>
                <a:t>’</a:t>
              </a:r>
              <a:r>
                <a:rPr lang="en-US" sz="3200" dirty="0" err="1">
                  <a:solidFill>
                    <a:srgbClr val="D90B00"/>
                  </a:solidFill>
                  <a:latin typeface="Tw Cen MT" charset="0"/>
                  <a:ea typeface="ＭＳ Ｐゴシック" charset="0"/>
                  <a:cs typeface="Tw Cen MT" charset="0"/>
                  <a:sym typeface="Tw Cen MT" charset="0"/>
                </a:rPr>
                <a:t>une</a:t>
              </a:r>
              <a:r>
                <a:rPr lang="en-US" sz="3200" dirty="0">
                  <a:solidFill>
                    <a:srgbClr val="D90B00"/>
                  </a:solidFill>
                  <a:latin typeface="Tw Cen MT" charset="0"/>
                  <a:ea typeface="ＭＳ Ｐゴシック" charset="0"/>
                  <a:cs typeface="Tw Cen MT" charset="0"/>
                  <a:sym typeface="Tw Cen MT" charset="0"/>
                </a:rPr>
                <a:t> large </a:t>
              </a:r>
              <a:r>
                <a:rPr lang="en-US" sz="3200" dirty="0" err="1">
                  <a:solidFill>
                    <a:srgbClr val="D90B00"/>
                  </a:solidFill>
                  <a:latin typeface="Tw Cen MT" charset="0"/>
                  <a:ea typeface="ＭＳ Ｐゴシック" charset="0"/>
                  <a:cs typeface="Tw Cen MT" charset="0"/>
                  <a:sym typeface="Tw Cen MT" charset="0"/>
                </a:rPr>
                <a:t>utilisation</a:t>
              </a:r>
              <a:r>
                <a:rPr lang="en-US" sz="3200" dirty="0">
                  <a:solidFill>
                    <a:srgbClr val="D90B00"/>
                  </a:solidFill>
                  <a:latin typeface="Tw Cen MT" charset="0"/>
                  <a:ea typeface="ＭＳ Ｐゴシック" charset="0"/>
                  <a:cs typeface="Tw Cen MT" charset="0"/>
                  <a:sym typeface="Tw Cen MT" charset="0"/>
                </a:rPr>
                <a:t> ?</a:t>
              </a:r>
            </a:p>
            <a:p>
              <a:pPr algn="ctr">
                <a:spcBef>
                  <a:spcPts val="750"/>
                </a:spcBef>
              </a:pPr>
              <a:endParaRPr lang="en-US" sz="3200" dirty="0">
                <a:solidFill>
                  <a:srgbClr val="D90B00"/>
                </a:solidFill>
                <a:latin typeface="Tw Cen MT" charset="0"/>
                <a:ea typeface="ＭＳ Ｐゴシック" charset="0"/>
                <a:cs typeface="Tw Cen MT" charset="0"/>
                <a:sym typeface="Tw Cen MT" charset="0"/>
              </a:endParaRPr>
            </a:p>
          </p:txBody>
        </p:sp>
      </p:grpSp>
      <p:sp>
        <p:nvSpPr>
          <p:cNvPr id="8" name="Rectangle 7"/>
          <p:cNvSpPr/>
          <p:nvPr/>
        </p:nvSpPr>
        <p:spPr>
          <a:xfrm>
            <a:off x="755576" y="332656"/>
            <a:ext cx="7704856" cy="1200328"/>
          </a:xfrm>
          <a:prstGeom prst="rect">
            <a:avLst/>
          </a:prstGeom>
        </p:spPr>
        <p:txBody>
          <a:bodyPr wrap="square">
            <a:spAutoFit/>
          </a:bodyPr>
          <a:lstStyle/>
          <a:p>
            <a:pPr lvl="0"/>
            <a:r>
              <a:rPr lang="fr-FR" sz="2400" b="1" dirty="0" smtClean="0">
                <a:latin typeface="+mn-lt"/>
              </a:rPr>
              <a:t>4.1. Une contribution nouvelle: la psychologie positive</a:t>
            </a:r>
          </a:p>
          <a:p>
            <a:pPr lvl="0" algn="just"/>
            <a:endParaRPr lang="fr-FR" sz="2400" dirty="0">
              <a:latin typeface="+mn-lt"/>
            </a:endParaRPr>
          </a:p>
        </p:txBody>
      </p:sp>
    </p:spTree>
    <p:extLst>
      <p:ext uri="{BB962C8B-B14F-4D97-AF65-F5344CB8AC3E}">
        <p14:creationId xmlns:p14="http://schemas.microsoft.com/office/powerpoint/2010/main" val="4055936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500"/>
                                        <p:tgtEl>
                                          <p:spTgt spid="2457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wipe(right)">
                                      <p:cBhvr>
                                        <p:cTn id="11"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457200" y="1447800"/>
            <a:ext cx="7886700" cy="43815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r>
              <a:rPr lang="en-US" sz="3200">
                <a:solidFill>
                  <a:srgbClr val="200063"/>
                </a:solidFill>
                <a:latin typeface="Tw Cen MT" charset="0"/>
                <a:ea typeface="ＭＳ Ｐゴシック" charset="0"/>
                <a:cs typeface="Tw Cen MT" charset="0"/>
                <a:sym typeface="Tw Cen MT" charset="0"/>
              </a:rPr>
              <a:t>« </a:t>
            </a:r>
            <a:r>
              <a:rPr lang="en-US" sz="3200">
                <a:solidFill>
                  <a:srgbClr val="A40800"/>
                </a:solidFill>
                <a:latin typeface="Tw Cen MT" charset="0"/>
                <a:ea typeface="ＭＳ Ｐゴシック" charset="0"/>
                <a:cs typeface="Tw Cen MT" charset="0"/>
                <a:sym typeface="Tw Cen MT" charset="0"/>
              </a:rPr>
              <a:t>psychologie positive</a:t>
            </a:r>
            <a:r>
              <a:rPr lang="en-US" sz="3200">
                <a:solidFill>
                  <a:srgbClr val="200063"/>
                </a:solidFill>
                <a:latin typeface="Tw Cen MT" charset="0"/>
                <a:ea typeface="ＭＳ Ｐゴシック" charset="0"/>
                <a:cs typeface="Tw Cen MT" charset="0"/>
                <a:sym typeface="Tw Cen MT" charset="0"/>
              </a:rPr>
              <a:t> » </a:t>
            </a:r>
            <a:r>
              <a:rPr lang="en-US" sz="3200">
                <a:solidFill>
                  <a:srgbClr val="A40800"/>
                </a:solidFill>
                <a:latin typeface="Tw Cen MT Bold" charset="0"/>
                <a:ea typeface="ＭＳ Ｐゴシック" charset="0"/>
                <a:cs typeface="Tw Cen MT Bold" charset="0"/>
                <a:sym typeface="Tw Cen MT Bold" charset="0"/>
              </a:rPr>
              <a:t>≠</a:t>
            </a:r>
            <a:r>
              <a:rPr lang="en-US" sz="3200">
                <a:solidFill>
                  <a:srgbClr val="200063"/>
                </a:solidFill>
                <a:latin typeface="Tw Cen MT" charset="0"/>
                <a:ea typeface="ＭＳ Ｐゴシック" charset="0"/>
                <a:cs typeface="Tw Cen MT" charset="0"/>
                <a:sym typeface="Tw Cen MT" charset="0"/>
              </a:rPr>
              <a:t> « </a:t>
            </a:r>
            <a:r>
              <a:rPr lang="en-US" sz="3200">
                <a:solidFill>
                  <a:srgbClr val="A40800"/>
                </a:solidFill>
                <a:latin typeface="Tw Cen MT" charset="0"/>
                <a:ea typeface="ＭＳ Ｐゴシック" charset="0"/>
                <a:cs typeface="Tw Cen MT" charset="0"/>
                <a:sym typeface="Tw Cen MT" charset="0"/>
              </a:rPr>
              <a:t>pensée positive</a:t>
            </a:r>
            <a:r>
              <a:rPr lang="en-US" sz="3200">
                <a:solidFill>
                  <a:srgbClr val="200063"/>
                </a:solidFill>
                <a:latin typeface="Tw Cen MT" charset="0"/>
                <a:ea typeface="ＭＳ Ｐゴシック" charset="0"/>
                <a:cs typeface="Tw Cen MT" charset="0"/>
                <a:sym typeface="Tw Cen MT" charset="0"/>
              </a:rPr>
              <a:t> ». </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a:p>
            <a:pPr algn="just">
              <a:spcBef>
                <a:spcPts val="750"/>
              </a:spcBef>
            </a:pPr>
            <a:r>
              <a:rPr lang="en-US" sz="3200">
                <a:solidFill>
                  <a:srgbClr val="200063"/>
                </a:solidFill>
                <a:latin typeface="Tw Cen MT" charset="0"/>
                <a:ea typeface="ＭＳ Ｐゴシック" charset="0"/>
                <a:cs typeface="Tw Cen MT" charset="0"/>
                <a:sym typeface="Tw Cen MT" charset="0"/>
              </a:rPr>
              <a:t>- La «</a:t>
            </a:r>
            <a:r>
              <a:rPr lang="en-US" sz="3200">
                <a:solidFill>
                  <a:srgbClr val="A40800"/>
                </a:solidFill>
                <a:latin typeface="Tw Cen MT" charset="0"/>
                <a:ea typeface="ＭＳ Ｐゴシック" charset="0"/>
                <a:cs typeface="Tw Cen MT" charset="0"/>
                <a:sym typeface="Tw Cen MT" charset="0"/>
              </a:rPr>
              <a:t>psychologie positive</a:t>
            </a:r>
            <a:r>
              <a:rPr lang="en-US" sz="3200">
                <a:solidFill>
                  <a:srgbClr val="140041"/>
                </a:solidFill>
                <a:latin typeface="Tw Cen MT" charset="0"/>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 a été lancée en 1998 se construit par des recherches scientifiques. </a:t>
            </a:r>
          </a:p>
          <a:p>
            <a:pPr algn="just">
              <a:spcBef>
                <a:spcPts val="750"/>
              </a:spcBef>
            </a:pPr>
            <a:r>
              <a:rPr lang="en-US" sz="3200">
                <a:solidFill>
                  <a:srgbClr val="200063"/>
                </a:solidFill>
                <a:latin typeface="Tw Cen MT" charset="0"/>
                <a:ea typeface="ＭＳ Ｐゴシック" charset="0"/>
                <a:cs typeface="Tw Cen MT" charset="0"/>
                <a:sym typeface="Tw Cen MT" charset="0"/>
              </a:rPr>
              <a:t>- La « </a:t>
            </a:r>
            <a:r>
              <a:rPr lang="en-US" sz="3200">
                <a:solidFill>
                  <a:srgbClr val="A40800"/>
                </a:solidFill>
                <a:latin typeface="Tw Cen MT" charset="0"/>
                <a:ea typeface="ＭＳ Ｐゴシック" charset="0"/>
                <a:cs typeface="Tw Cen MT" charset="0"/>
                <a:sym typeface="Tw Cen MT" charset="0"/>
              </a:rPr>
              <a:t>pensée positive</a:t>
            </a:r>
            <a:r>
              <a:rPr lang="en-US" sz="3200">
                <a:solidFill>
                  <a:srgbClr val="200063"/>
                </a:solidFill>
                <a:latin typeface="Tw Cen MT" charset="0"/>
                <a:ea typeface="ＭＳ Ｐゴシック" charset="0"/>
                <a:cs typeface="Tw Cen MT" charset="0"/>
                <a:sym typeface="Tw Cen MT" charset="0"/>
              </a:rPr>
              <a:t> » n</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est pas un concept de psychologie, mais repose plutôt sur des ouvrages populaires </a:t>
            </a:r>
          </a:p>
        </p:txBody>
      </p:sp>
    </p:spTree>
    <p:extLst>
      <p:ext uri="{BB962C8B-B14F-4D97-AF65-F5344CB8AC3E}">
        <p14:creationId xmlns:p14="http://schemas.microsoft.com/office/powerpoint/2010/main" val="413095810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444500" y="419100"/>
            <a:ext cx="7886700" cy="22606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r>
              <a:rPr lang="en-US" sz="3200">
                <a:solidFill>
                  <a:srgbClr val="140041"/>
                </a:solidFill>
                <a:latin typeface="Tw Cen MT" charset="0"/>
                <a:ea typeface="ＭＳ Ｐゴシック" charset="0"/>
                <a:cs typeface="Tw Cen MT" charset="0"/>
                <a:sym typeface="Tw Cen MT" charset="0"/>
              </a:rPr>
              <a:t>Le domaine de la psychologie positive concerne la valorisation des expériences subjectives : le</a:t>
            </a:r>
            <a:r>
              <a:rPr lang="en-US" sz="3200">
                <a:solidFill>
                  <a:srgbClr val="D90B00"/>
                </a:solidFill>
                <a:latin typeface="Tw Cen MT" charset="0"/>
                <a:ea typeface="ＭＳ Ｐゴシック" charset="0"/>
                <a:cs typeface="Tw Cen MT" charset="0"/>
                <a:sym typeface="Tw Cen MT" charset="0"/>
              </a:rPr>
              <a:t> bien-être, </a:t>
            </a:r>
            <a:r>
              <a:rPr lang="en-US" sz="3200">
                <a:solidFill>
                  <a:srgbClr val="140041"/>
                </a:solidFill>
                <a:latin typeface="Tw Cen MT" charset="0"/>
                <a:ea typeface="ＭＳ Ｐゴシック" charset="0"/>
                <a:cs typeface="Tw Cen MT" charset="0"/>
                <a:sym typeface="Tw Cen MT" charset="0"/>
              </a:rPr>
              <a:t>la</a:t>
            </a:r>
            <a:r>
              <a:rPr lang="en-US" sz="3200">
                <a:solidFill>
                  <a:srgbClr val="D90B00"/>
                </a:solidFill>
                <a:latin typeface="Tw Cen MT" charset="0"/>
                <a:ea typeface="ＭＳ Ｐゴシック" charset="0"/>
                <a:cs typeface="Tw Cen MT" charset="0"/>
                <a:sym typeface="Tw Cen MT" charset="0"/>
              </a:rPr>
              <a:t> satisfaction (dans le passé), </a:t>
            </a:r>
            <a:r>
              <a:rPr lang="en-US" sz="3200">
                <a:solidFill>
                  <a:srgbClr val="140041"/>
                </a:solidFill>
                <a:latin typeface="Tw Cen MT" charset="0"/>
                <a:ea typeface="ＭＳ Ｐゴシック" charset="0"/>
                <a:cs typeface="Tw Cen MT" charset="0"/>
                <a:sym typeface="Tw Cen MT" charset="0"/>
              </a:rPr>
              <a:t>les</a:t>
            </a:r>
            <a:r>
              <a:rPr lang="en-US" sz="3200">
                <a:solidFill>
                  <a:srgbClr val="D90B00"/>
                </a:solidFill>
                <a:latin typeface="Tw Cen MT" charset="0"/>
                <a:ea typeface="ＭＳ Ｐゴシック" charset="0"/>
                <a:cs typeface="Tw Cen MT" charset="0"/>
                <a:sym typeface="Tw Cen MT" charset="0"/>
              </a:rPr>
              <a:t> états de grâce, bonheur (pour le présent) et </a:t>
            </a:r>
            <a:r>
              <a:rPr lang="en-US" sz="3200">
                <a:solidFill>
                  <a:srgbClr val="140041"/>
                </a:solidFill>
                <a:latin typeface="Tw Cen MT" charset="0"/>
                <a:ea typeface="ＭＳ Ｐゴシック" charset="0"/>
                <a:cs typeface="Tw Cen MT" charset="0"/>
                <a:sym typeface="Tw Cen MT" charset="0"/>
              </a:rPr>
              <a:t>l</a:t>
            </a:r>
            <a:r>
              <a:rPr lang="ja-JP" altLang="en-US" sz="3200">
                <a:solidFill>
                  <a:srgbClr val="140041"/>
                </a:solidFill>
                <a:latin typeface="Arial"/>
                <a:ea typeface="ＭＳ Ｐゴシック" charset="0"/>
                <a:cs typeface="Tw Cen MT" charset="0"/>
                <a:sym typeface="Tw Cen MT" charset="0"/>
              </a:rPr>
              <a:t>’</a:t>
            </a:r>
            <a:r>
              <a:rPr lang="en-US" sz="3200">
                <a:solidFill>
                  <a:srgbClr val="D90B00"/>
                </a:solidFill>
                <a:latin typeface="Tw Cen MT" charset="0"/>
                <a:ea typeface="ＭＳ Ｐゴシック" charset="0"/>
                <a:cs typeface="Tw Cen MT" charset="0"/>
                <a:sym typeface="Tw Cen MT" charset="0"/>
              </a:rPr>
              <a:t>espoir, </a:t>
            </a:r>
            <a:r>
              <a:rPr lang="en-US" sz="3200">
                <a:solidFill>
                  <a:srgbClr val="140041"/>
                </a:solidFill>
                <a:latin typeface="Tw Cen MT" charset="0"/>
                <a:ea typeface="ＭＳ Ｐゴシック" charset="0"/>
                <a:cs typeface="Tw Cen MT" charset="0"/>
                <a:sym typeface="Tw Cen MT" charset="0"/>
              </a:rPr>
              <a:t>l</a:t>
            </a:r>
            <a:r>
              <a:rPr lang="ja-JP" altLang="en-US" sz="3200">
                <a:solidFill>
                  <a:srgbClr val="140041"/>
                </a:solidFill>
                <a:latin typeface="Arial"/>
                <a:ea typeface="ＭＳ Ｐゴシック" charset="0"/>
                <a:cs typeface="Tw Cen MT" charset="0"/>
                <a:sym typeface="Tw Cen MT" charset="0"/>
              </a:rPr>
              <a:t>’</a:t>
            </a:r>
            <a:r>
              <a:rPr lang="en-US" sz="3200">
                <a:solidFill>
                  <a:srgbClr val="D90B00"/>
                </a:solidFill>
                <a:latin typeface="Tw Cen MT" charset="0"/>
                <a:ea typeface="ＭＳ Ｐゴシック" charset="0"/>
                <a:cs typeface="Tw Cen MT" charset="0"/>
                <a:sym typeface="Tw Cen MT" charset="0"/>
              </a:rPr>
              <a:t>optimisme (pour le futur). </a:t>
            </a:r>
          </a:p>
        </p:txBody>
      </p:sp>
      <p:sp>
        <p:nvSpPr>
          <p:cNvPr id="32770" name="Rectangle 2"/>
          <p:cNvSpPr>
            <a:spLocks/>
          </p:cNvSpPr>
          <p:nvPr/>
        </p:nvSpPr>
        <p:spPr bwMode="auto">
          <a:xfrm>
            <a:off x="444500" y="3708400"/>
            <a:ext cx="7886700" cy="18288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r>
              <a:rPr lang="en-US" sz="3200">
                <a:solidFill>
                  <a:srgbClr val="140041"/>
                </a:solidFill>
                <a:latin typeface="Tw Cen MT" charset="0"/>
                <a:ea typeface="ＭＳ Ｐゴシック" charset="0"/>
                <a:cs typeface="Tw Cen MT" charset="0"/>
                <a:sym typeface="Tw Cen MT" charset="0"/>
              </a:rPr>
              <a:t>La </a:t>
            </a:r>
            <a:r>
              <a:rPr lang="en-US" sz="3200">
                <a:solidFill>
                  <a:srgbClr val="8500AF"/>
                </a:solidFill>
                <a:latin typeface="Tw Cen MT" charset="0"/>
                <a:ea typeface="ＭＳ Ｐゴシック" charset="0"/>
                <a:cs typeface="Tw Cen MT" charset="0"/>
                <a:sym typeface="Tw Cen MT" charset="0"/>
              </a:rPr>
              <a:t>psychologie positive est l</a:t>
            </a:r>
            <a:r>
              <a:rPr lang="ja-JP" altLang="en-US" sz="3200">
                <a:solidFill>
                  <a:srgbClr val="8500AF"/>
                </a:solidFill>
                <a:latin typeface="Arial"/>
                <a:ea typeface="ＭＳ Ｐゴシック" charset="0"/>
                <a:cs typeface="Tw Cen MT" charset="0"/>
                <a:sym typeface="Tw Cen MT" charset="0"/>
              </a:rPr>
              <a:t>’</a:t>
            </a:r>
            <a:r>
              <a:rPr lang="en-US" sz="3200">
                <a:solidFill>
                  <a:srgbClr val="8500AF"/>
                </a:solidFill>
                <a:latin typeface="Tw Cen MT" charset="0"/>
                <a:ea typeface="ＭＳ Ｐゴシック" charset="0"/>
                <a:cs typeface="Tw Cen MT" charset="0"/>
                <a:sym typeface="Tw Cen MT" charset="0"/>
              </a:rPr>
              <a:t>étude des conditions et des processus qui contribuent à l</a:t>
            </a:r>
            <a:r>
              <a:rPr lang="ja-JP" altLang="en-US" sz="3200">
                <a:solidFill>
                  <a:srgbClr val="8500AF"/>
                </a:solidFill>
                <a:latin typeface="Arial"/>
                <a:ea typeface="ＭＳ Ｐゴシック" charset="0"/>
                <a:cs typeface="Tw Cen MT" charset="0"/>
                <a:sym typeface="Tw Cen MT" charset="0"/>
              </a:rPr>
              <a:t>’</a:t>
            </a:r>
            <a:r>
              <a:rPr lang="en-US" sz="3200">
                <a:solidFill>
                  <a:srgbClr val="8500AF"/>
                </a:solidFill>
                <a:latin typeface="Tw Cen MT" charset="0"/>
                <a:ea typeface="ＭＳ Ｐゴシック" charset="0"/>
                <a:cs typeface="Tw Cen MT" charset="0"/>
                <a:sym typeface="Tw Cen MT" charset="0"/>
              </a:rPr>
              <a:t>épanouissement ou au fonctionnement optimal</a:t>
            </a:r>
            <a:r>
              <a:rPr lang="en-US" sz="3200">
                <a:solidFill>
                  <a:srgbClr val="140041"/>
                </a:solidFill>
                <a:latin typeface="Tw Cen MT" charset="0"/>
                <a:ea typeface="ＭＳ Ｐゴシック" charset="0"/>
                <a:cs typeface="Tw Cen MT" charset="0"/>
                <a:sym typeface="Tw Cen MT" charset="0"/>
              </a:rPr>
              <a:t> des personnes, des groupes et des institutions. </a:t>
            </a:r>
          </a:p>
        </p:txBody>
      </p:sp>
    </p:spTree>
    <p:extLst>
      <p:ext uri="{BB962C8B-B14F-4D97-AF65-F5344CB8AC3E}">
        <p14:creationId xmlns:p14="http://schemas.microsoft.com/office/powerpoint/2010/main" val="3448677262"/>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ipe(left)">
                                      <p:cBhvr>
                                        <p:cTn id="7" dur="500"/>
                                        <p:tgtEl>
                                          <p:spTgt spid="32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wipe(right)">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autoUpdateAnimBg="0"/>
      <p:bldP spid="32770"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323528" y="764704"/>
            <a:ext cx="8496944" cy="6093296"/>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endParaRPr lang="en-US" sz="3200" dirty="0">
              <a:solidFill>
                <a:srgbClr val="200063"/>
              </a:solidFill>
              <a:latin typeface="Tw Cen MT" charset="0"/>
              <a:ea typeface="ＭＳ Ｐゴシック" charset="0"/>
              <a:cs typeface="Lucida Grande" charset="0"/>
              <a:sym typeface="Tw Cen MT" charset="0"/>
            </a:endParaRPr>
          </a:p>
          <a:p>
            <a:pPr algn="just">
              <a:spcBef>
                <a:spcPts val="750"/>
              </a:spcBef>
            </a:pPr>
            <a:r>
              <a:rPr lang="en-US" sz="3200" dirty="0" err="1">
                <a:solidFill>
                  <a:srgbClr val="200063"/>
                </a:solidFill>
                <a:latin typeface="Tw Cen MT" charset="0"/>
                <a:ea typeface="ＭＳ Ｐゴシック" charset="0"/>
                <a:cs typeface="Lucida Grande" charset="0"/>
                <a:sym typeface="Tw Cen MT" charset="0"/>
              </a:rPr>
              <a:t>Selon</a:t>
            </a:r>
            <a:r>
              <a:rPr lang="en-US" sz="3200" dirty="0">
                <a:solidFill>
                  <a:srgbClr val="200063"/>
                </a:solidFill>
                <a:latin typeface="Tw Cen MT" charset="0"/>
                <a:ea typeface="ＭＳ Ｐゴシック" charset="0"/>
                <a:cs typeface="Lucida Grande" charset="0"/>
                <a:sym typeface="Tw Cen MT" charset="0"/>
              </a:rPr>
              <a:t> Carver et </a:t>
            </a:r>
            <a:r>
              <a:rPr lang="en-US" sz="3200" dirty="0" err="1">
                <a:solidFill>
                  <a:srgbClr val="200063"/>
                </a:solidFill>
                <a:latin typeface="Tw Cen MT" charset="0"/>
                <a:ea typeface="ＭＳ Ｐゴシック" charset="0"/>
                <a:cs typeface="Lucida Grande" charset="0"/>
                <a:sym typeface="Tw Cen MT" charset="0"/>
              </a:rPr>
              <a:t>Scheier</a:t>
            </a:r>
            <a:r>
              <a:rPr lang="en-US" sz="3200" dirty="0">
                <a:solidFill>
                  <a:srgbClr val="200063"/>
                </a:solidFill>
                <a:latin typeface="Tw Cen MT" charset="0"/>
                <a:ea typeface="ＭＳ Ｐゴシック" charset="0"/>
                <a:cs typeface="Lucida Grande" charset="0"/>
                <a:sym typeface="Tw Cen MT" charset="0"/>
              </a:rPr>
              <a:t> (2001), « </a:t>
            </a:r>
            <a:r>
              <a:rPr lang="en-US" sz="3200" dirty="0">
                <a:solidFill>
                  <a:srgbClr val="A40800"/>
                </a:solidFill>
                <a:latin typeface="Tw Cen MT" charset="0"/>
                <a:ea typeface="ＭＳ Ｐゴシック" charset="0"/>
                <a:cs typeface="Tw Cen MT" charset="0"/>
                <a:sym typeface="Tw Cen MT" charset="0"/>
              </a:rPr>
              <a:t>les </a:t>
            </a:r>
            <a:r>
              <a:rPr lang="en-US" sz="3200" dirty="0" err="1">
                <a:solidFill>
                  <a:srgbClr val="A40800"/>
                </a:solidFill>
                <a:latin typeface="Tw Cen MT" charset="0"/>
                <a:ea typeface="ＭＳ Ｐゴシック" charset="0"/>
                <a:cs typeface="Tw Cen MT" charset="0"/>
                <a:sym typeface="Tw Cen MT" charset="0"/>
              </a:rPr>
              <a:t>optimistes</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sont</a:t>
            </a:r>
            <a:r>
              <a:rPr lang="en-US" sz="3200" dirty="0">
                <a:solidFill>
                  <a:srgbClr val="A40800"/>
                </a:solidFill>
                <a:latin typeface="Tw Cen MT" charset="0"/>
                <a:ea typeface="ＭＳ Ｐゴシック" charset="0"/>
                <a:cs typeface="Tw Cen MT" charset="0"/>
                <a:sym typeface="Tw Cen MT" charset="0"/>
              </a:rPr>
              <a:t> les </a:t>
            </a:r>
            <a:r>
              <a:rPr lang="en-US" sz="3200" dirty="0" err="1">
                <a:solidFill>
                  <a:srgbClr val="A40800"/>
                </a:solidFill>
                <a:latin typeface="Tw Cen MT" charset="0"/>
                <a:ea typeface="ＭＳ Ｐゴシック" charset="0"/>
                <a:cs typeface="Tw Cen MT" charset="0"/>
                <a:sym typeface="Tw Cen MT" charset="0"/>
              </a:rPr>
              <a:t>personnes</a:t>
            </a:r>
            <a:r>
              <a:rPr lang="en-US" sz="3200" dirty="0">
                <a:solidFill>
                  <a:srgbClr val="A40800"/>
                </a:solidFill>
                <a:latin typeface="Tw Cen MT" charset="0"/>
                <a:ea typeface="ＭＳ Ｐゴシック" charset="0"/>
                <a:cs typeface="Tw Cen MT" charset="0"/>
                <a:sym typeface="Tw Cen MT" charset="0"/>
              </a:rPr>
              <a:t> qui s</a:t>
            </a:r>
            <a:r>
              <a:rPr lang="ja-JP" altLang="en-US" sz="3200" dirty="0">
                <a:solidFill>
                  <a:srgbClr val="A40800"/>
                </a:solidFill>
                <a:latin typeface="Arial"/>
                <a:ea typeface="ＭＳ Ｐゴシック" charset="0"/>
                <a:cs typeface="Tw Cen MT" charset="0"/>
                <a:sym typeface="Tw Cen MT" charset="0"/>
              </a:rPr>
              <a:t>’</a:t>
            </a:r>
            <a:r>
              <a:rPr lang="en-US" sz="3200" dirty="0" err="1">
                <a:solidFill>
                  <a:srgbClr val="A40800"/>
                </a:solidFill>
                <a:latin typeface="Tw Cen MT" charset="0"/>
                <a:ea typeface="ＭＳ Ｐゴシック" charset="0"/>
                <a:cs typeface="Tw Cen MT" charset="0"/>
                <a:sym typeface="Tw Cen MT" charset="0"/>
              </a:rPr>
              <a:t>attendent</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à</a:t>
            </a:r>
            <a:r>
              <a:rPr lang="en-US" sz="3200" dirty="0">
                <a:solidFill>
                  <a:srgbClr val="A40800"/>
                </a:solidFill>
                <a:latin typeface="Tw Cen MT" charset="0"/>
                <a:ea typeface="ＭＳ Ｐゴシック" charset="0"/>
                <a:cs typeface="Tw Cen MT" charset="0"/>
                <a:sym typeface="Tw Cen MT" charset="0"/>
              </a:rPr>
              <a:t> vivre des </a:t>
            </a:r>
            <a:r>
              <a:rPr lang="en-US" sz="3200" dirty="0" err="1">
                <a:solidFill>
                  <a:srgbClr val="A40800"/>
                </a:solidFill>
                <a:latin typeface="Tw Cen MT" charset="0"/>
                <a:ea typeface="ＭＳ Ｐゴシック" charset="0"/>
                <a:cs typeface="Tw Cen MT" charset="0"/>
                <a:sym typeface="Tw Cen MT" charset="0"/>
              </a:rPr>
              <a:t>expériences</a:t>
            </a:r>
            <a:r>
              <a:rPr lang="en-US" sz="3200" dirty="0">
                <a:solidFill>
                  <a:srgbClr val="A40800"/>
                </a:solidFill>
                <a:latin typeface="Tw Cen MT" charset="0"/>
                <a:ea typeface="ＭＳ Ｐゴシック" charset="0"/>
                <a:cs typeface="Tw Cen MT" charset="0"/>
                <a:sym typeface="Tw Cen MT" charset="0"/>
              </a:rPr>
              <a:t> positives </a:t>
            </a:r>
            <a:r>
              <a:rPr lang="en-US" sz="3200" dirty="0" err="1">
                <a:solidFill>
                  <a:srgbClr val="A40800"/>
                </a:solidFill>
                <a:latin typeface="Tw Cen MT" charset="0"/>
                <a:ea typeface="ＭＳ Ｐゴシック" charset="0"/>
                <a:cs typeface="Tw Cen MT" charset="0"/>
                <a:sym typeface="Tw Cen MT" charset="0"/>
              </a:rPr>
              <a:t>dans</a:t>
            </a:r>
            <a:r>
              <a:rPr lang="en-US" sz="3200" dirty="0">
                <a:solidFill>
                  <a:srgbClr val="A40800"/>
                </a:solidFill>
                <a:latin typeface="Tw Cen MT" charset="0"/>
                <a:ea typeface="ＭＳ Ｐゴシック" charset="0"/>
                <a:cs typeface="Tw Cen MT" charset="0"/>
                <a:sym typeface="Tw Cen MT" charset="0"/>
              </a:rPr>
              <a:t> le </a:t>
            </a:r>
            <a:r>
              <a:rPr lang="en-US" sz="3200" dirty="0" err="1">
                <a:solidFill>
                  <a:srgbClr val="A40800"/>
                </a:solidFill>
                <a:latin typeface="Tw Cen MT" charset="0"/>
                <a:ea typeface="ＭＳ Ｐゴシック" charset="0"/>
                <a:cs typeface="Tw Cen MT" charset="0"/>
                <a:sym typeface="Tw Cen MT" charset="0"/>
              </a:rPr>
              <a:t>futur</a:t>
            </a:r>
            <a:r>
              <a:rPr lang="en-US" sz="3200" dirty="0">
                <a:solidFill>
                  <a:srgbClr val="A40800"/>
                </a:solidFill>
                <a:latin typeface="Tw Cen MT" charset="0"/>
                <a:ea typeface="ＭＳ Ｐゴシック" charset="0"/>
                <a:cs typeface="Tw Cen MT" charset="0"/>
                <a:sym typeface="Tw Cen MT" charset="0"/>
              </a:rPr>
              <a:t>. Les </a:t>
            </a:r>
            <a:r>
              <a:rPr lang="en-US" sz="3200" dirty="0" err="1">
                <a:solidFill>
                  <a:srgbClr val="A40800"/>
                </a:solidFill>
                <a:latin typeface="Tw Cen MT" charset="0"/>
                <a:ea typeface="ＭＳ Ｐゴシック" charset="0"/>
                <a:cs typeface="Tw Cen MT" charset="0"/>
                <a:sym typeface="Tw Cen MT" charset="0"/>
              </a:rPr>
              <a:t>pessimistes</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sont</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celles</a:t>
            </a:r>
            <a:r>
              <a:rPr lang="en-US" sz="3200" dirty="0">
                <a:solidFill>
                  <a:srgbClr val="A40800"/>
                </a:solidFill>
                <a:latin typeface="Tw Cen MT" charset="0"/>
                <a:ea typeface="ＭＳ Ｐゴシック" charset="0"/>
                <a:cs typeface="Tw Cen MT" charset="0"/>
                <a:sym typeface="Tw Cen MT" charset="0"/>
              </a:rPr>
              <a:t> qui s</a:t>
            </a:r>
            <a:r>
              <a:rPr lang="ja-JP" altLang="en-US" sz="3200" dirty="0">
                <a:solidFill>
                  <a:srgbClr val="A40800"/>
                </a:solidFill>
                <a:latin typeface="Arial"/>
                <a:ea typeface="ＭＳ Ｐゴシック" charset="0"/>
                <a:cs typeface="Tw Cen MT" charset="0"/>
                <a:sym typeface="Tw Cen MT" charset="0"/>
              </a:rPr>
              <a:t>’</a:t>
            </a:r>
            <a:r>
              <a:rPr lang="en-US" sz="3200" dirty="0" err="1">
                <a:solidFill>
                  <a:srgbClr val="A40800"/>
                </a:solidFill>
                <a:latin typeface="Tw Cen MT" charset="0"/>
                <a:ea typeface="ＭＳ Ｐゴシック" charset="0"/>
                <a:cs typeface="Tw Cen MT" charset="0"/>
                <a:sym typeface="Tw Cen MT" charset="0"/>
              </a:rPr>
              <a:t>attendent</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à</a:t>
            </a:r>
            <a:r>
              <a:rPr lang="en-US" sz="3200" dirty="0">
                <a:solidFill>
                  <a:srgbClr val="A40800"/>
                </a:solidFill>
                <a:latin typeface="Tw Cen MT" charset="0"/>
                <a:ea typeface="ＭＳ Ｐゴシック" charset="0"/>
                <a:cs typeface="Tw Cen MT" charset="0"/>
                <a:sym typeface="Tw Cen MT" charset="0"/>
              </a:rPr>
              <a:t> vivre des </a:t>
            </a:r>
            <a:r>
              <a:rPr lang="en-US" sz="3200" dirty="0" err="1">
                <a:solidFill>
                  <a:srgbClr val="A40800"/>
                </a:solidFill>
                <a:latin typeface="Tw Cen MT" charset="0"/>
                <a:ea typeface="ＭＳ Ｐゴシック" charset="0"/>
                <a:cs typeface="Tw Cen MT" charset="0"/>
                <a:sym typeface="Tw Cen MT" charset="0"/>
              </a:rPr>
              <a:t>expériences</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négatives</a:t>
            </a:r>
            <a:r>
              <a:rPr lang="en-US" sz="3200" dirty="0">
                <a:solidFill>
                  <a:srgbClr val="A40800"/>
                </a:solidFill>
                <a:latin typeface="Tw Cen MT" charset="0"/>
                <a:ea typeface="ＭＳ Ｐゴシック" charset="0"/>
                <a:cs typeface="Tw Cen MT" charset="0"/>
                <a:sym typeface="Tw Cen MT" charset="0"/>
              </a:rPr>
              <a:t> </a:t>
            </a:r>
            <a:r>
              <a:rPr lang="en-US" sz="3200" dirty="0">
                <a:solidFill>
                  <a:srgbClr val="200063"/>
                </a:solidFill>
                <a:latin typeface="Tw Cen MT" charset="0"/>
                <a:ea typeface="ＭＳ Ｐゴシック" charset="0"/>
                <a:cs typeface="Tw Cen MT" charset="0"/>
                <a:sym typeface="Tw Cen MT" charset="0"/>
              </a:rPr>
              <a:t>». </a:t>
            </a:r>
          </a:p>
          <a:p>
            <a:pPr algn="just">
              <a:spcBef>
                <a:spcPts val="750"/>
              </a:spcBef>
            </a:pPr>
            <a:r>
              <a:rPr lang="en-US" sz="3200" dirty="0">
                <a:solidFill>
                  <a:srgbClr val="200063"/>
                </a:solidFill>
                <a:latin typeface="Tw Cen MT" charset="0"/>
                <a:ea typeface="ＭＳ Ｐゴシック" charset="0"/>
                <a:cs typeface="Tw Cen MT" charset="0"/>
                <a:sym typeface="Tw Cen MT" charset="0"/>
              </a:rPr>
              <a:t>L</a:t>
            </a:r>
            <a:r>
              <a:rPr lang="ja-JP" altLang="en-US" sz="3200" dirty="0">
                <a:solidFill>
                  <a:srgbClr val="200063"/>
                </a:solidFill>
                <a:latin typeface="Arial"/>
                <a:ea typeface="ＭＳ Ｐゴシック" charset="0"/>
                <a:cs typeface="Tw Cen MT" charset="0"/>
                <a:sym typeface="Tw Cen MT" charset="0"/>
              </a:rPr>
              <a:t>’</a:t>
            </a:r>
            <a:r>
              <a:rPr lang="en-US" sz="3200" dirty="0" err="1">
                <a:solidFill>
                  <a:srgbClr val="200063"/>
                </a:solidFill>
                <a:latin typeface="Tw Cen MT" charset="0"/>
                <a:ea typeface="ＭＳ Ｐゴシック" charset="0"/>
                <a:cs typeface="Tw Cen MT" charset="0"/>
                <a:sym typeface="Tw Cen MT" charset="0"/>
              </a:rPr>
              <a:t>optimisme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est</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ici</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conçu</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comme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une</a:t>
            </a:r>
            <a:r>
              <a:rPr lang="en-US" sz="3200" dirty="0">
                <a:solidFill>
                  <a:srgbClr val="200063"/>
                </a:solidFill>
                <a:latin typeface="Tw Cen MT" charset="0"/>
                <a:ea typeface="ＭＳ Ｐゴシック" charset="0"/>
                <a:cs typeface="Tw Cen MT" charset="0"/>
                <a:sym typeface="Tw Cen MT" charset="0"/>
              </a:rPr>
              <a:t> variable cognitive qui </a:t>
            </a:r>
            <a:r>
              <a:rPr lang="en-US" sz="3200" dirty="0" err="1">
                <a:solidFill>
                  <a:srgbClr val="200063"/>
                </a:solidFill>
                <a:latin typeface="Tw Cen MT" charset="0"/>
                <a:ea typeface="ＭＳ Ｐゴシック" charset="0"/>
                <a:cs typeface="Tw Cen MT" charset="0"/>
                <a:sym typeface="Tw Cen MT" charset="0"/>
              </a:rPr>
              <a:t>consiste</a:t>
            </a:r>
            <a:r>
              <a:rPr lang="en-US" sz="3200" dirty="0">
                <a:solidFill>
                  <a:srgbClr val="200063"/>
                </a:solidFill>
                <a:latin typeface="Tw Cen MT" charset="0"/>
                <a:ea typeface="ＭＳ Ｐゴシック" charset="0"/>
                <a:cs typeface="Tw Cen MT" charset="0"/>
                <a:sym typeface="Tw Cen MT" charset="0"/>
              </a:rPr>
              <a:t> en </a:t>
            </a:r>
            <a:r>
              <a:rPr lang="en-US" sz="3200" dirty="0" err="1">
                <a:solidFill>
                  <a:srgbClr val="200063"/>
                </a:solidFill>
                <a:latin typeface="Tw Cen MT" charset="0"/>
                <a:ea typeface="ＭＳ Ｐゴシック" charset="0"/>
                <a:cs typeface="Tw Cen MT" charset="0"/>
                <a:sym typeface="Tw Cen MT" charset="0"/>
              </a:rPr>
              <a:t>une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confiance</a:t>
            </a:r>
            <a:r>
              <a:rPr lang="en-US" sz="3200" dirty="0">
                <a:solidFill>
                  <a:srgbClr val="D90B00"/>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générale</a:t>
            </a:r>
            <a:r>
              <a:rPr lang="en-US" sz="3200" dirty="0">
                <a:solidFill>
                  <a:srgbClr val="D90B00"/>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à</a:t>
            </a:r>
            <a:r>
              <a:rPr lang="en-US" sz="3200" dirty="0">
                <a:solidFill>
                  <a:srgbClr val="D90B00"/>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avoir</a:t>
            </a:r>
            <a:r>
              <a:rPr lang="en-US" sz="3200" dirty="0">
                <a:solidFill>
                  <a:srgbClr val="D90B00"/>
                </a:solidFill>
                <a:latin typeface="Tw Cen MT" charset="0"/>
                <a:ea typeface="ＭＳ Ｐゴシック" charset="0"/>
                <a:cs typeface="Tw Cen MT" charset="0"/>
                <a:sym typeface="Tw Cen MT" charset="0"/>
              </a:rPr>
              <a:t> des </a:t>
            </a:r>
            <a:r>
              <a:rPr lang="en-US" sz="3200" dirty="0" err="1">
                <a:solidFill>
                  <a:srgbClr val="D90B00"/>
                </a:solidFill>
                <a:latin typeface="Tw Cen MT" charset="0"/>
                <a:ea typeface="ＭＳ Ｐゴシック" charset="0"/>
                <a:cs typeface="Tw Cen MT" charset="0"/>
                <a:sym typeface="Tw Cen MT" charset="0"/>
              </a:rPr>
              <a:t>résultats</a:t>
            </a:r>
            <a:r>
              <a:rPr lang="en-US" sz="3200" dirty="0">
                <a:solidFill>
                  <a:srgbClr val="D90B00"/>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positifs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cette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confiance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étant</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fondée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sur</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une</a:t>
            </a:r>
            <a:r>
              <a:rPr lang="en-US" sz="3200" dirty="0">
                <a:solidFill>
                  <a:srgbClr val="200063"/>
                </a:solidFill>
                <a:latin typeface="Tw Cen MT" charset="0"/>
                <a:ea typeface="ＭＳ Ｐゴシック" charset="0"/>
                <a:cs typeface="Tw Cen MT" charset="0"/>
                <a:sym typeface="Tw Cen MT" charset="0"/>
              </a:rPr>
              <a:t> estimation </a:t>
            </a:r>
            <a:r>
              <a:rPr lang="en-US" sz="3200" dirty="0" err="1">
                <a:solidFill>
                  <a:srgbClr val="200063"/>
                </a:solidFill>
                <a:latin typeface="Tw Cen MT" charset="0"/>
                <a:ea typeface="ＭＳ Ｐゴシック" charset="0"/>
                <a:cs typeface="Tw Cen MT" charset="0"/>
                <a:sym typeface="Tw Cen MT" charset="0"/>
              </a:rPr>
              <a:t>rationnelle</a:t>
            </a:r>
            <a:r>
              <a:rPr lang="en-US" sz="3200" dirty="0">
                <a:solidFill>
                  <a:srgbClr val="200063"/>
                </a:solidFill>
                <a:latin typeface="Tw Cen MT" charset="0"/>
                <a:ea typeface="ＭＳ Ｐゴシック" charset="0"/>
                <a:cs typeface="Tw Cen MT" charset="0"/>
                <a:sym typeface="Tw Cen MT" charset="0"/>
              </a:rPr>
              <a:t> des </a:t>
            </a:r>
            <a:r>
              <a:rPr lang="en-US" sz="3200" dirty="0" err="1">
                <a:solidFill>
                  <a:srgbClr val="200063"/>
                </a:solidFill>
                <a:latin typeface="Tw Cen MT" charset="0"/>
                <a:ea typeface="ＭＳ Ｐゴシック" charset="0"/>
                <a:cs typeface="Tw Cen MT" charset="0"/>
                <a:sym typeface="Tw Cen MT" charset="0"/>
              </a:rPr>
              <a:t>probabilités</a:t>
            </a:r>
            <a:r>
              <a:rPr lang="en-US" sz="3200" dirty="0">
                <a:solidFill>
                  <a:srgbClr val="200063"/>
                </a:solidFill>
                <a:latin typeface="Tw Cen MT" charset="0"/>
                <a:ea typeface="ＭＳ Ｐゴシック" charset="0"/>
                <a:cs typeface="Tw Cen MT" charset="0"/>
                <a:sym typeface="Tw Cen MT" charset="0"/>
              </a:rPr>
              <a:t> de </a:t>
            </a:r>
            <a:r>
              <a:rPr lang="en-US" sz="3200" dirty="0" err="1">
                <a:solidFill>
                  <a:srgbClr val="200063"/>
                </a:solidFill>
                <a:latin typeface="Tw Cen MT" charset="0"/>
                <a:ea typeface="ＭＳ Ｐゴシック" charset="0"/>
                <a:cs typeface="Tw Cen MT" charset="0"/>
                <a:sym typeface="Tw Cen MT" charset="0"/>
              </a:rPr>
              <a:t>réussite</a:t>
            </a:r>
            <a:r>
              <a:rPr lang="en-US" sz="3200" dirty="0">
                <a:solidFill>
                  <a:srgbClr val="200063"/>
                </a:solidFill>
                <a:latin typeface="Tw Cen MT" charset="0"/>
                <a:ea typeface="ＭＳ Ｐゴシック" charset="0"/>
                <a:cs typeface="Tw Cen MT" charset="0"/>
                <a:sym typeface="Tw Cen MT" charset="0"/>
              </a:rPr>
              <a:t> de la </a:t>
            </a:r>
            <a:r>
              <a:rPr lang="en-US" sz="3200" dirty="0" err="1">
                <a:solidFill>
                  <a:srgbClr val="200063"/>
                </a:solidFill>
                <a:latin typeface="Tw Cen MT" charset="0"/>
                <a:ea typeface="ＭＳ Ｐゴシック" charset="0"/>
                <a:cs typeface="Tw Cen MT" charset="0"/>
                <a:sym typeface="Tw Cen MT" charset="0"/>
              </a:rPr>
              <a:t>personne</a:t>
            </a:r>
            <a:r>
              <a:rPr lang="en-US" sz="3200" dirty="0">
                <a:solidFill>
                  <a:srgbClr val="200063"/>
                </a:solidFill>
                <a:latin typeface="Tw Cen MT" charset="0"/>
                <a:ea typeface="ＭＳ Ｐゴシック" charset="0"/>
                <a:cs typeface="Tw Cen MT" charset="0"/>
                <a:sym typeface="Tw Cen MT" charset="0"/>
              </a:rPr>
              <a:t> et la </a:t>
            </a:r>
            <a:r>
              <a:rPr lang="en-US" sz="3200" dirty="0" err="1">
                <a:solidFill>
                  <a:srgbClr val="200063"/>
                </a:solidFill>
                <a:latin typeface="Tw Cen MT" charset="0"/>
                <a:ea typeface="ＭＳ Ｐゴシック" charset="0"/>
                <a:cs typeface="Tw Cen MT" charset="0"/>
                <a:sym typeface="Tw Cen MT" charset="0"/>
              </a:rPr>
              <a:t>confiance</a:t>
            </a:r>
            <a:r>
              <a:rPr lang="en-US" sz="3200" dirty="0">
                <a:solidFill>
                  <a:srgbClr val="200063"/>
                </a:solidFill>
                <a:latin typeface="Tw Cen MT" charset="0"/>
                <a:ea typeface="ＭＳ Ｐゴシック" charset="0"/>
                <a:cs typeface="Tw Cen MT" charset="0"/>
                <a:sym typeface="Tw Cen MT" charset="0"/>
              </a:rPr>
              <a:t> en son </a:t>
            </a:r>
            <a:r>
              <a:rPr lang="en-US" sz="3200" dirty="0" err="1">
                <a:solidFill>
                  <a:srgbClr val="200063"/>
                </a:solidFill>
                <a:latin typeface="Tw Cen MT" charset="0"/>
                <a:ea typeface="ＭＳ Ｐゴシック" charset="0"/>
                <a:cs typeface="Tw Cen MT" charset="0"/>
                <a:sym typeface="Tw Cen MT" charset="0"/>
              </a:rPr>
              <a:t>efficacité</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personnelle</a:t>
            </a:r>
            <a:r>
              <a:rPr lang="en-US" sz="3200" dirty="0">
                <a:solidFill>
                  <a:srgbClr val="200063"/>
                </a:solidFill>
                <a:latin typeface="Tw Cen MT" charset="0"/>
                <a:ea typeface="ＭＳ Ｐゴシック" charset="0"/>
                <a:cs typeface="Tw Cen MT" charset="0"/>
                <a:sym typeface="Tw Cen MT" charset="0"/>
              </a:rPr>
              <a:t>. </a:t>
            </a:r>
          </a:p>
        </p:txBody>
      </p:sp>
      <p:sp>
        <p:nvSpPr>
          <p:cNvPr id="6" name="Rectangle 5"/>
          <p:cNvSpPr/>
          <p:nvPr/>
        </p:nvSpPr>
        <p:spPr>
          <a:xfrm>
            <a:off x="539552" y="188640"/>
            <a:ext cx="7704856" cy="830997"/>
          </a:xfrm>
          <a:prstGeom prst="rect">
            <a:avLst/>
          </a:prstGeom>
        </p:spPr>
        <p:txBody>
          <a:bodyPr wrap="square">
            <a:spAutoFit/>
          </a:bodyPr>
          <a:lstStyle/>
          <a:p>
            <a:pPr lvl="0"/>
            <a:r>
              <a:rPr lang="fr-FR" sz="2400" b="1" dirty="0" smtClean="0">
                <a:latin typeface="+mn-lt"/>
              </a:rPr>
              <a:t>4.2. L’optimisme dans le domaine de l’ETP</a:t>
            </a:r>
          </a:p>
          <a:p>
            <a:pPr lvl="0" algn="just"/>
            <a:endParaRPr lang="fr-FR" sz="2400" dirty="0">
              <a:latin typeface="+mn-lt"/>
            </a:endParaRPr>
          </a:p>
        </p:txBody>
      </p:sp>
    </p:spTree>
    <p:extLst>
      <p:ext uri="{BB962C8B-B14F-4D97-AF65-F5344CB8AC3E}">
        <p14:creationId xmlns:p14="http://schemas.microsoft.com/office/powerpoint/2010/main" val="50829964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179512" y="548680"/>
            <a:ext cx="8945571" cy="6048672"/>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endParaRPr lang="en-US" sz="3200" dirty="0">
              <a:solidFill>
                <a:srgbClr val="200063"/>
              </a:solidFill>
              <a:latin typeface="Tw Cen MT" charset="0"/>
              <a:ea typeface="ＭＳ Ｐゴシック" charset="0"/>
              <a:cs typeface="Lucida Grande" charset="0"/>
              <a:sym typeface="Tw Cen MT" charset="0"/>
            </a:endParaRPr>
          </a:p>
          <a:p>
            <a:pPr algn="just">
              <a:spcBef>
                <a:spcPts val="750"/>
              </a:spcBef>
            </a:pPr>
            <a:r>
              <a:rPr lang="en-US" sz="3200" dirty="0">
                <a:solidFill>
                  <a:srgbClr val="200063"/>
                </a:solidFill>
                <a:latin typeface="Tw Cen MT" charset="0"/>
                <a:ea typeface="ＭＳ Ｐゴシック" charset="0"/>
                <a:cs typeface="Lucida Grande" charset="0"/>
                <a:sym typeface="Tw Cen MT" charset="0"/>
              </a:rPr>
              <a:t>Un </a:t>
            </a:r>
            <a:r>
              <a:rPr lang="en-US" sz="3200" dirty="0" err="1">
                <a:solidFill>
                  <a:srgbClr val="2B4714"/>
                </a:solidFill>
                <a:latin typeface="Tw Cen MT" charset="0"/>
                <a:ea typeface="ＭＳ Ｐゴシック" charset="0"/>
                <a:cs typeface="Tw Cen MT" charset="0"/>
                <a:sym typeface="Tw Cen MT" charset="0"/>
              </a:rPr>
              <a:t>optimiste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saura</a:t>
            </a:r>
            <a:r>
              <a:rPr lang="en-US" sz="3200" dirty="0">
                <a:solidFill>
                  <a:srgbClr val="200063"/>
                </a:solidFill>
                <a:latin typeface="Tw Cen MT" charset="0"/>
                <a:ea typeface="ＭＳ Ｐゴシック" charset="0"/>
                <a:cs typeface="Tw Cen MT" charset="0"/>
                <a:sym typeface="Tw Cen MT" charset="0"/>
              </a:rPr>
              <a:t> </a:t>
            </a:r>
            <a:r>
              <a:rPr lang="en-US" sz="3200" u="sng" dirty="0" err="1">
                <a:solidFill>
                  <a:srgbClr val="A40800"/>
                </a:solidFill>
                <a:latin typeface="Tw Cen MT" charset="0"/>
                <a:ea typeface="ＭＳ Ｐゴシック" charset="0"/>
                <a:cs typeface="Tw Cen MT" charset="0"/>
                <a:sym typeface="Tw Cen MT" charset="0"/>
              </a:rPr>
              <a:t>tenir</a:t>
            </a:r>
            <a:r>
              <a:rPr lang="en-US" sz="3200" u="sng" dirty="0">
                <a:solidFill>
                  <a:srgbClr val="A40800"/>
                </a:solidFill>
                <a:latin typeface="Tw Cen MT" charset="0"/>
                <a:ea typeface="ＭＳ Ｐゴシック" charset="0"/>
                <a:cs typeface="Tw Cen MT" charset="0"/>
                <a:sym typeface="Tw Cen MT" charset="0"/>
              </a:rPr>
              <a:t> tête, affronter les </a:t>
            </a:r>
            <a:r>
              <a:rPr lang="en-US" sz="3200" u="sng" dirty="0" err="1">
                <a:solidFill>
                  <a:srgbClr val="A40800"/>
                </a:solidFill>
                <a:latin typeface="Tw Cen MT" charset="0"/>
                <a:ea typeface="ＭＳ Ｐゴシック" charset="0"/>
                <a:cs typeface="Tw Cen MT" charset="0"/>
                <a:sym typeface="Tw Cen MT" charset="0"/>
              </a:rPr>
              <a:t>problèmes</a:t>
            </a:r>
            <a:r>
              <a:rPr lang="en-US" sz="3200" u="sng" dirty="0">
                <a:solidFill>
                  <a:srgbClr val="A40800"/>
                </a:solidFill>
                <a:latin typeface="Tw Cen MT" charset="0"/>
                <a:ea typeface="ＭＳ Ｐゴシック" charset="0"/>
                <a:cs typeface="Tw Cen MT" charset="0"/>
                <a:sym typeface="Tw Cen MT" charset="0"/>
              </a:rPr>
              <a:t> </a:t>
            </a:r>
            <a:r>
              <a:rPr lang="en-US" sz="3200" u="sng" dirty="0" err="1">
                <a:solidFill>
                  <a:srgbClr val="A40800"/>
                </a:solidFill>
                <a:latin typeface="Tw Cen MT" charset="0"/>
                <a:ea typeface="ＭＳ Ｐゴシック" charset="0"/>
                <a:cs typeface="Tw Cen MT" charset="0"/>
                <a:sym typeface="Tw Cen MT" charset="0"/>
              </a:rPr>
              <a:t>auxquels</a:t>
            </a:r>
            <a:r>
              <a:rPr lang="en-US" sz="3200" u="sng" dirty="0">
                <a:solidFill>
                  <a:srgbClr val="A40800"/>
                </a:solidFill>
                <a:latin typeface="Tw Cen MT" charset="0"/>
                <a:ea typeface="ＭＳ Ｐゴシック" charset="0"/>
                <a:cs typeface="Tw Cen MT" charset="0"/>
                <a:sym typeface="Tw Cen MT" charset="0"/>
              </a:rPr>
              <a:t> </a:t>
            </a:r>
            <a:r>
              <a:rPr lang="en-US" sz="3200" u="sng" dirty="0" err="1">
                <a:solidFill>
                  <a:srgbClr val="A40800"/>
                </a:solidFill>
                <a:latin typeface="Tw Cen MT" charset="0"/>
                <a:ea typeface="ＭＳ Ｐゴシック" charset="0"/>
                <a:cs typeface="Tw Cen MT" charset="0"/>
                <a:sym typeface="Tw Cen MT" charset="0"/>
              </a:rPr>
              <a:t>il</a:t>
            </a:r>
            <a:r>
              <a:rPr lang="en-US" sz="3200" u="sng" dirty="0">
                <a:solidFill>
                  <a:srgbClr val="A40800"/>
                </a:solidFill>
                <a:latin typeface="Tw Cen MT" charset="0"/>
                <a:ea typeface="ＭＳ Ｐゴシック" charset="0"/>
                <a:cs typeface="Tw Cen MT" charset="0"/>
                <a:sym typeface="Tw Cen MT" charset="0"/>
              </a:rPr>
              <a:t> </a:t>
            </a:r>
            <a:r>
              <a:rPr lang="en-US" sz="3200" u="sng" dirty="0" err="1">
                <a:solidFill>
                  <a:srgbClr val="A40800"/>
                </a:solidFill>
                <a:latin typeface="Tw Cen MT" charset="0"/>
                <a:ea typeface="ＭＳ Ｐゴシック" charset="0"/>
                <a:cs typeface="Tw Cen MT" charset="0"/>
                <a:sym typeface="Tw Cen MT" charset="0"/>
              </a:rPr>
              <a:t>est</a:t>
            </a:r>
            <a:r>
              <a:rPr lang="en-US" sz="3200" u="sng" dirty="0">
                <a:solidFill>
                  <a:srgbClr val="A40800"/>
                </a:solidFill>
                <a:latin typeface="Tw Cen MT" charset="0"/>
                <a:ea typeface="ＭＳ Ｐゴシック" charset="0"/>
                <a:cs typeface="Tw Cen MT" charset="0"/>
                <a:sym typeface="Tw Cen MT" charset="0"/>
              </a:rPr>
              <a:t> </a:t>
            </a:r>
            <a:r>
              <a:rPr lang="en-US" sz="3200" u="sng" dirty="0" err="1">
                <a:solidFill>
                  <a:srgbClr val="A40800"/>
                </a:solidFill>
                <a:latin typeface="Tw Cen MT" charset="0"/>
                <a:ea typeface="ＭＳ Ｐゴシック" charset="0"/>
                <a:cs typeface="Tw Cen MT" charset="0"/>
                <a:sym typeface="Tw Cen MT" charset="0"/>
              </a:rPr>
              <a:t>confronté</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donner</a:t>
            </a:r>
            <a:r>
              <a:rPr lang="en-US" sz="3200" dirty="0">
                <a:solidFill>
                  <a:srgbClr val="200063"/>
                </a:solidFill>
                <a:latin typeface="Tw Cen MT" charset="0"/>
                <a:ea typeface="ＭＳ Ｐゴシック" charset="0"/>
                <a:cs typeface="Tw Cen MT" charset="0"/>
                <a:sym typeface="Tw Cen MT" charset="0"/>
              </a:rPr>
              <a:t> le </a:t>
            </a:r>
            <a:r>
              <a:rPr lang="en-US" sz="3200" dirty="0" err="1">
                <a:solidFill>
                  <a:srgbClr val="200063"/>
                </a:solidFill>
                <a:latin typeface="Tw Cen MT" charset="0"/>
                <a:ea typeface="ＭＳ Ｐゴシック" charset="0"/>
                <a:cs typeface="Tw Cen MT" charset="0"/>
                <a:sym typeface="Tw Cen MT" charset="0"/>
              </a:rPr>
              <a:t>meilleur</a:t>
            </a:r>
            <a:r>
              <a:rPr lang="en-US" sz="3200" dirty="0">
                <a:solidFill>
                  <a:srgbClr val="200063"/>
                </a:solidFill>
                <a:latin typeface="Tw Cen MT" charset="0"/>
                <a:ea typeface="ＭＳ Ｐゴシック" charset="0"/>
                <a:cs typeface="Tw Cen MT" charset="0"/>
                <a:sym typeface="Tw Cen MT" charset="0"/>
              </a:rPr>
              <a:t> de </a:t>
            </a:r>
            <a:r>
              <a:rPr lang="en-US" sz="3200" dirty="0" err="1">
                <a:solidFill>
                  <a:srgbClr val="200063"/>
                </a:solidFill>
                <a:latin typeface="Tw Cen MT" charset="0"/>
                <a:ea typeface="ＭＳ Ｐゴシック" charset="0"/>
                <a:cs typeface="Tw Cen MT" charset="0"/>
                <a:sym typeface="Tw Cen MT" charset="0"/>
              </a:rPr>
              <a:t>lui-même</a:t>
            </a:r>
            <a:r>
              <a:rPr lang="en-US" sz="3200" dirty="0">
                <a:solidFill>
                  <a:srgbClr val="200063"/>
                </a:solidFill>
                <a:latin typeface="Tw Cen MT" charset="0"/>
                <a:ea typeface="ＭＳ Ｐゴシック" charset="0"/>
                <a:cs typeface="Tw Cen MT" charset="0"/>
                <a:sym typeface="Tw Cen MT" charset="0"/>
              </a:rPr>
              <a:t> et </a:t>
            </a:r>
            <a:r>
              <a:rPr lang="en-US" sz="3200" dirty="0" err="1">
                <a:solidFill>
                  <a:srgbClr val="200063"/>
                </a:solidFill>
                <a:latin typeface="Tw Cen MT" charset="0"/>
                <a:ea typeface="ＭＳ Ｐゴシック" charset="0"/>
                <a:cs typeface="Tw Cen MT" charset="0"/>
                <a:sym typeface="Tw Cen MT" charset="0"/>
              </a:rPr>
              <a:t>persévérer</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Plutôt</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que</a:t>
            </a:r>
            <a:r>
              <a:rPr lang="en-US" sz="3200" dirty="0">
                <a:solidFill>
                  <a:srgbClr val="200063"/>
                </a:solidFill>
                <a:latin typeface="Tw Cen MT" charset="0"/>
                <a:ea typeface="ＭＳ Ｐゴシック" charset="0"/>
                <a:cs typeface="Tw Cen MT" charset="0"/>
                <a:sym typeface="Tw Cen MT" charset="0"/>
              </a:rPr>
              <a:t> d</a:t>
            </a:r>
            <a:r>
              <a:rPr lang="ja-JP" altLang="en-US" sz="3200" dirty="0">
                <a:solidFill>
                  <a:srgbClr val="200063"/>
                </a:solidFill>
                <a:latin typeface="Arial"/>
                <a:ea typeface="ＭＳ Ｐゴシック" charset="0"/>
                <a:cs typeface="Tw Cen MT" charset="0"/>
                <a:sym typeface="Tw Cen MT" charset="0"/>
              </a:rPr>
              <a:t>’</a:t>
            </a:r>
            <a:r>
              <a:rPr lang="en-US" sz="3200" dirty="0">
                <a:solidFill>
                  <a:srgbClr val="200063"/>
                </a:solidFill>
                <a:latin typeface="Tw Cen MT" charset="0"/>
                <a:ea typeface="ＭＳ Ｐゴシック" charset="0"/>
                <a:cs typeface="Tw Cen MT" charset="0"/>
                <a:sym typeface="Tw Cen MT" charset="0"/>
              </a:rPr>
              <a:t>ignorer les </a:t>
            </a:r>
            <a:r>
              <a:rPr lang="en-US" sz="3200" dirty="0" err="1">
                <a:solidFill>
                  <a:srgbClr val="200063"/>
                </a:solidFill>
                <a:latin typeface="Tw Cen MT" charset="0"/>
                <a:ea typeface="ＭＳ Ｐゴシック" charset="0"/>
                <a:cs typeface="Tw Cen MT" charset="0"/>
                <a:sym typeface="Tw Cen MT" charset="0"/>
              </a:rPr>
              <a:t>difficultés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D90B00"/>
                </a:solidFill>
                <a:latin typeface="Tw Cen MT" charset="0"/>
                <a:ea typeface="ＭＳ Ｐゴシック" charset="0"/>
                <a:cs typeface="Tw Cen MT" charset="0"/>
                <a:sym typeface="Tw Cen MT" charset="0"/>
              </a:rPr>
              <a:t>il</a:t>
            </a:r>
            <a:r>
              <a:rPr lang="en-US" sz="3200" dirty="0">
                <a:solidFill>
                  <a:srgbClr val="D90B00"/>
                </a:solidFill>
                <a:latin typeface="Tw Cen MT" charset="0"/>
                <a:ea typeface="ＭＳ Ｐゴシック" charset="0"/>
                <a:cs typeface="Tw Cen MT" charset="0"/>
                <a:sym typeface="Tw Cen MT" charset="0"/>
              </a:rPr>
              <a:t> </a:t>
            </a:r>
            <a:r>
              <a:rPr lang="en-US" sz="3200" u="sng" dirty="0" err="1">
                <a:solidFill>
                  <a:srgbClr val="D90B00"/>
                </a:solidFill>
                <a:latin typeface="Tw Cen MT" charset="0"/>
                <a:ea typeface="ＭＳ Ｐゴシック" charset="0"/>
                <a:cs typeface="Tw Cen MT" charset="0"/>
                <a:sym typeface="Tw Cen MT" charset="0"/>
              </a:rPr>
              <a:t>acceptera</a:t>
            </a:r>
            <a:r>
              <a:rPr lang="en-US" sz="3200" u="sng" dirty="0">
                <a:solidFill>
                  <a:srgbClr val="D90B00"/>
                </a:solidFill>
                <a:latin typeface="Tw Cen MT" charset="0"/>
                <a:ea typeface="ＭＳ Ｐゴシック" charset="0"/>
                <a:cs typeface="Tw Cen MT" charset="0"/>
                <a:sym typeface="Tw Cen MT" charset="0"/>
              </a:rPr>
              <a:t> la </a:t>
            </a:r>
            <a:r>
              <a:rPr lang="en-US" sz="3200" u="sng" dirty="0" err="1">
                <a:solidFill>
                  <a:srgbClr val="D90B00"/>
                </a:solidFill>
                <a:latin typeface="Tw Cen MT" charset="0"/>
                <a:ea typeface="ＭＳ Ｐゴシック" charset="0"/>
                <a:cs typeface="Tw Cen MT" charset="0"/>
                <a:sym typeface="Tw Cen MT" charset="0"/>
              </a:rPr>
              <a:t>réalité</a:t>
            </a:r>
            <a:r>
              <a:rPr lang="en-US" sz="3200" u="sng" dirty="0">
                <a:solidFill>
                  <a:srgbClr val="D90B00"/>
                </a:solidFill>
                <a:latin typeface="Tw Cen MT" charset="0"/>
                <a:ea typeface="ＭＳ Ｐゴシック" charset="0"/>
                <a:cs typeface="Tw Cen MT" charset="0"/>
                <a:sym typeface="Tw Cen MT" charset="0"/>
              </a:rPr>
              <a:t> et se </a:t>
            </a:r>
            <a:r>
              <a:rPr lang="en-US" sz="3200" u="sng" dirty="0" err="1">
                <a:solidFill>
                  <a:srgbClr val="D90B00"/>
                </a:solidFill>
                <a:latin typeface="Tw Cen MT" charset="0"/>
                <a:ea typeface="ＭＳ Ｐゴシック" charset="0"/>
                <a:cs typeface="Tw Cen MT" charset="0"/>
                <a:sym typeface="Tw Cen MT" charset="0"/>
              </a:rPr>
              <a:t>centrera</a:t>
            </a:r>
            <a:r>
              <a:rPr lang="en-US" sz="3200" u="sng" dirty="0">
                <a:solidFill>
                  <a:srgbClr val="D90B00"/>
                </a:solidFill>
                <a:latin typeface="Tw Cen MT" charset="0"/>
                <a:ea typeface="ＭＳ Ｐゴシック" charset="0"/>
                <a:cs typeface="Tw Cen MT" charset="0"/>
                <a:sym typeface="Tw Cen MT" charset="0"/>
              </a:rPr>
              <a:t> </a:t>
            </a:r>
            <a:r>
              <a:rPr lang="en-US" sz="3200" u="sng" dirty="0" err="1">
                <a:solidFill>
                  <a:srgbClr val="D90B00"/>
                </a:solidFill>
                <a:latin typeface="Tw Cen MT" charset="0"/>
                <a:ea typeface="ＭＳ Ｐゴシック" charset="0"/>
                <a:cs typeface="Tw Cen MT" charset="0"/>
                <a:sym typeface="Tw Cen MT" charset="0"/>
              </a:rPr>
              <a:t>sur</a:t>
            </a:r>
            <a:r>
              <a:rPr lang="en-US" sz="3200" u="sng" dirty="0">
                <a:solidFill>
                  <a:srgbClr val="D90B00"/>
                </a:solidFill>
                <a:latin typeface="Tw Cen MT" charset="0"/>
                <a:ea typeface="ＭＳ Ｐゴシック" charset="0"/>
                <a:cs typeface="Tw Cen MT" charset="0"/>
                <a:sym typeface="Tw Cen MT" charset="0"/>
              </a:rPr>
              <a:t> la </a:t>
            </a:r>
            <a:r>
              <a:rPr lang="en-US" sz="3200" u="sng" dirty="0" err="1">
                <a:solidFill>
                  <a:srgbClr val="D90B00"/>
                </a:solidFill>
                <a:latin typeface="Tw Cen MT" charset="0"/>
                <a:ea typeface="ＭＳ Ｐゴシック" charset="0"/>
                <a:cs typeface="Tw Cen MT" charset="0"/>
                <a:sym typeface="Tw Cen MT" charset="0"/>
              </a:rPr>
              <a:t>résolution</a:t>
            </a:r>
            <a:r>
              <a:rPr lang="en-US" sz="3200" u="sng" dirty="0">
                <a:solidFill>
                  <a:srgbClr val="D90B00"/>
                </a:solidFill>
                <a:latin typeface="Tw Cen MT" charset="0"/>
                <a:ea typeface="ＭＳ Ｐゴシック" charset="0"/>
                <a:cs typeface="Tw Cen MT" charset="0"/>
                <a:sym typeface="Tw Cen MT" charset="0"/>
              </a:rPr>
              <a:t> des </a:t>
            </a:r>
            <a:r>
              <a:rPr lang="en-US" sz="3200" u="sng" dirty="0" err="1">
                <a:solidFill>
                  <a:srgbClr val="D90B00"/>
                </a:solidFill>
                <a:latin typeface="Tw Cen MT" charset="0"/>
                <a:ea typeface="ＭＳ Ｐゴシック" charset="0"/>
                <a:cs typeface="Tw Cen MT" charset="0"/>
                <a:sym typeface="Tw Cen MT" charset="0"/>
              </a:rPr>
              <a:t>problèmes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afin</a:t>
            </a:r>
            <a:r>
              <a:rPr lang="en-US" sz="3200" dirty="0">
                <a:solidFill>
                  <a:srgbClr val="200063"/>
                </a:solidFill>
                <a:latin typeface="Tw Cen MT" charset="0"/>
                <a:ea typeface="ＭＳ Ｐゴシック" charset="0"/>
                <a:cs typeface="Tw Cen MT" charset="0"/>
                <a:sym typeface="Tw Cen MT" charset="0"/>
              </a:rPr>
              <a:t> de </a:t>
            </a:r>
            <a:r>
              <a:rPr lang="en-US" sz="3200" dirty="0" err="1">
                <a:solidFill>
                  <a:srgbClr val="200063"/>
                </a:solidFill>
                <a:latin typeface="Tw Cen MT" charset="0"/>
                <a:ea typeface="ＭＳ Ｐゴシック" charset="0"/>
                <a:cs typeface="Tw Cen MT" charset="0"/>
                <a:sym typeface="Tw Cen MT" charset="0"/>
              </a:rPr>
              <a:t>trouver</a:t>
            </a:r>
            <a:r>
              <a:rPr lang="en-US" sz="3200" dirty="0">
                <a:solidFill>
                  <a:srgbClr val="200063"/>
                </a:solidFill>
                <a:latin typeface="Tw Cen MT" charset="0"/>
                <a:ea typeface="ＭＳ Ｐゴシック" charset="0"/>
                <a:cs typeface="Tw Cen MT" charset="0"/>
                <a:sym typeface="Tw Cen MT" charset="0"/>
              </a:rPr>
              <a:t> des solutions. </a:t>
            </a:r>
            <a:r>
              <a:rPr lang="en-US" sz="3200" dirty="0" err="1">
                <a:solidFill>
                  <a:srgbClr val="200063"/>
                </a:solidFill>
                <a:latin typeface="Tw Cen MT" charset="0"/>
                <a:ea typeface="ＭＳ Ｐゴシック" charset="0"/>
                <a:cs typeface="Tw Cen MT" charset="0"/>
                <a:sym typeface="Tw Cen MT" charset="0"/>
              </a:rPr>
              <a:t>Ces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problèmes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auront</a:t>
            </a:r>
            <a:r>
              <a:rPr lang="en-US" sz="3200" dirty="0">
                <a:solidFill>
                  <a:srgbClr val="200063"/>
                </a:solidFill>
                <a:latin typeface="Tw Cen MT" charset="0"/>
                <a:ea typeface="ＭＳ Ｐゴシック" charset="0"/>
                <a:cs typeface="Tw Cen MT" charset="0"/>
                <a:sym typeface="Tw Cen MT" charset="0"/>
              </a:rPr>
              <a:t> en retour </a:t>
            </a:r>
            <a:r>
              <a:rPr lang="en-US" sz="3200" u="sng" dirty="0" err="1">
                <a:solidFill>
                  <a:srgbClr val="A40800"/>
                </a:solidFill>
                <a:latin typeface="Tw Cen MT" charset="0"/>
                <a:ea typeface="ＭＳ Ｐゴシック" charset="0"/>
                <a:cs typeface="Tw Cen MT" charset="0"/>
                <a:sym typeface="Tw Cen MT" charset="0"/>
              </a:rPr>
              <a:t>moins</a:t>
            </a:r>
            <a:r>
              <a:rPr lang="en-US" sz="3200" u="sng" dirty="0">
                <a:solidFill>
                  <a:srgbClr val="A40800"/>
                </a:solidFill>
                <a:latin typeface="Tw Cen MT" charset="0"/>
                <a:ea typeface="ＭＳ Ｐゴシック" charset="0"/>
                <a:cs typeface="Tw Cen MT" charset="0"/>
                <a:sym typeface="Tw Cen MT" charset="0"/>
              </a:rPr>
              <a:t> d</a:t>
            </a:r>
            <a:r>
              <a:rPr lang="ja-JP" altLang="en-US" sz="3200" u="sng" dirty="0">
                <a:solidFill>
                  <a:srgbClr val="A40800"/>
                </a:solidFill>
                <a:latin typeface="Arial"/>
                <a:ea typeface="ＭＳ Ｐゴシック" charset="0"/>
                <a:cs typeface="Tw Cen MT" charset="0"/>
                <a:sym typeface="Tw Cen MT" charset="0"/>
              </a:rPr>
              <a:t>’</a:t>
            </a:r>
            <a:r>
              <a:rPr lang="en-US" sz="3200" u="sng" dirty="0">
                <a:solidFill>
                  <a:srgbClr val="A40800"/>
                </a:solidFill>
                <a:latin typeface="Tw Cen MT" charset="0"/>
                <a:ea typeface="ＭＳ Ｐゴシック" charset="0"/>
                <a:cs typeface="Tw Cen MT" charset="0"/>
                <a:sym typeface="Tw Cen MT" charset="0"/>
              </a:rPr>
              <a:t>impact </a:t>
            </a:r>
            <a:r>
              <a:rPr lang="en-US" sz="3200" u="sng" dirty="0" err="1">
                <a:solidFill>
                  <a:srgbClr val="A40800"/>
                </a:solidFill>
                <a:latin typeface="Tw Cen MT" charset="0"/>
                <a:ea typeface="ＭＳ Ｐゴシック" charset="0"/>
                <a:cs typeface="Tw Cen MT" charset="0"/>
                <a:sym typeface="Tw Cen MT" charset="0"/>
              </a:rPr>
              <a:t>sur</a:t>
            </a:r>
            <a:r>
              <a:rPr lang="en-US" sz="3200" u="sng" dirty="0">
                <a:solidFill>
                  <a:srgbClr val="A40800"/>
                </a:solidFill>
                <a:latin typeface="Tw Cen MT" charset="0"/>
                <a:ea typeface="ＭＳ Ｐゴシック" charset="0"/>
                <a:cs typeface="Tw Cen MT" charset="0"/>
                <a:sym typeface="Tw Cen MT" charset="0"/>
              </a:rPr>
              <a:t> les plans physique et </a:t>
            </a:r>
            <a:r>
              <a:rPr lang="en-US" sz="3200" u="sng" dirty="0" err="1">
                <a:solidFill>
                  <a:srgbClr val="A40800"/>
                </a:solidFill>
                <a:latin typeface="Tw Cen MT" charset="0"/>
                <a:ea typeface="ＭＳ Ｐゴシック" charset="0"/>
                <a:cs typeface="Tw Cen MT" charset="0"/>
                <a:sym typeface="Tw Cen MT" charset="0"/>
              </a:rPr>
              <a:t>émotionnel</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que</a:t>
            </a:r>
            <a:r>
              <a:rPr lang="en-US" sz="3200" dirty="0">
                <a:solidFill>
                  <a:srgbClr val="200063"/>
                </a:solidFill>
                <a:latin typeface="Tw Cen MT" charset="0"/>
                <a:ea typeface="ＭＳ Ｐゴシック" charset="0"/>
                <a:cs typeface="Tw Cen MT" charset="0"/>
                <a:sym typeface="Tw Cen MT" charset="0"/>
              </a:rPr>
              <a:t> pour un </a:t>
            </a:r>
            <a:r>
              <a:rPr lang="en-US" sz="3200" dirty="0" err="1">
                <a:solidFill>
                  <a:srgbClr val="200063"/>
                </a:solidFill>
                <a:latin typeface="Tw Cen MT" charset="0"/>
                <a:ea typeface="ＭＳ Ｐゴシック" charset="0"/>
                <a:cs typeface="Tw Cen MT" charset="0"/>
                <a:sym typeface="Tw Cen MT" charset="0"/>
              </a:rPr>
              <a:t>i</a:t>
            </a:r>
            <a:r>
              <a:rPr lang="en-US" sz="3200" u="sng" dirty="0" err="1">
                <a:solidFill>
                  <a:srgbClr val="200063"/>
                </a:solidFill>
                <a:latin typeface="Tw Cen MT" charset="0"/>
                <a:ea typeface="ＭＳ Ｐゴシック" charset="0"/>
                <a:cs typeface="Tw Cen MT" charset="0"/>
                <a:sym typeface="Tw Cen MT" charset="0"/>
              </a:rPr>
              <a:t>ndividu</a:t>
            </a:r>
            <a:r>
              <a:rPr lang="en-US" sz="3200" u="sng" dirty="0">
                <a:solidFill>
                  <a:srgbClr val="200063"/>
                </a:solidFill>
                <a:latin typeface="Tw Cen MT" charset="0"/>
                <a:ea typeface="ＭＳ Ｐゴシック" charset="0"/>
                <a:cs typeface="Tw Cen MT" charset="0"/>
                <a:sym typeface="Tw Cen MT" charset="0"/>
              </a:rPr>
              <a:t> </a:t>
            </a:r>
            <a:r>
              <a:rPr lang="en-US" sz="3200" u="sng" dirty="0" err="1">
                <a:solidFill>
                  <a:srgbClr val="200063"/>
                </a:solidFill>
                <a:latin typeface="Tw Cen MT" charset="0"/>
                <a:ea typeface="ＭＳ Ｐゴシック" charset="0"/>
                <a:cs typeface="Tw Cen MT" charset="0"/>
                <a:sym typeface="Tw Cen MT" charset="0"/>
              </a:rPr>
              <a:t>pessimiste</a:t>
            </a:r>
            <a:r>
              <a:rPr lang="en-US" sz="3200" dirty="0">
                <a:solidFill>
                  <a:srgbClr val="200063"/>
                </a:solidFill>
                <a:latin typeface="Tw Cen MT" charset="0"/>
                <a:ea typeface="ＭＳ Ｐゴシック" charset="0"/>
                <a:cs typeface="Tw Cen MT" charset="0"/>
                <a:sym typeface="Tw Cen MT" charset="0"/>
              </a:rPr>
              <a:t>. </a:t>
            </a:r>
          </a:p>
          <a:p>
            <a:pPr algn="just">
              <a:spcBef>
                <a:spcPts val="750"/>
              </a:spcBef>
            </a:pPr>
            <a:r>
              <a:rPr lang="en-US" sz="3200" dirty="0">
                <a:solidFill>
                  <a:srgbClr val="200063"/>
                </a:solidFill>
                <a:latin typeface="Tw Cen MT" charset="0"/>
                <a:ea typeface="ＭＳ Ｐゴシック" charset="0"/>
                <a:cs typeface="Tw Cen MT" charset="0"/>
                <a:sym typeface="Tw Cen MT" charset="0"/>
              </a:rPr>
              <a:t>Un </a:t>
            </a:r>
            <a:r>
              <a:rPr lang="en-US" sz="3200" dirty="0" err="1">
                <a:solidFill>
                  <a:srgbClr val="2B4714"/>
                </a:solidFill>
                <a:latin typeface="Tw Cen MT" charset="0"/>
                <a:ea typeface="ＭＳ Ｐゴシック" charset="0"/>
                <a:cs typeface="Tw Cen MT" charset="0"/>
                <a:sym typeface="Tw Cen MT" charset="0"/>
              </a:rPr>
              <a:t>pessimiste</a:t>
            </a:r>
            <a:r>
              <a:rPr lang="en-US" sz="3200" dirty="0">
                <a:solidFill>
                  <a:srgbClr val="200063"/>
                </a:solidFill>
                <a:latin typeface="Tw Cen MT" charset="0"/>
                <a:ea typeface="ＭＳ Ｐゴシック" charset="0"/>
                <a:cs typeface="Tw Cen MT" charset="0"/>
                <a:sym typeface="Tw Cen MT" charset="0"/>
              </a:rPr>
              <a:t> aura </a:t>
            </a:r>
            <a:r>
              <a:rPr lang="en-US" sz="3200" dirty="0" err="1">
                <a:solidFill>
                  <a:srgbClr val="200063"/>
                </a:solidFill>
                <a:latin typeface="Tw Cen MT" charset="0"/>
                <a:ea typeface="ＭＳ Ｐゴシック" charset="0"/>
                <a:cs typeface="Tw Cen MT" charset="0"/>
                <a:sym typeface="Tw Cen MT" charset="0"/>
              </a:rPr>
              <a:t>une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espérance</a:t>
            </a:r>
            <a:r>
              <a:rPr lang="en-US" sz="3200" dirty="0">
                <a:solidFill>
                  <a:srgbClr val="200063"/>
                </a:solidFill>
                <a:latin typeface="Tw Cen MT" charset="0"/>
                <a:ea typeface="ＭＳ Ｐゴシック" charset="0"/>
                <a:cs typeface="Tw Cen MT" charset="0"/>
                <a:sym typeface="Tw Cen MT" charset="0"/>
              </a:rPr>
              <a:t> plus </a:t>
            </a:r>
            <a:r>
              <a:rPr lang="en-US" sz="3200" dirty="0" err="1">
                <a:solidFill>
                  <a:srgbClr val="200063"/>
                </a:solidFill>
                <a:latin typeface="Tw Cen MT" charset="0"/>
                <a:ea typeface="ＭＳ Ｐゴシック" charset="0"/>
                <a:cs typeface="Tw Cen MT" charset="0"/>
                <a:sym typeface="Tw Cen MT" charset="0"/>
              </a:rPr>
              <a:t>négative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fera</a:t>
            </a:r>
            <a:r>
              <a:rPr lang="en-US" sz="3200" dirty="0">
                <a:solidFill>
                  <a:srgbClr val="200063"/>
                </a:solidFill>
                <a:latin typeface="Tw Cen MT" charset="0"/>
                <a:ea typeface="ＭＳ Ｐゴシック" charset="0"/>
                <a:cs typeface="Tw Cen MT" charset="0"/>
                <a:sym typeface="Tw Cen MT" charset="0"/>
              </a:rPr>
              <a:t> des efforts plus </a:t>
            </a:r>
            <a:r>
              <a:rPr lang="en-US" sz="3200" dirty="0" err="1">
                <a:solidFill>
                  <a:srgbClr val="200063"/>
                </a:solidFill>
                <a:latin typeface="Tw Cen MT" charset="0"/>
                <a:ea typeface="ＭＳ Ｐゴシック" charset="0"/>
                <a:cs typeface="Tw Cen MT" charset="0"/>
                <a:sym typeface="Tw Cen MT" charset="0"/>
              </a:rPr>
              <a:t>réduits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ou</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cessera</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ses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tentatives</a:t>
            </a:r>
            <a:r>
              <a:rPr lang="en-US" sz="3200" dirty="0">
                <a:solidFill>
                  <a:srgbClr val="200063"/>
                </a:solidFill>
                <a:latin typeface="Tw Cen MT" charset="0"/>
                <a:ea typeface="ＭＳ Ｐゴシック" charset="0"/>
                <a:cs typeface="Tw Cen MT" charset="0"/>
                <a:sym typeface="Tw Cen MT" charset="0"/>
              </a:rPr>
              <a:t> d</a:t>
            </a:r>
            <a:r>
              <a:rPr lang="ja-JP" altLang="en-US" sz="3200" dirty="0">
                <a:solidFill>
                  <a:srgbClr val="200063"/>
                </a:solidFill>
                <a:latin typeface="Arial"/>
                <a:ea typeface="ＭＳ Ｐゴシック" charset="0"/>
                <a:cs typeface="Tw Cen MT" charset="0"/>
                <a:sym typeface="Tw Cen MT" charset="0"/>
              </a:rPr>
              <a:t>’</a:t>
            </a:r>
            <a:r>
              <a:rPr lang="en-US" sz="3200" dirty="0">
                <a:solidFill>
                  <a:srgbClr val="200063"/>
                </a:solidFill>
                <a:latin typeface="Tw Cen MT" charset="0"/>
                <a:ea typeface="ＭＳ Ｐゴシック" charset="0"/>
                <a:cs typeface="Tw Cen MT" charset="0"/>
                <a:sym typeface="Tw Cen MT" charset="0"/>
              </a:rPr>
              <a:t>efforts.</a:t>
            </a:r>
          </a:p>
        </p:txBody>
      </p:sp>
    </p:spTree>
    <p:extLst>
      <p:ext uri="{BB962C8B-B14F-4D97-AF65-F5344CB8AC3E}">
        <p14:creationId xmlns:p14="http://schemas.microsoft.com/office/powerpoint/2010/main" val="240214291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352425" y="1104900"/>
            <a:ext cx="8432800" cy="520442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endParaRPr lang="en-US" sz="3200" dirty="0">
              <a:solidFill>
                <a:srgbClr val="200063"/>
              </a:solidFill>
              <a:latin typeface="Tw Cen MT" charset="0"/>
              <a:ea typeface="ＭＳ Ｐゴシック" charset="0"/>
              <a:cs typeface="Lucida Grande" charset="0"/>
              <a:sym typeface="Tw Cen MT" charset="0"/>
            </a:endParaRPr>
          </a:p>
          <a:p>
            <a:pPr algn="just">
              <a:spcBef>
                <a:spcPts val="750"/>
              </a:spcBef>
            </a:pPr>
            <a:r>
              <a:rPr lang="en-US" sz="3200" dirty="0">
                <a:solidFill>
                  <a:srgbClr val="200063"/>
                </a:solidFill>
                <a:latin typeface="Tw Cen MT" charset="0"/>
                <a:ea typeface="ＭＳ Ｐゴシック" charset="0"/>
                <a:cs typeface="Lucida Grande" charset="0"/>
                <a:sym typeface="Tw Cen MT" charset="0"/>
              </a:rPr>
              <a:t>Les </a:t>
            </a:r>
            <a:r>
              <a:rPr lang="en-US" sz="3200" dirty="0" err="1">
                <a:solidFill>
                  <a:srgbClr val="200063"/>
                </a:solidFill>
                <a:latin typeface="Tw Cen MT" charset="0"/>
                <a:ea typeface="ＭＳ Ｐゴシック" charset="0"/>
                <a:cs typeface="Lucida Grande" charset="0"/>
                <a:sym typeface="Tw Cen MT" charset="0"/>
              </a:rPr>
              <a:t>individus</a:t>
            </a:r>
            <a:r>
              <a:rPr lang="en-US" sz="3200" dirty="0">
                <a:solidFill>
                  <a:srgbClr val="200063"/>
                </a:solidFill>
                <a:latin typeface="Tw Cen MT" charset="0"/>
                <a:ea typeface="ＭＳ Ｐゴシック" charset="0"/>
                <a:cs typeface="Lucida Grande" charset="0"/>
                <a:sym typeface="Tw Cen MT" charset="0"/>
              </a:rPr>
              <a:t> qui </a:t>
            </a:r>
            <a:r>
              <a:rPr lang="en-US" sz="3200" dirty="0" err="1">
                <a:solidFill>
                  <a:srgbClr val="200063"/>
                </a:solidFill>
                <a:latin typeface="Tw Cen MT" charset="0"/>
                <a:ea typeface="ＭＳ Ｐゴシック" charset="0"/>
                <a:cs typeface="Lucida Grande" charset="0"/>
                <a:sym typeface="Tw Cen MT" charset="0"/>
              </a:rPr>
              <a:t>ont</a:t>
            </a:r>
            <a:r>
              <a:rPr lang="en-US" sz="3200" dirty="0">
                <a:solidFill>
                  <a:srgbClr val="200063"/>
                </a:solidFill>
                <a:latin typeface="Tw Cen MT" charset="0"/>
                <a:ea typeface="ＭＳ Ｐゴシック" charset="0"/>
                <a:cs typeface="Lucida Grande" charset="0"/>
                <a:sym typeface="Tw Cen MT" charset="0"/>
              </a:rPr>
              <a:t> </a:t>
            </a:r>
            <a:r>
              <a:rPr lang="en-US" sz="3200" dirty="0" err="1">
                <a:solidFill>
                  <a:srgbClr val="200063"/>
                </a:solidFill>
                <a:latin typeface="Tw Cen MT" charset="0"/>
                <a:ea typeface="ＭＳ Ｐゴシック" charset="0"/>
                <a:cs typeface="Lucida Grande" charset="0"/>
                <a:sym typeface="Tw Cen MT" charset="0"/>
              </a:rPr>
              <a:t>une</a:t>
            </a:r>
            <a:r>
              <a:rPr lang="en-US" sz="3200" dirty="0">
                <a:solidFill>
                  <a:srgbClr val="200063"/>
                </a:solidFill>
                <a:latin typeface="Tw Cen MT" charset="0"/>
                <a:ea typeface="ＭＳ Ｐゴシック" charset="0"/>
                <a:cs typeface="Lucida Grande" charset="0"/>
                <a:sym typeface="Tw Cen MT" charset="0"/>
              </a:rPr>
              <a:t> vision favorable de la vie </a:t>
            </a:r>
            <a:r>
              <a:rPr lang="en-US" sz="3200" dirty="0" err="1">
                <a:solidFill>
                  <a:srgbClr val="200063"/>
                </a:solidFill>
                <a:latin typeface="Tw Cen MT" charset="0"/>
                <a:ea typeface="ＭＳ Ｐゴシック" charset="0"/>
                <a:cs typeface="Lucida Grande" charset="0"/>
                <a:sym typeface="Tw Cen MT" charset="0"/>
              </a:rPr>
              <a:t>sont</a:t>
            </a:r>
            <a:r>
              <a:rPr lang="en-US" sz="3200" dirty="0">
                <a:solidFill>
                  <a:srgbClr val="200063"/>
                </a:solidFill>
                <a:latin typeface="Tw Cen MT" charset="0"/>
                <a:ea typeface="ＭＳ Ｐゴシック" charset="0"/>
                <a:cs typeface="Lucida Grande" charset="0"/>
                <a:sym typeface="Tw Cen MT" charset="0"/>
              </a:rPr>
              <a:t> </a:t>
            </a:r>
            <a:r>
              <a:rPr lang="en-US" sz="3200" dirty="0" err="1">
                <a:solidFill>
                  <a:srgbClr val="200063"/>
                </a:solidFill>
                <a:latin typeface="Tw Cen MT" charset="0"/>
                <a:ea typeface="ＭＳ Ｐゴシック" charset="0"/>
                <a:cs typeface="Lucida Grande" charset="0"/>
                <a:sym typeface="Tw Cen MT" charset="0"/>
              </a:rPr>
              <a:t>considérés</a:t>
            </a:r>
            <a:r>
              <a:rPr lang="en-US" sz="3200" dirty="0">
                <a:solidFill>
                  <a:srgbClr val="200063"/>
                </a:solidFill>
                <a:latin typeface="Tw Cen MT" charset="0"/>
                <a:ea typeface="ＭＳ Ｐゴシック" charset="0"/>
                <a:cs typeface="Lucida Grande" charset="0"/>
                <a:sym typeface="Tw Cen MT" charset="0"/>
              </a:rPr>
              <a:t> </a:t>
            </a:r>
            <a:r>
              <a:rPr lang="en-US" sz="3200" dirty="0" err="1">
                <a:solidFill>
                  <a:srgbClr val="200063"/>
                </a:solidFill>
                <a:latin typeface="Tw Cen MT" charset="0"/>
                <a:ea typeface="ＭＳ Ｐゴシック" charset="0"/>
                <a:cs typeface="Lucida Grande" charset="0"/>
                <a:sym typeface="Tw Cen MT" charset="0"/>
              </a:rPr>
              <a:t>comme</a:t>
            </a:r>
            <a:r>
              <a:rPr lang="en-US" sz="3200" dirty="0">
                <a:solidFill>
                  <a:srgbClr val="200063"/>
                </a:solidFill>
                <a:latin typeface="Tw Cen MT" charset="0"/>
                <a:ea typeface="ＭＳ Ｐゴシック" charset="0"/>
                <a:cs typeface="Lucida Grande" charset="0"/>
                <a:sym typeface="Tw Cen MT" charset="0"/>
              </a:rPr>
              <a:t> </a:t>
            </a:r>
            <a:r>
              <a:rPr lang="en-US" sz="3200" dirty="0" err="1">
                <a:solidFill>
                  <a:srgbClr val="200063"/>
                </a:solidFill>
                <a:latin typeface="Tw Cen MT" charset="0"/>
                <a:ea typeface="ＭＳ Ｐゴシック" charset="0"/>
                <a:cs typeface="Lucida Grande" charset="0"/>
                <a:sym typeface="Tw Cen MT" charset="0"/>
              </a:rPr>
              <a:t>étant</a:t>
            </a:r>
            <a:r>
              <a:rPr lang="en-US" sz="3200" dirty="0">
                <a:solidFill>
                  <a:srgbClr val="200063"/>
                </a:solidFill>
                <a:latin typeface="Tw Cen MT" charset="0"/>
                <a:ea typeface="ＭＳ Ｐゴシック" charset="0"/>
                <a:cs typeface="Lucida Grande" charset="0"/>
                <a:sym typeface="Tw Cen MT" charset="0"/>
              </a:rPr>
              <a:t> </a:t>
            </a:r>
            <a:r>
              <a:rPr lang="en-US" sz="3200" u="sng" dirty="0" err="1">
                <a:solidFill>
                  <a:srgbClr val="200063"/>
                </a:solidFill>
                <a:latin typeface="Tw Cen MT" charset="0"/>
                <a:ea typeface="ＭＳ Ｐゴシック" charset="0"/>
                <a:cs typeface="Tw Cen MT" charset="0"/>
                <a:sym typeface="Tw Cen MT" charset="0"/>
              </a:rPr>
              <a:t>davantage</a:t>
            </a:r>
            <a:r>
              <a:rPr lang="en-US" sz="3200" u="sng" dirty="0">
                <a:solidFill>
                  <a:srgbClr val="200063"/>
                </a:solidFill>
                <a:latin typeface="Tw Cen MT" charset="0"/>
                <a:ea typeface="ＭＳ Ｐゴシック" charset="0"/>
                <a:cs typeface="Tw Cen MT" charset="0"/>
                <a:sym typeface="Tw Cen MT" charset="0"/>
              </a:rPr>
              <a:t> </a:t>
            </a:r>
            <a:r>
              <a:rPr lang="en-US" sz="3200" u="sng" dirty="0" err="1">
                <a:solidFill>
                  <a:srgbClr val="200063"/>
                </a:solidFill>
                <a:latin typeface="Tw Cen MT" charset="0"/>
                <a:ea typeface="ＭＳ Ｐゴシック" charset="0"/>
                <a:cs typeface="Tw Cen MT" charset="0"/>
                <a:sym typeface="Tw Cen MT" charset="0"/>
              </a:rPr>
              <a:t>capables</a:t>
            </a:r>
            <a:r>
              <a:rPr lang="en-US" sz="3200" u="sng" dirty="0">
                <a:solidFill>
                  <a:srgbClr val="200063"/>
                </a:solidFill>
                <a:latin typeface="Tw Cen MT" charset="0"/>
                <a:ea typeface="ＭＳ Ｐゴシック" charset="0"/>
                <a:cs typeface="Tw Cen MT" charset="0"/>
                <a:sym typeface="Tw Cen MT" charset="0"/>
              </a:rPr>
              <a:t> </a:t>
            </a:r>
            <a:r>
              <a:rPr lang="en-US" sz="3200" dirty="0">
                <a:solidFill>
                  <a:srgbClr val="200063"/>
                </a:solidFill>
                <a:latin typeface="Tw Cen MT" charset="0"/>
                <a:ea typeface="ＭＳ Ｐゴシック" charset="0"/>
                <a:cs typeface="Tw Cen MT" charset="0"/>
                <a:sym typeface="Tw Cen MT" charset="0"/>
              </a:rPr>
              <a:t>de faire face au </a:t>
            </a:r>
            <a:r>
              <a:rPr lang="en-US" sz="3200" dirty="0">
                <a:solidFill>
                  <a:srgbClr val="A40800"/>
                </a:solidFill>
                <a:latin typeface="Tw Cen MT" charset="0"/>
                <a:ea typeface="ＭＳ Ｐゴシック" charset="0"/>
                <a:cs typeface="Tw Cen MT" charset="0"/>
                <a:sym typeface="Tw Cen MT" charset="0"/>
              </a:rPr>
              <a:t>stress et </a:t>
            </a:r>
            <a:r>
              <a:rPr lang="en-US" sz="3200" dirty="0" err="1">
                <a:solidFill>
                  <a:srgbClr val="A40800"/>
                </a:solidFill>
                <a:latin typeface="Tw Cen MT" charset="0"/>
                <a:ea typeface="ＭＳ Ｐゴシック" charset="0"/>
                <a:cs typeface="Tw Cen MT" charset="0"/>
                <a:sym typeface="Tw Cen MT" charset="0"/>
              </a:rPr>
              <a:t>à</a:t>
            </a:r>
            <a:r>
              <a:rPr lang="en-US" sz="3200" dirty="0">
                <a:solidFill>
                  <a:srgbClr val="A40800"/>
                </a:solidFill>
                <a:latin typeface="Tw Cen MT" charset="0"/>
                <a:ea typeface="ＭＳ Ｐゴシック" charset="0"/>
                <a:cs typeface="Tw Cen MT" charset="0"/>
                <a:sym typeface="Tw Cen MT" charset="0"/>
              </a:rPr>
              <a:t> la </a:t>
            </a:r>
            <a:r>
              <a:rPr lang="en-US" sz="3200" dirty="0" err="1">
                <a:solidFill>
                  <a:srgbClr val="A40800"/>
                </a:solidFill>
                <a:latin typeface="Tw Cen MT" charset="0"/>
                <a:ea typeface="ＭＳ Ｐゴシック" charset="0"/>
                <a:cs typeface="Tw Cen MT" charset="0"/>
                <a:sym typeface="Tw Cen MT" charset="0"/>
              </a:rPr>
              <a:t>maladie</a:t>
            </a:r>
            <a:r>
              <a:rPr lang="en-US" sz="3200" dirty="0">
                <a:solidFill>
                  <a:srgbClr val="200063"/>
                </a:solidFill>
                <a:latin typeface="Tw Cen MT" charset="0"/>
                <a:ea typeface="ＭＳ Ｐゴシック" charset="0"/>
                <a:cs typeface="Tw Cen MT" charset="0"/>
                <a:sym typeface="Tw Cen MT" charset="0"/>
              </a:rPr>
              <a:t>, de faire plus d</a:t>
            </a:r>
            <a:r>
              <a:rPr lang="ja-JP" altLang="en-US" sz="3200" dirty="0">
                <a:solidFill>
                  <a:srgbClr val="200063"/>
                </a:solidFill>
                <a:latin typeface="Arial"/>
                <a:ea typeface="ＭＳ Ｐゴシック" charset="0"/>
                <a:cs typeface="Tw Cen MT" charset="0"/>
                <a:sym typeface="Tw Cen MT" charset="0"/>
              </a:rPr>
              <a:t>’</a:t>
            </a:r>
            <a:r>
              <a:rPr lang="en-US" sz="3200" dirty="0">
                <a:solidFill>
                  <a:srgbClr val="A40800"/>
                </a:solidFill>
                <a:latin typeface="Tw Cen MT" charset="0"/>
                <a:ea typeface="ＭＳ Ｐゴシック" charset="0"/>
                <a:cs typeface="Tw Cen MT" charset="0"/>
                <a:sym typeface="Tw Cen MT" charset="0"/>
              </a:rPr>
              <a:t>efforts pour </a:t>
            </a:r>
            <a:r>
              <a:rPr lang="en-US" sz="3200" dirty="0" err="1">
                <a:solidFill>
                  <a:srgbClr val="A40800"/>
                </a:solidFill>
                <a:latin typeface="Tw Cen MT" charset="0"/>
                <a:ea typeface="ＭＳ Ｐゴシック" charset="0"/>
                <a:cs typeface="Tw Cen MT" charset="0"/>
                <a:sym typeface="Tw Cen MT" charset="0"/>
              </a:rPr>
              <a:t>éviter</a:t>
            </a:r>
            <a:r>
              <a:rPr lang="en-US" sz="3200" dirty="0">
                <a:solidFill>
                  <a:srgbClr val="A40800"/>
                </a:solidFill>
                <a:latin typeface="Tw Cen MT" charset="0"/>
                <a:ea typeface="ＭＳ Ｐゴシック" charset="0"/>
                <a:cs typeface="Tw Cen MT" charset="0"/>
                <a:sym typeface="Tw Cen MT" charset="0"/>
              </a:rPr>
              <a:t> les </a:t>
            </a:r>
            <a:r>
              <a:rPr lang="en-US" sz="3200" dirty="0" err="1">
                <a:solidFill>
                  <a:srgbClr val="A40800"/>
                </a:solidFill>
                <a:latin typeface="Tw Cen MT" charset="0"/>
                <a:ea typeface="ＭＳ Ｐゴシック" charset="0"/>
                <a:cs typeface="Tw Cen MT" charset="0"/>
                <a:sym typeface="Tw Cen MT" charset="0"/>
              </a:rPr>
              <a:t>problèmes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que</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ceux</a:t>
            </a:r>
            <a:r>
              <a:rPr lang="en-US" sz="3200" dirty="0">
                <a:solidFill>
                  <a:srgbClr val="200063"/>
                </a:solidFill>
                <a:latin typeface="Tw Cen MT" charset="0"/>
                <a:ea typeface="ＭＳ Ｐゴシック" charset="0"/>
                <a:cs typeface="Tw Cen MT" charset="0"/>
                <a:sym typeface="Tw Cen MT" charset="0"/>
              </a:rPr>
              <a:t> qui </a:t>
            </a:r>
            <a:r>
              <a:rPr lang="en-US" sz="3200" dirty="0" err="1">
                <a:solidFill>
                  <a:srgbClr val="200063"/>
                </a:solidFill>
                <a:latin typeface="Tw Cen MT" charset="0"/>
                <a:ea typeface="ＭＳ Ｐゴシック" charset="0"/>
                <a:cs typeface="Tw Cen MT" charset="0"/>
                <a:sym typeface="Tw Cen MT" charset="0"/>
              </a:rPr>
              <a:t>ont</a:t>
            </a:r>
            <a:r>
              <a:rPr lang="en-US" sz="3200" dirty="0">
                <a:solidFill>
                  <a:srgbClr val="200063"/>
                </a:solidFill>
                <a:latin typeface="Tw Cen MT" charset="0"/>
                <a:ea typeface="ＭＳ Ｐゴシック" charset="0"/>
                <a:cs typeface="Tw Cen MT" charset="0"/>
                <a:sym typeface="Tw Cen MT" charset="0"/>
              </a:rPr>
              <a:t> des </a:t>
            </a:r>
            <a:r>
              <a:rPr lang="en-US" sz="3200" dirty="0" err="1">
                <a:solidFill>
                  <a:srgbClr val="200063"/>
                </a:solidFill>
                <a:latin typeface="Tw Cen MT" charset="0"/>
                <a:ea typeface="ＭＳ Ｐゴシック" charset="0"/>
                <a:cs typeface="Tw Cen MT" charset="0"/>
                <a:sym typeface="Tw Cen MT" charset="0"/>
              </a:rPr>
              <a:t>attentes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généralisées</a:t>
            </a:r>
            <a:r>
              <a:rPr lang="en-US" sz="3200" dirty="0">
                <a:solidFill>
                  <a:srgbClr val="200063"/>
                </a:solidFill>
                <a:latin typeface="Tw Cen MT" charset="0"/>
                <a:ea typeface="ＭＳ Ｐゴシック" charset="0"/>
                <a:cs typeface="Tw Cen MT" charset="0"/>
                <a:sym typeface="Tw Cen MT" charset="0"/>
              </a:rPr>
              <a:t> d</a:t>
            </a:r>
            <a:r>
              <a:rPr lang="ja-JP" altLang="en-US" sz="3200" dirty="0">
                <a:solidFill>
                  <a:srgbClr val="200063"/>
                </a:solidFill>
                <a:latin typeface="Arial"/>
                <a:ea typeface="ＭＳ Ｐゴシック" charset="0"/>
                <a:cs typeface="Tw Cen MT" charset="0"/>
                <a:sym typeface="Tw Cen MT" charset="0"/>
              </a:rPr>
              <a:t>’</a:t>
            </a:r>
            <a:r>
              <a:rPr lang="en-US" sz="3200" dirty="0" err="1">
                <a:solidFill>
                  <a:srgbClr val="200063"/>
                </a:solidFill>
                <a:latin typeface="Tw Cen MT" charset="0"/>
                <a:ea typeface="ＭＳ Ｐゴシック" charset="0"/>
                <a:cs typeface="Tw Cen MT" charset="0"/>
                <a:sym typeface="Tw Cen MT" charset="0"/>
              </a:rPr>
              <a:t>événements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200063"/>
                </a:solidFill>
                <a:latin typeface="Tw Cen MT" charset="0"/>
                <a:ea typeface="ＭＳ Ｐゴシック" charset="0"/>
                <a:cs typeface="Tw Cen MT" charset="0"/>
                <a:sym typeface="Tw Cen MT" charset="0"/>
              </a:rPr>
              <a:t>négatifs</a:t>
            </a:r>
            <a:r>
              <a:rPr lang="en-US" sz="3200" dirty="0">
                <a:solidFill>
                  <a:srgbClr val="200063"/>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notamment</a:t>
            </a:r>
            <a:r>
              <a:rPr lang="en-US" sz="3200" dirty="0">
                <a:solidFill>
                  <a:srgbClr val="A40800"/>
                </a:solidFill>
                <a:latin typeface="Tw Cen MT" charset="0"/>
                <a:ea typeface="ＭＳ Ｐゴシック" charset="0"/>
                <a:cs typeface="Tw Cen MT" charset="0"/>
                <a:sym typeface="Tw Cen MT" charset="0"/>
              </a:rPr>
              <a:t> suite </a:t>
            </a:r>
            <a:r>
              <a:rPr lang="en-US" sz="3200" dirty="0" err="1">
                <a:solidFill>
                  <a:srgbClr val="A40800"/>
                </a:solidFill>
                <a:latin typeface="Tw Cen MT" charset="0"/>
                <a:ea typeface="ＭＳ Ｐゴシック" charset="0"/>
                <a:cs typeface="Tw Cen MT" charset="0"/>
                <a:sym typeface="Tw Cen MT" charset="0"/>
              </a:rPr>
              <a:t>à</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une</a:t>
            </a:r>
            <a:r>
              <a:rPr lang="en-US" sz="3200" dirty="0">
                <a:solidFill>
                  <a:srgbClr val="A40800"/>
                </a:solidFill>
                <a:latin typeface="Tw Cen MT" charset="0"/>
                <a:ea typeface="ＭＳ Ｐゴシック" charset="0"/>
                <a:cs typeface="Tw Cen MT" charset="0"/>
                <a:sym typeface="Tw Cen MT" charset="0"/>
              </a:rPr>
              <a:t> intervention </a:t>
            </a:r>
            <a:r>
              <a:rPr lang="en-US" sz="3200" dirty="0" err="1">
                <a:solidFill>
                  <a:srgbClr val="A40800"/>
                </a:solidFill>
                <a:latin typeface="Tw Cen MT" charset="0"/>
                <a:ea typeface="ＭＳ Ｐゴシック" charset="0"/>
                <a:cs typeface="Tw Cen MT" charset="0"/>
                <a:sym typeface="Tw Cen MT" charset="0"/>
              </a:rPr>
              <a:t>chirurgicale</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importante</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ou</a:t>
            </a:r>
            <a:r>
              <a:rPr lang="en-US" sz="3200" dirty="0">
                <a:solidFill>
                  <a:srgbClr val="A40800"/>
                </a:solidFill>
                <a:latin typeface="Tw Cen MT" charset="0"/>
                <a:ea typeface="ＭＳ Ｐゴシック" charset="0"/>
                <a:cs typeface="Tw Cen MT" charset="0"/>
                <a:sym typeface="Tw Cen MT" charset="0"/>
              </a:rPr>
              <a:t> après </a:t>
            </a:r>
            <a:r>
              <a:rPr lang="en-US" sz="3200" dirty="0" err="1">
                <a:solidFill>
                  <a:srgbClr val="A40800"/>
                </a:solidFill>
                <a:latin typeface="Tw Cen MT" charset="0"/>
                <a:ea typeface="ＭＳ Ｐゴシック" charset="0"/>
                <a:cs typeface="Tw Cen MT" charset="0"/>
                <a:sym typeface="Tw Cen MT" charset="0"/>
              </a:rPr>
              <a:t>avoir</a:t>
            </a:r>
            <a:r>
              <a:rPr lang="en-US" sz="3200" dirty="0">
                <a:solidFill>
                  <a:srgbClr val="A40800"/>
                </a:solidFill>
                <a:latin typeface="Tw Cen MT" charset="0"/>
                <a:ea typeface="ＭＳ Ｐゴシック" charset="0"/>
                <a:cs typeface="Tw Cen MT" charset="0"/>
                <a:sym typeface="Tw Cen MT" charset="0"/>
              </a:rPr>
              <a:t> </a:t>
            </a:r>
            <a:r>
              <a:rPr lang="en-US" sz="3200" dirty="0" err="1">
                <a:solidFill>
                  <a:srgbClr val="A40800"/>
                </a:solidFill>
                <a:latin typeface="Tw Cen MT" charset="0"/>
                <a:ea typeface="ＭＳ Ｐゴシック" charset="0"/>
                <a:cs typeface="Tw Cen MT" charset="0"/>
                <a:sym typeface="Tw Cen MT" charset="0"/>
              </a:rPr>
              <a:t>reçu</a:t>
            </a:r>
            <a:r>
              <a:rPr lang="en-US" sz="3200" dirty="0">
                <a:solidFill>
                  <a:srgbClr val="A40800"/>
                </a:solidFill>
                <a:latin typeface="Tw Cen MT" charset="0"/>
                <a:ea typeface="ＭＳ Ｐゴシック" charset="0"/>
                <a:cs typeface="Tw Cen MT" charset="0"/>
                <a:sym typeface="Tw Cen MT" charset="0"/>
              </a:rPr>
              <a:t> un </a:t>
            </a:r>
            <a:r>
              <a:rPr lang="en-US" sz="3200" dirty="0" err="1">
                <a:solidFill>
                  <a:srgbClr val="A40800"/>
                </a:solidFill>
                <a:latin typeface="Tw Cen MT" charset="0"/>
                <a:ea typeface="ＭＳ Ｐゴシック" charset="0"/>
                <a:cs typeface="Tw Cen MT" charset="0"/>
                <a:sym typeface="Tw Cen MT" charset="0"/>
              </a:rPr>
              <a:t>diagnostique</a:t>
            </a:r>
            <a:r>
              <a:rPr lang="en-US" sz="3200" dirty="0">
                <a:solidFill>
                  <a:srgbClr val="A40800"/>
                </a:solidFill>
                <a:latin typeface="Tw Cen MT" charset="0"/>
                <a:ea typeface="ＭＳ Ｐゴシック" charset="0"/>
                <a:cs typeface="Tw Cen MT" charset="0"/>
                <a:sym typeface="Tw Cen MT" charset="0"/>
              </a:rPr>
              <a:t> de cancer</a:t>
            </a:r>
            <a:r>
              <a:rPr lang="en-US" sz="3200" dirty="0">
                <a:solidFill>
                  <a:srgbClr val="200063"/>
                </a:solidFill>
                <a:latin typeface="Tw Cen MT" charset="0"/>
                <a:ea typeface="ＭＳ Ｐゴシック" charset="0"/>
                <a:cs typeface="Tw Cen MT" charset="0"/>
                <a:sym typeface="Tw Cen MT" charset="0"/>
              </a:rPr>
              <a:t> (Carver et al. 1993 ; </a:t>
            </a:r>
            <a:r>
              <a:rPr lang="en-US" sz="3200" dirty="0" err="1">
                <a:solidFill>
                  <a:srgbClr val="200063"/>
                </a:solidFill>
                <a:latin typeface="Tw Cen MT" charset="0"/>
                <a:ea typeface="ＭＳ Ｐゴシック" charset="0"/>
                <a:cs typeface="Tw Cen MT" charset="0"/>
                <a:sym typeface="Tw Cen MT" charset="0"/>
              </a:rPr>
              <a:t>Scheier</a:t>
            </a:r>
            <a:r>
              <a:rPr lang="en-US" sz="3200" dirty="0">
                <a:solidFill>
                  <a:srgbClr val="200063"/>
                </a:solidFill>
                <a:latin typeface="Tw Cen MT" charset="0"/>
                <a:ea typeface="ＭＳ Ｐゴシック" charset="0"/>
                <a:cs typeface="Tw Cen MT" charset="0"/>
                <a:sym typeface="Tw Cen MT" charset="0"/>
              </a:rPr>
              <a:t> et al., 1989). </a:t>
            </a:r>
          </a:p>
        </p:txBody>
      </p:sp>
    </p:spTree>
    <p:extLst>
      <p:ext uri="{BB962C8B-B14F-4D97-AF65-F5344CB8AC3E}">
        <p14:creationId xmlns:p14="http://schemas.microsoft.com/office/powerpoint/2010/main" val="160408017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352425" y="1104900"/>
            <a:ext cx="8432800" cy="47117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r>
              <a:rPr lang="en-US" sz="3200">
                <a:solidFill>
                  <a:srgbClr val="200063"/>
                </a:solidFill>
                <a:latin typeface="Tw Cen MT" charset="0"/>
                <a:ea typeface="ＭＳ Ｐゴシック" charset="0"/>
                <a:cs typeface="Tw Cen MT" charset="0"/>
                <a:sym typeface="Tw Cen MT" charset="0"/>
              </a:rPr>
              <a:t>À long terme, ils se </a:t>
            </a:r>
            <a:r>
              <a:rPr lang="en-US" sz="3200">
                <a:solidFill>
                  <a:srgbClr val="A40800"/>
                </a:solidFill>
                <a:latin typeface="Tw Cen MT" charset="0"/>
                <a:ea typeface="ＭＳ Ｐゴシック" charset="0"/>
                <a:cs typeface="Tw Cen MT" charset="0"/>
                <a:sym typeface="Tw Cen MT" charset="0"/>
              </a:rPr>
              <a:t>rétablissent mieux </a:t>
            </a:r>
            <a:r>
              <a:rPr lang="en-US" sz="3200">
                <a:solidFill>
                  <a:srgbClr val="200063"/>
                </a:solidFill>
                <a:latin typeface="Tw Cen MT" charset="0"/>
                <a:ea typeface="ＭＳ Ｐゴシック" charset="0"/>
                <a:cs typeface="Tw Cen MT" charset="0"/>
                <a:sym typeface="Tw Cen MT" charset="0"/>
              </a:rPr>
              <a:t>et retrouvent plus facilement une </a:t>
            </a:r>
            <a:r>
              <a:rPr lang="en-US" sz="3200">
                <a:solidFill>
                  <a:srgbClr val="A40800"/>
                </a:solidFill>
                <a:latin typeface="Tw Cen MT" charset="0"/>
                <a:ea typeface="ＭＳ Ｐゴシック" charset="0"/>
                <a:cs typeface="Tw Cen MT" charset="0"/>
                <a:sym typeface="Tw Cen MT" charset="0"/>
              </a:rPr>
              <a:t>vie normale</a:t>
            </a:r>
            <a:r>
              <a:rPr lang="en-US" sz="3200">
                <a:solidFill>
                  <a:srgbClr val="200063"/>
                </a:solidFill>
                <a:latin typeface="Tw Cen MT" charset="0"/>
                <a:ea typeface="ＭＳ Ｐゴシック" charset="0"/>
                <a:cs typeface="Tw Cen MT" charset="0"/>
                <a:sym typeface="Tw Cen MT" charset="0"/>
              </a:rPr>
              <a:t>. </a:t>
            </a:r>
          </a:p>
          <a:p>
            <a:pPr algn="just">
              <a:spcBef>
                <a:spcPts val="750"/>
              </a:spcBef>
            </a:pPr>
            <a:r>
              <a:rPr lang="en-US" sz="3200">
                <a:solidFill>
                  <a:srgbClr val="200063"/>
                </a:solidFill>
                <a:latin typeface="Tw Cen MT" charset="0"/>
                <a:ea typeface="ＭＳ Ｐゴシック" charset="0"/>
                <a:cs typeface="Tw Cen MT" charset="0"/>
                <a:sym typeface="Tw Cen MT" charset="0"/>
              </a:rPr>
              <a:t>Globalement, de nombreuses études empiriques plaident en faveur d</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une </a:t>
            </a:r>
            <a:r>
              <a:rPr lang="en-US" sz="3200" u="sng">
                <a:solidFill>
                  <a:srgbClr val="A40800"/>
                </a:solidFill>
                <a:latin typeface="Tw Cen MT" charset="0"/>
                <a:ea typeface="ＭＳ Ｐゴシック" charset="0"/>
                <a:cs typeface="Tw Cen MT" charset="0"/>
                <a:sym typeface="Tw Cen MT" charset="0"/>
              </a:rPr>
              <a:t>influence positive de l</a:t>
            </a:r>
            <a:r>
              <a:rPr lang="ja-JP" altLang="en-US" sz="3200" u="sng">
                <a:solidFill>
                  <a:srgbClr val="A40800"/>
                </a:solidFill>
                <a:latin typeface="Arial"/>
                <a:ea typeface="ＭＳ Ｐゴシック" charset="0"/>
                <a:cs typeface="Tw Cen MT" charset="0"/>
                <a:sym typeface="Tw Cen MT" charset="0"/>
              </a:rPr>
              <a:t>’</a:t>
            </a:r>
            <a:r>
              <a:rPr lang="en-US" sz="3200" u="sng">
                <a:solidFill>
                  <a:srgbClr val="A40800"/>
                </a:solidFill>
                <a:latin typeface="Tw Cen MT" charset="0"/>
                <a:ea typeface="ＭＳ Ｐゴシック" charset="0"/>
                <a:cs typeface="Tw Cen MT" charset="0"/>
                <a:sym typeface="Tw Cen MT" charset="0"/>
              </a:rPr>
              <a:t>optimisme </a:t>
            </a:r>
            <a:r>
              <a:rPr lang="en-US" sz="3200">
                <a:solidFill>
                  <a:srgbClr val="200063"/>
                </a:solidFill>
                <a:latin typeface="Tw Cen MT" charset="0"/>
                <a:ea typeface="ＭＳ Ｐゴシック" charset="0"/>
                <a:cs typeface="Tw Cen MT" charset="0"/>
                <a:sym typeface="Tw Cen MT" charset="0"/>
              </a:rPr>
              <a:t>dans les processus adaptatifs sollicités pour faire face à la maladie (Sultan, &amp; Bureau, 1999 ; voir Grenon, 2000, pour une revue). Lai (1997) a également démontré que l</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optimisme favorise le </a:t>
            </a:r>
            <a:r>
              <a:rPr lang="en-US" sz="3200" u="sng">
                <a:solidFill>
                  <a:srgbClr val="A40800"/>
                </a:solidFill>
                <a:latin typeface="Tw Cen MT" charset="0"/>
                <a:ea typeface="ＭＳ Ｐゴシック" charset="0"/>
                <a:cs typeface="Tw Cen MT" charset="0"/>
                <a:sym typeface="Tw Cen MT" charset="0"/>
              </a:rPr>
              <a:t>bien-être psychologique et physique</a:t>
            </a:r>
            <a:r>
              <a:rPr lang="en-US" sz="3200">
                <a:solidFill>
                  <a:srgbClr val="200063"/>
                </a:solidFill>
                <a:latin typeface="Tw Cen MT" charset="0"/>
                <a:ea typeface="ＭＳ Ｐゴシック" charset="0"/>
                <a:cs typeface="Tw Cen MT" charset="0"/>
                <a:sym typeface="Tw Cen MT" charset="0"/>
              </a:rPr>
              <a:t>. </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p:txBody>
      </p:sp>
    </p:spTree>
    <p:extLst>
      <p:ext uri="{BB962C8B-B14F-4D97-AF65-F5344CB8AC3E}">
        <p14:creationId xmlns:p14="http://schemas.microsoft.com/office/powerpoint/2010/main" val="391345846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352425" y="1041400"/>
            <a:ext cx="8432800" cy="47625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ctr">
              <a:spcBef>
                <a:spcPts val="750"/>
              </a:spcBef>
            </a:pPr>
            <a:r>
              <a:rPr lang="en-US" sz="3200">
                <a:solidFill>
                  <a:srgbClr val="D90B00"/>
                </a:solidFill>
                <a:latin typeface="Tw Cen MT" charset="0"/>
                <a:ea typeface="ＭＳ Ｐゴシック" charset="0"/>
                <a:cs typeface="Tw Cen MT" charset="0"/>
                <a:sym typeface="Tw Cen MT" charset="0"/>
              </a:rPr>
              <a:t>L</a:t>
            </a:r>
            <a:r>
              <a:rPr lang="ja-JP" altLang="en-US" sz="3200">
                <a:solidFill>
                  <a:srgbClr val="D90B00"/>
                </a:solidFill>
                <a:latin typeface="Arial"/>
                <a:ea typeface="ＭＳ Ｐゴシック" charset="0"/>
                <a:cs typeface="Tw Cen MT" charset="0"/>
                <a:sym typeface="Tw Cen MT" charset="0"/>
              </a:rPr>
              <a:t>’</a:t>
            </a:r>
            <a:r>
              <a:rPr lang="en-US" sz="3200">
                <a:solidFill>
                  <a:srgbClr val="D90B00"/>
                </a:solidFill>
                <a:latin typeface="Tw Cen MT" charset="0"/>
                <a:ea typeface="ＭＳ Ｐゴシック" charset="0"/>
                <a:cs typeface="Tw Cen MT" charset="0"/>
                <a:sym typeface="Tw Cen MT" charset="0"/>
              </a:rPr>
              <a:t>optimisme dans le domaine de l</a:t>
            </a:r>
            <a:r>
              <a:rPr lang="ja-JP" altLang="en-US" sz="3200">
                <a:solidFill>
                  <a:srgbClr val="D90B00"/>
                </a:solidFill>
                <a:latin typeface="Arial"/>
                <a:ea typeface="ＭＳ Ｐゴシック" charset="0"/>
                <a:cs typeface="Tw Cen MT" charset="0"/>
                <a:sym typeface="Tw Cen MT" charset="0"/>
              </a:rPr>
              <a:t>’</a:t>
            </a:r>
            <a:r>
              <a:rPr lang="en-US" sz="3200">
                <a:solidFill>
                  <a:srgbClr val="D90B00"/>
                </a:solidFill>
                <a:latin typeface="Tw Cen MT" charset="0"/>
                <a:ea typeface="ＭＳ Ｐゴシック" charset="0"/>
                <a:cs typeface="Tw Cen MT" charset="0"/>
                <a:sym typeface="Tw Cen MT" charset="0"/>
              </a:rPr>
              <a:t>ETP?</a:t>
            </a:r>
          </a:p>
          <a:p>
            <a:pPr algn="ctr">
              <a:spcBef>
                <a:spcPts val="750"/>
              </a:spcBef>
            </a:pPr>
            <a:endParaRPr lang="en-US" sz="3200">
              <a:solidFill>
                <a:srgbClr val="D90B00"/>
              </a:solidFill>
              <a:latin typeface="Tw Cen MT" charset="0"/>
              <a:ea typeface="ＭＳ Ｐゴシック" charset="0"/>
              <a:cs typeface="Tw Cen MT" charset="0"/>
              <a:sym typeface="Tw Cen MT" charset="0"/>
            </a:endParaRPr>
          </a:p>
          <a:p>
            <a:pPr algn="just">
              <a:spcBef>
                <a:spcPts val="750"/>
              </a:spcBef>
            </a:pPr>
            <a:r>
              <a:rPr lang="en-US" sz="3200">
                <a:solidFill>
                  <a:srgbClr val="200063"/>
                </a:solidFill>
                <a:latin typeface="Tw Cen MT" charset="0"/>
                <a:ea typeface="ＭＳ Ｐゴシック" charset="0"/>
                <a:cs typeface="Tw Cen MT" charset="0"/>
                <a:sym typeface="Tw Cen MT" charset="0"/>
              </a:rPr>
              <a:t>- dimension adaptative importante</a:t>
            </a:r>
          </a:p>
          <a:p>
            <a:pPr algn="just">
              <a:spcBef>
                <a:spcPts val="750"/>
              </a:spcBef>
            </a:pPr>
            <a:r>
              <a:rPr lang="en-US" sz="3200">
                <a:solidFill>
                  <a:srgbClr val="200063"/>
                </a:solidFill>
                <a:latin typeface="Tw Cen MT" charset="0"/>
                <a:ea typeface="ＭＳ Ｐゴシック" charset="0"/>
                <a:cs typeface="Tw Cen MT" charset="0"/>
                <a:sym typeface="Tw Cen MT" charset="0"/>
              </a:rPr>
              <a:t>- tenir tête face à la difficulté</a:t>
            </a:r>
          </a:p>
          <a:p>
            <a:pPr algn="just">
              <a:spcBef>
                <a:spcPts val="750"/>
              </a:spcBef>
            </a:pPr>
            <a:r>
              <a:rPr lang="en-US" sz="3200">
                <a:solidFill>
                  <a:srgbClr val="200063"/>
                </a:solidFill>
                <a:latin typeface="Tw Cen MT" charset="0"/>
                <a:ea typeface="ＭＳ Ｐゴシック" charset="0"/>
                <a:cs typeface="Tw Cen MT" charset="0"/>
                <a:sym typeface="Tw Cen MT" charset="0"/>
              </a:rPr>
              <a:t>- prédicteur de bien-être psychologique</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a:p>
            <a:pPr algn="ctr">
              <a:spcBef>
                <a:spcPts val="750"/>
              </a:spcBef>
            </a:pPr>
            <a:r>
              <a:rPr lang="en-US" sz="3200" u="sng">
                <a:solidFill>
                  <a:srgbClr val="D90B00"/>
                </a:solidFill>
                <a:latin typeface="Tw Cen MT Bold Italic" charset="0"/>
                <a:ea typeface="ＭＳ Ｐゴシック" charset="0"/>
                <a:cs typeface="Tw Cen MT Bold Italic" charset="0"/>
                <a:sym typeface="Tw Cen MT Bold Italic" charset="0"/>
              </a:rPr>
              <a:t>Eléments centraux de l</a:t>
            </a:r>
            <a:r>
              <a:rPr lang="ja-JP" altLang="en-US" sz="3200" u="sng">
                <a:solidFill>
                  <a:srgbClr val="D90B00"/>
                </a:solidFill>
                <a:latin typeface="Arial"/>
                <a:ea typeface="ＭＳ Ｐゴシック" charset="0"/>
                <a:cs typeface="Tw Cen MT Bold Italic" charset="0"/>
                <a:sym typeface="Tw Cen MT Bold Italic" charset="0"/>
              </a:rPr>
              <a:t>’</a:t>
            </a:r>
            <a:r>
              <a:rPr lang="en-US" sz="3200" u="sng">
                <a:solidFill>
                  <a:srgbClr val="D90B00"/>
                </a:solidFill>
                <a:latin typeface="Tw Cen MT Bold Italic" charset="0"/>
                <a:ea typeface="ＭＳ Ｐゴシック" charset="0"/>
                <a:cs typeface="Tw Cen MT Bold Italic" charset="0"/>
                <a:sym typeface="Tw Cen MT Bold Italic" charset="0"/>
              </a:rPr>
              <a:t>ETP, Non?</a:t>
            </a:r>
          </a:p>
          <a:p>
            <a:pPr algn="just">
              <a:spcBef>
                <a:spcPts val="750"/>
              </a:spcBef>
            </a:pPr>
            <a:r>
              <a:rPr lang="en-US" sz="3200">
                <a:solidFill>
                  <a:srgbClr val="200063"/>
                </a:solidFill>
                <a:latin typeface="Tw Cen MT" charset="0"/>
                <a:ea typeface="ＭＳ Ｐゴシック" charset="0"/>
                <a:cs typeface="Tw Cen MT" charset="0"/>
                <a:sym typeface="Tw Cen MT" charset="0"/>
              </a:rPr>
              <a:t> </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p:txBody>
      </p:sp>
    </p:spTree>
    <p:extLst>
      <p:ext uri="{BB962C8B-B14F-4D97-AF65-F5344CB8AC3E}">
        <p14:creationId xmlns:p14="http://schemas.microsoft.com/office/powerpoint/2010/main" val="332704857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241300" y="1435100"/>
            <a:ext cx="8648700" cy="15748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err="1">
                <a:solidFill>
                  <a:schemeClr val="tx1"/>
                </a:solidFill>
                <a:latin typeface="Helvetica" charset="0"/>
                <a:ea typeface="ＭＳ Ｐゴシック" charset="0"/>
                <a:cs typeface="Helvetica" charset="0"/>
                <a:sym typeface="Helvetica" charset="0"/>
              </a:rPr>
              <a:t>Afin</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mesurer</a:t>
            </a:r>
            <a:r>
              <a:rPr lang="en-US" sz="2400" dirty="0">
                <a:solidFill>
                  <a:schemeClr val="tx1"/>
                </a:solidFill>
                <a:latin typeface="Helvetica" charset="0"/>
                <a:ea typeface="ＭＳ Ｐゴシック" charset="0"/>
                <a:cs typeface="Helvetica" charset="0"/>
                <a:sym typeface="Helvetica" charset="0"/>
              </a:rPr>
              <a:t> l</a:t>
            </a:r>
            <a:r>
              <a:rPr lang="ja-JP" altLang="en-US" sz="2400" dirty="0">
                <a:solidFill>
                  <a:schemeClr val="tx1"/>
                </a:solidFill>
                <a:latin typeface="Arial"/>
                <a:ea typeface="ＭＳ Ｐゴシック" charset="0"/>
                <a:cs typeface="Helvetica" charset="0"/>
                <a:sym typeface="Helvetica" charset="0"/>
              </a:rPr>
              <a:t>’</a:t>
            </a:r>
            <a:r>
              <a:rPr lang="en-US" sz="2400" dirty="0" err="1">
                <a:solidFill>
                  <a:schemeClr val="tx1"/>
                </a:solidFill>
                <a:latin typeface="Helvetica" charset="0"/>
                <a:ea typeface="ＭＳ Ｐゴシック" charset="0"/>
                <a:cs typeface="Helvetica" charset="0"/>
                <a:sym typeface="Helvetica" charset="0"/>
              </a:rPr>
              <a:t>optimisme</a:t>
            </a:r>
            <a:r>
              <a:rPr lang="en-US" sz="2400" dirty="0">
                <a:solidFill>
                  <a:schemeClr val="tx1"/>
                </a:solidFill>
                <a:latin typeface="Helvetica" charset="0"/>
                <a:ea typeface="ＭＳ Ｐゴシック" charset="0"/>
                <a:cs typeface="Helvetica" charset="0"/>
                <a:sym typeface="Helvetica" charset="0"/>
              </a:rPr>
              <a:t>, le </a:t>
            </a:r>
            <a:r>
              <a:rPr lang="en-US" sz="2400" dirty="0">
                <a:solidFill>
                  <a:srgbClr val="A40800"/>
                </a:solidFill>
                <a:latin typeface="Helvetica" charset="0"/>
                <a:ea typeface="ＭＳ Ｐゴシック" charset="0"/>
                <a:cs typeface="Helvetica" charset="0"/>
                <a:sym typeface="Helvetica" charset="0"/>
              </a:rPr>
              <a:t>Life Orientation Test </a:t>
            </a:r>
            <a:r>
              <a:rPr lang="en-US" sz="2400" dirty="0">
                <a:solidFill>
                  <a:schemeClr val="tx1"/>
                </a:solidFill>
                <a:latin typeface="Helvetica" charset="0"/>
                <a:ea typeface="ＭＳ Ｐゴシック" charset="0"/>
                <a:cs typeface="Helvetica" charset="0"/>
                <a:sym typeface="Helvetica" charset="0"/>
              </a:rPr>
              <a:t>a </a:t>
            </a:r>
            <a:r>
              <a:rPr lang="en-US" sz="2400" dirty="0" err="1">
                <a:solidFill>
                  <a:schemeClr val="tx1"/>
                </a:solidFill>
                <a:latin typeface="Helvetica" charset="0"/>
                <a:ea typeface="ＭＳ Ｐゴシック" charset="0"/>
                <a:cs typeface="Helvetica" charset="0"/>
                <a:sym typeface="Helvetica" charset="0"/>
              </a:rPr>
              <a:t>été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créé</a:t>
            </a:r>
            <a:r>
              <a:rPr lang="en-US" sz="2400" dirty="0">
                <a:solidFill>
                  <a:schemeClr val="tx1"/>
                </a:solidFill>
                <a:latin typeface="Helvetica" charset="0"/>
                <a:ea typeface="ＭＳ Ｐゴシック" charset="0"/>
                <a:cs typeface="Helvetica" charset="0"/>
                <a:sym typeface="Helvetica" charset="0"/>
              </a:rPr>
              <a:t> par </a:t>
            </a:r>
            <a:r>
              <a:rPr lang="en-US" sz="2400" dirty="0" err="1">
                <a:solidFill>
                  <a:schemeClr val="tx1"/>
                </a:solidFill>
                <a:latin typeface="Helvetica" charset="0"/>
                <a:ea typeface="ＭＳ Ｐゴシック" charset="0"/>
                <a:cs typeface="Helvetica" charset="0"/>
                <a:sym typeface="Helvetica" charset="0"/>
              </a:rPr>
              <a:t>Scheier</a:t>
            </a:r>
            <a:r>
              <a:rPr lang="en-US" sz="2400" dirty="0">
                <a:solidFill>
                  <a:schemeClr val="tx1"/>
                </a:solidFill>
                <a:latin typeface="Helvetica" charset="0"/>
                <a:ea typeface="ＭＳ Ｐゴシック" charset="0"/>
                <a:cs typeface="Helvetica" charset="0"/>
                <a:sym typeface="Helvetica" charset="0"/>
              </a:rPr>
              <a:t> et Carver (1985) </a:t>
            </a:r>
            <a:r>
              <a:rPr lang="en-US" sz="2400" dirty="0" err="1">
                <a:solidFill>
                  <a:schemeClr val="tx1"/>
                </a:solidFill>
                <a:latin typeface="Helvetica" charset="0"/>
                <a:ea typeface="ＭＳ Ｐゴシック" charset="0"/>
                <a:cs typeface="Helvetica" charset="0"/>
                <a:sym typeface="Helvetica" charset="0"/>
              </a:rPr>
              <a:t>puis</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révisé</a:t>
            </a:r>
            <a:r>
              <a:rPr lang="en-US" sz="2400" dirty="0">
                <a:solidFill>
                  <a:schemeClr val="tx1"/>
                </a:solidFill>
                <a:latin typeface="Helvetica" charset="0"/>
                <a:ea typeface="ＭＳ Ｐゴシック" charset="0"/>
                <a:cs typeface="Helvetica" charset="0"/>
                <a:sym typeface="Helvetica" charset="0"/>
              </a:rPr>
              <a:t> (LOT-R ; </a:t>
            </a:r>
            <a:r>
              <a:rPr lang="en-US" sz="2400" dirty="0" err="1">
                <a:solidFill>
                  <a:schemeClr val="tx1"/>
                </a:solidFill>
                <a:latin typeface="Helvetica" charset="0"/>
                <a:ea typeface="ＭＳ Ｐゴシック" charset="0"/>
                <a:cs typeface="Helvetica" charset="0"/>
                <a:sym typeface="Helvetica" charset="0"/>
              </a:rPr>
              <a:t>Scheier</a:t>
            </a:r>
            <a:r>
              <a:rPr lang="en-US" sz="2400" dirty="0">
                <a:solidFill>
                  <a:schemeClr val="tx1"/>
                </a:solidFill>
                <a:latin typeface="Helvetica" charset="0"/>
                <a:ea typeface="ＭＳ Ｐゴシック" charset="0"/>
                <a:cs typeface="Helvetica" charset="0"/>
                <a:sym typeface="Helvetica" charset="0"/>
              </a:rPr>
              <a:t>, Carver, &amp; Bridges, 1994). </a:t>
            </a:r>
            <a:r>
              <a:rPr lang="en-US" sz="2400" dirty="0" err="1">
                <a:solidFill>
                  <a:schemeClr val="tx1"/>
                </a:solidFill>
                <a:latin typeface="Helvetica" charset="0"/>
                <a:ea typeface="ＭＳ Ｐゴシック" charset="0"/>
                <a:cs typeface="Helvetica" charset="0"/>
                <a:sym typeface="Helvetica" charset="0"/>
              </a:rPr>
              <a:t>Trottier</a:t>
            </a:r>
            <a:r>
              <a:rPr lang="en-US" sz="2400" dirty="0">
                <a:solidFill>
                  <a:schemeClr val="tx1"/>
                </a:solidFill>
                <a:latin typeface="Helvetica" charset="0"/>
                <a:ea typeface="ＭＳ Ｐゴシック" charset="0"/>
                <a:cs typeface="Helvetica" charset="0"/>
                <a:sym typeface="Helvetica" charset="0"/>
              </a:rPr>
              <a:t> &amp; al. (2008) </a:t>
            </a:r>
            <a:r>
              <a:rPr lang="en-US" sz="2400" dirty="0" err="1">
                <a:solidFill>
                  <a:schemeClr val="tx1"/>
                </a:solidFill>
                <a:latin typeface="Helvetica" charset="0"/>
                <a:ea typeface="ＭＳ Ｐゴシック" charset="0"/>
                <a:cs typeface="Helvetica" charset="0"/>
                <a:sym typeface="Helvetica" charset="0"/>
              </a:rPr>
              <a:t>ont</a:t>
            </a:r>
            <a:r>
              <a:rPr lang="en-US" sz="2400" dirty="0">
                <a:solidFill>
                  <a:schemeClr val="tx1"/>
                </a:solidFill>
                <a:latin typeface="Helvetica" charset="0"/>
                <a:ea typeface="ＭＳ Ｐゴシック" charset="0"/>
                <a:cs typeface="Helvetica" charset="0"/>
                <a:sym typeface="Helvetica" charset="0"/>
              </a:rPr>
              <a:t> en </a:t>
            </a:r>
            <a:r>
              <a:rPr lang="en-US" sz="2400" dirty="0" err="1">
                <a:solidFill>
                  <a:schemeClr val="tx1"/>
                </a:solidFill>
                <a:latin typeface="Helvetica" charset="0"/>
                <a:ea typeface="ＭＳ Ｐゴシック" charset="0"/>
                <a:cs typeface="Helvetica" charset="0"/>
                <a:sym typeface="Helvetica" charset="0"/>
              </a:rPr>
              <a:t>proposé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version </a:t>
            </a:r>
            <a:r>
              <a:rPr lang="en-US" sz="2400" dirty="0" err="1">
                <a:solidFill>
                  <a:schemeClr val="tx1"/>
                </a:solidFill>
                <a:latin typeface="Helvetica" charset="0"/>
                <a:ea typeface="ＭＳ Ｐゴシック" charset="0"/>
                <a:cs typeface="Helvetica" charset="0"/>
                <a:sym typeface="Helvetica" charset="0"/>
              </a:rPr>
              <a:t>française</a:t>
            </a:r>
            <a:r>
              <a:rPr lang="en-US" sz="2400" dirty="0">
                <a:solidFill>
                  <a:schemeClr val="tx1"/>
                </a:solidFill>
                <a:latin typeface="Helvetica" charset="0"/>
                <a:ea typeface="ＭＳ Ｐゴシック" charset="0"/>
                <a:cs typeface="Helvetica" charset="0"/>
                <a:sym typeface="Helvetica" charset="0"/>
              </a:rPr>
              <a:t>.</a:t>
            </a:r>
          </a:p>
        </p:txBody>
      </p:sp>
      <p:sp>
        <p:nvSpPr>
          <p:cNvPr id="38917" name="Rectangle 5"/>
          <p:cNvSpPr>
            <a:spLocks/>
          </p:cNvSpPr>
          <p:nvPr/>
        </p:nvSpPr>
        <p:spPr bwMode="auto">
          <a:xfrm>
            <a:off x="241300" y="3657600"/>
            <a:ext cx="8648700" cy="12065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sz="2400" dirty="0">
                <a:solidFill>
                  <a:schemeClr val="tx1"/>
                </a:solidFill>
                <a:latin typeface="Helvetica" charset="0"/>
                <a:ea typeface="ＭＳ Ｐゴシック" charset="0"/>
                <a:cs typeface="Helvetica" charset="0"/>
                <a:sym typeface="Helvetica" charset="0"/>
              </a:rPr>
              <a:t>La </a:t>
            </a:r>
            <a:r>
              <a:rPr lang="en-US" sz="2400" dirty="0" err="1">
                <a:solidFill>
                  <a:schemeClr val="tx1"/>
                </a:solidFill>
                <a:latin typeface="Helvetica" charset="0"/>
                <a:ea typeface="ＭＳ Ｐゴシック" charset="0"/>
                <a:cs typeface="Helvetica" charset="0"/>
                <a:sym typeface="Helvetica" charset="0"/>
              </a:rPr>
              <a:t>mesure</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cohérence</a:t>
            </a:r>
            <a:r>
              <a:rPr lang="en-US" sz="2400" dirty="0">
                <a:solidFill>
                  <a:schemeClr val="tx1"/>
                </a:solidFill>
                <a:latin typeface="Helvetica" charset="0"/>
                <a:ea typeface="ＭＳ Ｐゴシック" charset="0"/>
                <a:cs typeface="Helvetica" charset="0"/>
                <a:sym typeface="Helvetica" charset="0"/>
              </a:rPr>
              <a:t> interne a </a:t>
            </a:r>
            <a:r>
              <a:rPr lang="en-US" sz="2400" dirty="0" err="1">
                <a:solidFill>
                  <a:schemeClr val="tx1"/>
                </a:solidFill>
                <a:latin typeface="Helvetica" charset="0"/>
                <a:ea typeface="ＭＳ Ｐゴシック" charset="0"/>
                <a:cs typeface="Helvetica" charset="0"/>
                <a:sym typeface="Helvetica" charset="0"/>
              </a:rPr>
              <a:t>révèle</a:t>
            </a:r>
            <a:r>
              <a:rPr lang="en-US" sz="2400" dirty="0">
                <a:solidFill>
                  <a:schemeClr val="tx1"/>
                </a:solidFill>
                <a:latin typeface="Helvetica" charset="0"/>
                <a:ea typeface="ＭＳ Ｐゴシック" charset="0"/>
                <a:cs typeface="Helvetica" charset="0"/>
                <a:sym typeface="Helvetica" charset="0"/>
              </a:rPr>
              <a:t> un coefficient de </a:t>
            </a:r>
            <a:r>
              <a:rPr lang="en-US" sz="2400" dirty="0">
                <a:solidFill>
                  <a:srgbClr val="D90B00"/>
                </a:solidFill>
                <a:latin typeface="Helvetica" charset="0"/>
                <a:ea typeface="ＭＳ Ｐゴシック" charset="0"/>
                <a:cs typeface="Helvetica" charset="0"/>
                <a:sym typeface="Helvetica" charset="0"/>
              </a:rPr>
              <a:t>0,76</a:t>
            </a:r>
            <a:r>
              <a:rPr lang="en-US" sz="2400" dirty="0">
                <a:solidFill>
                  <a:schemeClr val="tx1"/>
                </a:solidFill>
                <a:latin typeface="Helvetica" charset="0"/>
                <a:ea typeface="ＭＳ Ｐゴシック" charset="0"/>
                <a:cs typeface="Helvetica" charset="0"/>
                <a:sym typeface="Helvetica" charset="0"/>
              </a:rPr>
              <a:t>. Le test-retest, avec un </a:t>
            </a:r>
            <a:r>
              <a:rPr lang="en-US" sz="2400" dirty="0" err="1">
                <a:solidFill>
                  <a:schemeClr val="tx1"/>
                </a:solidFill>
                <a:latin typeface="Helvetica" charset="0"/>
                <a:ea typeface="ＭＳ Ｐゴシック" charset="0"/>
                <a:cs typeface="Helvetica" charset="0"/>
                <a:sym typeface="Helvetica" charset="0"/>
              </a:rPr>
              <a:t>intervalle</a:t>
            </a:r>
            <a:r>
              <a:rPr lang="en-US" sz="2400" dirty="0">
                <a:solidFill>
                  <a:schemeClr val="tx1"/>
                </a:solidFill>
                <a:latin typeface="Helvetica" charset="0"/>
                <a:ea typeface="ＭＳ Ｐゴシック" charset="0"/>
                <a:cs typeface="Helvetica" charset="0"/>
                <a:sym typeface="Helvetica" charset="0"/>
              </a:rPr>
              <a:t> de </a:t>
            </a:r>
            <a:r>
              <a:rPr lang="en-US" sz="2400" dirty="0" err="1">
                <a:solidFill>
                  <a:schemeClr val="tx1"/>
                </a:solidFill>
                <a:latin typeface="Helvetica" charset="0"/>
                <a:ea typeface="ＭＳ Ｐゴシック" charset="0"/>
                <a:cs typeface="Helvetica" charset="0"/>
                <a:sym typeface="Helvetica" charset="0"/>
              </a:rPr>
              <a:t>cinq</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semaines</a:t>
            </a:r>
            <a:r>
              <a:rPr lang="en-US" sz="2400" dirty="0">
                <a:solidFill>
                  <a:schemeClr val="tx1"/>
                </a:solidFill>
                <a:latin typeface="Helvetica" charset="0"/>
                <a:ea typeface="ＭＳ Ｐゴシック" charset="0"/>
                <a:cs typeface="Helvetica" charset="0"/>
                <a:sym typeface="Helvetica" charset="0"/>
              </a:rPr>
              <a:t>, a </a:t>
            </a:r>
            <a:r>
              <a:rPr lang="en-US" sz="2400" dirty="0" err="1">
                <a:solidFill>
                  <a:schemeClr val="tx1"/>
                </a:solidFill>
                <a:latin typeface="Helvetica" charset="0"/>
                <a:ea typeface="ＭＳ Ｐゴシック" charset="0"/>
                <a:cs typeface="Helvetica" charset="0"/>
                <a:sym typeface="Helvetica" charset="0"/>
              </a:rPr>
              <a:t>indique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une</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stabilité</a:t>
            </a:r>
            <a:r>
              <a:rPr lang="en-US" sz="2400" dirty="0">
                <a:solidFill>
                  <a:schemeClr val="tx1"/>
                </a:solidFill>
                <a:latin typeface="Helvetica" charset="0"/>
                <a:ea typeface="ＭＳ Ｐゴシック" charset="0"/>
                <a:cs typeface="Helvetica" charset="0"/>
                <a:sym typeface="Helvetica" charset="0"/>
              </a:rPr>
              <a:t> </a:t>
            </a:r>
            <a:r>
              <a:rPr lang="en-US" sz="2400" dirty="0" err="1">
                <a:solidFill>
                  <a:schemeClr val="tx1"/>
                </a:solidFill>
                <a:latin typeface="Helvetica" charset="0"/>
                <a:ea typeface="ＭＳ Ｐゴシック" charset="0"/>
                <a:cs typeface="Helvetica" charset="0"/>
                <a:sym typeface="Helvetica" charset="0"/>
              </a:rPr>
              <a:t>temporelle</a:t>
            </a:r>
            <a:r>
              <a:rPr lang="en-US" sz="2400" dirty="0">
                <a:solidFill>
                  <a:schemeClr val="tx1"/>
                </a:solidFill>
                <a:latin typeface="Helvetica" charset="0"/>
                <a:ea typeface="ＭＳ Ｐゴシック" charset="0"/>
                <a:cs typeface="Helvetica" charset="0"/>
                <a:sym typeface="Helvetica" charset="0"/>
              </a:rPr>
              <a:t> de 0,74 ( p &lt;.001).</a:t>
            </a:r>
          </a:p>
        </p:txBody>
      </p:sp>
      <p:sp>
        <p:nvSpPr>
          <p:cNvPr id="7" name="Rectangle 6"/>
          <p:cNvSpPr/>
          <p:nvPr/>
        </p:nvSpPr>
        <p:spPr>
          <a:xfrm>
            <a:off x="467544" y="28187"/>
            <a:ext cx="7704856" cy="830997"/>
          </a:xfrm>
          <a:prstGeom prst="rect">
            <a:avLst/>
          </a:prstGeom>
        </p:spPr>
        <p:txBody>
          <a:bodyPr wrap="square">
            <a:spAutoFit/>
          </a:bodyPr>
          <a:lstStyle/>
          <a:p>
            <a:pPr lvl="0"/>
            <a:r>
              <a:rPr lang="fr-FR" sz="2400" b="1" dirty="0" smtClean="0">
                <a:latin typeface="+mn-lt"/>
              </a:rPr>
              <a:t>a. Existe-t-il une mesure ?</a:t>
            </a:r>
          </a:p>
          <a:p>
            <a:pPr lvl="0" algn="just"/>
            <a:endParaRPr lang="fr-FR" sz="2400" dirty="0">
              <a:latin typeface="+mn-lt"/>
            </a:endParaRPr>
          </a:p>
        </p:txBody>
      </p:sp>
    </p:spTree>
    <p:extLst>
      <p:ext uri="{BB962C8B-B14F-4D97-AF65-F5344CB8AC3E}">
        <p14:creationId xmlns:p14="http://schemas.microsoft.com/office/powerpoint/2010/main" val="170812074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323528" y="908720"/>
            <a:ext cx="8432800" cy="4933032"/>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r>
              <a:rPr lang="en-US" sz="3200">
                <a:solidFill>
                  <a:srgbClr val="200063"/>
                </a:solidFill>
                <a:latin typeface="Tw Cen MT" charset="0"/>
                <a:ea typeface="ＭＳ Ｐゴシック" charset="0"/>
                <a:cs typeface="Tw Cen MT" charset="0"/>
                <a:sym typeface="Tw Cen MT" charset="0"/>
              </a:rPr>
              <a:t>1. Dans les moments d</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incertitude, je m</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attends habituellement au mieux.</a:t>
            </a:r>
            <a:r>
              <a:rPr lang="en-US" sz="3200">
                <a:solidFill>
                  <a:schemeClr val="tx1"/>
                </a:solidFill>
                <a:latin typeface="Tw Cen MT" charset="0"/>
                <a:ea typeface="ＭＳ Ｐゴシック" charset="0"/>
                <a:cs typeface="Tw Cen MT" charset="0"/>
                <a:sym typeface="Tw Cen MT" charset="0"/>
              </a:rPr>
              <a:t>2. S</a:t>
            </a:r>
            <a:r>
              <a:rPr lang="ja-JP" altLang="en-US" sz="3200">
                <a:solidFill>
                  <a:schemeClr val="tx1"/>
                </a:solidFill>
                <a:latin typeface="Arial"/>
                <a:ea typeface="ＭＳ Ｐゴシック" charset="0"/>
                <a:cs typeface="Tw Cen MT" charset="0"/>
                <a:sym typeface="Tw Cen MT" charset="0"/>
              </a:rPr>
              <a:t>’</a:t>
            </a:r>
            <a:r>
              <a:rPr lang="en-US" sz="3200">
                <a:solidFill>
                  <a:schemeClr val="tx1"/>
                </a:solidFill>
                <a:latin typeface="Tw Cen MT" charset="0"/>
                <a:ea typeface="ＭＳ Ｐゴシック" charset="0"/>
                <a:cs typeface="Tw Cen MT" charset="0"/>
                <a:sym typeface="Tw Cen MT" charset="0"/>
              </a:rPr>
              <a:t>il y a des chances que ça aille mal pour moi, ça ira mal.</a:t>
            </a:r>
            <a:r>
              <a:rPr lang="en-US" sz="3200">
                <a:solidFill>
                  <a:srgbClr val="200063"/>
                </a:solidFill>
                <a:latin typeface="Tw Cen MT" charset="0"/>
                <a:ea typeface="ＭＳ Ｐゴシック" charset="0"/>
                <a:cs typeface="Tw Cen MT" charset="0"/>
                <a:sym typeface="Tw Cen MT" charset="0"/>
              </a:rPr>
              <a:t>3. Je suis toujours optimiste face a` mon avenir.</a:t>
            </a:r>
            <a:r>
              <a:rPr lang="en-US" sz="3200">
                <a:solidFill>
                  <a:schemeClr val="tx1"/>
                </a:solidFill>
                <a:latin typeface="Tw Cen MT" charset="0"/>
                <a:ea typeface="ＭＳ Ｐゴシック" charset="0"/>
                <a:cs typeface="Tw Cen MT" charset="0"/>
                <a:sym typeface="Tw Cen MT" charset="0"/>
              </a:rPr>
              <a:t>4. Je ne m</a:t>
            </a:r>
            <a:r>
              <a:rPr lang="ja-JP" altLang="en-US" sz="3200">
                <a:solidFill>
                  <a:schemeClr val="tx1"/>
                </a:solidFill>
                <a:latin typeface="Arial"/>
                <a:ea typeface="ＭＳ Ｐゴシック" charset="0"/>
                <a:cs typeface="Tw Cen MT" charset="0"/>
                <a:sym typeface="Tw Cen MT" charset="0"/>
              </a:rPr>
              <a:t>’</a:t>
            </a:r>
            <a:r>
              <a:rPr lang="en-US" sz="3200">
                <a:solidFill>
                  <a:schemeClr val="tx1"/>
                </a:solidFill>
                <a:latin typeface="Tw Cen MT" charset="0"/>
                <a:ea typeface="ＭＳ Ｐゴシック" charset="0"/>
                <a:cs typeface="Tw Cen MT" charset="0"/>
                <a:sym typeface="Tw Cen MT" charset="0"/>
              </a:rPr>
              <a:t>attends presque jamais a` ce que les choses aillent comme je le voudrais.</a:t>
            </a:r>
            <a:r>
              <a:rPr lang="en-US" sz="3200">
                <a:solidFill>
                  <a:srgbClr val="200063"/>
                </a:solidFill>
                <a:latin typeface="Tw Cen MT" charset="0"/>
                <a:ea typeface="ＭＳ Ｐゴシック" charset="0"/>
                <a:cs typeface="Tw Cen MT" charset="0"/>
                <a:sym typeface="Tw Cen MT" charset="0"/>
              </a:rPr>
              <a:t>5. Je m</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attends rarement a` ce que de bonnes choses m</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arrivent.</a:t>
            </a:r>
            <a:r>
              <a:rPr lang="en-US" sz="3200">
                <a:solidFill>
                  <a:srgbClr val="22002F"/>
                </a:solidFill>
                <a:latin typeface="Tw Cen MT" charset="0"/>
                <a:ea typeface="ＭＳ Ｐゴシック" charset="0"/>
                <a:cs typeface="Tw Cen MT" charset="0"/>
                <a:sym typeface="Tw Cen MT" charset="0"/>
              </a:rPr>
              <a:t>6. Dans l</a:t>
            </a:r>
            <a:r>
              <a:rPr lang="ja-JP" altLang="en-US" sz="3200">
                <a:solidFill>
                  <a:srgbClr val="22002F"/>
                </a:solidFill>
                <a:latin typeface="Arial"/>
                <a:ea typeface="ＭＳ Ｐゴシック" charset="0"/>
                <a:cs typeface="Tw Cen MT" charset="0"/>
                <a:sym typeface="Tw Cen MT" charset="0"/>
              </a:rPr>
              <a:t>’</a:t>
            </a:r>
            <a:r>
              <a:rPr lang="en-US" sz="3200">
                <a:solidFill>
                  <a:srgbClr val="22002F"/>
                </a:solidFill>
                <a:latin typeface="Tw Cen MT" charset="0"/>
                <a:ea typeface="ＭＳ Ｐゴシック" charset="0"/>
                <a:cs typeface="Tw Cen MT" charset="0"/>
                <a:sym typeface="Tw Cen MT" charset="0"/>
              </a:rPr>
              <a:t>ensemble, je m</a:t>
            </a:r>
            <a:r>
              <a:rPr lang="ja-JP" altLang="en-US" sz="3200">
                <a:solidFill>
                  <a:srgbClr val="22002F"/>
                </a:solidFill>
                <a:latin typeface="Arial"/>
                <a:ea typeface="ＭＳ Ｐゴシック" charset="0"/>
                <a:cs typeface="Tw Cen MT" charset="0"/>
                <a:sym typeface="Tw Cen MT" charset="0"/>
              </a:rPr>
              <a:t>’</a:t>
            </a:r>
            <a:r>
              <a:rPr lang="en-US" sz="3200">
                <a:solidFill>
                  <a:srgbClr val="22002F"/>
                </a:solidFill>
                <a:latin typeface="Tw Cen MT" charset="0"/>
                <a:ea typeface="ＭＳ Ｐゴシック" charset="0"/>
                <a:cs typeface="Tw Cen MT" charset="0"/>
                <a:sym typeface="Tw Cen MT" charset="0"/>
              </a:rPr>
              <a:t>attends a` ce que plus debonnes choses m</a:t>
            </a:r>
            <a:r>
              <a:rPr lang="ja-JP" altLang="en-US" sz="3200">
                <a:solidFill>
                  <a:srgbClr val="22002F"/>
                </a:solidFill>
                <a:latin typeface="Arial"/>
                <a:ea typeface="ＭＳ Ｐゴシック" charset="0"/>
                <a:cs typeface="Tw Cen MT" charset="0"/>
                <a:sym typeface="Tw Cen MT" charset="0"/>
              </a:rPr>
              <a:t>’</a:t>
            </a:r>
            <a:r>
              <a:rPr lang="en-US" sz="3200">
                <a:solidFill>
                  <a:srgbClr val="22002F"/>
                </a:solidFill>
                <a:latin typeface="Tw Cen MT" charset="0"/>
                <a:ea typeface="ＭＳ Ｐゴシック" charset="0"/>
                <a:cs typeface="Tw Cen MT" charset="0"/>
                <a:sym typeface="Tw Cen MT" charset="0"/>
              </a:rPr>
              <a:t>arrivent que de mauvaises.</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p:txBody>
      </p:sp>
    </p:spTree>
    <p:extLst>
      <p:ext uri="{BB962C8B-B14F-4D97-AF65-F5344CB8AC3E}">
        <p14:creationId xmlns:p14="http://schemas.microsoft.com/office/powerpoint/2010/main" val="226987637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19" y="797511"/>
            <a:ext cx="8662361" cy="4893647"/>
          </a:xfrm>
          <a:prstGeom prst="rect">
            <a:avLst/>
          </a:prstGeom>
        </p:spPr>
        <p:txBody>
          <a:bodyPr wrap="square">
            <a:spAutoFit/>
          </a:bodyPr>
          <a:lstStyle/>
          <a:p>
            <a:pPr lvl="1"/>
            <a:r>
              <a:rPr lang="fr-FR" sz="2400" dirty="0" smtClean="0"/>
              <a:t>6. Stratégie psychothérapeutique, santé et maladie.</a:t>
            </a:r>
          </a:p>
          <a:p>
            <a:pPr lvl="1"/>
            <a:r>
              <a:rPr lang="fr-FR" sz="2400" dirty="0" smtClean="0"/>
              <a:t>	6.1. Introduction</a:t>
            </a:r>
          </a:p>
          <a:p>
            <a:pPr lvl="1"/>
            <a:r>
              <a:rPr lang="fr-FR" sz="2400" dirty="0"/>
              <a:t>	</a:t>
            </a:r>
            <a:r>
              <a:rPr lang="fr-FR" sz="2400" dirty="0" smtClean="0"/>
              <a:t>6.2. Approches et perspectives temporelles dans la prise en charge des malades</a:t>
            </a:r>
          </a:p>
          <a:p>
            <a:pPr lvl="1"/>
            <a:r>
              <a:rPr lang="fr-FR" sz="2400" dirty="0"/>
              <a:t>	</a:t>
            </a:r>
            <a:r>
              <a:rPr lang="fr-FR" sz="2400" dirty="0" smtClean="0"/>
              <a:t>6.3. Les plans de ciblage</a:t>
            </a:r>
          </a:p>
          <a:p>
            <a:pPr lvl="1"/>
            <a:r>
              <a:rPr lang="fr-FR" sz="2400" dirty="0" smtClean="0"/>
              <a:t>		a. L’entretien cognitif</a:t>
            </a:r>
          </a:p>
          <a:p>
            <a:pPr lvl="1"/>
            <a:r>
              <a:rPr lang="fr-FR" sz="2400" dirty="0"/>
              <a:t>	</a:t>
            </a:r>
            <a:r>
              <a:rPr lang="fr-FR" sz="2400" dirty="0" smtClean="0"/>
              <a:t>	b. La méthode classique du </a:t>
            </a:r>
            <a:r>
              <a:rPr lang="fr-FR" sz="2400" i="1" dirty="0" err="1" smtClean="0"/>
              <a:t>float</a:t>
            </a:r>
            <a:r>
              <a:rPr lang="fr-FR" sz="2400" i="1" dirty="0" smtClean="0"/>
              <a:t>-back</a:t>
            </a:r>
          </a:p>
          <a:p>
            <a:pPr lvl="1"/>
            <a:r>
              <a:rPr lang="fr-FR" sz="2400" i="1" dirty="0"/>
              <a:t>	</a:t>
            </a:r>
            <a:r>
              <a:rPr lang="fr-FR" sz="2400" i="1" dirty="0" smtClean="0"/>
              <a:t>	</a:t>
            </a:r>
            <a:r>
              <a:rPr lang="fr-FR" sz="2400" dirty="0" smtClean="0"/>
              <a:t>c. La technique du pont d’affect</a:t>
            </a:r>
          </a:p>
          <a:p>
            <a:pPr lvl="1"/>
            <a:r>
              <a:rPr lang="fr-FR" sz="2400" dirty="0"/>
              <a:t>	</a:t>
            </a:r>
            <a:r>
              <a:rPr lang="fr-FR" sz="2400" dirty="0" smtClean="0"/>
              <a:t>	d. L’approche des deux méthodes de De </a:t>
            </a:r>
            <a:r>
              <a:rPr lang="fr-FR" sz="2400" dirty="0" err="1" smtClean="0"/>
              <a:t>Jongh</a:t>
            </a:r>
            <a:r>
              <a:rPr lang="fr-FR" sz="2400" dirty="0" smtClean="0"/>
              <a:t> et al 		(2010).  SAC et CAC</a:t>
            </a:r>
          </a:p>
          <a:p>
            <a:pPr lvl="1"/>
            <a:r>
              <a:rPr lang="fr-FR" sz="2400" dirty="0"/>
              <a:t>	</a:t>
            </a:r>
            <a:r>
              <a:rPr lang="fr-FR" sz="2400" dirty="0" smtClean="0"/>
              <a:t>		- La méthode des symptômes aux cibles</a:t>
            </a:r>
          </a:p>
          <a:p>
            <a:pPr lvl="1"/>
            <a:r>
              <a:rPr lang="fr-FR" sz="2400" dirty="0"/>
              <a:t>	</a:t>
            </a:r>
            <a:r>
              <a:rPr lang="fr-FR" sz="2400" dirty="0" smtClean="0"/>
              <a:t>		- La méthode des croyances aux cibles</a:t>
            </a:r>
          </a:p>
          <a:p>
            <a:pPr lvl="1"/>
            <a:r>
              <a:rPr lang="fr-FR" sz="2400" dirty="0"/>
              <a:t>	</a:t>
            </a:r>
            <a:r>
              <a:rPr lang="fr-FR" sz="2400" dirty="0" smtClean="0"/>
              <a:t>	</a:t>
            </a:r>
          </a:p>
        </p:txBody>
      </p:sp>
    </p:spTree>
    <p:extLst>
      <p:ext uri="{BB962C8B-B14F-4D97-AF65-F5344CB8AC3E}">
        <p14:creationId xmlns:p14="http://schemas.microsoft.com/office/powerpoint/2010/main" val="403848479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7D442AD1-B60E-374B-B446-7EE4A2AE81CA}" type="slidenum">
              <a:rPr lang="en-US"/>
              <a:pPr/>
              <a:t>90</a:t>
            </a:fld>
            <a:endParaRPr lang="en-US"/>
          </a:p>
        </p:txBody>
      </p:sp>
      <p:sp>
        <p:nvSpPr>
          <p:cNvPr id="40961" name="Rectangle 1"/>
          <p:cNvSpPr>
            <a:spLocks/>
          </p:cNvSpPr>
          <p:nvPr/>
        </p:nvSpPr>
        <p:spPr bwMode="auto">
          <a:xfrm>
            <a:off x="241300" y="2425700"/>
            <a:ext cx="8648700" cy="30480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a:solidFill>
                  <a:schemeClr val="tx1"/>
                </a:solidFill>
                <a:latin typeface="Helvetica" charset="0"/>
                <a:ea typeface="ＭＳ Ｐゴシック" charset="0"/>
                <a:cs typeface="Helvetica" charset="0"/>
                <a:sym typeface="Helvetica" charset="0"/>
              </a:rPr>
              <a:t>« Je veux être heureux, docteur ! » </a:t>
            </a:r>
          </a:p>
          <a:p>
            <a:pPr algn="just"/>
            <a:endParaRPr lang="en-US">
              <a:solidFill>
                <a:schemeClr val="tx1"/>
              </a:solidFill>
              <a:latin typeface="Helvetica" charset="0"/>
              <a:ea typeface="ＭＳ Ｐゴシック" charset="0"/>
              <a:cs typeface="Helvetica" charset="0"/>
              <a:sym typeface="Helvetica" charset="0"/>
            </a:endParaRPr>
          </a:p>
          <a:p>
            <a:pPr algn="just"/>
            <a:r>
              <a:rPr lang="en-US">
                <a:solidFill>
                  <a:schemeClr val="tx1"/>
                </a:solidFill>
                <a:latin typeface="Helvetica" charset="0"/>
                <a:ea typeface="ＭＳ Ｐゴシック" charset="0"/>
                <a:cs typeface="Helvetica" charset="0"/>
                <a:sym typeface="Helvetica" charset="0"/>
              </a:rPr>
              <a:t> Les aspects positifs de l</a:t>
            </a:r>
            <a:r>
              <a:rPr lang="ja-JP" altLang="en-US">
                <a:solidFill>
                  <a:schemeClr val="tx1"/>
                </a:solidFill>
                <a:latin typeface="Arial"/>
                <a:ea typeface="ＭＳ Ｐゴシック" charset="0"/>
                <a:cs typeface="Helvetica" charset="0"/>
                <a:sym typeface="Helvetica" charset="0"/>
              </a:rPr>
              <a:t>’</a:t>
            </a:r>
            <a:r>
              <a:rPr lang="en-US">
                <a:solidFill>
                  <a:schemeClr val="tx1"/>
                </a:solidFill>
                <a:latin typeface="Helvetica" charset="0"/>
                <a:ea typeface="ＭＳ Ｐゴシック" charset="0"/>
                <a:cs typeface="Helvetica" charset="0"/>
                <a:sym typeface="Helvetica" charset="0"/>
              </a:rPr>
              <a:t>expérience humaine n</a:t>
            </a:r>
            <a:r>
              <a:rPr lang="ja-JP" altLang="en-US">
                <a:solidFill>
                  <a:schemeClr val="tx1"/>
                </a:solidFill>
                <a:latin typeface="Arial"/>
                <a:ea typeface="ＭＳ Ｐゴシック" charset="0"/>
                <a:cs typeface="Helvetica" charset="0"/>
                <a:sym typeface="Helvetica" charset="0"/>
              </a:rPr>
              <a:t>’</a:t>
            </a:r>
            <a:r>
              <a:rPr lang="en-US">
                <a:solidFill>
                  <a:schemeClr val="tx1"/>
                </a:solidFill>
                <a:latin typeface="Helvetica" charset="0"/>
                <a:ea typeface="ＭＳ Ｐゴシック" charset="0"/>
                <a:cs typeface="Helvetica" charset="0"/>
                <a:sym typeface="Helvetica" charset="0"/>
              </a:rPr>
              <a:t>ont pas fait l</a:t>
            </a:r>
            <a:r>
              <a:rPr lang="ja-JP" altLang="en-US">
                <a:solidFill>
                  <a:schemeClr val="tx1"/>
                </a:solidFill>
                <a:latin typeface="Arial"/>
                <a:ea typeface="ＭＳ Ｐゴシック" charset="0"/>
                <a:cs typeface="Helvetica" charset="0"/>
                <a:sym typeface="Helvetica" charset="0"/>
              </a:rPr>
              <a:t>’</a:t>
            </a:r>
            <a:r>
              <a:rPr lang="en-US">
                <a:solidFill>
                  <a:schemeClr val="tx1"/>
                </a:solidFill>
                <a:latin typeface="Helvetica" charset="0"/>
                <a:ea typeface="ＭＳ Ｐゴシック" charset="0"/>
                <a:cs typeface="Helvetica" charset="0"/>
                <a:sym typeface="Helvetica" charset="0"/>
              </a:rPr>
              <a:t>objet de la cible principale en psychothérapie, du moins en général. Aborder le traitement des troubles psychiques sous un angle radicalement différent : </a:t>
            </a:r>
            <a:r>
              <a:rPr lang="en-US">
                <a:solidFill>
                  <a:srgbClr val="A40800"/>
                </a:solidFill>
                <a:latin typeface="Helvetica" charset="0"/>
                <a:ea typeface="ＭＳ Ｐゴシック" charset="0"/>
                <a:cs typeface="Helvetica" charset="0"/>
                <a:sym typeface="Helvetica" charset="0"/>
              </a:rPr>
              <a:t>en cultivant le bien-être et les émotions positives, plutôt qu</a:t>
            </a:r>
            <a:r>
              <a:rPr lang="ja-JP" altLang="en-US">
                <a:solidFill>
                  <a:srgbClr val="A40800"/>
                </a:solidFill>
                <a:latin typeface="Arial"/>
                <a:ea typeface="ＭＳ Ｐゴシック" charset="0"/>
                <a:cs typeface="Helvetica" charset="0"/>
                <a:sym typeface="Helvetica" charset="0"/>
              </a:rPr>
              <a:t>’</a:t>
            </a:r>
            <a:r>
              <a:rPr lang="en-US">
                <a:solidFill>
                  <a:srgbClr val="A40800"/>
                </a:solidFill>
                <a:latin typeface="Helvetica" charset="0"/>
                <a:ea typeface="ＭＳ Ｐゴシック" charset="0"/>
                <a:cs typeface="Helvetica" charset="0"/>
                <a:sym typeface="Helvetica" charset="0"/>
              </a:rPr>
              <a:t>en cherchant à réparer des défaillances psychiques. </a:t>
            </a:r>
          </a:p>
        </p:txBody>
      </p:sp>
      <p:sp>
        <p:nvSpPr>
          <p:cNvPr id="7" name="Rectangle 6"/>
          <p:cNvSpPr/>
          <p:nvPr/>
        </p:nvSpPr>
        <p:spPr>
          <a:xfrm>
            <a:off x="467544" y="28187"/>
            <a:ext cx="7704856" cy="830997"/>
          </a:xfrm>
          <a:prstGeom prst="rect">
            <a:avLst/>
          </a:prstGeom>
        </p:spPr>
        <p:txBody>
          <a:bodyPr wrap="square">
            <a:spAutoFit/>
          </a:bodyPr>
          <a:lstStyle/>
          <a:p>
            <a:pPr lvl="0"/>
            <a:r>
              <a:rPr lang="fr-FR" sz="2400" b="1" dirty="0" smtClean="0">
                <a:latin typeface="+mn-lt"/>
              </a:rPr>
              <a:t>. Existe-t-il une mesure ?</a:t>
            </a:r>
          </a:p>
          <a:p>
            <a:pPr lvl="0" algn="just"/>
            <a:endParaRPr lang="fr-FR" sz="2400" dirty="0">
              <a:latin typeface="+mn-lt"/>
            </a:endParaRPr>
          </a:p>
        </p:txBody>
      </p:sp>
    </p:spTree>
    <p:extLst>
      <p:ext uri="{BB962C8B-B14F-4D97-AF65-F5344CB8AC3E}">
        <p14:creationId xmlns:p14="http://schemas.microsoft.com/office/powerpoint/2010/main" val="154203319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p:cNvSpPr>
            <a:spLocks noGrp="1"/>
          </p:cNvSpPr>
          <p:nvPr>
            <p:ph type="sldNum" sz="quarter" idx="10"/>
          </p:nvPr>
        </p:nvSpPr>
        <p:spPr/>
        <p:txBody>
          <a:bodyPr/>
          <a:lstStyle/>
          <a:p>
            <a:fld id="{637306DD-A714-EC4A-BC49-FE289A2EEE4D}" type="slidenum">
              <a:rPr lang="en-US"/>
              <a:pPr/>
              <a:t>91</a:t>
            </a:fld>
            <a:endParaRPr lang="en-US"/>
          </a:p>
        </p:txBody>
      </p:sp>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349500"/>
            <a:ext cx="290036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1986" name="Rectangle 2"/>
          <p:cNvSpPr>
            <a:spLocks/>
          </p:cNvSpPr>
          <p:nvPr/>
        </p:nvSpPr>
        <p:spPr bwMode="auto">
          <a:xfrm>
            <a:off x="4025900" y="1631950"/>
            <a:ext cx="5207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just"/>
            <a:r>
              <a:rPr lang="en-US">
                <a:solidFill>
                  <a:srgbClr val="001445"/>
                </a:solidFill>
                <a:latin typeface="Tw Cen MT" charset="0"/>
                <a:ea typeface="ＭＳ Ｐゴシック" charset="0"/>
                <a:cs typeface="Tw Cen MT" charset="0"/>
                <a:sym typeface="Tw Cen MT" charset="0"/>
              </a:rPr>
              <a:t>C</a:t>
            </a:r>
            <a:r>
              <a:rPr lang="ja-JP" altLang="en-US">
                <a:solidFill>
                  <a:srgbClr val="001445"/>
                </a:solidFill>
                <a:latin typeface="Arial"/>
                <a:ea typeface="ＭＳ Ｐゴシック" charset="0"/>
                <a:cs typeface="Tw Cen MT" charset="0"/>
                <a:sym typeface="Tw Cen MT" charset="0"/>
              </a:rPr>
              <a:t>’</a:t>
            </a:r>
            <a:r>
              <a:rPr lang="en-US">
                <a:solidFill>
                  <a:srgbClr val="001445"/>
                </a:solidFill>
                <a:latin typeface="Tw Cen MT" charset="0"/>
                <a:ea typeface="ＭＳ Ｐゴシック" charset="0"/>
                <a:cs typeface="Tw Cen MT" charset="0"/>
                <a:sym typeface="Tw Cen MT" charset="0"/>
              </a:rPr>
              <a:t>est un peu par hasard en 1987, que Francine Shapiro a découvert l</a:t>
            </a:r>
            <a:r>
              <a:rPr lang="ja-JP" altLang="en-US">
                <a:solidFill>
                  <a:srgbClr val="001445"/>
                </a:solidFill>
                <a:latin typeface="Arial"/>
                <a:ea typeface="ＭＳ Ｐゴシック" charset="0"/>
                <a:cs typeface="Tw Cen MT" charset="0"/>
                <a:sym typeface="Tw Cen MT" charset="0"/>
              </a:rPr>
              <a:t>’</a:t>
            </a:r>
            <a:r>
              <a:rPr lang="en-US">
                <a:solidFill>
                  <a:srgbClr val="001445"/>
                </a:solidFill>
                <a:latin typeface="Tw Cen MT Italic" charset="0"/>
                <a:ea typeface="ＭＳ Ｐゴシック" charset="0"/>
                <a:cs typeface="Tw Cen MT Italic" charset="0"/>
                <a:sym typeface="Tw Cen MT Italic" charset="0"/>
              </a:rPr>
              <a:t>EMDR</a:t>
            </a:r>
            <a:r>
              <a:rPr lang="en-US">
                <a:solidFill>
                  <a:srgbClr val="001445"/>
                </a:solidFill>
                <a:latin typeface="Tw Cen MT" charset="0"/>
                <a:ea typeface="ＭＳ Ｐゴシック" charset="0"/>
                <a:cs typeface="Tw Cen MT" charset="0"/>
                <a:sym typeface="Tw Cen MT" charset="0"/>
              </a:rPr>
              <a:t> alors qu</a:t>
            </a:r>
            <a:r>
              <a:rPr lang="ja-JP" altLang="en-US">
                <a:solidFill>
                  <a:srgbClr val="001445"/>
                </a:solidFill>
                <a:latin typeface="Arial"/>
                <a:ea typeface="ＭＳ Ｐゴシック" charset="0"/>
                <a:cs typeface="Tw Cen MT" charset="0"/>
                <a:sym typeface="Tw Cen MT" charset="0"/>
              </a:rPr>
              <a:t>’</a:t>
            </a:r>
            <a:r>
              <a:rPr lang="en-US">
                <a:solidFill>
                  <a:srgbClr val="001445"/>
                </a:solidFill>
                <a:latin typeface="Tw Cen MT" charset="0"/>
                <a:ea typeface="ＭＳ Ｐゴシック" charset="0"/>
                <a:cs typeface="Tw Cen MT" charset="0"/>
                <a:sym typeface="Tw Cen MT" charset="0"/>
              </a:rPr>
              <a:t>elle se promenait dans un parc. </a:t>
            </a:r>
          </a:p>
        </p:txBody>
      </p:sp>
      <p:sp>
        <p:nvSpPr>
          <p:cNvPr id="41987" name="Rectangle 3"/>
          <p:cNvSpPr>
            <a:spLocks/>
          </p:cNvSpPr>
          <p:nvPr/>
        </p:nvSpPr>
        <p:spPr bwMode="auto">
          <a:xfrm>
            <a:off x="3924300" y="2990850"/>
            <a:ext cx="57785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just"/>
            <a:r>
              <a:rPr lang="en-US">
                <a:solidFill>
                  <a:srgbClr val="0E002D"/>
                </a:solidFill>
                <a:latin typeface="Tw Cen MT" charset="0"/>
                <a:ea typeface="ＭＳ Ｐゴシック" charset="0"/>
                <a:cs typeface="Tw Cen MT" charset="0"/>
                <a:sym typeface="Tw Cen MT" charset="0"/>
              </a:rPr>
              <a:t>Elle opérait alors des mouvements avec ses yeux (Shapiro, 1989) et  observa que les pensées négatives qui étaient alors les siennes, semblaient évoluer et se transformer. </a:t>
            </a:r>
          </a:p>
        </p:txBody>
      </p:sp>
      <p:sp>
        <p:nvSpPr>
          <p:cNvPr id="41988" name="Rectangle 4"/>
          <p:cNvSpPr>
            <a:spLocks/>
          </p:cNvSpPr>
          <p:nvPr/>
        </p:nvSpPr>
        <p:spPr bwMode="auto">
          <a:xfrm>
            <a:off x="165100" y="4597400"/>
            <a:ext cx="5613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just"/>
            <a:r>
              <a:rPr lang="en-US">
                <a:solidFill>
                  <a:srgbClr val="0E002D"/>
                </a:solidFill>
                <a:latin typeface="Tw Cen MT" charset="0"/>
                <a:ea typeface="ＭＳ Ｐゴシック" charset="0"/>
                <a:cs typeface="Tw Cen MT" charset="0"/>
                <a:sym typeface="Tw Cen MT" charset="0"/>
              </a:rPr>
              <a:t>L</a:t>
            </a:r>
            <a:r>
              <a:rPr lang="ja-JP" altLang="en-US">
                <a:solidFill>
                  <a:srgbClr val="0E002D"/>
                </a:solidFill>
                <a:latin typeface="Arial"/>
                <a:ea typeface="ＭＳ Ｐゴシック" charset="0"/>
                <a:cs typeface="Tw Cen MT" charset="0"/>
                <a:sym typeface="Tw Cen MT" charset="0"/>
              </a:rPr>
              <a:t>’</a:t>
            </a:r>
            <a:r>
              <a:rPr lang="en-US">
                <a:solidFill>
                  <a:srgbClr val="0E002D"/>
                </a:solidFill>
                <a:latin typeface="Tw Cen MT" charset="0"/>
                <a:ea typeface="ＭＳ Ｐゴシック" charset="0"/>
                <a:cs typeface="Tw Cen MT" charset="0"/>
                <a:sym typeface="Tw Cen MT" charset="0"/>
              </a:rPr>
              <a:t>ensemble de ces évolutions a conduit pour tous les sujets à une </a:t>
            </a:r>
            <a:r>
              <a:rPr lang="en-US">
                <a:solidFill>
                  <a:srgbClr val="D90B00"/>
                </a:solidFill>
                <a:latin typeface="Tw Cen MT" charset="0"/>
                <a:ea typeface="ＭＳ Ｐゴシック" charset="0"/>
                <a:cs typeface="Tw Cen MT" charset="0"/>
                <a:sym typeface="Tw Cen MT" charset="0"/>
              </a:rPr>
              <a:t>réduction de la charge négative</a:t>
            </a:r>
            <a:r>
              <a:rPr lang="en-US">
                <a:solidFill>
                  <a:srgbClr val="0E002D"/>
                </a:solidFill>
                <a:latin typeface="Tw Cen MT" charset="0"/>
                <a:ea typeface="ＭＳ Ｐゴシック" charset="0"/>
                <a:cs typeface="Tw Cen MT" charset="0"/>
                <a:sym typeface="Tw Cen MT" charset="0"/>
              </a:rPr>
              <a:t> du souvenir et surtout à une </a:t>
            </a:r>
            <a:r>
              <a:rPr lang="en-US">
                <a:solidFill>
                  <a:srgbClr val="D90B00"/>
                </a:solidFill>
                <a:latin typeface="Tw Cen MT" charset="0"/>
                <a:ea typeface="ＭＳ Ｐゴシック" charset="0"/>
                <a:cs typeface="Tw Cen MT" charset="0"/>
                <a:sym typeface="Tw Cen MT" charset="0"/>
              </a:rPr>
              <a:t>diminution sensible du niveau d</a:t>
            </a:r>
            <a:r>
              <a:rPr lang="ja-JP" altLang="en-US">
                <a:solidFill>
                  <a:srgbClr val="D90B00"/>
                </a:solidFill>
                <a:latin typeface="Arial"/>
                <a:ea typeface="ＭＳ Ｐゴシック" charset="0"/>
                <a:cs typeface="Tw Cen MT" charset="0"/>
                <a:sym typeface="Tw Cen MT" charset="0"/>
              </a:rPr>
              <a:t>’</a:t>
            </a:r>
            <a:r>
              <a:rPr lang="en-US">
                <a:solidFill>
                  <a:srgbClr val="D90B00"/>
                </a:solidFill>
                <a:latin typeface="Tw Cen MT" charset="0"/>
                <a:ea typeface="ＭＳ Ｐゴシック" charset="0"/>
                <a:cs typeface="Tw Cen MT" charset="0"/>
                <a:sym typeface="Tw Cen MT" charset="0"/>
              </a:rPr>
              <a:t>anxiété</a:t>
            </a:r>
            <a:r>
              <a:rPr lang="en-US">
                <a:solidFill>
                  <a:srgbClr val="0E002D"/>
                </a:solidFill>
                <a:latin typeface="Tw Cen MT" charset="0"/>
                <a:ea typeface="ＭＳ Ｐゴシック" charset="0"/>
                <a:cs typeface="Tw Cen MT" charset="0"/>
                <a:sym typeface="Tw Cen MT" charset="0"/>
              </a:rPr>
              <a:t> provoqué par ces mêmes souvenirs. </a:t>
            </a:r>
          </a:p>
          <a:p>
            <a:pPr algn="ctr"/>
            <a:endParaRPr lang="en-US">
              <a:solidFill>
                <a:schemeClr val="tx1"/>
              </a:solidFill>
              <a:latin typeface="Tw Cen MT" charset="0"/>
              <a:ea typeface="ＭＳ Ｐゴシック" charset="0"/>
              <a:cs typeface="Tw Cen MT" charset="0"/>
              <a:sym typeface="Tw Cen MT" charset="0"/>
            </a:endParaRP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4762500"/>
            <a:ext cx="27114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1992" name="Group 8"/>
          <p:cNvGrpSpPr>
            <a:grpSpLocks/>
          </p:cNvGrpSpPr>
          <p:nvPr/>
        </p:nvGrpSpPr>
        <p:grpSpPr bwMode="auto">
          <a:xfrm>
            <a:off x="3644900" y="-139700"/>
            <a:ext cx="5334000" cy="1231900"/>
            <a:chOff x="0" y="0"/>
            <a:chExt cx="3360" cy="776"/>
          </a:xfrm>
        </p:grpSpPr>
        <p:sp>
          <p:nvSpPr>
            <p:cNvPr id="41990" name="Rectangle 6"/>
            <p:cNvSpPr>
              <a:spLocks/>
            </p:cNvSpPr>
            <p:nvPr/>
          </p:nvSpPr>
          <p:spPr bwMode="auto">
            <a:xfrm>
              <a:off x="224" y="224"/>
              <a:ext cx="2904" cy="312"/>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a:solidFill>
                    <a:srgbClr val="002D99"/>
                  </a:solidFill>
                  <a:latin typeface="Helvetica" charset="0"/>
                  <a:ea typeface="ＭＳ Ｐゴシック" charset="0"/>
                  <a:cs typeface="Helvetica" charset="0"/>
                  <a:sym typeface="Helvetica" charset="0"/>
                </a:rPr>
                <a:t>Un exemple l</a:t>
              </a:r>
              <a:r>
                <a:rPr lang="ja-JP" altLang="en-US">
                  <a:solidFill>
                    <a:srgbClr val="002D99"/>
                  </a:solidFill>
                  <a:latin typeface="Arial"/>
                  <a:ea typeface="ＭＳ Ｐゴシック" charset="0"/>
                  <a:cs typeface="Helvetica" charset="0"/>
                  <a:sym typeface="Helvetica" charset="0"/>
                </a:rPr>
                <a:t>’</a:t>
              </a:r>
              <a:r>
                <a:rPr lang="en-US">
                  <a:solidFill>
                    <a:srgbClr val="002D99"/>
                  </a:solidFill>
                  <a:latin typeface="Helvetica" charset="0"/>
                  <a:ea typeface="ＭＳ Ｐゴシック" charset="0"/>
                  <a:cs typeface="Helvetica" charset="0"/>
                  <a:sym typeface="Helvetica" charset="0"/>
                </a:rPr>
                <a:t>EMDR</a:t>
              </a:r>
            </a:p>
          </p:txBody>
        </p:sp>
        <p:pic>
          <p:nvPicPr>
            <p:cNvPr id="41991"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6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2163847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nodeType="afterEffect">
                                  <p:stCondLst>
                                    <p:cond delay="0"/>
                                  </p:stCondLst>
                                  <p:childTnLst>
                                    <p:set>
                                      <p:cBhvr>
                                        <p:cTn id="6" dur="1" fill="hold">
                                          <p:stCondLst>
                                            <p:cond delay="499"/>
                                          </p:stCondLst>
                                        </p:cTn>
                                        <p:tgtEl>
                                          <p:spTgt spid="41985"/>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nodeType="afterEffect">
                                  <p:stCondLst>
                                    <p:cond delay="0"/>
                                  </p:stCondLst>
                                  <p:childTnLst>
                                    <p:set>
                                      <p:cBhvr>
                                        <p:cTn id="9" dur="1" fill="hold">
                                          <p:stCondLst>
                                            <p:cond delay="499"/>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58A383AE-4CEA-224B-BD4A-57AB19D910DF}" type="slidenum">
              <a:rPr lang="en-US"/>
              <a:pPr/>
              <a:t>92</a:t>
            </a:fld>
            <a:endParaRPr lang="en-US"/>
          </a:p>
        </p:txBody>
      </p:sp>
      <p:pic>
        <p:nvPicPr>
          <p:cNvPr id="450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425"/>
            <a:ext cx="92329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45058" name="Rectangle 2"/>
          <p:cNvSpPr>
            <a:spLocks/>
          </p:cNvSpPr>
          <p:nvPr/>
        </p:nvSpPr>
        <p:spPr bwMode="auto">
          <a:xfrm>
            <a:off x="1803400" y="1130300"/>
            <a:ext cx="5130800" cy="4699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just"/>
            <a:r>
              <a:rPr lang="en-US">
                <a:solidFill>
                  <a:schemeClr val="tx1"/>
                </a:solidFill>
                <a:latin typeface="Helvetica" charset="0"/>
                <a:ea typeface="ＭＳ Ｐゴシック" charset="0"/>
                <a:cs typeface="Helvetica" charset="0"/>
                <a:sym typeface="Helvetica" charset="0"/>
              </a:rPr>
              <a:t>Regourd-Laizeau &amp; Tarquinio (2012)</a:t>
            </a:r>
          </a:p>
        </p:txBody>
      </p:sp>
    </p:spTree>
    <p:extLst>
      <p:ext uri="{BB962C8B-B14F-4D97-AF65-F5344CB8AC3E}">
        <p14:creationId xmlns:p14="http://schemas.microsoft.com/office/powerpoint/2010/main" val="524118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box(out)">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939800"/>
            <a:ext cx="432117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6" name="Rectangle 5"/>
          <p:cNvSpPr/>
          <p:nvPr/>
        </p:nvSpPr>
        <p:spPr>
          <a:xfrm>
            <a:off x="467544" y="260648"/>
            <a:ext cx="7704856" cy="830997"/>
          </a:xfrm>
          <a:prstGeom prst="rect">
            <a:avLst/>
          </a:prstGeom>
        </p:spPr>
        <p:txBody>
          <a:bodyPr wrap="square">
            <a:spAutoFit/>
          </a:bodyPr>
          <a:lstStyle/>
          <a:p>
            <a:pPr lvl="0"/>
            <a:r>
              <a:rPr lang="fr-FR" sz="2400" b="1" dirty="0" smtClean="0">
                <a:latin typeface="+mn-lt"/>
              </a:rPr>
              <a:t>4.3. La théorie de l’espoir</a:t>
            </a:r>
          </a:p>
          <a:p>
            <a:pPr lvl="0" algn="just"/>
            <a:endParaRPr lang="fr-FR" sz="2400" dirty="0">
              <a:latin typeface="+mn-lt"/>
            </a:endParaRPr>
          </a:p>
        </p:txBody>
      </p:sp>
    </p:spTree>
    <p:extLst>
      <p:ext uri="{BB962C8B-B14F-4D97-AF65-F5344CB8AC3E}">
        <p14:creationId xmlns:p14="http://schemas.microsoft.com/office/powerpoint/2010/main" val="697529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352425" y="1473200"/>
            <a:ext cx="8432800" cy="48133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just">
              <a:spcBef>
                <a:spcPts val="750"/>
              </a:spcBef>
            </a:pPr>
            <a:r>
              <a:rPr lang="en-US" sz="3200">
                <a:solidFill>
                  <a:srgbClr val="D90B00"/>
                </a:solidFill>
                <a:latin typeface="Tw Cen MT" charset="0"/>
                <a:ea typeface="ＭＳ Ｐゴシック" charset="0"/>
                <a:cs typeface="Tw Cen MT" charset="0"/>
                <a:sym typeface="Tw Cen MT" charset="0"/>
              </a:rPr>
              <a:t>Définition </a:t>
            </a:r>
            <a:r>
              <a:rPr lang="en-US" sz="3200">
                <a:solidFill>
                  <a:srgbClr val="200063"/>
                </a:solidFill>
                <a:latin typeface="Tw Cen MT" charset="0"/>
                <a:ea typeface="ＭＳ Ｐゴシック" charset="0"/>
                <a:cs typeface="Tw Cen MT" charset="0"/>
                <a:sym typeface="Tw Cen MT" charset="0"/>
              </a:rPr>
              <a:t>:Ensemble cognitif qui provient réciproquement de la volonté de l</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individu à réussir à atteindre ses buts et à être efficace dans la mise en œuvre des moyens requis pour les atteindre (Snyder  et al. 1991)</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a:p>
            <a:pPr algn="just">
              <a:spcBef>
                <a:spcPts val="750"/>
              </a:spcBef>
            </a:pPr>
            <a:r>
              <a:rPr lang="en-US" sz="3200">
                <a:solidFill>
                  <a:srgbClr val="3F691E"/>
                </a:solidFill>
                <a:latin typeface="Tw Cen MT" charset="0"/>
                <a:ea typeface="ＭＳ Ｐゴシック" charset="0"/>
                <a:cs typeface="Tw Cen MT" charset="0"/>
                <a:sym typeface="Tw Cen MT" charset="0"/>
              </a:rPr>
              <a:t>Les individus sont orientés vers leurs buts et pour les atteindre, 2 éléments :</a:t>
            </a:r>
            <a:endParaRPr lang="en-US" sz="3200">
              <a:solidFill>
                <a:srgbClr val="200063"/>
              </a:solidFill>
              <a:latin typeface="Tw Cen MT" charset="0"/>
              <a:ea typeface="ＭＳ Ｐゴシック" charset="0"/>
              <a:cs typeface="Tw Cen MT" charset="0"/>
              <a:sym typeface="Tw Cen MT" charset="0"/>
            </a:endParaRPr>
          </a:p>
        </p:txBody>
      </p:sp>
      <p:sp>
        <p:nvSpPr>
          <p:cNvPr id="6" name="Rectangle 5"/>
          <p:cNvSpPr/>
          <p:nvPr/>
        </p:nvSpPr>
        <p:spPr>
          <a:xfrm>
            <a:off x="539552" y="332656"/>
            <a:ext cx="7704856" cy="830997"/>
          </a:xfrm>
          <a:prstGeom prst="rect">
            <a:avLst/>
          </a:prstGeom>
        </p:spPr>
        <p:txBody>
          <a:bodyPr wrap="square">
            <a:spAutoFit/>
          </a:bodyPr>
          <a:lstStyle/>
          <a:p>
            <a:pPr lvl="0"/>
            <a:r>
              <a:rPr lang="fr-FR" sz="2400" b="1" dirty="0" smtClean="0">
                <a:latin typeface="+mn-lt"/>
              </a:rPr>
              <a:t>a. Présentation conceptuelle</a:t>
            </a:r>
          </a:p>
          <a:p>
            <a:pPr lvl="0" algn="just"/>
            <a:endParaRPr lang="fr-FR" sz="2400" dirty="0">
              <a:latin typeface="+mn-lt"/>
            </a:endParaRPr>
          </a:p>
        </p:txBody>
      </p:sp>
    </p:spTree>
    <p:extLst>
      <p:ext uri="{BB962C8B-B14F-4D97-AF65-F5344CB8AC3E}">
        <p14:creationId xmlns:p14="http://schemas.microsoft.com/office/powerpoint/2010/main" val="302166116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352425" y="2235200"/>
            <a:ext cx="8432800" cy="30861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algn="ctr">
              <a:spcBef>
                <a:spcPts val="750"/>
              </a:spcBef>
            </a:pPr>
            <a:r>
              <a:rPr lang="en-US" sz="3200">
                <a:solidFill>
                  <a:srgbClr val="200063"/>
                </a:solidFill>
                <a:latin typeface="Tw Cen MT" charset="0"/>
                <a:ea typeface="ＭＳ Ｐゴシック" charset="0"/>
                <a:cs typeface="Tw Cen MT" charset="0"/>
                <a:sym typeface="Tw Cen MT" charset="0"/>
              </a:rPr>
              <a:t>La volonté ou l</a:t>
            </a:r>
            <a:r>
              <a:rPr lang="ja-JP" altLang="en-US" sz="3200">
                <a:solidFill>
                  <a:srgbClr val="200063"/>
                </a:solidFill>
                <a:latin typeface="Arial"/>
                <a:ea typeface="ＭＳ Ｐゴシック" charset="0"/>
                <a:cs typeface="Tw Cen MT" charset="0"/>
                <a:sym typeface="Tw Cen MT" charset="0"/>
              </a:rPr>
              <a:t>’</a:t>
            </a:r>
            <a:r>
              <a:rPr lang="en-US" sz="3200">
                <a:solidFill>
                  <a:srgbClr val="200063"/>
                </a:solidFill>
                <a:latin typeface="Tw Cen MT" charset="0"/>
                <a:ea typeface="ＭＳ Ｐゴシック" charset="0"/>
                <a:cs typeface="Tw Cen MT" charset="0"/>
                <a:sym typeface="Tw Cen MT" charset="0"/>
              </a:rPr>
              <a:t>énergie pour les atteindre </a:t>
            </a:r>
          </a:p>
          <a:p>
            <a:pPr algn="ctr">
              <a:spcBef>
                <a:spcPts val="750"/>
              </a:spcBef>
            </a:pPr>
            <a:r>
              <a:rPr lang="en-US" sz="3200">
                <a:solidFill>
                  <a:srgbClr val="200063"/>
                </a:solidFill>
                <a:latin typeface="Tw Cen MT" charset="0"/>
                <a:ea typeface="ＭＳ Ｐゴシック" charset="0"/>
                <a:cs typeface="Tw Cen MT" charset="0"/>
                <a:sym typeface="Tw Cen MT" charset="0"/>
              </a:rPr>
              <a:t>(</a:t>
            </a:r>
            <a:r>
              <a:rPr lang="en-US" sz="3200">
                <a:solidFill>
                  <a:srgbClr val="A40800"/>
                </a:solidFill>
                <a:latin typeface="Tw Cen MT" charset="0"/>
                <a:ea typeface="ＭＳ Ｐゴシック" charset="0"/>
                <a:cs typeface="Tw Cen MT" charset="0"/>
                <a:sym typeface="Tw Cen MT" charset="0"/>
              </a:rPr>
              <a:t>agency</a:t>
            </a:r>
            <a:r>
              <a:rPr lang="en-US" sz="3200">
                <a:solidFill>
                  <a:srgbClr val="200063"/>
                </a:solidFill>
                <a:latin typeface="Tw Cen MT" charset="0"/>
                <a:ea typeface="ＭＳ Ｐゴシック" charset="0"/>
                <a:cs typeface="Tw Cen MT" charset="0"/>
                <a:sym typeface="Tw Cen MT" charset="0"/>
              </a:rPr>
              <a:t>)</a:t>
            </a:r>
          </a:p>
          <a:p>
            <a:pPr algn="ctr">
              <a:spcBef>
                <a:spcPts val="750"/>
              </a:spcBef>
            </a:pPr>
            <a:r>
              <a:rPr lang="en-US" sz="3200">
                <a:solidFill>
                  <a:srgbClr val="200063"/>
                </a:solidFill>
                <a:latin typeface="Tw Cen MT" charset="0"/>
                <a:ea typeface="ＭＳ Ｐゴシック" charset="0"/>
                <a:cs typeface="Tw Cen MT" charset="0"/>
                <a:sym typeface="Tw Cen MT" charset="0"/>
              </a:rPr>
              <a:t>&amp;Capacité et imagination pour les atteindre (</a:t>
            </a:r>
            <a:r>
              <a:rPr lang="en-US" sz="3200">
                <a:solidFill>
                  <a:srgbClr val="A40800"/>
                </a:solidFill>
                <a:latin typeface="Tw Cen MT" charset="0"/>
                <a:ea typeface="ＭＳ Ｐゴシック" charset="0"/>
                <a:cs typeface="Tw Cen MT" charset="0"/>
                <a:sym typeface="Tw Cen MT" charset="0"/>
              </a:rPr>
              <a:t>pathways</a:t>
            </a:r>
            <a:r>
              <a:rPr lang="en-US" sz="3200">
                <a:solidFill>
                  <a:srgbClr val="200063"/>
                </a:solidFill>
                <a:latin typeface="Tw Cen MT" charset="0"/>
                <a:ea typeface="ＭＳ Ｐゴシック" charset="0"/>
                <a:cs typeface="Tw Cen MT" charset="0"/>
                <a:sym typeface="Tw Cen MT" charset="0"/>
              </a:rPr>
              <a:t>).</a:t>
            </a:r>
          </a:p>
          <a:p>
            <a:pPr algn="just">
              <a:spcBef>
                <a:spcPts val="750"/>
              </a:spcBef>
            </a:pPr>
            <a:endParaRPr lang="en-US" sz="3200">
              <a:solidFill>
                <a:srgbClr val="200063"/>
              </a:solidFill>
              <a:latin typeface="Tw Cen MT" charset="0"/>
              <a:ea typeface="ＭＳ Ｐゴシック" charset="0"/>
              <a:cs typeface="Tw Cen MT" charset="0"/>
              <a:sym typeface="Tw Cen MT" charset="0"/>
            </a:endParaRPr>
          </a:p>
        </p:txBody>
      </p:sp>
    </p:spTree>
    <p:extLst>
      <p:ext uri="{BB962C8B-B14F-4D97-AF65-F5344CB8AC3E}">
        <p14:creationId xmlns:p14="http://schemas.microsoft.com/office/powerpoint/2010/main" val="16542400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052638"/>
            <a:ext cx="894080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49156" name="Group 4"/>
          <p:cNvGrpSpPr>
            <a:grpSpLocks/>
          </p:cNvGrpSpPr>
          <p:nvPr/>
        </p:nvGrpSpPr>
        <p:grpSpPr bwMode="auto">
          <a:xfrm>
            <a:off x="5918200" y="-139700"/>
            <a:ext cx="3060700" cy="1231900"/>
            <a:chOff x="0" y="0"/>
            <a:chExt cx="1928" cy="776"/>
          </a:xfrm>
        </p:grpSpPr>
        <p:sp>
          <p:nvSpPr>
            <p:cNvPr id="49154" name="Rectangle 2"/>
            <p:cNvSpPr>
              <a:spLocks/>
            </p:cNvSpPr>
            <p:nvPr/>
          </p:nvSpPr>
          <p:spPr bwMode="auto">
            <a:xfrm>
              <a:off x="224" y="224"/>
              <a:ext cx="1472" cy="312"/>
            </a:xfrm>
            <a:prstGeom prst="rect">
              <a:avLst/>
            </a:prstGeom>
            <a:solidFill>
              <a:srgbClr val="FFFF6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ctr"/>
              <a:r>
                <a:rPr lang="en-US">
                  <a:solidFill>
                    <a:srgbClr val="002D99"/>
                  </a:solidFill>
                  <a:latin typeface="Helvetica" charset="0"/>
                  <a:ea typeface="ＭＳ Ｐゴシック" charset="0"/>
                  <a:cs typeface="Helvetica" charset="0"/>
                  <a:sym typeface="Helvetica" charset="0"/>
                </a:rPr>
                <a:t>Le modèle</a:t>
              </a:r>
            </a:p>
          </p:txBody>
        </p:sp>
        <p:pic>
          <p:nvPicPr>
            <p:cNvPr id="491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8"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375532089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1"/>
          <p:cNvSpPr>
            <a:spLocks/>
          </p:cNvSpPr>
          <p:nvPr/>
        </p:nvSpPr>
        <p:spPr bwMode="auto">
          <a:xfrm>
            <a:off x="4241800" y="4000500"/>
            <a:ext cx="1752600" cy="889000"/>
          </a:xfrm>
          <a:prstGeom prst="roundRect">
            <a:avLst>
              <a:gd name="adj" fmla="val 21426"/>
            </a:avLst>
          </a:prstGeom>
          <a:noFill/>
          <a:ln w="25400" cap="flat">
            <a:solidFill>
              <a:srgbClr val="FF00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50178" name="AutoShape 2"/>
          <p:cNvSpPr>
            <a:spLocks/>
          </p:cNvSpPr>
          <p:nvPr/>
        </p:nvSpPr>
        <p:spPr bwMode="auto">
          <a:xfrm>
            <a:off x="7734300" y="2933700"/>
            <a:ext cx="1054100" cy="1041400"/>
          </a:xfrm>
          <a:prstGeom prst="roundRect">
            <a:avLst>
              <a:gd name="adj" fmla="val 18292"/>
            </a:avLst>
          </a:prstGeom>
          <a:noFill/>
          <a:ln w="25400" cap="flat">
            <a:solidFill>
              <a:srgbClr val="FF00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50179" name="Rectangle 3"/>
          <p:cNvSpPr>
            <a:spLocks/>
          </p:cNvSpPr>
          <p:nvPr/>
        </p:nvSpPr>
        <p:spPr bwMode="auto">
          <a:xfrm>
            <a:off x="165100" y="1790700"/>
            <a:ext cx="8813800" cy="42672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indent="358775" algn="just"/>
            <a:r>
              <a:rPr lang="en-US" sz="2400" dirty="0">
                <a:solidFill>
                  <a:schemeClr val="tx1"/>
                </a:solidFill>
                <a:latin typeface="Thonburi" charset="0"/>
                <a:ea typeface="ＭＳ Ｐゴシック" charset="0"/>
                <a:cs typeface="Thonburi" charset="0"/>
                <a:sym typeface="Thonburi" charset="0"/>
              </a:rPr>
              <a:t>Les</a:t>
            </a:r>
            <a:r>
              <a:rPr lang="en-US" sz="2400" dirty="0">
                <a:solidFill>
                  <a:srgbClr val="A40800"/>
                </a:solidFill>
                <a:latin typeface="Thonburi" charset="0"/>
                <a:ea typeface="ＭＳ Ｐゴシック" charset="0"/>
                <a:cs typeface="Thonburi" charset="0"/>
                <a:sym typeface="Thonburi" charset="0"/>
              </a:rPr>
              <a:t> buts </a:t>
            </a:r>
            <a:r>
              <a:rPr lang="en-US" sz="2400" dirty="0" err="1">
                <a:solidFill>
                  <a:srgbClr val="A40800"/>
                </a:solidFill>
                <a:latin typeface="Thonburi" charset="0"/>
                <a:ea typeface="ＭＳ Ｐゴシック" charset="0"/>
                <a:cs typeface="Thonburi" charset="0"/>
                <a:sym typeface="Thonburi" charset="0"/>
              </a:rPr>
              <a:t>sont</a:t>
            </a:r>
            <a:r>
              <a:rPr lang="en-US" sz="2400" dirty="0">
                <a:solidFill>
                  <a:srgbClr val="A40800"/>
                </a:solidFill>
                <a:latin typeface="Thonburi" charset="0"/>
                <a:ea typeface="ＭＳ Ｐゴシック" charset="0"/>
                <a:cs typeface="Thonburi" charset="0"/>
                <a:sym typeface="Thonburi" charset="0"/>
              </a:rPr>
              <a:t> la </a:t>
            </a:r>
            <a:r>
              <a:rPr lang="en-US" sz="2400" dirty="0" err="1">
                <a:solidFill>
                  <a:srgbClr val="A40800"/>
                </a:solidFill>
                <a:latin typeface="Thonburi" charset="0"/>
                <a:ea typeface="ＭＳ Ｐゴシック" charset="0"/>
                <a:cs typeface="Thonburi" charset="0"/>
                <a:sym typeface="Thonburi" charset="0"/>
              </a:rPr>
              <a:t>composante</a:t>
            </a:r>
            <a:r>
              <a:rPr lang="en-US" sz="2400" dirty="0">
                <a:solidFill>
                  <a:srgbClr val="A40800"/>
                </a:solidFill>
                <a:latin typeface="Thonburi" charset="0"/>
                <a:ea typeface="ＭＳ Ｐゴシック" charset="0"/>
                <a:cs typeface="Thonburi" charset="0"/>
                <a:sym typeface="Thonburi" charset="0"/>
              </a:rPr>
              <a:t> cognitive qui </a:t>
            </a:r>
            <a:r>
              <a:rPr lang="en-US" sz="2400" dirty="0" err="1">
                <a:solidFill>
                  <a:srgbClr val="A40800"/>
                </a:solidFill>
                <a:latin typeface="Thonburi" charset="0"/>
                <a:ea typeface="ＭＳ Ｐゴシック" charset="0"/>
                <a:cs typeface="Thonburi" charset="0"/>
                <a:sym typeface="Thonburi" charset="0"/>
              </a:rPr>
              <a:t>constitue</a:t>
            </a:r>
            <a:r>
              <a:rPr lang="en-US" sz="2400" dirty="0">
                <a:solidFill>
                  <a:srgbClr val="A40800"/>
                </a:solidFill>
                <a:latin typeface="Thonburi" charset="0"/>
                <a:ea typeface="ＭＳ Ｐゴシック" charset="0"/>
                <a:cs typeface="Thonburi" charset="0"/>
                <a:sym typeface="Thonburi" charset="0"/>
              </a:rPr>
              <a:t> le </a:t>
            </a:r>
            <a:r>
              <a:rPr lang="en-US" sz="2400" dirty="0" err="1">
                <a:solidFill>
                  <a:srgbClr val="A40800"/>
                </a:solidFill>
                <a:latin typeface="Thonburi" charset="0"/>
                <a:ea typeface="ＭＳ Ｐゴシック" charset="0"/>
                <a:cs typeface="Thonburi" charset="0"/>
                <a:sym typeface="Thonburi" charset="0"/>
              </a:rPr>
              <a:t>ciment</a:t>
            </a:r>
            <a:r>
              <a:rPr lang="en-US" sz="2400" dirty="0">
                <a:solidFill>
                  <a:srgbClr val="A40800"/>
                </a:solidFill>
                <a:latin typeface="Thonburi" charset="0"/>
                <a:ea typeface="ＭＳ Ｐゴシック" charset="0"/>
                <a:cs typeface="Thonburi" charset="0"/>
                <a:sym typeface="Thonburi" charset="0"/>
              </a:rPr>
              <a:t> de la </a:t>
            </a:r>
            <a:r>
              <a:rPr lang="en-US" sz="2400" dirty="0" err="1">
                <a:solidFill>
                  <a:srgbClr val="A40800"/>
                </a:solidFill>
                <a:latin typeface="Thonburi" charset="0"/>
                <a:ea typeface="ＭＳ Ｐゴシック" charset="0"/>
                <a:cs typeface="Thonburi" charset="0"/>
                <a:sym typeface="Thonburi" charset="0"/>
              </a:rPr>
              <a:t>théorie</a:t>
            </a:r>
            <a:r>
              <a:rPr lang="en-US" sz="2400" dirty="0">
                <a:solidFill>
                  <a:srgbClr val="A40800"/>
                </a:solidFill>
                <a:latin typeface="Thonburi" charset="0"/>
                <a:ea typeface="ＭＳ Ｐゴシック" charset="0"/>
                <a:cs typeface="Thonburi" charset="0"/>
                <a:sym typeface="Thonburi" charset="0"/>
              </a:rPr>
              <a:t> de l</a:t>
            </a:r>
            <a:r>
              <a:rPr lang="ja-JP" altLang="en-US" sz="2400" dirty="0">
                <a:solidFill>
                  <a:srgbClr val="A40800"/>
                </a:solidFill>
                <a:latin typeface="Arial"/>
                <a:ea typeface="ＭＳ Ｐゴシック" charset="0"/>
                <a:cs typeface="Thonburi" charset="0"/>
                <a:sym typeface="Thonburi" charset="0"/>
              </a:rPr>
              <a:t>’</a:t>
            </a:r>
            <a:r>
              <a:rPr lang="en-US" sz="2400" dirty="0" err="1">
                <a:solidFill>
                  <a:srgbClr val="A40800"/>
                </a:solidFill>
                <a:latin typeface="Thonburi" charset="0"/>
                <a:ea typeface="ＭＳ Ｐゴシック" charset="0"/>
                <a:cs typeface="Thonburi" charset="0"/>
                <a:sym typeface="Thonburi" charset="0"/>
              </a:rPr>
              <a:t>espoir</a:t>
            </a:r>
            <a:r>
              <a:rPr lang="en-US" sz="2400" dirty="0">
                <a:solidFill>
                  <a:schemeClr val="tx1"/>
                </a:solidFill>
                <a:latin typeface="Thonburi" charset="0"/>
                <a:ea typeface="ＭＳ Ｐゴシック" charset="0"/>
                <a:cs typeface="Thonburi" charset="0"/>
                <a:sym typeface="Thonburi" charset="0"/>
              </a:rPr>
              <a:t> (Snyder, 1994). </a:t>
            </a:r>
            <a:r>
              <a:rPr lang="en-US" sz="2400" dirty="0" err="1">
                <a:solidFill>
                  <a:schemeClr val="tx1"/>
                </a:solidFill>
                <a:latin typeface="Thonburi" charset="0"/>
                <a:ea typeface="ＭＳ Ｐゴシック" charset="0"/>
                <a:cs typeface="Thonburi" charset="0"/>
                <a:sym typeface="Thonburi" charset="0"/>
              </a:rPr>
              <a:t>Ils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permettent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à</a:t>
            </a:r>
            <a:r>
              <a:rPr lang="en-US" sz="2400" dirty="0">
                <a:solidFill>
                  <a:schemeClr val="tx1"/>
                </a:solidFill>
                <a:latin typeface="Thonburi" charset="0"/>
                <a:ea typeface="ＭＳ Ｐゴシック" charset="0"/>
                <a:cs typeface="Thonburi" charset="0"/>
                <a:sym typeface="Thonburi" charset="0"/>
              </a:rPr>
              <a:t> la </a:t>
            </a:r>
            <a:r>
              <a:rPr lang="en-US" sz="2400" dirty="0" err="1">
                <a:solidFill>
                  <a:schemeClr val="tx1"/>
                </a:solidFill>
                <a:latin typeface="Thonburi" charset="0"/>
                <a:ea typeface="ＭＳ Ｐゴシック" charset="0"/>
                <a:cs typeface="Thonburi" charset="0"/>
                <a:sym typeface="Thonburi" charset="0"/>
              </a:rPr>
              <a:t>personne</a:t>
            </a:r>
            <a:r>
              <a:rPr lang="en-US" sz="2400" dirty="0">
                <a:solidFill>
                  <a:schemeClr val="tx1"/>
                </a:solidFill>
                <a:latin typeface="Thonburi" charset="0"/>
                <a:ea typeface="ＭＳ Ｐゴシック" charset="0"/>
                <a:cs typeface="Thonburi" charset="0"/>
                <a:sym typeface="Thonburi" charset="0"/>
              </a:rPr>
              <a:t> qui s</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exprime</a:t>
            </a:r>
            <a:r>
              <a:rPr lang="en-US" sz="2400" dirty="0">
                <a:solidFill>
                  <a:schemeClr val="tx1"/>
                </a:solidFill>
                <a:latin typeface="Thonburi" charset="0"/>
                <a:ea typeface="ＭＳ Ｐゴシック" charset="0"/>
                <a:cs typeface="Thonburi" charset="0"/>
                <a:sym typeface="Thonburi" charset="0"/>
              </a:rPr>
              <a:t> d</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avoir</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une</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représentation</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mentale</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permettant</a:t>
            </a:r>
            <a:r>
              <a:rPr lang="en-US" sz="2400" dirty="0">
                <a:solidFill>
                  <a:schemeClr val="tx1"/>
                </a:solidFill>
                <a:latin typeface="Thonburi" charset="0"/>
                <a:ea typeface="ＭＳ Ｐゴシック" charset="0"/>
                <a:cs typeface="Thonburi" charset="0"/>
                <a:sym typeface="Thonburi" charset="0"/>
              </a:rPr>
              <a:t> d</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ajuster</a:t>
            </a:r>
            <a:r>
              <a:rPr lang="en-US" sz="2400" dirty="0">
                <a:solidFill>
                  <a:schemeClr val="tx1"/>
                </a:solidFill>
                <a:latin typeface="Thonburi" charset="0"/>
                <a:ea typeface="ＭＳ Ｐゴシック" charset="0"/>
                <a:cs typeface="Thonburi" charset="0"/>
                <a:sym typeface="Thonburi" charset="0"/>
              </a:rPr>
              <a:t> son </a:t>
            </a:r>
            <a:r>
              <a:rPr lang="en-US" sz="2400" dirty="0" err="1">
                <a:solidFill>
                  <a:schemeClr val="tx1"/>
                </a:solidFill>
                <a:latin typeface="Thonburi" charset="0"/>
                <a:ea typeface="ＭＳ Ｐゴシック" charset="0"/>
                <a:cs typeface="Thonburi" charset="0"/>
                <a:sym typeface="Thonburi" charset="0"/>
              </a:rPr>
              <a:t>comportement</a:t>
            </a:r>
            <a:r>
              <a:rPr lang="en-US" sz="2400" dirty="0">
                <a:solidFill>
                  <a:schemeClr val="tx1"/>
                </a:solidFill>
                <a:latin typeface="Thonburi" charset="0"/>
                <a:ea typeface="ＭＳ Ｐゴシック" charset="0"/>
                <a:cs typeface="Thonburi" charset="0"/>
                <a:sym typeface="Thonburi" charset="0"/>
              </a:rPr>
              <a:t>. </a:t>
            </a:r>
          </a:p>
          <a:p>
            <a:pPr indent="358775" algn="just"/>
            <a:endParaRPr lang="en-US" sz="2400" dirty="0">
              <a:solidFill>
                <a:schemeClr val="tx1"/>
              </a:solidFill>
              <a:latin typeface="Thonburi" charset="0"/>
              <a:ea typeface="ＭＳ Ｐゴシック" charset="0"/>
              <a:cs typeface="Thonburi" charset="0"/>
              <a:sym typeface="Thonburi" charset="0"/>
            </a:endParaRPr>
          </a:p>
          <a:p>
            <a:pPr indent="358775" algn="just"/>
            <a:r>
              <a:rPr lang="en-US" sz="2400" dirty="0" err="1">
                <a:solidFill>
                  <a:schemeClr val="tx1"/>
                </a:solidFill>
                <a:latin typeface="Thonburi" charset="0"/>
                <a:ea typeface="ＭＳ Ｐゴシック" charset="0"/>
                <a:cs typeface="Thonburi" charset="0"/>
                <a:sym typeface="Thonburi" charset="0"/>
              </a:rPr>
              <a:t>Ils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fournissent</a:t>
            </a:r>
            <a:r>
              <a:rPr lang="en-US" sz="2400" dirty="0">
                <a:solidFill>
                  <a:schemeClr val="tx1"/>
                </a:solidFill>
                <a:latin typeface="Thonburi" charset="0"/>
                <a:ea typeface="ＭＳ Ｐゴシック" charset="0"/>
                <a:cs typeface="Thonburi" charset="0"/>
                <a:sym typeface="Thonburi" charset="0"/>
              </a:rPr>
              <a:t> au </a:t>
            </a:r>
            <a:r>
              <a:rPr lang="en-US" sz="2400" dirty="0" err="1">
                <a:solidFill>
                  <a:schemeClr val="tx1"/>
                </a:solidFill>
                <a:latin typeface="Thonburi" charset="0"/>
                <a:ea typeface="ＭＳ Ｐゴシック" charset="0"/>
                <a:cs typeface="Thonburi" charset="0"/>
                <a:sym typeface="Thonburi" charset="0"/>
              </a:rPr>
              <a:t>sujet</a:t>
            </a:r>
            <a:r>
              <a:rPr lang="en-US" sz="2400" dirty="0">
                <a:solidFill>
                  <a:schemeClr val="tx1"/>
                </a:solidFill>
                <a:latin typeface="Thonburi" charset="0"/>
                <a:ea typeface="ＭＳ Ｐゴシック" charset="0"/>
                <a:cs typeface="Thonburi" charset="0"/>
                <a:sym typeface="Thonburi" charset="0"/>
              </a:rPr>
              <a:t> des </a:t>
            </a:r>
            <a:r>
              <a:rPr lang="en-US" sz="2400" dirty="0" err="1">
                <a:solidFill>
                  <a:schemeClr val="tx1"/>
                </a:solidFill>
                <a:latin typeface="Thonburi" charset="0"/>
                <a:ea typeface="ＭＳ Ｐゴシック" charset="0"/>
                <a:cs typeface="Thonburi" charset="0"/>
                <a:sym typeface="Thonburi" charset="0"/>
              </a:rPr>
              <a:t>représentations</a:t>
            </a:r>
            <a:r>
              <a:rPr lang="en-US" sz="2400" dirty="0">
                <a:solidFill>
                  <a:schemeClr val="tx1"/>
                </a:solidFill>
                <a:latin typeface="Thonburi" charset="0"/>
                <a:ea typeface="ＭＳ Ｐゴシック" charset="0"/>
                <a:cs typeface="Thonburi" charset="0"/>
                <a:sym typeface="Thonburi" charset="0"/>
              </a:rPr>
              <a:t> qui s</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expriment</a:t>
            </a:r>
            <a:r>
              <a:rPr lang="en-US" sz="2400" dirty="0">
                <a:solidFill>
                  <a:schemeClr val="tx1"/>
                </a:solidFill>
                <a:latin typeface="Thonburi" charset="0"/>
                <a:ea typeface="ＭＳ Ｐゴシック" charset="0"/>
                <a:cs typeface="Thonburi" charset="0"/>
                <a:sym typeface="Thonburi" charset="0"/>
              </a:rPr>
              <a:t> et </a:t>
            </a:r>
            <a:r>
              <a:rPr lang="en-US" sz="2400" dirty="0" err="1">
                <a:solidFill>
                  <a:schemeClr val="tx1"/>
                </a:solidFill>
                <a:latin typeface="Thonburi" charset="0"/>
                <a:ea typeface="ＭＳ Ｐゴシック" charset="0"/>
                <a:cs typeface="Thonburi" charset="0"/>
                <a:sym typeface="Thonburi" charset="0"/>
              </a:rPr>
              <a:t>sont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interprétés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mentalement</a:t>
            </a:r>
            <a:r>
              <a:rPr lang="en-US" sz="2400" dirty="0">
                <a:solidFill>
                  <a:schemeClr val="tx1"/>
                </a:solidFill>
                <a:latin typeface="Thonburi" charset="0"/>
                <a:ea typeface="ＭＳ Ｐゴシック" charset="0"/>
                <a:cs typeface="Thonburi" charset="0"/>
                <a:sym typeface="Thonburi" charset="0"/>
              </a:rPr>
              <a:t> sous la </a:t>
            </a:r>
            <a:r>
              <a:rPr lang="en-US" sz="2400" dirty="0" err="1">
                <a:solidFill>
                  <a:schemeClr val="tx1"/>
                </a:solidFill>
                <a:latin typeface="Thonburi" charset="0"/>
                <a:ea typeface="ＭＳ Ｐゴシック" charset="0"/>
                <a:cs typeface="Thonburi" charset="0"/>
                <a:sym typeface="Thonburi" charset="0"/>
              </a:rPr>
              <a:t>forme</a:t>
            </a:r>
            <a:r>
              <a:rPr lang="en-US" sz="2400" dirty="0">
                <a:solidFill>
                  <a:schemeClr val="tx1"/>
                </a:solidFill>
                <a:latin typeface="Thonburi" charset="0"/>
                <a:ea typeface="ＭＳ Ｐゴシック" charset="0"/>
                <a:cs typeface="Thonburi" charset="0"/>
                <a:sym typeface="Thonburi" charset="0"/>
              </a:rPr>
              <a:t> d</a:t>
            </a:r>
            <a:r>
              <a:rPr lang="ja-JP" altLang="en-US" sz="2400" dirty="0">
                <a:solidFill>
                  <a:schemeClr val="tx1"/>
                </a:solidFill>
                <a:latin typeface="Arial"/>
                <a:ea typeface="ＭＳ Ｐゴシック" charset="0"/>
                <a:cs typeface="Thonburi" charset="0"/>
                <a:sym typeface="Thonburi" charset="0"/>
              </a:rPr>
              <a:t>’</a:t>
            </a:r>
            <a:r>
              <a:rPr lang="en-US" sz="2400" dirty="0">
                <a:solidFill>
                  <a:schemeClr val="tx1"/>
                </a:solidFill>
                <a:latin typeface="Thonburi" charset="0"/>
                <a:ea typeface="ＭＳ Ｐゴシック" charset="0"/>
                <a:cs typeface="Thonburi" charset="0"/>
                <a:sym typeface="Thonburi" charset="0"/>
              </a:rPr>
              <a:t>images, de mots </a:t>
            </a:r>
            <a:r>
              <a:rPr lang="en-US" sz="2400" dirty="0" err="1">
                <a:solidFill>
                  <a:schemeClr val="tx1"/>
                </a:solidFill>
                <a:latin typeface="Thonburi" charset="0"/>
                <a:ea typeface="ＭＳ Ｐゴシック" charset="0"/>
                <a:cs typeface="Thonburi" charset="0"/>
                <a:sym typeface="Thonburi" charset="0"/>
              </a:rPr>
              <a:t>ou</a:t>
            </a:r>
            <a:r>
              <a:rPr lang="en-US" sz="2400" dirty="0">
                <a:solidFill>
                  <a:schemeClr val="tx1"/>
                </a:solidFill>
                <a:latin typeface="Thonburi" charset="0"/>
                <a:ea typeface="ＭＳ Ｐゴシック" charset="0"/>
                <a:cs typeface="Thonburi" charset="0"/>
                <a:sym typeface="Thonburi" charset="0"/>
              </a:rPr>
              <a:t> d</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idées</a:t>
            </a:r>
            <a:r>
              <a:rPr lang="en-US" sz="2400" dirty="0">
                <a:solidFill>
                  <a:schemeClr val="tx1"/>
                </a:solidFill>
                <a:latin typeface="Thonburi" charset="0"/>
                <a:ea typeface="ＭＳ Ｐゴシック" charset="0"/>
                <a:cs typeface="Thonburi" charset="0"/>
                <a:sym typeface="Thonburi" charset="0"/>
              </a:rPr>
              <a:t> (Snyder, 2002). </a:t>
            </a:r>
          </a:p>
          <a:p>
            <a:pPr indent="358775" algn="just"/>
            <a:endParaRPr lang="en-US" dirty="0">
              <a:solidFill>
                <a:schemeClr val="tx1"/>
              </a:solidFill>
              <a:latin typeface="Thonburi" charset="0"/>
              <a:ea typeface="ＭＳ Ｐゴシック" charset="0"/>
              <a:cs typeface="Thonburi" charset="0"/>
              <a:sym typeface="Thonburi" charset="0"/>
            </a:endParaRPr>
          </a:p>
        </p:txBody>
      </p:sp>
    </p:spTree>
    <p:extLst>
      <p:ext uri="{BB962C8B-B14F-4D97-AF65-F5344CB8AC3E}">
        <p14:creationId xmlns:p14="http://schemas.microsoft.com/office/powerpoint/2010/main" val="351435162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4241800" y="4000500"/>
            <a:ext cx="1752600" cy="889000"/>
          </a:xfrm>
          <a:prstGeom prst="roundRect">
            <a:avLst>
              <a:gd name="adj" fmla="val 21426"/>
            </a:avLst>
          </a:prstGeom>
          <a:noFill/>
          <a:ln w="25400" cap="flat">
            <a:solidFill>
              <a:srgbClr val="FF00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51202" name="AutoShape 2"/>
          <p:cNvSpPr>
            <a:spLocks/>
          </p:cNvSpPr>
          <p:nvPr/>
        </p:nvSpPr>
        <p:spPr bwMode="auto">
          <a:xfrm>
            <a:off x="7734300" y="2933700"/>
            <a:ext cx="1054100" cy="1041400"/>
          </a:xfrm>
          <a:prstGeom prst="roundRect">
            <a:avLst>
              <a:gd name="adj" fmla="val 18292"/>
            </a:avLst>
          </a:prstGeom>
          <a:noFill/>
          <a:ln w="25400" cap="flat">
            <a:solidFill>
              <a:srgbClr val="FF00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51203" name="Rectangle 3"/>
          <p:cNvSpPr>
            <a:spLocks/>
          </p:cNvSpPr>
          <p:nvPr/>
        </p:nvSpPr>
        <p:spPr bwMode="auto">
          <a:xfrm>
            <a:off x="203200" y="1409700"/>
            <a:ext cx="8813800" cy="46863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indent="358775" algn="just"/>
            <a:r>
              <a:rPr lang="en-US" sz="2400" dirty="0">
                <a:solidFill>
                  <a:schemeClr val="tx1"/>
                </a:solidFill>
                <a:latin typeface="Thonburi" charset="0"/>
                <a:ea typeface="ＭＳ Ｐゴシック" charset="0"/>
                <a:cs typeface="Thonburi" charset="0"/>
                <a:sym typeface="Thonburi" charset="0"/>
              </a:rPr>
              <a:t>Les buts </a:t>
            </a:r>
            <a:r>
              <a:rPr lang="en-US" sz="2400" dirty="0" err="1">
                <a:solidFill>
                  <a:schemeClr val="tx1"/>
                </a:solidFill>
                <a:latin typeface="Thonburi" charset="0"/>
                <a:ea typeface="ＭＳ Ｐゴシック" charset="0"/>
                <a:cs typeface="Thonburi" charset="0"/>
                <a:sym typeface="Thonburi" charset="0"/>
              </a:rPr>
              <a:t>varient</a:t>
            </a:r>
            <a:r>
              <a:rPr lang="en-US" sz="2400" dirty="0">
                <a:solidFill>
                  <a:schemeClr val="tx1"/>
                </a:solidFill>
                <a:latin typeface="Thonburi" charset="0"/>
                <a:ea typeface="ＭＳ Ｐゴシック" charset="0"/>
                <a:cs typeface="Thonburi" charset="0"/>
                <a:sym typeface="Thonburi" charset="0"/>
              </a:rPr>
              <a:t> au regard de </a:t>
            </a:r>
            <a:r>
              <a:rPr lang="en-US" sz="2400" dirty="0" err="1">
                <a:solidFill>
                  <a:schemeClr val="tx1"/>
                </a:solidFill>
                <a:latin typeface="Thonburi" charset="0"/>
                <a:ea typeface="ＭＳ Ｐゴシック" charset="0"/>
                <a:cs typeface="Thonburi" charset="0"/>
                <a:sym typeface="Thonburi" charset="0"/>
              </a:rPr>
              <a:t>leur</a:t>
            </a:r>
            <a:r>
              <a:rPr lang="en-US" sz="2400" dirty="0">
                <a:solidFill>
                  <a:schemeClr val="tx1"/>
                </a:solidFill>
                <a:latin typeface="Thonburi" charset="0"/>
                <a:ea typeface="ＭＳ Ｐゴシック" charset="0"/>
                <a:cs typeface="Thonburi" charset="0"/>
                <a:sym typeface="Thonburi" charset="0"/>
              </a:rPr>
              <a:t> </a:t>
            </a:r>
            <a:r>
              <a:rPr lang="en-US" sz="2400" dirty="0">
                <a:solidFill>
                  <a:srgbClr val="A40800"/>
                </a:solidFill>
                <a:latin typeface="Thonburi" charset="0"/>
                <a:ea typeface="ＭＳ Ｐゴシック" charset="0"/>
                <a:cs typeface="Thonburi" charset="0"/>
                <a:sym typeface="Thonburi" charset="0"/>
              </a:rPr>
              <a:t>structure </a:t>
            </a:r>
            <a:r>
              <a:rPr lang="en-US" sz="2400" dirty="0" err="1">
                <a:solidFill>
                  <a:srgbClr val="A40800"/>
                </a:solidFill>
                <a:latin typeface="Thonburi" charset="0"/>
                <a:ea typeface="ＭＳ Ｐゴシック" charset="0"/>
                <a:cs typeface="Thonburi" charset="0"/>
                <a:sym typeface="Thonburi" charset="0"/>
              </a:rPr>
              <a:t>temporelle</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exemple</a:t>
            </a:r>
            <a:r>
              <a:rPr lang="en-US" sz="2400" dirty="0">
                <a:solidFill>
                  <a:schemeClr val="tx1"/>
                </a:solidFill>
                <a:latin typeface="Thonburi" charset="0"/>
                <a:ea typeface="ＭＳ Ｐゴシック" charset="0"/>
                <a:cs typeface="Thonburi" charset="0"/>
                <a:sym typeface="Thonburi" charset="0"/>
              </a:rPr>
              <a:t>, j</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espère</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réussir</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mon</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examen</a:t>
            </a:r>
            <a:r>
              <a:rPr lang="en-US" sz="2400" dirty="0">
                <a:solidFill>
                  <a:schemeClr val="tx1"/>
                </a:solidFill>
                <a:latin typeface="Thonburi" charset="0"/>
                <a:ea typeface="ＭＳ Ｐゴシック" charset="0"/>
                <a:cs typeface="Thonburi" charset="0"/>
                <a:sym typeface="Thonburi" charset="0"/>
              </a:rPr>
              <a:t> de </a:t>
            </a:r>
            <a:r>
              <a:rPr lang="en-US" sz="2400" dirty="0" err="1">
                <a:solidFill>
                  <a:schemeClr val="tx1"/>
                </a:solidFill>
                <a:latin typeface="Thonburi" charset="0"/>
                <a:ea typeface="ＭＳ Ｐゴシック" charset="0"/>
                <a:cs typeface="Thonburi" charset="0"/>
                <a:sym typeface="Thonburi" charset="0"/>
              </a:rPr>
              <a:t>mathématiques</a:t>
            </a:r>
            <a:r>
              <a:rPr lang="en-US" sz="2400" dirty="0">
                <a:solidFill>
                  <a:schemeClr val="tx1"/>
                </a:solidFill>
                <a:latin typeface="Thonburi" charset="0"/>
                <a:ea typeface="ＭＳ Ｐゴシック" charset="0"/>
                <a:cs typeface="Thonburi" charset="0"/>
                <a:sym typeface="Thonburi" charset="0"/>
              </a:rPr>
              <a:t> qui a lieu </a:t>
            </a:r>
            <a:r>
              <a:rPr lang="en-US" sz="2400" dirty="0" err="1">
                <a:solidFill>
                  <a:schemeClr val="tx1"/>
                </a:solidFill>
                <a:latin typeface="Thonburi" charset="0"/>
                <a:ea typeface="ＭＳ Ｐゴシック" charset="0"/>
                <a:cs typeface="Thonburi" charset="0"/>
                <a:sym typeface="Thonburi" charset="0"/>
              </a:rPr>
              <a:t>demain</a:t>
            </a:r>
            <a:r>
              <a:rPr lang="en-US" sz="2400" dirty="0">
                <a:solidFill>
                  <a:schemeClr val="tx1"/>
                </a:solidFill>
                <a:latin typeface="Thonburi" charset="0"/>
                <a:ea typeface="ＭＳ Ｐゴシック" charset="0"/>
                <a:cs typeface="Thonburi" charset="0"/>
                <a:sym typeface="Thonburi" charset="0"/>
              </a:rPr>
              <a:t> ; plus </a:t>
            </a:r>
            <a:r>
              <a:rPr lang="en-US" sz="2400" dirty="0" err="1">
                <a:solidFill>
                  <a:schemeClr val="tx1"/>
                </a:solidFill>
                <a:latin typeface="Thonburi" charset="0"/>
                <a:ea typeface="ＭＳ Ｐゴシック" charset="0"/>
                <a:cs typeface="Thonburi" charset="0"/>
                <a:sym typeface="Thonburi" charset="0"/>
              </a:rPr>
              <a:t>tard</a:t>
            </a:r>
            <a:r>
              <a:rPr lang="en-US" sz="2400" dirty="0">
                <a:solidFill>
                  <a:schemeClr val="tx1"/>
                </a:solidFill>
                <a:latin typeface="Thonburi" charset="0"/>
                <a:ea typeface="ＭＳ Ｐゴシック" charset="0"/>
                <a:cs typeface="Thonburi" charset="0"/>
                <a:sym typeface="Thonburi" charset="0"/>
              </a:rPr>
              <a:t>, j</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aimerais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devenir</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médecin</a:t>
            </a:r>
            <a:r>
              <a:rPr lang="en-US" sz="2400" dirty="0">
                <a:solidFill>
                  <a:schemeClr val="tx1"/>
                </a:solidFill>
                <a:latin typeface="Thonburi" charset="0"/>
                <a:ea typeface="ＭＳ Ｐゴシック" charset="0"/>
                <a:cs typeface="Thonburi" charset="0"/>
                <a:sym typeface="Thonburi" charset="0"/>
              </a:rPr>
              <a:t>).</a:t>
            </a:r>
          </a:p>
          <a:p>
            <a:pPr indent="358775" algn="just"/>
            <a:r>
              <a:rPr lang="en-US" sz="2400" dirty="0">
                <a:solidFill>
                  <a:schemeClr val="tx1"/>
                </a:solidFill>
                <a:latin typeface="Thonburi" charset="0"/>
                <a:ea typeface="ＭＳ Ｐゴシック" charset="0"/>
                <a:cs typeface="Thonburi" charset="0"/>
                <a:sym typeface="Thonburi" charset="0"/>
              </a:rPr>
              <a:t>  </a:t>
            </a:r>
          </a:p>
          <a:p>
            <a:pPr indent="358775" algn="just"/>
            <a:r>
              <a:rPr lang="en-US" sz="2400" dirty="0">
                <a:solidFill>
                  <a:schemeClr val="tx1"/>
                </a:solidFill>
                <a:latin typeface="Thonburi" charset="0"/>
                <a:ea typeface="ＭＳ Ｐゴシック" charset="0"/>
                <a:cs typeface="Thonburi" charset="0"/>
                <a:sym typeface="Thonburi" charset="0"/>
              </a:rPr>
              <a:t>Des </a:t>
            </a:r>
            <a:r>
              <a:rPr lang="en-US" sz="2400" dirty="0">
                <a:solidFill>
                  <a:srgbClr val="D90B00"/>
                </a:solidFill>
                <a:latin typeface="Thonburi" charset="0"/>
                <a:ea typeface="ＭＳ Ｐゴシック" charset="0"/>
                <a:cs typeface="Thonburi" charset="0"/>
                <a:sym typeface="Thonburi" charset="0"/>
              </a:rPr>
              <a:t>buts </a:t>
            </a:r>
            <a:r>
              <a:rPr lang="en-US" sz="2400" dirty="0" err="1">
                <a:solidFill>
                  <a:srgbClr val="D90B00"/>
                </a:solidFill>
                <a:latin typeface="Thonburi" charset="0"/>
                <a:ea typeface="ＭＳ Ｐゴシック" charset="0"/>
                <a:cs typeface="Thonburi" charset="0"/>
                <a:sym typeface="Thonburi" charset="0"/>
              </a:rPr>
              <a:t>vagues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étant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sont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souvent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peu</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représentatifs</a:t>
            </a:r>
            <a:r>
              <a:rPr lang="en-US" sz="2400" dirty="0">
                <a:solidFill>
                  <a:schemeClr val="tx1"/>
                </a:solidFill>
                <a:latin typeface="Thonburi" charset="0"/>
                <a:ea typeface="ＭＳ Ｐゴシック" charset="0"/>
                <a:cs typeface="Thonburi" charset="0"/>
                <a:sym typeface="Thonburi" charset="0"/>
              </a:rPr>
              <a:t> de </a:t>
            </a:r>
            <a:r>
              <a:rPr lang="en-US" sz="2400" dirty="0" err="1">
                <a:solidFill>
                  <a:schemeClr val="tx1"/>
                </a:solidFill>
                <a:latin typeface="Thonburi" charset="0"/>
                <a:ea typeface="ＭＳ Ｐゴシック" charset="0"/>
                <a:cs typeface="Thonburi" charset="0"/>
                <a:sym typeface="Thonburi" charset="0"/>
              </a:rPr>
              <a:t>pensées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pleines</a:t>
            </a:r>
            <a:r>
              <a:rPr lang="en-US" sz="2400" dirty="0">
                <a:solidFill>
                  <a:schemeClr val="tx1"/>
                </a:solidFill>
                <a:latin typeface="Thonburi" charset="0"/>
                <a:ea typeface="ＭＳ Ｐゴシック" charset="0"/>
                <a:cs typeface="Thonburi" charset="0"/>
                <a:sym typeface="Thonburi" charset="0"/>
              </a:rPr>
              <a:t> d</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espoir</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exemple</a:t>
            </a:r>
            <a:r>
              <a:rPr lang="en-US" sz="2400" dirty="0">
                <a:solidFill>
                  <a:schemeClr val="tx1"/>
                </a:solidFill>
                <a:latin typeface="Thonburi" charset="0"/>
                <a:ea typeface="ＭＳ Ｐゴシック" charset="0"/>
                <a:cs typeface="Thonburi" charset="0"/>
                <a:sym typeface="Thonburi" charset="0"/>
              </a:rPr>
              <a:t>: j</a:t>
            </a:r>
            <a:r>
              <a:rPr lang="ja-JP" altLang="en-US" sz="2400" dirty="0">
                <a:solidFill>
                  <a:schemeClr val="tx1"/>
                </a:solidFill>
                <a:latin typeface="Arial"/>
                <a:ea typeface="ＭＳ Ｐゴシック" charset="0"/>
                <a:cs typeface="Thonburi" charset="0"/>
                <a:sym typeface="Thonburi" charset="0"/>
              </a:rPr>
              <a:t>’</a:t>
            </a:r>
            <a:r>
              <a:rPr lang="en-US" sz="2400" dirty="0" err="1">
                <a:solidFill>
                  <a:schemeClr val="tx1"/>
                </a:solidFill>
                <a:latin typeface="Thonburi" charset="0"/>
                <a:ea typeface="ＭＳ Ｐゴシック" charset="0"/>
                <a:cs typeface="Thonburi" charset="0"/>
                <a:sym typeface="Thonburi" charset="0"/>
              </a:rPr>
              <a:t>espère</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réussir</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dans</a:t>
            </a:r>
            <a:r>
              <a:rPr lang="en-US" sz="2400" dirty="0">
                <a:solidFill>
                  <a:schemeClr val="tx1"/>
                </a:solidFill>
                <a:latin typeface="Thonburi" charset="0"/>
                <a:ea typeface="ＭＳ Ｐゴシック" charset="0"/>
                <a:cs typeface="Thonburi" charset="0"/>
                <a:sym typeface="Thonburi" charset="0"/>
              </a:rPr>
              <a:t> le vie). </a:t>
            </a:r>
          </a:p>
          <a:p>
            <a:pPr indent="358775" algn="just"/>
            <a:r>
              <a:rPr lang="en-US" sz="2400" dirty="0">
                <a:solidFill>
                  <a:schemeClr val="tx1"/>
                </a:solidFill>
                <a:latin typeface="Thonburi" charset="0"/>
                <a:ea typeface="ＭＳ Ｐゴシック" charset="0"/>
                <a:cs typeface="Thonburi" charset="0"/>
                <a:sym typeface="Thonburi" charset="0"/>
              </a:rPr>
              <a:t>Par </a:t>
            </a:r>
            <a:r>
              <a:rPr lang="en-US" sz="2400" dirty="0" err="1">
                <a:solidFill>
                  <a:schemeClr val="tx1"/>
                </a:solidFill>
                <a:latin typeface="Thonburi" charset="0"/>
                <a:ea typeface="ＭＳ Ｐゴシック" charset="0"/>
                <a:cs typeface="Thonburi" charset="0"/>
                <a:sym typeface="Thonburi" charset="0"/>
              </a:rPr>
              <a:t>conséquent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ces</a:t>
            </a:r>
            <a:r>
              <a:rPr lang="en-US" sz="2400" dirty="0">
                <a:solidFill>
                  <a:schemeClr val="tx1"/>
                </a:solidFill>
                <a:latin typeface="Thonburi" charset="0"/>
                <a:ea typeface="ＭＳ Ｐゴシック" charset="0"/>
                <a:cs typeface="Thonburi" charset="0"/>
                <a:sym typeface="Thonburi" charset="0"/>
              </a:rPr>
              <a:t> buts </a:t>
            </a:r>
            <a:r>
              <a:rPr lang="en-US" sz="2400" dirty="0" err="1">
                <a:solidFill>
                  <a:schemeClr val="tx1"/>
                </a:solidFill>
                <a:latin typeface="Thonburi" charset="0"/>
                <a:ea typeface="ＭＳ Ｐゴシック" charset="0"/>
                <a:cs typeface="Thonburi" charset="0"/>
                <a:sym typeface="Thonburi" charset="0"/>
              </a:rPr>
              <a:t>doivent</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être</a:t>
            </a:r>
            <a:r>
              <a:rPr lang="en-US" sz="2400" dirty="0">
                <a:solidFill>
                  <a:schemeClr val="tx1"/>
                </a:solidFill>
                <a:latin typeface="Thonburi" charset="0"/>
                <a:ea typeface="ＭＳ Ｐゴシック" charset="0"/>
                <a:cs typeface="Thonburi" charset="0"/>
                <a:sym typeface="Thonburi" charset="0"/>
              </a:rPr>
              <a:t> </a:t>
            </a:r>
            <a:r>
              <a:rPr lang="en-US" sz="2400" dirty="0" err="1">
                <a:solidFill>
                  <a:srgbClr val="D90B00"/>
                </a:solidFill>
                <a:latin typeface="Thonburi" charset="0"/>
                <a:ea typeface="ＭＳ Ｐゴシック" charset="0"/>
                <a:cs typeface="Thonburi" charset="0"/>
                <a:sym typeface="Thonburi" charset="0"/>
              </a:rPr>
              <a:t>clairement</a:t>
            </a:r>
            <a:r>
              <a:rPr lang="en-US" sz="2400" dirty="0">
                <a:solidFill>
                  <a:srgbClr val="D90B00"/>
                </a:solidFill>
                <a:latin typeface="Thonburi" charset="0"/>
                <a:ea typeface="ＭＳ Ｐゴシック" charset="0"/>
                <a:cs typeface="Thonburi" charset="0"/>
                <a:sym typeface="Thonburi" charset="0"/>
              </a:rPr>
              <a:t> </a:t>
            </a:r>
            <a:r>
              <a:rPr lang="en-US" sz="2400" dirty="0" err="1">
                <a:solidFill>
                  <a:srgbClr val="D90B00"/>
                </a:solidFill>
                <a:latin typeface="Thonburi" charset="0"/>
                <a:ea typeface="ＭＳ Ｐゴシック" charset="0"/>
                <a:cs typeface="Thonburi" charset="0"/>
                <a:sym typeface="Thonburi" charset="0"/>
              </a:rPr>
              <a:t>définis</a:t>
            </a:r>
            <a:r>
              <a:rPr lang="en-US" sz="2400" dirty="0">
                <a:solidFill>
                  <a:srgbClr val="D90B00"/>
                </a:solidFill>
                <a:latin typeface="Thonburi" charset="0"/>
                <a:ea typeface="ＭＳ Ｐゴシック" charset="0"/>
                <a:cs typeface="Thonburi" charset="0"/>
                <a:sym typeface="Thonburi" charset="0"/>
              </a:rPr>
              <a:t> </a:t>
            </a:r>
            <a:r>
              <a:rPr lang="en-US" sz="2400" dirty="0">
                <a:solidFill>
                  <a:schemeClr val="tx1"/>
                </a:solidFill>
                <a:latin typeface="Thonburi" charset="0"/>
                <a:ea typeface="ＭＳ Ｐゴシック" charset="0"/>
                <a:cs typeface="Thonburi" charset="0"/>
                <a:sym typeface="Thonburi" charset="0"/>
              </a:rPr>
              <a:t>pour justifier le </a:t>
            </a:r>
            <a:r>
              <a:rPr lang="en-US" sz="2400" dirty="0" err="1">
                <a:solidFill>
                  <a:schemeClr val="tx1"/>
                </a:solidFill>
                <a:latin typeface="Thonburi" charset="0"/>
                <a:ea typeface="ＭＳ Ｐゴシック" charset="0"/>
                <a:cs typeface="Thonburi" charset="0"/>
                <a:sym typeface="Thonburi" charset="0"/>
              </a:rPr>
              <a:t>maintien</a:t>
            </a:r>
            <a:r>
              <a:rPr lang="en-US" sz="2400" dirty="0">
                <a:solidFill>
                  <a:schemeClr val="tx1"/>
                </a:solidFill>
                <a:latin typeface="Thonburi" charset="0"/>
                <a:ea typeface="ＭＳ Ｐゴシック" charset="0"/>
                <a:cs typeface="Thonburi" charset="0"/>
                <a:sym typeface="Thonburi" charset="0"/>
              </a:rPr>
              <a:t> de </a:t>
            </a:r>
            <a:r>
              <a:rPr lang="en-US" sz="2400" dirty="0" err="1">
                <a:solidFill>
                  <a:schemeClr val="tx1"/>
                </a:solidFill>
                <a:latin typeface="Thonburi" charset="0"/>
                <a:ea typeface="ＭＳ Ｐゴシック" charset="0"/>
                <a:cs typeface="Thonburi" charset="0"/>
                <a:sym typeface="Thonburi" charset="0"/>
              </a:rPr>
              <a:t>pensées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conscientes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orientées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vers</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leur</a:t>
            </a:r>
            <a:r>
              <a:rPr lang="en-US" sz="2400" dirty="0">
                <a:solidFill>
                  <a:schemeClr val="tx1"/>
                </a:solidFill>
                <a:latin typeface="Thonburi" charset="0"/>
                <a:ea typeface="ＭＳ Ｐゴシック" charset="0"/>
                <a:cs typeface="Thonburi" charset="0"/>
                <a:sym typeface="Thonburi" charset="0"/>
              </a:rPr>
              <a:t> </a:t>
            </a:r>
            <a:r>
              <a:rPr lang="en-US" sz="2400" dirty="0" err="1">
                <a:solidFill>
                  <a:schemeClr val="tx1"/>
                </a:solidFill>
                <a:latin typeface="Thonburi" charset="0"/>
                <a:ea typeface="ＭＳ Ｐゴシック" charset="0"/>
                <a:cs typeface="Thonburi" charset="0"/>
                <a:sym typeface="Thonburi" charset="0"/>
              </a:rPr>
              <a:t>réalisation</a:t>
            </a:r>
            <a:r>
              <a:rPr lang="en-US" sz="2400" dirty="0">
                <a:solidFill>
                  <a:schemeClr val="tx1"/>
                </a:solidFill>
                <a:latin typeface="Thonburi" charset="0"/>
                <a:ea typeface="ＭＳ Ｐゴシック" charset="0"/>
                <a:cs typeface="Thonburi" charset="0"/>
                <a:sym typeface="Thonburi" charset="0"/>
              </a:rPr>
              <a:t> (Snyder, 2002).</a:t>
            </a:r>
          </a:p>
          <a:p>
            <a:pPr indent="358775" algn="just"/>
            <a:endParaRPr lang="en-US" dirty="0">
              <a:solidFill>
                <a:schemeClr val="tx1"/>
              </a:solidFill>
              <a:latin typeface="Thonburi" charset="0"/>
              <a:ea typeface="ＭＳ Ｐゴシック" charset="0"/>
              <a:cs typeface="Thonburi" charset="0"/>
              <a:sym typeface="Thonburi" charset="0"/>
            </a:endParaRPr>
          </a:p>
        </p:txBody>
      </p:sp>
    </p:spTree>
    <p:extLst>
      <p:ext uri="{BB962C8B-B14F-4D97-AF65-F5344CB8AC3E}">
        <p14:creationId xmlns:p14="http://schemas.microsoft.com/office/powerpoint/2010/main" val="56747304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165100" y="2527300"/>
            <a:ext cx="5041900" cy="30099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39688" algn="just"/>
            <a:r>
              <a:rPr lang="en-US">
                <a:solidFill>
                  <a:srgbClr val="200063"/>
                </a:solidFill>
                <a:latin typeface="Thonburi" charset="0"/>
                <a:ea typeface="ＭＳ Ｐゴシック" charset="0"/>
                <a:cs typeface="Thonburi" charset="0"/>
                <a:sym typeface="Thonburi" charset="0"/>
              </a:rPr>
              <a:t>- Ajustement psychologique,</a:t>
            </a:r>
          </a:p>
          <a:p>
            <a:pPr marL="39688" algn="just"/>
            <a:r>
              <a:rPr lang="en-US">
                <a:solidFill>
                  <a:srgbClr val="200063"/>
                </a:solidFill>
                <a:latin typeface="Thonburi" charset="0"/>
                <a:ea typeface="ＭＳ Ｐゴシック" charset="0"/>
                <a:cs typeface="Thonburi" charset="0"/>
                <a:sym typeface="Thonburi" charset="0"/>
              </a:rPr>
              <a:t>- Accomplissement et résolution de problème</a:t>
            </a:r>
          </a:p>
          <a:p>
            <a:pPr marL="39688" algn="just"/>
            <a:r>
              <a:rPr lang="en-US">
                <a:solidFill>
                  <a:srgbClr val="200063"/>
                </a:solidFill>
                <a:latin typeface="Thonburi" charset="0"/>
                <a:ea typeface="ＭＳ Ｐゴシック" charset="0"/>
                <a:cs typeface="Thonburi" charset="0"/>
                <a:sym typeface="Thonburi" charset="0"/>
              </a:rPr>
              <a:t>- Santé.</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66900"/>
            <a:ext cx="3568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61106761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30545</TotalTime>
  <Words>9949</Words>
  <Application>Microsoft Macintosh PowerPoint</Application>
  <PresentationFormat>Présentation à l'écran (4:3)</PresentationFormat>
  <Paragraphs>1093</Paragraphs>
  <Slides>190</Slides>
  <Notes>135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190</vt:i4>
      </vt:variant>
    </vt:vector>
  </HeadingPairs>
  <TitlesOfParts>
    <vt:vector size="192" baseType="lpstr">
      <vt:lpstr>Brise</vt:lpstr>
      <vt:lpstr>Document</vt:lpstr>
      <vt:lpstr>Effets individuels et collectifs normaux et pathologiques DA SOC EC2</vt:lpstr>
      <vt:lpstr>Présentation PowerPoint</vt:lpstr>
      <vt:lpstr>Eléments bibliographiques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Introduction</vt:lpstr>
      <vt:lpstr>1. Introduction</vt:lpstr>
      <vt:lpstr>1. Introduction</vt:lpstr>
      <vt:lpstr>1. Introduction</vt:lpstr>
      <vt:lpstr>1. Introduction</vt:lpstr>
      <vt:lpstr>1. Introduction</vt:lpstr>
      <vt:lpstr>Présentation PowerPoint</vt:lpstr>
      <vt:lpstr>Présentation PowerPoint</vt:lpstr>
      <vt:lpstr>Présentation PowerPoint</vt:lpstr>
      <vt:lpstr>Présentation PowerPoint</vt:lpstr>
      <vt:lpstr>A lire</vt:lpstr>
      <vt:lpstr>Présentation PowerPoint</vt:lpstr>
      <vt:lpstr>Présentation PowerPoint</vt:lpstr>
      <vt:lpstr>Présentation PowerPoint</vt:lpstr>
      <vt:lpstr>Présentation PowerPoint</vt:lpstr>
      <vt:lpstr>Présentation PowerPoint</vt:lpstr>
      <vt:lpstr>Présentation PowerPoint</vt:lpstr>
      <vt:lpstr>Pour la PP et les groupes</vt:lpstr>
      <vt:lpstr>Présentation PowerPoint</vt:lpstr>
      <vt:lpstr>2. Historique</vt:lpstr>
      <vt:lpstr>2. Historique</vt:lpstr>
      <vt:lpstr>2. Historique</vt:lpstr>
      <vt:lpstr>2. Historique</vt:lpstr>
      <vt:lpstr>2. Historique</vt:lpstr>
      <vt:lpstr>2. Historique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7.3. La théorie de la dissociation structurelle de la personnalité</vt:lpstr>
      <vt:lpstr>Présentation PowerPoint</vt:lpstr>
      <vt:lpstr>Dissociation Structurelle Primaire : Une partie de la personnalité apparemment normale (1 PAN) et une partie de la personnalité émotionnelle (1 PE)</vt:lpstr>
      <vt:lpstr>Présentation PowerPoint</vt:lpstr>
      <vt:lpstr>Dissociation Structurelle Secondaire : Une partie de la personnalité apparemment normale (1 PAN) et plus d’une partie de personnalité émotionnelle (+ PEs)</vt:lpstr>
      <vt:lpstr>7.4. Carences précoces et dissociations</vt:lpstr>
      <vt:lpstr>Présentation PowerPoint</vt:lpstr>
      <vt:lpstr>Présentation PowerPoint</vt:lpstr>
      <vt:lpstr>Présentation PowerPoint</vt:lpstr>
      <vt:lpstr>Présentation PowerPoint</vt:lpstr>
      <vt:lpstr>Présentation PowerPoint</vt:lpstr>
      <vt:lpstr>Présentation PowerPoint</vt:lpstr>
      <vt:lpstr>7.5. Entre dissociation et psychose: mise au point clinique</vt:lpstr>
    </vt:vector>
  </TitlesOfParts>
  <Company>hsh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AU TRAVAIL</dc:title>
  <dc:creator>Tragno</dc:creator>
  <cp:lastModifiedBy>tarquinio Cyril</cp:lastModifiedBy>
  <cp:revision>231</cp:revision>
  <dcterms:created xsi:type="dcterms:W3CDTF">2003-11-30T18:35:39Z</dcterms:created>
  <dcterms:modified xsi:type="dcterms:W3CDTF">2015-09-14T19:34:27Z</dcterms:modified>
</cp:coreProperties>
</file>