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4"/>
  </p:notesMasterIdLst>
  <p:sldIdLst>
    <p:sldId id="1179" r:id="rId2"/>
    <p:sldId id="1180" r:id="rId3"/>
    <p:sldId id="1046" r:id="rId4"/>
    <p:sldId id="1290" r:id="rId5"/>
    <p:sldId id="413" r:id="rId6"/>
    <p:sldId id="895" r:id="rId7"/>
    <p:sldId id="896" r:id="rId8"/>
    <p:sldId id="897" r:id="rId9"/>
    <p:sldId id="898" r:id="rId10"/>
    <p:sldId id="899" r:id="rId11"/>
    <p:sldId id="901" r:id="rId12"/>
    <p:sldId id="902" r:id="rId13"/>
    <p:sldId id="1056" r:id="rId14"/>
    <p:sldId id="903" r:id="rId15"/>
    <p:sldId id="904" r:id="rId16"/>
    <p:sldId id="906" r:id="rId17"/>
    <p:sldId id="905" r:id="rId18"/>
    <p:sldId id="907" r:id="rId19"/>
    <p:sldId id="908" r:id="rId20"/>
    <p:sldId id="909" r:id="rId21"/>
    <p:sldId id="894" r:id="rId22"/>
    <p:sldId id="1181" r:id="rId23"/>
    <p:sldId id="403" r:id="rId24"/>
    <p:sldId id="405" r:id="rId25"/>
    <p:sldId id="884" r:id="rId26"/>
    <p:sldId id="885" r:id="rId27"/>
    <p:sldId id="886" r:id="rId28"/>
    <p:sldId id="887" r:id="rId29"/>
    <p:sldId id="888" r:id="rId30"/>
    <p:sldId id="737" r:id="rId31"/>
    <p:sldId id="739" r:id="rId32"/>
    <p:sldId id="1182" r:id="rId33"/>
    <p:sldId id="1048" r:id="rId34"/>
    <p:sldId id="1047" r:id="rId35"/>
    <p:sldId id="1049" r:id="rId36"/>
    <p:sldId id="1288" r:id="rId37"/>
    <p:sldId id="750" r:id="rId38"/>
    <p:sldId id="752" r:id="rId39"/>
    <p:sldId id="753" r:id="rId40"/>
    <p:sldId id="755" r:id="rId41"/>
    <p:sldId id="756" r:id="rId42"/>
    <p:sldId id="294" r:id="rId43"/>
    <p:sldId id="416" r:id="rId44"/>
    <p:sldId id="418" r:id="rId45"/>
    <p:sldId id="419" r:id="rId46"/>
    <p:sldId id="423" r:id="rId47"/>
    <p:sldId id="425" r:id="rId48"/>
    <p:sldId id="427" r:id="rId49"/>
    <p:sldId id="428" r:id="rId50"/>
    <p:sldId id="431" r:id="rId51"/>
    <p:sldId id="430" r:id="rId52"/>
    <p:sldId id="432" r:id="rId53"/>
    <p:sldId id="433" r:id="rId54"/>
    <p:sldId id="434" r:id="rId55"/>
    <p:sldId id="435" r:id="rId56"/>
    <p:sldId id="1051" r:id="rId57"/>
    <p:sldId id="1052" r:id="rId58"/>
    <p:sldId id="1053" r:id="rId59"/>
    <p:sldId id="1054" r:id="rId60"/>
    <p:sldId id="1057" r:id="rId61"/>
    <p:sldId id="1058" r:id="rId62"/>
    <p:sldId id="1059" r:id="rId63"/>
    <p:sldId id="1063" r:id="rId64"/>
    <p:sldId id="1060" r:id="rId65"/>
    <p:sldId id="1061" r:id="rId66"/>
    <p:sldId id="1062" r:id="rId67"/>
    <p:sldId id="1064" r:id="rId68"/>
    <p:sldId id="1065" r:id="rId69"/>
    <p:sldId id="1066" r:id="rId70"/>
    <p:sldId id="1067" r:id="rId71"/>
    <p:sldId id="436" r:id="rId72"/>
    <p:sldId id="437" r:id="rId73"/>
    <p:sldId id="441" r:id="rId74"/>
    <p:sldId id="442" r:id="rId75"/>
    <p:sldId id="447" r:id="rId76"/>
    <p:sldId id="448" r:id="rId77"/>
    <p:sldId id="449" r:id="rId78"/>
    <p:sldId id="722" r:id="rId79"/>
    <p:sldId id="724" r:id="rId80"/>
    <p:sldId id="725" r:id="rId81"/>
    <p:sldId id="727" r:id="rId82"/>
    <p:sldId id="728" r:id="rId83"/>
    <p:sldId id="730" r:id="rId84"/>
    <p:sldId id="652" r:id="rId85"/>
    <p:sldId id="758" r:id="rId86"/>
    <p:sldId id="759" r:id="rId87"/>
    <p:sldId id="760" r:id="rId88"/>
    <p:sldId id="761" r:id="rId89"/>
    <p:sldId id="765" r:id="rId90"/>
    <p:sldId id="766" r:id="rId91"/>
    <p:sldId id="767" r:id="rId92"/>
    <p:sldId id="769" r:id="rId93"/>
    <p:sldId id="918" r:id="rId94"/>
    <p:sldId id="804" r:id="rId95"/>
    <p:sldId id="805" r:id="rId96"/>
    <p:sldId id="806" r:id="rId97"/>
    <p:sldId id="807" r:id="rId98"/>
    <p:sldId id="808" r:id="rId99"/>
    <p:sldId id="809" r:id="rId100"/>
    <p:sldId id="810" r:id="rId101"/>
    <p:sldId id="811" r:id="rId102"/>
    <p:sldId id="812" r:id="rId103"/>
    <p:sldId id="813" r:id="rId104"/>
    <p:sldId id="814" r:id="rId105"/>
    <p:sldId id="815" r:id="rId106"/>
    <p:sldId id="818" r:id="rId107"/>
    <p:sldId id="819" r:id="rId108"/>
    <p:sldId id="820" r:id="rId109"/>
    <p:sldId id="821" r:id="rId110"/>
    <p:sldId id="936" r:id="rId111"/>
    <p:sldId id="837" r:id="rId112"/>
    <p:sldId id="838" r:id="rId113"/>
    <p:sldId id="1183" r:id="rId114"/>
    <p:sldId id="839" r:id="rId115"/>
    <p:sldId id="1041" r:id="rId116"/>
    <p:sldId id="841" r:id="rId117"/>
    <p:sldId id="1042" r:id="rId118"/>
    <p:sldId id="1184" r:id="rId119"/>
    <p:sldId id="1043" r:id="rId120"/>
    <p:sldId id="1044" r:id="rId121"/>
    <p:sldId id="1045" r:id="rId122"/>
    <p:sldId id="1185" r:id="rId123"/>
    <p:sldId id="1186" r:id="rId124"/>
    <p:sldId id="935" r:id="rId125"/>
    <p:sldId id="1187" r:id="rId126"/>
    <p:sldId id="1188" r:id="rId127"/>
    <p:sldId id="1084" r:id="rId128"/>
    <p:sldId id="1189" r:id="rId129"/>
    <p:sldId id="1190" r:id="rId130"/>
    <p:sldId id="1191" r:id="rId131"/>
    <p:sldId id="1192" r:id="rId132"/>
    <p:sldId id="1193" r:id="rId133"/>
    <p:sldId id="1194" r:id="rId134"/>
    <p:sldId id="1195" r:id="rId135"/>
    <p:sldId id="1196" r:id="rId136"/>
    <p:sldId id="1197" r:id="rId137"/>
    <p:sldId id="846" r:id="rId138"/>
    <p:sldId id="847" r:id="rId139"/>
    <p:sldId id="1198" r:id="rId140"/>
    <p:sldId id="1199" r:id="rId141"/>
    <p:sldId id="1200" r:id="rId142"/>
    <p:sldId id="1201" r:id="rId143"/>
    <p:sldId id="1202" r:id="rId144"/>
    <p:sldId id="1203" r:id="rId145"/>
    <p:sldId id="1204" r:id="rId146"/>
    <p:sldId id="1205" r:id="rId147"/>
    <p:sldId id="1206" r:id="rId148"/>
    <p:sldId id="1207" r:id="rId149"/>
    <p:sldId id="853" r:id="rId150"/>
    <p:sldId id="870" r:id="rId151"/>
    <p:sldId id="1137" r:id="rId152"/>
    <p:sldId id="871" r:id="rId153"/>
    <p:sldId id="872" r:id="rId154"/>
    <p:sldId id="873" r:id="rId155"/>
    <p:sldId id="874" r:id="rId156"/>
    <p:sldId id="875" r:id="rId157"/>
    <p:sldId id="876" r:id="rId158"/>
    <p:sldId id="890" r:id="rId159"/>
    <p:sldId id="889" r:id="rId160"/>
    <p:sldId id="877" r:id="rId161"/>
    <p:sldId id="878" r:id="rId162"/>
    <p:sldId id="879" r:id="rId163"/>
    <p:sldId id="880" r:id="rId164"/>
    <p:sldId id="1138" r:id="rId165"/>
    <p:sldId id="1208" r:id="rId166"/>
    <p:sldId id="1209" r:id="rId167"/>
    <p:sldId id="1210" r:id="rId168"/>
    <p:sldId id="1211" r:id="rId169"/>
    <p:sldId id="1143" r:id="rId170"/>
    <p:sldId id="1212" r:id="rId171"/>
    <p:sldId id="1213" r:id="rId172"/>
    <p:sldId id="1214" r:id="rId173"/>
    <p:sldId id="1215" r:id="rId174"/>
    <p:sldId id="1216" r:id="rId175"/>
    <p:sldId id="1217" r:id="rId176"/>
    <p:sldId id="1218" r:id="rId177"/>
    <p:sldId id="1219" r:id="rId178"/>
    <p:sldId id="1220" r:id="rId179"/>
    <p:sldId id="1221" r:id="rId180"/>
    <p:sldId id="1222" r:id="rId181"/>
    <p:sldId id="1223" r:id="rId182"/>
    <p:sldId id="1224" r:id="rId183"/>
    <p:sldId id="1225" r:id="rId184"/>
    <p:sldId id="1226" r:id="rId185"/>
    <p:sldId id="1227" r:id="rId186"/>
    <p:sldId id="1228" r:id="rId187"/>
    <p:sldId id="1229" r:id="rId188"/>
    <p:sldId id="1230" r:id="rId189"/>
    <p:sldId id="1231" r:id="rId190"/>
    <p:sldId id="1232" r:id="rId191"/>
    <p:sldId id="1238" r:id="rId192"/>
    <p:sldId id="1239" r:id="rId193"/>
    <p:sldId id="1240" r:id="rId194"/>
    <p:sldId id="1241" r:id="rId195"/>
    <p:sldId id="1242" r:id="rId196"/>
    <p:sldId id="1243" r:id="rId197"/>
    <p:sldId id="1244" r:id="rId198"/>
    <p:sldId id="1245" r:id="rId199"/>
    <p:sldId id="1246" r:id="rId200"/>
    <p:sldId id="1247" r:id="rId201"/>
    <p:sldId id="1248" r:id="rId202"/>
    <p:sldId id="1249" r:id="rId203"/>
    <p:sldId id="1250" r:id="rId204"/>
    <p:sldId id="1251" r:id="rId205"/>
    <p:sldId id="1252" r:id="rId206"/>
    <p:sldId id="1253" r:id="rId207"/>
    <p:sldId id="1254" r:id="rId208"/>
    <p:sldId id="1255" r:id="rId209"/>
    <p:sldId id="937" r:id="rId210"/>
    <p:sldId id="1068" r:id="rId211"/>
    <p:sldId id="1069" r:id="rId212"/>
    <p:sldId id="1070" r:id="rId213"/>
    <p:sldId id="1071" r:id="rId214"/>
    <p:sldId id="1256" r:id="rId215"/>
    <p:sldId id="1073" r:id="rId216"/>
    <p:sldId id="1257" r:id="rId217"/>
    <p:sldId id="938" r:id="rId218"/>
    <p:sldId id="939" r:id="rId219"/>
    <p:sldId id="944" r:id="rId220"/>
    <p:sldId id="945" r:id="rId221"/>
    <p:sldId id="940" r:id="rId222"/>
    <p:sldId id="941" r:id="rId223"/>
    <p:sldId id="942" r:id="rId224"/>
    <p:sldId id="947" r:id="rId225"/>
    <p:sldId id="948" r:id="rId226"/>
    <p:sldId id="949" r:id="rId227"/>
    <p:sldId id="950" r:id="rId228"/>
    <p:sldId id="951" r:id="rId229"/>
    <p:sldId id="1258" r:id="rId230"/>
    <p:sldId id="953" r:id="rId231"/>
    <p:sldId id="960" r:id="rId232"/>
    <p:sldId id="961" r:id="rId233"/>
    <p:sldId id="963" r:id="rId234"/>
    <p:sldId id="964" r:id="rId235"/>
    <p:sldId id="965" r:id="rId236"/>
    <p:sldId id="711" r:id="rId237"/>
    <p:sldId id="1259" r:id="rId238"/>
    <p:sldId id="1260" r:id="rId239"/>
    <p:sldId id="1261" r:id="rId240"/>
    <p:sldId id="1262" r:id="rId241"/>
    <p:sldId id="1263" r:id="rId242"/>
    <p:sldId id="1264" r:id="rId243"/>
    <p:sldId id="1265" r:id="rId244"/>
    <p:sldId id="1266" r:id="rId245"/>
    <p:sldId id="1267" r:id="rId246"/>
    <p:sldId id="1268" r:id="rId247"/>
    <p:sldId id="1269" r:id="rId248"/>
    <p:sldId id="1270" r:id="rId249"/>
    <p:sldId id="1271" r:id="rId250"/>
    <p:sldId id="1272" r:id="rId251"/>
    <p:sldId id="1273" r:id="rId252"/>
    <p:sldId id="1274" r:id="rId253"/>
    <p:sldId id="1275" r:id="rId254"/>
    <p:sldId id="1276" r:id="rId255"/>
    <p:sldId id="1277" r:id="rId256"/>
    <p:sldId id="1278" r:id="rId257"/>
    <p:sldId id="1125" r:id="rId258"/>
    <p:sldId id="1279" r:id="rId259"/>
    <p:sldId id="1280" r:id="rId260"/>
    <p:sldId id="1281" r:id="rId261"/>
    <p:sldId id="1282" r:id="rId262"/>
    <p:sldId id="1283" r:id="rId263"/>
    <p:sldId id="1284" r:id="rId264"/>
    <p:sldId id="1285" r:id="rId265"/>
    <p:sldId id="1286" r:id="rId266"/>
    <p:sldId id="1134" r:id="rId267"/>
    <p:sldId id="1287" r:id="rId268"/>
    <p:sldId id="1136" r:id="rId269"/>
    <p:sldId id="1289" r:id="rId270"/>
    <p:sldId id="626" r:id="rId271"/>
    <p:sldId id="401" r:id="rId272"/>
    <p:sldId id="1072" r:id="rId273"/>
    <p:sldId id="402" r:id="rId274"/>
    <p:sldId id="1074" r:id="rId275"/>
    <p:sldId id="980" r:id="rId276"/>
    <p:sldId id="981" r:id="rId277"/>
    <p:sldId id="1075" r:id="rId278"/>
    <p:sldId id="982" r:id="rId279"/>
    <p:sldId id="983" r:id="rId280"/>
    <p:sldId id="984" r:id="rId281"/>
    <p:sldId id="1076" r:id="rId282"/>
    <p:sldId id="1077" r:id="rId283"/>
    <p:sldId id="1078" r:id="rId284"/>
    <p:sldId id="1079" r:id="rId285"/>
    <p:sldId id="1080" r:id="rId286"/>
    <p:sldId id="1098" r:id="rId287"/>
    <p:sldId id="1081" r:id="rId288"/>
    <p:sldId id="653" r:id="rId289"/>
    <p:sldId id="1083" r:id="rId290"/>
    <p:sldId id="1082" r:id="rId291"/>
    <p:sldId id="988" r:id="rId292"/>
    <p:sldId id="1085" r:id="rId293"/>
    <p:sldId id="1087" r:id="rId294"/>
    <p:sldId id="1086" r:id="rId295"/>
    <p:sldId id="1088" r:id="rId296"/>
    <p:sldId id="1089" r:id="rId297"/>
    <p:sldId id="1091" r:id="rId298"/>
    <p:sldId id="1092" r:id="rId299"/>
    <p:sldId id="1093" r:id="rId300"/>
    <p:sldId id="1094" r:id="rId301"/>
    <p:sldId id="1090" r:id="rId302"/>
    <p:sldId id="1095" r:id="rId303"/>
    <p:sldId id="1096" r:id="rId304"/>
    <p:sldId id="1097" r:id="rId305"/>
    <p:sldId id="989" r:id="rId306"/>
    <p:sldId id="1099" r:id="rId307"/>
    <p:sldId id="1100" r:id="rId308"/>
    <p:sldId id="1102" r:id="rId309"/>
    <p:sldId id="1101" r:id="rId310"/>
    <p:sldId id="1103" r:id="rId311"/>
    <p:sldId id="1104" r:id="rId312"/>
    <p:sldId id="1107" r:id="rId313"/>
    <p:sldId id="1105" r:id="rId314"/>
    <p:sldId id="1108" r:id="rId315"/>
    <p:sldId id="1106" r:id="rId316"/>
    <p:sldId id="1032" r:id="rId317"/>
    <p:sldId id="1109" r:id="rId318"/>
    <p:sldId id="1110" r:id="rId319"/>
    <p:sldId id="1111" r:id="rId320"/>
    <p:sldId id="1112" r:id="rId321"/>
    <p:sldId id="1113" r:id="rId322"/>
    <p:sldId id="1114" r:id="rId323"/>
    <p:sldId id="1115" r:id="rId324"/>
    <p:sldId id="1116" r:id="rId325"/>
    <p:sldId id="1117" r:id="rId326"/>
    <p:sldId id="1118" r:id="rId327"/>
    <p:sldId id="1119" r:id="rId328"/>
    <p:sldId id="1120" r:id="rId329"/>
    <p:sldId id="1121" r:id="rId330"/>
    <p:sldId id="1122" r:id="rId331"/>
    <p:sldId id="1123" r:id="rId332"/>
    <p:sldId id="1124" r:id="rId3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07"/>
    <p:restoredTop sz="94694"/>
  </p:normalViewPr>
  <p:slideViewPr>
    <p:cSldViewPr snapToGrid="0" snapToObjects="1">
      <p:cViewPr varScale="1">
        <p:scale>
          <a:sx n="119" d="100"/>
          <a:sy n="119" d="100"/>
        </p:scale>
        <p:origin x="21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presProps" Target="presProps.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theme" Target="theme/theme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tableStyles" Target="tableStyle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notesMaster" Target="notesMasters/notesMaster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viewProps" Target="viewProps.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AE9C5-2C76-4149-9DA3-00C970AAAAA0}" type="datetimeFigureOut">
              <a:rPr lang="fr-FR" smtClean="0"/>
              <a:t>30/08/2022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F3262-42EA-8141-9D4F-183923D6110C}" type="slidenum">
              <a:rPr lang="fr-FR" smtClean="0"/>
              <a:t>‹N°›</a:t>
            </a:fld>
            <a:endParaRPr lang="fr-FR"/>
          </a:p>
        </p:txBody>
      </p:sp>
    </p:spTree>
    <p:extLst>
      <p:ext uri="{BB962C8B-B14F-4D97-AF65-F5344CB8AC3E}">
        <p14:creationId xmlns:p14="http://schemas.microsoft.com/office/powerpoint/2010/main" val="319898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fr.wikipedia.org/wiki/Antibiotique" TargetMode="External"/><Relationship Id="rId2" Type="http://schemas.openxmlformats.org/officeDocument/2006/relationships/slide" Target="../slides/slide180.xml"/><Relationship Id="rId1" Type="http://schemas.openxmlformats.org/officeDocument/2006/relationships/notesMaster" Target="../notesMasters/notesMaster1.xml"/><Relationship Id="rId4" Type="http://schemas.openxmlformats.org/officeDocument/2006/relationships/hyperlink" Target="http://fr.wikipedia.org/wiki/Prot%C3%A9ine"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TextEdit="1"/>
          </p:cNvSpPr>
          <p:nvPr>
            <p:ph type="sldImg"/>
          </p:nvPr>
        </p:nvSpPr>
        <p:spPr>
          <a:ln/>
        </p:spPr>
      </p:sp>
      <p:sp>
        <p:nvSpPr>
          <p:cNvPr id="163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63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BF78BDD-8506-6D4C-B9E8-CCE6A73D42EF}" type="slidenum">
              <a:rPr lang="en-GB" altLang="x-none">
                <a:latin typeface="Tahoma" charset="0"/>
              </a:rPr>
              <a:pPr>
                <a:spcBef>
                  <a:spcPct val="0"/>
                </a:spcBef>
              </a:pPr>
              <a:t>1</a:t>
            </a:fld>
            <a:endParaRPr lang="en-GB" altLang="x-none">
              <a:latin typeface="Tahom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p:cNvSpPr>
            <a:spLocks noGrp="1" noRot="1" noChangeAspect="1" noTextEdit="1"/>
          </p:cNvSpPr>
          <p:nvPr>
            <p:ph type="sldImg"/>
          </p:nvPr>
        </p:nvSpPr>
        <p:spPr>
          <a:ln/>
        </p:spPr>
      </p:sp>
      <p:sp>
        <p:nvSpPr>
          <p:cNvPr id="348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81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75B8B78-4C3A-0247-8569-F5F1E198679C}" type="slidenum">
              <a:rPr lang="en-GB" altLang="x-none">
                <a:latin typeface="Tahoma" charset="0"/>
              </a:rPr>
              <a:pPr>
                <a:spcBef>
                  <a:spcPct val="0"/>
                </a:spcBef>
              </a:pPr>
              <a:t>10</a:t>
            </a:fld>
            <a:endParaRPr lang="en-GB" altLang="x-none">
              <a:latin typeface="Tahoma"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hape 347">
            <a:extLst>
              <a:ext uri="{FF2B5EF4-FFF2-40B4-BE49-F238E27FC236}">
                <a16:creationId xmlns:a16="http://schemas.microsoft.com/office/drawing/2014/main" id="{0C25E416-076C-DA48-B452-974D6F6872FC}"/>
              </a:ext>
            </a:extLst>
          </p:cNvPr>
          <p:cNvSpPr>
            <a:spLocks noGrp="1" noRot="1" noChangeAspect="1" noChangeArrowheads="1" noTextEdit="1"/>
          </p:cNvSpPr>
          <p:nvPr>
            <p:ph type="sldImg"/>
          </p:nvPr>
        </p:nvSpPr>
        <p:spPr>
          <a:ln/>
        </p:spPr>
      </p:sp>
      <p:sp>
        <p:nvSpPr>
          <p:cNvPr id="71682" name="Shape 348">
            <a:extLst>
              <a:ext uri="{FF2B5EF4-FFF2-40B4-BE49-F238E27FC236}">
                <a16:creationId xmlns:a16="http://schemas.microsoft.com/office/drawing/2014/main" id="{EB1DE625-6A12-9B49-9E17-BC848AE986E2}"/>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lvl="1" indent="-571500" algn="just">
              <a:spcBef>
                <a:spcPts val="1800"/>
              </a:spcBef>
              <a:buFontTx/>
              <a:buChar char="•"/>
            </a:pPr>
            <a:r>
              <a:rPr lang="fr-FR" altLang="fr-FR" sz="2400">
                <a:solidFill>
                  <a:srgbClr val="515151"/>
                </a:solidFill>
                <a:latin typeface="Tw Cen MT" panose="020B0602020104020603" pitchFamily="34" charset="77"/>
                <a:ea typeface="ＭＳ Ｐゴシック" panose="020B0600070205080204" pitchFamily="34" charset="-128"/>
                <a:sym typeface="Tw Cen MT" panose="020B0602020104020603" pitchFamily="34" charset="77"/>
              </a:rPr>
              <a:t>En d’autres termes, la consolidation serait un processus de formation de nouveaux souvenirs, et la reconsolidation permettrait la mise à jour ou la modulation (augmentation ou atténuation) de la force d’anciens souvenirs déjà consolidés (Nader &amp; Einarsson, 2010). Cette clé signifie que même la réactivation d’un ancien souvenir consolidé depuis longtemps devrait mener à son atténuation, à la suite d’un blocage de la reconsolidation.</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hape 423">
            <a:extLst>
              <a:ext uri="{FF2B5EF4-FFF2-40B4-BE49-F238E27FC236}">
                <a16:creationId xmlns:a16="http://schemas.microsoft.com/office/drawing/2014/main" id="{E1FE9A6B-E065-CE4B-BEE2-3A2EB9332013}"/>
              </a:ext>
            </a:extLst>
          </p:cNvPr>
          <p:cNvSpPr>
            <a:spLocks noGrp="1" noRot="1" noChangeAspect="1" noChangeArrowheads="1" noTextEdit="1"/>
          </p:cNvSpPr>
          <p:nvPr>
            <p:ph type="sldImg"/>
          </p:nvPr>
        </p:nvSpPr>
        <p:spPr>
          <a:ln/>
        </p:spPr>
      </p:sp>
      <p:sp>
        <p:nvSpPr>
          <p:cNvPr id="76802" name="Shape 424">
            <a:extLst>
              <a:ext uri="{FF2B5EF4-FFF2-40B4-BE49-F238E27FC236}">
                <a16:creationId xmlns:a16="http://schemas.microsoft.com/office/drawing/2014/main" id="{B6FFF68B-9EE7-F14A-8B15-A7B0E64A65C5}"/>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Dans cette étude, les auteurs se sont servis de l’extinction comme agent d’interférence, i.e. qu’ils ont combiné les processus d’extinction et de reconsolidation, de façon à ce qu’une extinction réalisée à l’intérieur de la fenêtre temporelle de la reconsolidation puisse bloquer la reconsolidation du souvenir de peur (Schiller, et al., 2010).</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hape 437">
            <a:extLst>
              <a:ext uri="{FF2B5EF4-FFF2-40B4-BE49-F238E27FC236}">
                <a16:creationId xmlns:a16="http://schemas.microsoft.com/office/drawing/2014/main" id="{68223AE5-4BB7-534B-B0D7-2876F89B62F7}"/>
              </a:ext>
            </a:extLst>
          </p:cNvPr>
          <p:cNvSpPr>
            <a:spLocks noGrp="1" noRot="1" noChangeAspect="1" noChangeArrowheads="1" noTextEdit="1"/>
          </p:cNvSpPr>
          <p:nvPr>
            <p:ph type="sldImg"/>
          </p:nvPr>
        </p:nvSpPr>
        <p:spPr>
          <a:ln/>
        </p:spPr>
      </p:sp>
      <p:sp>
        <p:nvSpPr>
          <p:cNvPr id="78850" name="Shape 438">
            <a:extLst>
              <a:ext uri="{FF2B5EF4-FFF2-40B4-BE49-F238E27FC236}">
                <a16:creationId xmlns:a16="http://schemas.microsoft.com/office/drawing/2014/main" id="{0DA5CAB8-EB9C-564B-89E2-E70DBA99FE30}"/>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800">
                <a:latin typeface="Arial" panose="020B0604020202020204" pitchFamily="34" charset="0"/>
                <a:ea typeface="ＭＳ Ｐゴシック" panose="020B0600070205080204" pitchFamily="34" charset="-128"/>
              </a:rPr>
              <a:t>Au Jour 1, ils ont effectué un conditionnement classique de peur, en pairant un carré (SC+) avec un choc électrique (SI) lors de 38% des essais, alors qu’un second carré (SC-) n’était jamais pairé à un choc. Au Jour 2, le Groupe 1 avait droit à une présentation du SC+ pour qu’il y ait remémoration (pour débuter le processus de reconsolidation), puis dix minutes plus tard avait lieu la procédure d’extinction, qui consistait à la présentation répétée des deux SC. Le Groupe 2 assistait à une première présentation du SC+ (début de la reconsolidation), puis six heures plus tard (àl’extérieur de la fenêtre </a:t>
            </a:r>
            <a:r>
              <a:rPr lang="fr-FR" altLang="fr-FR">
                <a:latin typeface="Arial" panose="020B0604020202020204" pitchFamily="34" charset="0"/>
                <a:ea typeface="ＭＳ Ｐゴシック" panose="020B0600070205080204" pitchFamily="34" charset="-128"/>
              </a:rPr>
              <a:t>temporelle de la reconsolidation) se déroulait la procédure d’extinction. Le Groupe 3 ne recevait que la procédure d’extinction. Au Jour 3, il y avait une nouvelle présentation du SC, pour mesurer la récupération spontanée de la peur et débuter ensuite une seconde extinction.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hape 445">
            <a:extLst>
              <a:ext uri="{FF2B5EF4-FFF2-40B4-BE49-F238E27FC236}">
                <a16:creationId xmlns:a16="http://schemas.microsoft.com/office/drawing/2014/main" id="{E563C68D-216D-754F-9737-55D5A58F5726}"/>
              </a:ext>
            </a:extLst>
          </p:cNvPr>
          <p:cNvSpPr>
            <a:spLocks noGrp="1" noRot="1" noChangeAspect="1" noChangeArrowheads="1" noTextEdit="1"/>
          </p:cNvSpPr>
          <p:nvPr>
            <p:ph type="sldImg"/>
          </p:nvPr>
        </p:nvSpPr>
        <p:spPr>
          <a:ln/>
        </p:spPr>
      </p:sp>
      <p:sp>
        <p:nvSpPr>
          <p:cNvPr id="80898" name="Shape 446">
            <a:extLst>
              <a:ext uri="{FF2B5EF4-FFF2-40B4-BE49-F238E27FC236}">
                <a16:creationId xmlns:a16="http://schemas.microsoft.com/office/drawing/2014/main" id="{027F42F7-7349-5041-9139-0B0CE4F9FF01}"/>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Au Jour 3, seul le Groupe 1 n’a pas eu de retour spontané de la peur (mesure dépendante : conductance de la</a:t>
            </a:r>
          </a:p>
          <a:p>
            <a:r>
              <a:rPr lang="fr-FR" altLang="fr-FR">
                <a:latin typeface="Arial" panose="020B0604020202020204" pitchFamily="34" charset="0"/>
                <a:ea typeface="ＭＳ Ｐゴシック" panose="020B0600070205080204" pitchFamily="34" charset="-128"/>
              </a:rPr>
              <a:t>peau). Lors d’un suivi à un an, les auteurs ont usé d’une procédure de réinstauration de la peur, c’est-à-dire que les sujets étaient exposés à des chocs électriques, suivi de la présentation non renforcée des SC. Le retour de la peur était significatif dans les Groupes 2 et 3, mais pas dans le Groupe 1.</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hape 626">
            <a:extLst>
              <a:ext uri="{FF2B5EF4-FFF2-40B4-BE49-F238E27FC236}">
                <a16:creationId xmlns:a16="http://schemas.microsoft.com/office/drawing/2014/main" id="{E9C9C584-607F-5D4F-862F-C6672DB37807}"/>
              </a:ext>
            </a:extLst>
          </p:cNvPr>
          <p:cNvSpPr>
            <a:spLocks noGrp="1" noRot="1" noChangeAspect="1" noChangeArrowheads="1" noTextEdit="1"/>
          </p:cNvSpPr>
          <p:nvPr>
            <p:ph type="sldImg"/>
          </p:nvPr>
        </p:nvSpPr>
        <p:spPr>
          <a:ln/>
        </p:spPr>
      </p:sp>
      <p:sp>
        <p:nvSpPr>
          <p:cNvPr id="99330" name="Shape 627">
            <a:extLst>
              <a:ext uri="{FF2B5EF4-FFF2-40B4-BE49-F238E27FC236}">
                <a16:creationId xmlns:a16="http://schemas.microsoft.com/office/drawing/2014/main" id="{F869AF03-F791-594A-8012-5A5A66225A10}"/>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Le degré de saturation de la mémoire de travail fut mesuré par une tâche de temps de réaction (RTT).</a:t>
            </a:r>
          </a:p>
          <a:p>
            <a:r>
              <a:rPr lang="fr-FR" altLang="fr-FR">
                <a:latin typeface="Arial" panose="020B0604020202020204" pitchFamily="34" charset="0"/>
                <a:ea typeface="ＭＳ Ｐゴシック" panose="020B0600070205080204" pitchFamily="34" charset="-128"/>
              </a:rPr>
              <a:t>Rappel en mémoire de 3 événements négatifs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hape 634">
            <a:extLst>
              <a:ext uri="{FF2B5EF4-FFF2-40B4-BE49-F238E27FC236}">
                <a16:creationId xmlns:a16="http://schemas.microsoft.com/office/drawing/2014/main" id="{FCD2A186-A591-0548-BB54-8552E14B6316}"/>
              </a:ext>
            </a:extLst>
          </p:cNvPr>
          <p:cNvSpPr>
            <a:spLocks noGrp="1" noRot="1" noChangeAspect="1" noChangeArrowheads="1" noTextEdit="1"/>
          </p:cNvSpPr>
          <p:nvPr>
            <p:ph type="sldImg"/>
          </p:nvPr>
        </p:nvSpPr>
        <p:spPr>
          <a:ln/>
        </p:spPr>
      </p:sp>
      <p:sp>
        <p:nvSpPr>
          <p:cNvPr id="101378" name="Shape 635">
            <a:extLst>
              <a:ext uri="{FF2B5EF4-FFF2-40B4-BE49-F238E27FC236}">
                <a16:creationId xmlns:a16="http://schemas.microsoft.com/office/drawing/2014/main" id="{8F2CE4A2-E9E0-AB44-BD3B-3D06F9D3A5B8}"/>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Les temps de réaction différent selon les groupes les deux AB et EM mettant plus de temps car la mémoire de travail est saturée.</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hape 667">
            <a:extLst>
              <a:ext uri="{FF2B5EF4-FFF2-40B4-BE49-F238E27FC236}">
                <a16:creationId xmlns:a16="http://schemas.microsoft.com/office/drawing/2014/main" id="{7BF06143-B63C-D645-8180-097AF5B193F2}"/>
              </a:ext>
            </a:extLst>
          </p:cNvPr>
          <p:cNvSpPr>
            <a:spLocks noGrp="1" noRot="1" noChangeAspect="1" noChangeArrowheads="1" noTextEdit="1"/>
          </p:cNvSpPr>
          <p:nvPr>
            <p:ph type="sldImg"/>
          </p:nvPr>
        </p:nvSpPr>
        <p:spPr>
          <a:ln/>
        </p:spPr>
      </p:sp>
      <p:sp>
        <p:nvSpPr>
          <p:cNvPr id="108546" name="Shape 668">
            <a:extLst>
              <a:ext uri="{FF2B5EF4-FFF2-40B4-BE49-F238E27FC236}">
                <a16:creationId xmlns:a16="http://schemas.microsoft.com/office/drawing/2014/main" id="{486AF113-6BCC-9341-B48D-8DC5B2B4CC9F}"/>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Day 1 Essayer de vous rappeler 2 événements autobiographique déplaisant . Les sujets contre-balancé ME vers RO</a:t>
            </a:r>
          </a:p>
          <a:p>
            <a:r>
              <a:rPr lang="fr-FR" altLang="fr-FR">
                <a:latin typeface="Arial" panose="020B0604020202020204" pitchFamily="34" charset="0"/>
                <a:ea typeface="ＭＳ Ｐゴシック" panose="020B0600070205080204" pitchFamily="34" charset="-128"/>
              </a:rPr>
              <a:t>Phase 1 Se former une image du souvenir négatif 1. (10s) évaluation de 0 à 100 charge émotionnelle, clarté</a:t>
            </a:r>
          </a:p>
          <a:p>
            <a:r>
              <a:rPr lang="fr-FR" altLang="fr-FR">
                <a:latin typeface="Arial" panose="020B0604020202020204" pitchFamily="34" charset="0"/>
                <a:ea typeface="ＭＳ Ｐゴシック" panose="020B0600070205080204" pitchFamily="34" charset="-128"/>
              </a:rPr>
              <a:t>Il se le rapplle 4 ou 8 fois selon les groupes toutes les 24 s et en même temps soit il suivent un point sur un ordi soit il bougent pas les yeux.</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Espace réservé de l'image des diapositives 1"/>
          <p:cNvSpPr>
            <a:spLocks noGrp="1" noRot="1" noChangeAspect="1" noTextEdit="1"/>
          </p:cNvSpPr>
          <p:nvPr>
            <p:ph type="sldImg"/>
          </p:nvPr>
        </p:nvSpPr>
        <p:spPr>
          <a:ln/>
        </p:spPr>
      </p:sp>
      <p:sp>
        <p:nvSpPr>
          <p:cNvPr id="3266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266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5D47B74-1A05-D043-B4D3-343B2AB9D887}" type="slidenum">
              <a:rPr lang="en-GB" altLang="x-none">
                <a:latin typeface="Tahoma" charset="0"/>
              </a:rPr>
              <a:pPr>
                <a:spcBef>
                  <a:spcPct val="0"/>
                </a:spcBef>
              </a:pPr>
              <a:t>209</a:t>
            </a:fld>
            <a:endParaRPr lang="en-GB" altLang="x-none">
              <a:latin typeface="Tahoma"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Espace réservé de l'image des diapositives 1"/>
          <p:cNvSpPr>
            <a:spLocks noGrp="1" noRot="1" noChangeAspect="1" noTextEdit="1"/>
          </p:cNvSpPr>
          <p:nvPr>
            <p:ph type="sldImg"/>
          </p:nvPr>
        </p:nvSpPr>
        <p:spPr>
          <a:ln/>
        </p:spPr>
      </p:sp>
      <p:sp>
        <p:nvSpPr>
          <p:cNvPr id="3287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287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FD22E53-45C6-234C-968F-11744F6DA794}" type="slidenum">
              <a:rPr lang="en-GB" altLang="x-none">
                <a:latin typeface="Tahoma" charset="0"/>
              </a:rPr>
              <a:pPr>
                <a:spcBef>
                  <a:spcPct val="0"/>
                </a:spcBef>
              </a:pPr>
              <a:t>210</a:t>
            </a:fld>
            <a:endParaRPr lang="en-GB" altLang="x-none">
              <a:latin typeface="Tahoma"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Espace réservé de l'image des diapositives 1"/>
          <p:cNvSpPr>
            <a:spLocks noGrp="1" noRot="1" noChangeAspect="1" noTextEdit="1"/>
          </p:cNvSpPr>
          <p:nvPr>
            <p:ph type="sldImg"/>
          </p:nvPr>
        </p:nvSpPr>
        <p:spPr>
          <a:ln/>
        </p:spPr>
      </p:sp>
      <p:sp>
        <p:nvSpPr>
          <p:cNvPr id="3307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075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04D9413-CC09-F748-B5E0-4BA9DD32DF7A}" type="slidenum">
              <a:rPr lang="en-GB" altLang="x-none">
                <a:latin typeface="Tahoma" charset="0"/>
              </a:rPr>
              <a:pPr>
                <a:spcBef>
                  <a:spcPct val="0"/>
                </a:spcBef>
              </a:pPr>
              <a:t>211</a:t>
            </a:fld>
            <a:endParaRPr lang="en-GB" altLang="x-none">
              <a:latin typeface="Tahom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noTextEdit="1"/>
          </p:cNvSpPr>
          <p:nvPr>
            <p:ph type="sldImg"/>
          </p:nvPr>
        </p:nvSpPr>
        <p:spPr>
          <a:ln/>
        </p:spPr>
      </p:sp>
      <p:sp>
        <p:nvSpPr>
          <p:cNvPr id="368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68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A5DD94A-FCC3-EB41-A373-1B46FEE18779}" type="slidenum">
              <a:rPr lang="en-GB" altLang="x-none">
                <a:latin typeface="Tahoma" charset="0"/>
              </a:rPr>
              <a:pPr>
                <a:spcBef>
                  <a:spcPct val="0"/>
                </a:spcBef>
              </a:pPr>
              <a:t>11</a:t>
            </a:fld>
            <a:endParaRPr lang="en-GB" altLang="x-none">
              <a:latin typeface="Tahoma"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Espace réservé de l'image des diapositives 1"/>
          <p:cNvSpPr>
            <a:spLocks noGrp="1" noRot="1" noChangeAspect="1" noTextEdit="1"/>
          </p:cNvSpPr>
          <p:nvPr>
            <p:ph type="sldImg"/>
          </p:nvPr>
        </p:nvSpPr>
        <p:spPr>
          <a:ln/>
        </p:spPr>
      </p:sp>
      <p:sp>
        <p:nvSpPr>
          <p:cNvPr id="3328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28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8D2AEC0-089A-5948-B7E2-D04E19AC0EFD}" type="slidenum">
              <a:rPr lang="en-GB" altLang="x-none">
                <a:latin typeface="Tahoma" charset="0"/>
              </a:rPr>
              <a:pPr>
                <a:spcBef>
                  <a:spcPct val="0"/>
                </a:spcBef>
              </a:pPr>
              <a:t>212</a:t>
            </a:fld>
            <a:endParaRPr lang="en-GB" altLang="x-none">
              <a:latin typeface="Tahoma"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noTextEdit="1"/>
          </p:cNvSpPr>
          <p:nvPr>
            <p:ph type="sldImg"/>
          </p:nvPr>
        </p:nvSpPr>
        <p:spPr>
          <a:ln/>
        </p:spPr>
      </p:sp>
      <p:sp>
        <p:nvSpPr>
          <p:cNvPr id="3348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485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69A4A0C-EC94-9148-9822-2AB6873D71EB}" type="slidenum">
              <a:rPr lang="en-GB" altLang="x-none">
                <a:latin typeface="Tahoma" charset="0"/>
              </a:rPr>
              <a:pPr>
                <a:spcBef>
                  <a:spcPct val="0"/>
                </a:spcBef>
              </a:pPr>
              <a:t>213</a:t>
            </a:fld>
            <a:endParaRPr lang="en-GB" altLang="x-none">
              <a:latin typeface="Tahoma"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Espace réservé de l'image des diapositives 1"/>
          <p:cNvSpPr>
            <a:spLocks noGrp="1" noRot="1" noChangeAspect="1" noTextEdit="1"/>
          </p:cNvSpPr>
          <p:nvPr>
            <p:ph type="sldImg"/>
          </p:nvPr>
        </p:nvSpPr>
        <p:spPr>
          <a:ln/>
        </p:spPr>
      </p:sp>
      <p:sp>
        <p:nvSpPr>
          <p:cNvPr id="3368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68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112DEC0-3C59-5045-9CD1-69FD7CE55533}" type="slidenum">
              <a:rPr lang="en-GB" altLang="x-none">
                <a:latin typeface="Tahoma" charset="0"/>
              </a:rPr>
              <a:pPr>
                <a:spcBef>
                  <a:spcPct val="0"/>
                </a:spcBef>
              </a:pPr>
              <a:t>214</a:t>
            </a:fld>
            <a:endParaRPr lang="en-GB" altLang="x-none">
              <a:latin typeface="Tahoma"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Espace réservé de l'image des diapositives 1"/>
          <p:cNvSpPr>
            <a:spLocks noGrp="1" noRot="1" noChangeAspect="1" noTextEdit="1"/>
          </p:cNvSpPr>
          <p:nvPr>
            <p:ph type="sldImg"/>
          </p:nvPr>
        </p:nvSpPr>
        <p:spPr>
          <a:ln/>
        </p:spPr>
      </p:sp>
      <p:sp>
        <p:nvSpPr>
          <p:cNvPr id="3389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3894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CB6A722-26F9-7B4D-B557-86A98766E7AD}" type="slidenum">
              <a:rPr lang="en-GB" altLang="x-none">
                <a:latin typeface="Tahoma" charset="0"/>
              </a:rPr>
              <a:pPr>
                <a:spcBef>
                  <a:spcPct val="0"/>
                </a:spcBef>
              </a:pPr>
              <a:t>215</a:t>
            </a:fld>
            <a:endParaRPr lang="en-GB" altLang="x-none">
              <a:latin typeface="Tahoma"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Espace réservé de l'image des diapositives 1"/>
          <p:cNvSpPr>
            <a:spLocks noGrp="1" noRot="1" noChangeAspect="1" noTextEdit="1"/>
          </p:cNvSpPr>
          <p:nvPr>
            <p:ph type="sldImg"/>
          </p:nvPr>
        </p:nvSpPr>
        <p:spPr>
          <a:ln/>
        </p:spPr>
      </p:sp>
      <p:sp>
        <p:nvSpPr>
          <p:cNvPr id="3409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09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63EB960-BFF9-2546-B542-4FB1A7796179}" type="slidenum">
              <a:rPr lang="en-GB" altLang="x-none">
                <a:latin typeface="Tahoma" charset="0"/>
              </a:rPr>
              <a:pPr>
                <a:spcBef>
                  <a:spcPct val="0"/>
                </a:spcBef>
              </a:pPr>
              <a:t>216</a:t>
            </a:fld>
            <a:endParaRPr lang="en-GB" altLang="x-none">
              <a:latin typeface="Tahoma"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Espace réservé de l'image des diapositives 1"/>
          <p:cNvSpPr>
            <a:spLocks noGrp="1" noRot="1" noChangeAspect="1" noTextEdit="1"/>
          </p:cNvSpPr>
          <p:nvPr>
            <p:ph type="sldImg"/>
          </p:nvPr>
        </p:nvSpPr>
        <p:spPr>
          <a:ln/>
        </p:spPr>
      </p:sp>
      <p:sp>
        <p:nvSpPr>
          <p:cNvPr id="34304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304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58208DB-F48C-4147-A634-38207DDFD6FD}" type="slidenum">
              <a:rPr lang="en-GB" altLang="x-none">
                <a:latin typeface="Tahoma" charset="0"/>
              </a:rPr>
              <a:pPr>
                <a:spcBef>
                  <a:spcPct val="0"/>
                </a:spcBef>
              </a:pPr>
              <a:t>217</a:t>
            </a:fld>
            <a:endParaRPr lang="en-GB" altLang="x-none">
              <a:latin typeface="Tahoma"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Espace réservé de l'image des diapositives 1"/>
          <p:cNvSpPr>
            <a:spLocks noGrp="1" noRot="1" noChangeAspect="1" noTextEdit="1"/>
          </p:cNvSpPr>
          <p:nvPr>
            <p:ph type="sldImg"/>
          </p:nvPr>
        </p:nvSpPr>
        <p:spPr>
          <a:ln/>
        </p:spPr>
      </p:sp>
      <p:sp>
        <p:nvSpPr>
          <p:cNvPr id="34509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509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54AF75A-E51E-8F47-83C1-26FB5A5D56C4}" type="slidenum">
              <a:rPr lang="en-GB" altLang="x-none">
                <a:latin typeface="Tahoma" charset="0"/>
              </a:rPr>
              <a:pPr>
                <a:spcBef>
                  <a:spcPct val="0"/>
                </a:spcBef>
              </a:pPr>
              <a:t>218</a:t>
            </a:fld>
            <a:endParaRPr lang="en-GB" altLang="x-none">
              <a:latin typeface="Tahoma"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Espace réservé de l'image des diapositives 1"/>
          <p:cNvSpPr>
            <a:spLocks noGrp="1" noRot="1" noChangeAspect="1" noTextEdit="1"/>
          </p:cNvSpPr>
          <p:nvPr>
            <p:ph type="sldImg"/>
          </p:nvPr>
        </p:nvSpPr>
        <p:spPr>
          <a:ln/>
        </p:spPr>
      </p:sp>
      <p:sp>
        <p:nvSpPr>
          <p:cNvPr id="3491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491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A4E34BB-372B-6546-8398-88964356A0D3}" type="slidenum">
              <a:rPr lang="en-GB" altLang="x-none">
                <a:latin typeface="Tahoma" charset="0"/>
              </a:rPr>
              <a:pPr>
                <a:spcBef>
                  <a:spcPct val="0"/>
                </a:spcBef>
              </a:pPr>
              <a:t>221</a:t>
            </a:fld>
            <a:endParaRPr lang="en-GB" altLang="x-none">
              <a:latin typeface="Tahoma"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Espace réservé de l'image des diapositives 1"/>
          <p:cNvSpPr>
            <a:spLocks noGrp="1" noRot="1" noChangeAspect="1" noTextEdit="1"/>
          </p:cNvSpPr>
          <p:nvPr>
            <p:ph type="sldImg"/>
          </p:nvPr>
        </p:nvSpPr>
        <p:spPr>
          <a:ln/>
        </p:spPr>
      </p:sp>
      <p:sp>
        <p:nvSpPr>
          <p:cNvPr id="3512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512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B7D5006-1D4B-F645-B722-BB3C13F0CFDF}" type="slidenum">
              <a:rPr lang="en-GB" altLang="x-none">
                <a:latin typeface="Tahoma" charset="0"/>
              </a:rPr>
              <a:pPr>
                <a:spcBef>
                  <a:spcPct val="0"/>
                </a:spcBef>
              </a:pPr>
              <a:t>222</a:t>
            </a:fld>
            <a:endParaRPr lang="en-GB" altLang="x-none">
              <a:latin typeface="Tahoma"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Espace réservé de l'image des diapositives 1"/>
          <p:cNvSpPr>
            <a:spLocks noGrp="1" noRot="1" noChangeAspect="1" noTextEdit="1"/>
          </p:cNvSpPr>
          <p:nvPr>
            <p:ph type="sldImg"/>
          </p:nvPr>
        </p:nvSpPr>
        <p:spPr>
          <a:ln/>
        </p:spPr>
      </p:sp>
      <p:sp>
        <p:nvSpPr>
          <p:cNvPr id="3532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532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77C1741-8B3D-D54B-9601-ED395AB196B9}" type="slidenum">
              <a:rPr lang="en-GB" altLang="x-none">
                <a:latin typeface="Tahoma" charset="0"/>
              </a:rPr>
              <a:pPr>
                <a:spcBef>
                  <a:spcPct val="0"/>
                </a:spcBef>
              </a:pPr>
              <a:t>223</a:t>
            </a:fld>
            <a:endParaRPr lang="en-GB" altLang="x-none">
              <a:latin typeface="Tahom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a:ln/>
        </p:spPr>
      </p:sp>
      <p:sp>
        <p:nvSpPr>
          <p:cNvPr id="389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891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485D26A-3776-5948-8DBD-606D433ABAAC}" type="slidenum">
              <a:rPr lang="en-GB" altLang="x-none">
                <a:latin typeface="Tahoma" charset="0"/>
              </a:rPr>
              <a:pPr>
                <a:spcBef>
                  <a:spcPct val="0"/>
                </a:spcBef>
              </a:pPr>
              <a:t>12</a:t>
            </a:fld>
            <a:endParaRPr lang="en-GB" altLang="x-none">
              <a:latin typeface="Tahoma"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Espace réservé de l'image des diapositives 1"/>
          <p:cNvSpPr>
            <a:spLocks noGrp="1" noRot="1" noChangeAspect="1" noTextEdit="1"/>
          </p:cNvSpPr>
          <p:nvPr>
            <p:ph type="sldImg"/>
          </p:nvPr>
        </p:nvSpPr>
        <p:spPr>
          <a:ln/>
        </p:spPr>
      </p:sp>
      <p:sp>
        <p:nvSpPr>
          <p:cNvPr id="3614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6147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68528E-324F-6A43-836B-E379954A8410}" type="slidenum">
              <a:rPr lang="en-GB" altLang="x-none">
                <a:latin typeface="Tahoma" charset="0"/>
              </a:rPr>
              <a:pPr>
                <a:spcBef>
                  <a:spcPct val="0"/>
                </a:spcBef>
              </a:pPr>
              <a:t>230</a:t>
            </a:fld>
            <a:endParaRPr lang="en-GB" altLang="x-none">
              <a:latin typeface="Tahoma"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Espace réservé de l'image des diapositives 1"/>
          <p:cNvSpPr>
            <a:spLocks noGrp="1" noRot="1" noChangeAspect="1" noTextEdit="1"/>
          </p:cNvSpPr>
          <p:nvPr>
            <p:ph type="sldImg"/>
          </p:nvPr>
        </p:nvSpPr>
        <p:spPr>
          <a:ln/>
        </p:spPr>
      </p:sp>
      <p:sp>
        <p:nvSpPr>
          <p:cNvPr id="3737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737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FA5E4E4-91E8-2643-9C12-05A59B23BCA7}" type="slidenum">
              <a:rPr lang="en-GB" altLang="x-none">
                <a:latin typeface="Tahoma" charset="0"/>
              </a:rPr>
              <a:pPr>
                <a:spcBef>
                  <a:spcPct val="0"/>
                </a:spcBef>
              </a:pPr>
              <a:t>231</a:t>
            </a:fld>
            <a:endParaRPr lang="en-GB" altLang="x-none">
              <a:latin typeface="Tahoma"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Espace réservé de l'image des diapositives 1"/>
          <p:cNvSpPr>
            <a:spLocks noGrp="1" noRot="1" noChangeAspect="1" noTextEdit="1"/>
          </p:cNvSpPr>
          <p:nvPr>
            <p:ph type="sldImg"/>
          </p:nvPr>
        </p:nvSpPr>
        <p:spPr>
          <a:ln/>
        </p:spPr>
      </p:sp>
      <p:sp>
        <p:nvSpPr>
          <p:cNvPr id="3758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758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9B13192-347B-AD48-9807-63BA8752EE40}" type="slidenum">
              <a:rPr lang="en-GB" altLang="x-none">
                <a:latin typeface="Tahoma" charset="0"/>
              </a:rPr>
              <a:pPr>
                <a:spcBef>
                  <a:spcPct val="0"/>
                </a:spcBef>
              </a:pPr>
              <a:t>232</a:t>
            </a:fld>
            <a:endParaRPr lang="en-GB" altLang="x-none">
              <a:latin typeface="Tahoma"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Espace réservé de l'image des diapositives 1"/>
          <p:cNvSpPr>
            <a:spLocks noGrp="1" noRot="1" noChangeAspect="1" noTextEdit="1"/>
          </p:cNvSpPr>
          <p:nvPr>
            <p:ph type="sldImg"/>
          </p:nvPr>
        </p:nvSpPr>
        <p:spPr>
          <a:ln/>
        </p:spPr>
      </p:sp>
      <p:sp>
        <p:nvSpPr>
          <p:cNvPr id="3799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799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1E04C54-6E4D-B641-B8C1-11080FCF6491}" type="slidenum">
              <a:rPr lang="en-GB" altLang="x-none">
                <a:latin typeface="Tahoma" charset="0"/>
              </a:rPr>
              <a:pPr>
                <a:spcBef>
                  <a:spcPct val="0"/>
                </a:spcBef>
              </a:pPr>
              <a:t>233</a:t>
            </a:fld>
            <a:endParaRPr lang="en-GB" altLang="x-none">
              <a:latin typeface="Tahoma"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Espace réservé de l'image des diapositives 1"/>
          <p:cNvSpPr>
            <a:spLocks noGrp="1" noRot="1" noChangeAspect="1" noTextEdit="1"/>
          </p:cNvSpPr>
          <p:nvPr>
            <p:ph type="sldImg"/>
          </p:nvPr>
        </p:nvSpPr>
        <p:spPr>
          <a:ln/>
        </p:spPr>
      </p:sp>
      <p:sp>
        <p:nvSpPr>
          <p:cNvPr id="3819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195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9ED948A-3C66-FF45-BFA4-C84C110A0A36}" type="slidenum">
              <a:rPr lang="en-GB" altLang="x-none">
                <a:latin typeface="Tahoma" charset="0"/>
              </a:rPr>
              <a:pPr>
                <a:spcBef>
                  <a:spcPct val="0"/>
                </a:spcBef>
              </a:pPr>
              <a:t>234</a:t>
            </a:fld>
            <a:endParaRPr lang="en-GB" altLang="x-none">
              <a:latin typeface="Tahoma"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235</a:t>
            </a:fld>
            <a:endParaRPr lang="en-GB" altLang="x-none">
              <a:latin typeface="Tahoma"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noTextEdit="1"/>
          </p:cNvSpPr>
          <p:nvPr>
            <p:ph type="sldImg"/>
          </p:nvPr>
        </p:nvSpPr>
        <p:spPr>
          <a:ln/>
        </p:spPr>
      </p:sp>
      <p:sp>
        <p:nvSpPr>
          <p:cNvPr id="3921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921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BC42331-05B2-5646-A9BF-66A15CFCA02F}" type="slidenum">
              <a:rPr lang="en-GB" altLang="x-none">
                <a:latin typeface="Tahoma" charset="0"/>
              </a:rPr>
              <a:pPr>
                <a:spcBef>
                  <a:spcPct val="0"/>
                </a:spcBef>
              </a:pPr>
              <a:t>236</a:t>
            </a:fld>
            <a:endParaRPr lang="en-GB" altLang="x-none">
              <a:latin typeface="Tahoma"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237</a:t>
            </a:fld>
            <a:endParaRPr lang="en-GB" altLang="x-none">
              <a:latin typeface="Tahoma" charset="0"/>
            </a:endParaRPr>
          </a:p>
        </p:txBody>
      </p:sp>
    </p:spTree>
    <p:extLst>
      <p:ext uri="{BB962C8B-B14F-4D97-AF65-F5344CB8AC3E}">
        <p14:creationId xmlns:p14="http://schemas.microsoft.com/office/powerpoint/2010/main" val="94722122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238</a:t>
            </a:fld>
            <a:endParaRPr lang="en-GB" altLang="x-none">
              <a:latin typeface="Tahoma" charset="0"/>
            </a:endParaRPr>
          </a:p>
        </p:txBody>
      </p:sp>
    </p:spTree>
    <p:extLst>
      <p:ext uri="{BB962C8B-B14F-4D97-AF65-F5344CB8AC3E}">
        <p14:creationId xmlns:p14="http://schemas.microsoft.com/office/powerpoint/2010/main" val="16525881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239</a:t>
            </a:fld>
            <a:endParaRPr lang="en-GB" altLang="x-none">
              <a:latin typeface="Tahoma" charset="0"/>
            </a:endParaRPr>
          </a:p>
        </p:txBody>
      </p:sp>
    </p:spTree>
    <p:extLst>
      <p:ext uri="{BB962C8B-B14F-4D97-AF65-F5344CB8AC3E}">
        <p14:creationId xmlns:p14="http://schemas.microsoft.com/office/powerpoint/2010/main" val="1541931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p:cNvSpPr>
            <a:spLocks noGrp="1" noRot="1" noChangeAspect="1" noTextEdit="1"/>
          </p:cNvSpPr>
          <p:nvPr>
            <p:ph type="sldImg"/>
          </p:nvPr>
        </p:nvSpPr>
        <p:spPr>
          <a:ln/>
        </p:spPr>
      </p:sp>
      <p:sp>
        <p:nvSpPr>
          <p:cNvPr id="409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09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102123A-69EE-B340-AEB9-0D995641083E}" type="slidenum">
              <a:rPr lang="en-GB" altLang="x-none">
                <a:latin typeface="Tahoma" charset="0"/>
              </a:rPr>
              <a:pPr>
                <a:spcBef>
                  <a:spcPct val="0"/>
                </a:spcBef>
              </a:pPr>
              <a:t>13</a:t>
            </a:fld>
            <a:endParaRPr lang="en-GB" altLang="x-none">
              <a:latin typeface="Tahoma"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240</a:t>
            </a:fld>
            <a:endParaRPr lang="en-GB" altLang="x-none">
              <a:latin typeface="Tahoma" charset="0"/>
            </a:endParaRPr>
          </a:p>
        </p:txBody>
      </p:sp>
    </p:spTree>
    <p:extLst>
      <p:ext uri="{BB962C8B-B14F-4D97-AF65-F5344CB8AC3E}">
        <p14:creationId xmlns:p14="http://schemas.microsoft.com/office/powerpoint/2010/main" val="17010886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241</a:t>
            </a:fld>
            <a:endParaRPr lang="en-GB" altLang="x-none">
              <a:latin typeface="Tahoma" charset="0"/>
            </a:endParaRPr>
          </a:p>
        </p:txBody>
      </p:sp>
    </p:spTree>
    <p:extLst>
      <p:ext uri="{BB962C8B-B14F-4D97-AF65-F5344CB8AC3E}">
        <p14:creationId xmlns:p14="http://schemas.microsoft.com/office/powerpoint/2010/main" val="29518287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242</a:t>
            </a:fld>
            <a:endParaRPr lang="en-GB" altLang="x-none">
              <a:latin typeface="Tahoma" charset="0"/>
            </a:endParaRPr>
          </a:p>
        </p:txBody>
      </p:sp>
    </p:spTree>
    <p:extLst>
      <p:ext uri="{BB962C8B-B14F-4D97-AF65-F5344CB8AC3E}">
        <p14:creationId xmlns:p14="http://schemas.microsoft.com/office/powerpoint/2010/main" val="14641824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243</a:t>
            </a:fld>
            <a:endParaRPr lang="en-GB" altLang="x-none">
              <a:latin typeface="Tahoma" charset="0"/>
            </a:endParaRPr>
          </a:p>
        </p:txBody>
      </p:sp>
    </p:spTree>
    <p:extLst>
      <p:ext uri="{BB962C8B-B14F-4D97-AF65-F5344CB8AC3E}">
        <p14:creationId xmlns:p14="http://schemas.microsoft.com/office/powerpoint/2010/main" val="339807583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244</a:t>
            </a:fld>
            <a:endParaRPr lang="en-GB" altLang="x-none">
              <a:latin typeface="Tahoma" charset="0"/>
            </a:endParaRPr>
          </a:p>
        </p:txBody>
      </p:sp>
    </p:spTree>
    <p:extLst>
      <p:ext uri="{BB962C8B-B14F-4D97-AF65-F5344CB8AC3E}">
        <p14:creationId xmlns:p14="http://schemas.microsoft.com/office/powerpoint/2010/main" val="6682266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245</a:t>
            </a:fld>
            <a:endParaRPr lang="en-GB" altLang="x-none">
              <a:latin typeface="Tahoma" charset="0"/>
            </a:endParaRPr>
          </a:p>
        </p:txBody>
      </p:sp>
    </p:spTree>
    <p:extLst>
      <p:ext uri="{BB962C8B-B14F-4D97-AF65-F5344CB8AC3E}">
        <p14:creationId xmlns:p14="http://schemas.microsoft.com/office/powerpoint/2010/main" val="8813621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246</a:t>
            </a:fld>
            <a:endParaRPr lang="en-GB" altLang="x-none">
              <a:latin typeface="Tahoma" charset="0"/>
            </a:endParaRPr>
          </a:p>
        </p:txBody>
      </p:sp>
    </p:spTree>
    <p:extLst>
      <p:ext uri="{BB962C8B-B14F-4D97-AF65-F5344CB8AC3E}">
        <p14:creationId xmlns:p14="http://schemas.microsoft.com/office/powerpoint/2010/main" val="358285443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247</a:t>
            </a:fld>
            <a:endParaRPr lang="en-GB" altLang="x-none">
              <a:latin typeface="Tahoma" charset="0"/>
            </a:endParaRPr>
          </a:p>
        </p:txBody>
      </p:sp>
    </p:spTree>
    <p:extLst>
      <p:ext uri="{BB962C8B-B14F-4D97-AF65-F5344CB8AC3E}">
        <p14:creationId xmlns:p14="http://schemas.microsoft.com/office/powerpoint/2010/main" val="16920169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248</a:t>
            </a:fld>
            <a:endParaRPr lang="en-GB" altLang="x-none">
              <a:latin typeface="Tahoma" charset="0"/>
            </a:endParaRPr>
          </a:p>
        </p:txBody>
      </p:sp>
    </p:spTree>
    <p:extLst>
      <p:ext uri="{BB962C8B-B14F-4D97-AF65-F5344CB8AC3E}">
        <p14:creationId xmlns:p14="http://schemas.microsoft.com/office/powerpoint/2010/main" val="23465939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249</a:t>
            </a:fld>
            <a:endParaRPr lang="en-GB" altLang="x-none">
              <a:latin typeface="Tahoma" charset="0"/>
            </a:endParaRPr>
          </a:p>
        </p:txBody>
      </p:sp>
    </p:spTree>
    <p:extLst>
      <p:ext uri="{BB962C8B-B14F-4D97-AF65-F5344CB8AC3E}">
        <p14:creationId xmlns:p14="http://schemas.microsoft.com/office/powerpoint/2010/main" val="657345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p:cNvSpPr>
            <a:spLocks noGrp="1" noRot="1" noChangeAspect="1" noTextEdit="1"/>
          </p:cNvSpPr>
          <p:nvPr>
            <p:ph type="sldImg"/>
          </p:nvPr>
        </p:nvSpPr>
        <p:spPr>
          <a:ln/>
        </p:spPr>
      </p:sp>
      <p:sp>
        <p:nvSpPr>
          <p:cNvPr id="430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30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F34499B-B5F1-B843-B33F-65CAEA57F024}" type="slidenum">
              <a:rPr lang="en-GB" altLang="x-none">
                <a:latin typeface="Tahoma" charset="0"/>
              </a:rPr>
              <a:pPr>
                <a:spcBef>
                  <a:spcPct val="0"/>
                </a:spcBef>
              </a:pPr>
              <a:t>14</a:t>
            </a:fld>
            <a:endParaRPr lang="en-GB" altLang="x-none">
              <a:latin typeface="Tahoma"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250</a:t>
            </a:fld>
            <a:endParaRPr lang="en-GB" altLang="x-none">
              <a:latin typeface="Tahoma" charset="0"/>
            </a:endParaRPr>
          </a:p>
        </p:txBody>
      </p:sp>
    </p:spTree>
    <p:extLst>
      <p:ext uri="{BB962C8B-B14F-4D97-AF65-F5344CB8AC3E}">
        <p14:creationId xmlns:p14="http://schemas.microsoft.com/office/powerpoint/2010/main" val="41278143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251</a:t>
            </a:fld>
            <a:endParaRPr lang="en-GB" altLang="x-none">
              <a:latin typeface="Tahoma" charset="0"/>
            </a:endParaRPr>
          </a:p>
        </p:txBody>
      </p:sp>
    </p:spTree>
    <p:extLst>
      <p:ext uri="{BB962C8B-B14F-4D97-AF65-F5344CB8AC3E}">
        <p14:creationId xmlns:p14="http://schemas.microsoft.com/office/powerpoint/2010/main" val="295094517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252</a:t>
            </a:fld>
            <a:endParaRPr lang="en-GB" altLang="x-none">
              <a:latin typeface="Tahoma" charset="0"/>
            </a:endParaRPr>
          </a:p>
        </p:txBody>
      </p:sp>
    </p:spTree>
    <p:extLst>
      <p:ext uri="{BB962C8B-B14F-4D97-AF65-F5344CB8AC3E}">
        <p14:creationId xmlns:p14="http://schemas.microsoft.com/office/powerpoint/2010/main" val="208816974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253</a:t>
            </a:fld>
            <a:endParaRPr lang="en-GB" altLang="x-none">
              <a:latin typeface="Tahoma" charset="0"/>
            </a:endParaRPr>
          </a:p>
        </p:txBody>
      </p:sp>
    </p:spTree>
    <p:extLst>
      <p:ext uri="{BB962C8B-B14F-4D97-AF65-F5344CB8AC3E}">
        <p14:creationId xmlns:p14="http://schemas.microsoft.com/office/powerpoint/2010/main" val="42061994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254</a:t>
            </a:fld>
            <a:endParaRPr lang="en-GB" altLang="x-none">
              <a:latin typeface="Tahoma" charset="0"/>
            </a:endParaRPr>
          </a:p>
        </p:txBody>
      </p:sp>
    </p:spTree>
    <p:extLst>
      <p:ext uri="{BB962C8B-B14F-4D97-AF65-F5344CB8AC3E}">
        <p14:creationId xmlns:p14="http://schemas.microsoft.com/office/powerpoint/2010/main" val="402919461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255</a:t>
            </a:fld>
            <a:endParaRPr lang="en-GB" altLang="x-none">
              <a:latin typeface="Tahoma" charset="0"/>
            </a:endParaRPr>
          </a:p>
        </p:txBody>
      </p:sp>
    </p:spTree>
    <p:extLst>
      <p:ext uri="{BB962C8B-B14F-4D97-AF65-F5344CB8AC3E}">
        <p14:creationId xmlns:p14="http://schemas.microsoft.com/office/powerpoint/2010/main" val="16397869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256</a:t>
            </a:fld>
            <a:endParaRPr lang="en-GB" altLang="x-none">
              <a:latin typeface="Tahoma" charset="0"/>
            </a:endParaRPr>
          </a:p>
        </p:txBody>
      </p:sp>
    </p:spTree>
    <p:extLst>
      <p:ext uri="{BB962C8B-B14F-4D97-AF65-F5344CB8AC3E}">
        <p14:creationId xmlns:p14="http://schemas.microsoft.com/office/powerpoint/2010/main" val="372752135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257</a:t>
            </a:fld>
            <a:endParaRPr lang="en-GB" altLang="x-none">
              <a:latin typeface="Tahoma" charset="0"/>
            </a:endParaRPr>
          </a:p>
        </p:txBody>
      </p:sp>
    </p:spTree>
    <p:extLst>
      <p:ext uri="{BB962C8B-B14F-4D97-AF65-F5344CB8AC3E}">
        <p14:creationId xmlns:p14="http://schemas.microsoft.com/office/powerpoint/2010/main" val="41320210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258</a:t>
            </a:fld>
            <a:endParaRPr lang="en-GB" altLang="x-none">
              <a:latin typeface="Tahoma" charset="0"/>
            </a:endParaRPr>
          </a:p>
        </p:txBody>
      </p:sp>
    </p:spTree>
    <p:extLst>
      <p:ext uri="{BB962C8B-B14F-4D97-AF65-F5344CB8AC3E}">
        <p14:creationId xmlns:p14="http://schemas.microsoft.com/office/powerpoint/2010/main" val="42386751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259</a:t>
            </a:fld>
            <a:endParaRPr lang="en-GB" altLang="x-none">
              <a:latin typeface="Tahoma" charset="0"/>
            </a:endParaRPr>
          </a:p>
        </p:txBody>
      </p:sp>
    </p:spTree>
    <p:extLst>
      <p:ext uri="{BB962C8B-B14F-4D97-AF65-F5344CB8AC3E}">
        <p14:creationId xmlns:p14="http://schemas.microsoft.com/office/powerpoint/2010/main" val="326931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p:cNvSpPr>
            <a:spLocks noGrp="1" noRot="1" noChangeAspect="1" noTextEdit="1"/>
          </p:cNvSpPr>
          <p:nvPr>
            <p:ph type="sldImg"/>
          </p:nvPr>
        </p:nvSpPr>
        <p:spPr>
          <a:ln/>
        </p:spPr>
      </p:sp>
      <p:sp>
        <p:nvSpPr>
          <p:cNvPr id="450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50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9DFCA46-4AE8-0A41-8BD0-4D7F4E7FC38E}" type="slidenum">
              <a:rPr lang="en-GB" altLang="x-none">
                <a:latin typeface="Tahoma" charset="0"/>
              </a:rPr>
              <a:pPr>
                <a:spcBef>
                  <a:spcPct val="0"/>
                </a:spcBef>
              </a:pPr>
              <a:t>15</a:t>
            </a:fld>
            <a:endParaRPr lang="en-GB" altLang="x-none">
              <a:latin typeface="Tahoma"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260</a:t>
            </a:fld>
            <a:endParaRPr lang="en-GB" altLang="x-none">
              <a:latin typeface="Tahoma" charset="0"/>
            </a:endParaRPr>
          </a:p>
        </p:txBody>
      </p:sp>
    </p:spTree>
    <p:extLst>
      <p:ext uri="{BB962C8B-B14F-4D97-AF65-F5344CB8AC3E}">
        <p14:creationId xmlns:p14="http://schemas.microsoft.com/office/powerpoint/2010/main" val="178754912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261</a:t>
            </a:fld>
            <a:endParaRPr lang="en-GB" altLang="x-none">
              <a:latin typeface="Tahoma" charset="0"/>
            </a:endParaRPr>
          </a:p>
        </p:txBody>
      </p:sp>
    </p:spTree>
    <p:extLst>
      <p:ext uri="{BB962C8B-B14F-4D97-AF65-F5344CB8AC3E}">
        <p14:creationId xmlns:p14="http://schemas.microsoft.com/office/powerpoint/2010/main" val="20941824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262</a:t>
            </a:fld>
            <a:endParaRPr lang="en-GB" altLang="x-none">
              <a:latin typeface="Tahoma" charset="0"/>
            </a:endParaRPr>
          </a:p>
        </p:txBody>
      </p:sp>
    </p:spTree>
    <p:extLst>
      <p:ext uri="{BB962C8B-B14F-4D97-AF65-F5344CB8AC3E}">
        <p14:creationId xmlns:p14="http://schemas.microsoft.com/office/powerpoint/2010/main" val="320755871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263</a:t>
            </a:fld>
            <a:endParaRPr lang="en-GB" altLang="x-none">
              <a:latin typeface="Tahoma" charset="0"/>
            </a:endParaRPr>
          </a:p>
        </p:txBody>
      </p:sp>
    </p:spTree>
    <p:extLst>
      <p:ext uri="{BB962C8B-B14F-4D97-AF65-F5344CB8AC3E}">
        <p14:creationId xmlns:p14="http://schemas.microsoft.com/office/powerpoint/2010/main" val="23134612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264</a:t>
            </a:fld>
            <a:endParaRPr lang="en-GB" altLang="x-none">
              <a:latin typeface="Tahoma" charset="0"/>
            </a:endParaRPr>
          </a:p>
        </p:txBody>
      </p:sp>
    </p:spTree>
    <p:extLst>
      <p:ext uri="{BB962C8B-B14F-4D97-AF65-F5344CB8AC3E}">
        <p14:creationId xmlns:p14="http://schemas.microsoft.com/office/powerpoint/2010/main" val="105661677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265</a:t>
            </a:fld>
            <a:endParaRPr lang="en-GB" altLang="x-none">
              <a:latin typeface="Tahoma" charset="0"/>
            </a:endParaRPr>
          </a:p>
        </p:txBody>
      </p:sp>
    </p:spTree>
    <p:extLst>
      <p:ext uri="{BB962C8B-B14F-4D97-AF65-F5344CB8AC3E}">
        <p14:creationId xmlns:p14="http://schemas.microsoft.com/office/powerpoint/2010/main" val="590364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266</a:t>
            </a:fld>
            <a:endParaRPr lang="en-GB" altLang="x-none">
              <a:latin typeface="Tahoma" charset="0"/>
            </a:endParaRPr>
          </a:p>
        </p:txBody>
      </p:sp>
    </p:spTree>
    <p:extLst>
      <p:ext uri="{BB962C8B-B14F-4D97-AF65-F5344CB8AC3E}">
        <p14:creationId xmlns:p14="http://schemas.microsoft.com/office/powerpoint/2010/main" val="27128548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noTextEdit="1"/>
          </p:cNvSpPr>
          <p:nvPr>
            <p:ph type="sldImg"/>
          </p:nvPr>
        </p:nvSpPr>
        <p:spPr>
          <a:ln/>
        </p:spPr>
      </p:sp>
      <p:sp>
        <p:nvSpPr>
          <p:cNvPr id="384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Calibri" charset="0"/>
              <a:ea typeface="ＭＳ Ｐゴシック" charset="-128"/>
            </a:endParaRPr>
          </a:p>
        </p:txBody>
      </p:sp>
      <p:sp>
        <p:nvSpPr>
          <p:cNvPr id="3840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C20AC90-198E-1848-A964-50636F8F9414}" type="slidenum">
              <a:rPr lang="en-GB" altLang="x-none">
                <a:latin typeface="Tahoma" charset="0"/>
              </a:rPr>
              <a:pPr>
                <a:spcBef>
                  <a:spcPct val="0"/>
                </a:spcBef>
              </a:pPr>
              <a:t>267</a:t>
            </a:fld>
            <a:endParaRPr lang="en-GB" altLang="x-none">
              <a:latin typeface="Tahoma" charset="0"/>
            </a:endParaRPr>
          </a:p>
        </p:txBody>
      </p:sp>
    </p:spTree>
    <p:extLst>
      <p:ext uri="{BB962C8B-B14F-4D97-AF65-F5344CB8AC3E}">
        <p14:creationId xmlns:p14="http://schemas.microsoft.com/office/powerpoint/2010/main" val="378465264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a:ln/>
        </p:spPr>
      </p:sp>
      <p:sp>
        <p:nvSpPr>
          <p:cNvPr id="204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04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953FCD3-E0D9-BC48-8164-0F4FD8348AE2}" type="slidenum">
              <a:rPr lang="en-GB" altLang="x-none">
                <a:latin typeface="Tahoma" charset="0"/>
              </a:rPr>
              <a:pPr>
                <a:spcBef>
                  <a:spcPct val="0"/>
                </a:spcBef>
              </a:pPr>
              <a:t>269</a:t>
            </a:fld>
            <a:endParaRPr lang="en-GB" altLang="x-none">
              <a:latin typeface="Tahoma" charset="0"/>
            </a:endParaRPr>
          </a:p>
        </p:txBody>
      </p:sp>
    </p:spTree>
    <p:extLst>
      <p:ext uri="{BB962C8B-B14F-4D97-AF65-F5344CB8AC3E}">
        <p14:creationId xmlns:p14="http://schemas.microsoft.com/office/powerpoint/2010/main" val="357841231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a:extLst>
              <a:ext uri="{FF2B5EF4-FFF2-40B4-BE49-F238E27FC236}">
                <a16:creationId xmlns:a16="http://schemas.microsoft.com/office/drawing/2014/main" id="{E88E13E2-FD30-FF44-9797-2B992F284F17}"/>
              </a:ext>
            </a:extLst>
          </p:cNvPr>
          <p:cNvSpPr>
            <a:spLocks noGrp="1" noRot="1" noChangeAspect="1" noChangeArrowheads="1" noTextEdit="1"/>
          </p:cNvSpPr>
          <p:nvPr>
            <p:ph type="sldImg"/>
          </p:nvPr>
        </p:nvSpPr>
        <p:spPr>
          <a:ln/>
        </p:spPr>
      </p:sp>
      <p:sp>
        <p:nvSpPr>
          <p:cNvPr id="18434" name="Espace réservé des commentaires 2">
            <a:extLst>
              <a:ext uri="{FF2B5EF4-FFF2-40B4-BE49-F238E27FC236}">
                <a16:creationId xmlns:a16="http://schemas.microsoft.com/office/drawing/2014/main" id="{8173E875-69E3-FB4C-9557-7A9A77CD54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8435" name="Espace réservé du numéro de diapositive 3">
            <a:extLst>
              <a:ext uri="{FF2B5EF4-FFF2-40B4-BE49-F238E27FC236}">
                <a16:creationId xmlns:a16="http://schemas.microsoft.com/office/drawing/2014/main" id="{E7D06937-1551-C746-853B-076E66156F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0326A0-C6DF-184D-A5E9-FEC35E4A390E}" type="slidenum">
              <a:rPr lang="en-GB" altLang="fr-FR">
                <a:latin typeface="Tahoma" panose="020B0604030504040204" pitchFamily="34" charset="0"/>
              </a:rPr>
              <a:pPr>
                <a:spcBef>
                  <a:spcPct val="0"/>
                </a:spcBef>
              </a:pPr>
              <a:t>270</a:t>
            </a:fld>
            <a:endParaRPr lang="en-GB" altLang="fr-FR">
              <a:latin typeface="Tahoma" panose="020B0604030504040204" pitchFamily="34" charset="0"/>
            </a:endParaRPr>
          </a:p>
        </p:txBody>
      </p:sp>
    </p:spTree>
    <p:extLst>
      <p:ext uri="{BB962C8B-B14F-4D97-AF65-F5344CB8AC3E}">
        <p14:creationId xmlns:p14="http://schemas.microsoft.com/office/powerpoint/2010/main" val="911401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noTextEdit="1"/>
          </p:cNvSpPr>
          <p:nvPr>
            <p:ph type="sldImg"/>
          </p:nvPr>
        </p:nvSpPr>
        <p:spPr>
          <a:ln/>
        </p:spPr>
      </p:sp>
      <p:sp>
        <p:nvSpPr>
          <p:cNvPr id="471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71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C2A4624-210D-244E-9C68-139A918E7450}" type="slidenum">
              <a:rPr lang="en-GB" altLang="x-none">
                <a:latin typeface="Tahoma" charset="0"/>
              </a:rPr>
              <a:pPr>
                <a:spcBef>
                  <a:spcPct val="0"/>
                </a:spcBef>
              </a:pPr>
              <a:t>16</a:t>
            </a:fld>
            <a:endParaRPr lang="en-GB" altLang="x-none">
              <a:latin typeface="Tahoma"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BE448B76-B893-034A-AECA-8CAC8DECCC3C}"/>
              </a:ext>
            </a:extLst>
          </p:cNvPr>
          <p:cNvSpPr>
            <a:spLocks noGrp="1" noRot="1" noChangeAspect="1" noChangeArrowheads="1" noTextEdit="1"/>
          </p:cNvSpPr>
          <p:nvPr>
            <p:ph type="sldImg"/>
          </p:nvPr>
        </p:nvSpPr>
        <p:spPr>
          <a:ln/>
        </p:spPr>
      </p:sp>
      <p:sp>
        <p:nvSpPr>
          <p:cNvPr id="30722" name="Espace réservé des commentaires 2">
            <a:extLst>
              <a:ext uri="{FF2B5EF4-FFF2-40B4-BE49-F238E27FC236}">
                <a16:creationId xmlns:a16="http://schemas.microsoft.com/office/drawing/2014/main" id="{74AE11CB-762D-F643-9EAD-2522A03A9D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0723" name="Espace réservé du numéro de diapositive 3">
            <a:extLst>
              <a:ext uri="{FF2B5EF4-FFF2-40B4-BE49-F238E27FC236}">
                <a16:creationId xmlns:a16="http://schemas.microsoft.com/office/drawing/2014/main" id="{CC9336C3-40E1-8F48-A3C5-7C1F801AAD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223BA6E-E5DC-D142-94B6-1A2525294A27}" type="slidenum">
              <a:rPr lang="en-GB" altLang="fr-FR">
                <a:latin typeface="Tahoma" panose="020B0604030504040204" pitchFamily="34" charset="0"/>
              </a:rPr>
              <a:pPr>
                <a:spcBef>
                  <a:spcPct val="0"/>
                </a:spcBef>
              </a:pPr>
              <a:t>271</a:t>
            </a:fld>
            <a:endParaRPr lang="en-GB" altLang="fr-FR">
              <a:latin typeface="Tahoma" panose="020B0604030504040204" pitchFamily="34" charset="0"/>
            </a:endParaRPr>
          </a:p>
        </p:txBody>
      </p:sp>
    </p:spTree>
    <p:extLst>
      <p:ext uri="{BB962C8B-B14F-4D97-AF65-F5344CB8AC3E}">
        <p14:creationId xmlns:p14="http://schemas.microsoft.com/office/powerpoint/2010/main" val="20386879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BE448B76-B893-034A-AECA-8CAC8DECCC3C}"/>
              </a:ext>
            </a:extLst>
          </p:cNvPr>
          <p:cNvSpPr>
            <a:spLocks noGrp="1" noRot="1" noChangeAspect="1" noChangeArrowheads="1" noTextEdit="1"/>
          </p:cNvSpPr>
          <p:nvPr>
            <p:ph type="sldImg"/>
          </p:nvPr>
        </p:nvSpPr>
        <p:spPr>
          <a:ln/>
        </p:spPr>
      </p:sp>
      <p:sp>
        <p:nvSpPr>
          <p:cNvPr id="30722" name="Espace réservé des commentaires 2">
            <a:extLst>
              <a:ext uri="{FF2B5EF4-FFF2-40B4-BE49-F238E27FC236}">
                <a16:creationId xmlns:a16="http://schemas.microsoft.com/office/drawing/2014/main" id="{74AE11CB-762D-F643-9EAD-2522A03A9D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0723" name="Espace réservé du numéro de diapositive 3">
            <a:extLst>
              <a:ext uri="{FF2B5EF4-FFF2-40B4-BE49-F238E27FC236}">
                <a16:creationId xmlns:a16="http://schemas.microsoft.com/office/drawing/2014/main" id="{CC9336C3-40E1-8F48-A3C5-7C1F801AAD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223BA6E-E5DC-D142-94B6-1A2525294A27}" type="slidenum">
              <a:rPr lang="en-GB" altLang="fr-FR">
                <a:latin typeface="Tahoma" panose="020B0604030504040204" pitchFamily="34" charset="0"/>
              </a:rPr>
              <a:pPr>
                <a:spcBef>
                  <a:spcPct val="0"/>
                </a:spcBef>
              </a:pPr>
              <a:t>272</a:t>
            </a:fld>
            <a:endParaRPr lang="en-GB" altLang="fr-FR">
              <a:latin typeface="Tahoma" panose="020B0604030504040204" pitchFamily="34" charset="0"/>
            </a:endParaRPr>
          </a:p>
        </p:txBody>
      </p:sp>
    </p:spTree>
    <p:extLst>
      <p:ext uri="{BB962C8B-B14F-4D97-AF65-F5344CB8AC3E}">
        <p14:creationId xmlns:p14="http://schemas.microsoft.com/office/powerpoint/2010/main" val="20705862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a:extLst>
              <a:ext uri="{FF2B5EF4-FFF2-40B4-BE49-F238E27FC236}">
                <a16:creationId xmlns:a16="http://schemas.microsoft.com/office/drawing/2014/main" id="{F3D3D113-0C5A-694B-AA27-56919836A0FB}"/>
              </a:ext>
            </a:extLst>
          </p:cNvPr>
          <p:cNvSpPr>
            <a:spLocks noGrp="1" noRot="1" noChangeAspect="1" noChangeArrowheads="1" noTextEdit="1"/>
          </p:cNvSpPr>
          <p:nvPr>
            <p:ph type="sldImg"/>
          </p:nvPr>
        </p:nvSpPr>
        <p:spPr>
          <a:ln/>
        </p:spPr>
      </p:sp>
      <p:sp>
        <p:nvSpPr>
          <p:cNvPr id="32770" name="Espace réservé des commentaires 2">
            <a:extLst>
              <a:ext uri="{FF2B5EF4-FFF2-40B4-BE49-F238E27FC236}">
                <a16:creationId xmlns:a16="http://schemas.microsoft.com/office/drawing/2014/main" id="{F831CD8F-3DC0-7948-99CC-474431D80C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2771" name="Espace réservé du numéro de diapositive 3">
            <a:extLst>
              <a:ext uri="{FF2B5EF4-FFF2-40B4-BE49-F238E27FC236}">
                <a16:creationId xmlns:a16="http://schemas.microsoft.com/office/drawing/2014/main" id="{A1701809-FA04-0245-9DBF-1BCCA7D4C1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18DC66-73E7-AA4C-B164-EFAEA526778F}" type="slidenum">
              <a:rPr lang="en-GB" altLang="fr-FR">
                <a:latin typeface="Tahoma" panose="020B0604030504040204" pitchFamily="34" charset="0"/>
              </a:rPr>
              <a:pPr>
                <a:spcBef>
                  <a:spcPct val="0"/>
                </a:spcBef>
              </a:pPr>
              <a:t>273</a:t>
            </a:fld>
            <a:endParaRPr lang="en-GB" altLang="fr-FR">
              <a:latin typeface="Tahoma" panose="020B0604030504040204" pitchFamily="34" charset="0"/>
            </a:endParaRPr>
          </a:p>
        </p:txBody>
      </p:sp>
    </p:spTree>
    <p:extLst>
      <p:ext uri="{BB962C8B-B14F-4D97-AF65-F5344CB8AC3E}">
        <p14:creationId xmlns:p14="http://schemas.microsoft.com/office/powerpoint/2010/main" val="417125874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274</a:t>
            </a:fld>
            <a:endParaRPr lang="en-GB" altLang="fr-FR">
              <a:latin typeface="Tahoma" panose="020B0604030504040204" pitchFamily="34" charset="0"/>
            </a:endParaRPr>
          </a:p>
        </p:txBody>
      </p:sp>
    </p:spTree>
    <p:extLst>
      <p:ext uri="{BB962C8B-B14F-4D97-AF65-F5344CB8AC3E}">
        <p14:creationId xmlns:p14="http://schemas.microsoft.com/office/powerpoint/2010/main" val="17981316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a:extLst>
              <a:ext uri="{FF2B5EF4-FFF2-40B4-BE49-F238E27FC236}">
                <a16:creationId xmlns:a16="http://schemas.microsoft.com/office/drawing/2014/main" id="{FE07D068-1F82-8847-A8BC-74B0C4941242}"/>
              </a:ext>
            </a:extLst>
          </p:cNvPr>
          <p:cNvSpPr>
            <a:spLocks noGrp="1" noRot="1" noChangeAspect="1" noChangeArrowheads="1" noTextEdit="1"/>
          </p:cNvSpPr>
          <p:nvPr>
            <p:ph type="sldImg"/>
          </p:nvPr>
        </p:nvSpPr>
        <p:spPr>
          <a:ln/>
        </p:spPr>
      </p:sp>
      <p:sp>
        <p:nvSpPr>
          <p:cNvPr id="34818" name="Espace réservé des commentaires 2">
            <a:extLst>
              <a:ext uri="{FF2B5EF4-FFF2-40B4-BE49-F238E27FC236}">
                <a16:creationId xmlns:a16="http://schemas.microsoft.com/office/drawing/2014/main" id="{63C1AB06-F23A-1044-89CC-54CC25B33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4819" name="Espace réservé du numéro de diapositive 3">
            <a:extLst>
              <a:ext uri="{FF2B5EF4-FFF2-40B4-BE49-F238E27FC236}">
                <a16:creationId xmlns:a16="http://schemas.microsoft.com/office/drawing/2014/main" id="{30991BEE-9FE8-3C43-8B73-F2DF09CD90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05E764B-9C9F-0642-8CE5-C64621B3A1B9}" type="slidenum">
              <a:rPr lang="en-GB" altLang="fr-FR">
                <a:latin typeface="Tahoma" panose="020B0604030504040204" pitchFamily="34" charset="0"/>
              </a:rPr>
              <a:pPr>
                <a:spcBef>
                  <a:spcPct val="0"/>
                </a:spcBef>
              </a:pPr>
              <a:t>275</a:t>
            </a:fld>
            <a:endParaRPr lang="en-GB" altLang="fr-FR">
              <a:latin typeface="Tahoma" panose="020B0604030504040204" pitchFamily="34" charset="0"/>
            </a:endParaRPr>
          </a:p>
        </p:txBody>
      </p:sp>
    </p:spTree>
    <p:extLst>
      <p:ext uri="{BB962C8B-B14F-4D97-AF65-F5344CB8AC3E}">
        <p14:creationId xmlns:p14="http://schemas.microsoft.com/office/powerpoint/2010/main" val="82845030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a:extLst>
              <a:ext uri="{FF2B5EF4-FFF2-40B4-BE49-F238E27FC236}">
                <a16:creationId xmlns:a16="http://schemas.microsoft.com/office/drawing/2014/main" id="{3187C6F9-0E7F-9340-A846-B3F3F106394E}"/>
              </a:ext>
            </a:extLst>
          </p:cNvPr>
          <p:cNvSpPr>
            <a:spLocks noGrp="1" noRot="1" noChangeAspect="1" noChangeArrowheads="1" noTextEdit="1"/>
          </p:cNvSpPr>
          <p:nvPr>
            <p:ph type="sldImg"/>
          </p:nvPr>
        </p:nvSpPr>
        <p:spPr>
          <a:ln/>
        </p:spPr>
      </p:sp>
      <p:sp>
        <p:nvSpPr>
          <p:cNvPr id="36866" name="Espace réservé des commentaires 2">
            <a:extLst>
              <a:ext uri="{FF2B5EF4-FFF2-40B4-BE49-F238E27FC236}">
                <a16:creationId xmlns:a16="http://schemas.microsoft.com/office/drawing/2014/main" id="{2268400C-F3B7-1A4E-B117-D25DCE143B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6867" name="Espace réservé du numéro de diapositive 3">
            <a:extLst>
              <a:ext uri="{FF2B5EF4-FFF2-40B4-BE49-F238E27FC236}">
                <a16:creationId xmlns:a16="http://schemas.microsoft.com/office/drawing/2014/main" id="{1A2E213E-5C79-0A41-A5B0-D67536BE65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B3F5882-0EF7-B342-92D5-19668CFC61C8}" type="slidenum">
              <a:rPr lang="en-GB" altLang="fr-FR">
                <a:latin typeface="Tahoma" panose="020B0604030504040204" pitchFamily="34" charset="0"/>
              </a:rPr>
              <a:pPr>
                <a:spcBef>
                  <a:spcPct val="0"/>
                </a:spcBef>
              </a:pPr>
              <a:t>276</a:t>
            </a:fld>
            <a:endParaRPr lang="en-GB" altLang="fr-FR">
              <a:latin typeface="Tahoma" panose="020B0604030504040204" pitchFamily="34" charset="0"/>
            </a:endParaRPr>
          </a:p>
        </p:txBody>
      </p:sp>
    </p:spTree>
    <p:extLst>
      <p:ext uri="{BB962C8B-B14F-4D97-AF65-F5344CB8AC3E}">
        <p14:creationId xmlns:p14="http://schemas.microsoft.com/office/powerpoint/2010/main" val="386574937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277</a:t>
            </a:fld>
            <a:endParaRPr lang="en-GB" altLang="fr-FR">
              <a:latin typeface="Tahoma" panose="020B0604030504040204" pitchFamily="34" charset="0"/>
            </a:endParaRPr>
          </a:p>
        </p:txBody>
      </p:sp>
    </p:spTree>
    <p:extLst>
      <p:ext uri="{BB962C8B-B14F-4D97-AF65-F5344CB8AC3E}">
        <p14:creationId xmlns:p14="http://schemas.microsoft.com/office/powerpoint/2010/main" val="357670046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a:extLst>
              <a:ext uri="{FF2B5EF4-FFF2-40B4-BE49-F238E27FC236}">
                <a16:creationId xmlns:a16="http://schemas.microsoft.com/office/drawing/2014/main" id="{F27DC33D-A8C1-E44A-A6ED-C9C5357DB146}"/>
              </a:ext>
            </a:extLst>
          </p:cNvPr>
          <p:cNvSpPr>
            <a:spLocks noGrp="1" noRot="1" noChangeAspect="1" noChangeArrowheads="1" noTextEdit="1"/>
          </p:cNvSpPr>
          <p:nvPr>
            <p:ph type="sldImg"/>
          </p:nvPr>
        </p:nvSpPr>
        <p:spPr>
          <a:ln/>
        </p:spPr>
      </p:sp>
      <p:sp>
        <p:nvSpPr>
          <p:cNvPr id="38914" name="Espace réservé des commentaires 2">
            <a:extLst>
              <a:ext uri="{FF2B5EF4-FFF2-40B4-BE49-F238E27FC236}">
                <a16:creationId xmlns:a16="http://schemas.microsoft.com/office/drawing/2014/main" id="{61D0D243-8EA4-5645-A291-93763F7B85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8915" name="Espace réservé du numéro de diapositive 3">
            <a:extLst>
              <a:ext uri="{FF2B5EF4-FFF2-40B4-BE49-F238E27FC236}">
                <a16:creationId xmlns:a16="http://schemas.microsoft.com/office/drawing/2014/main" id="{18CEF99B-E2B0-C240-A739-E88F2FE1DA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92839A8-3A50-614F-8950-F7735A2A7CBA}" type="slidenum">
              <a:rPr lang="en-GB" altLang="fr-FR">
                <a:latin typeface="Tahoma" panose="020B0604030504040204" pitchFamily="34" charset="0"/>
              </a:rPr>
              <a:pPr>
                <a:spcBef>
                  <a:spcPct val="0"/>
                </a:spcBef>
              </a:pPr>
              <a:t>278</a:t>
            </a:fld>
            <a:endParaRPr lang="en-GB" altLang="fr-FR">
              <a:latin typeface="Tahoma" panose="020B0604030504040204" pitchFamily="34" charset="0"/>
            </a:endParaRPr>
          </a:p>
        </p:txBody>
      </p:sp>
    </p:spTree>
    <p:extLst>
      <p:ext uri="{BB962C8B-B14F-4D97-AF65-F5344CB8AC3E}">
        <p14:creationId xmlns:p14="http://schemas.microsoft.com/office/powerpoint/2010/main" val="51237710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a:extLst>
              <a:ext uri="{FF2B5EF4-FFF2-40B4-BE49-F238E27FC236}">
                <a16:creationId xmlns:a16="http://schemas.microsoft.com/office/drawing/2014/main" id="{AA596A97-24E2-1044-B947-248441A2E8C0}"/>
              </a:ext>
            </a:extLst>
          </p:cNvPr>
          <p:cNvSpPr>
            <a:spLocks noGrp="1" noRot="1" noChangeAspect="1" noChangeArrowheads="1" noTextEdit="1"/>
          </p:cNvSpPr>
          <p:nvPr>
            <p:ph type="sldImg"/>
          </p:nvPr>
        </p:nvSpPr>
        <p:spPr>
          <a:ln/>
        </p:spPr>
      </p:sp>
      <p:sp>
        <p:nvSpPr>
          <p:cNvPr id="40962" name="Espace réservé des commentaires 2">
            <a:extLst>
              <a:ext uri="{FF2B5EF4-FFF2-40B4-BE49-F238E27FC236}">
                <a16:creationId xmlns:a16="http://schemas.microsoft.com/office/drawing/2014/main" id="{B1742683-FA94-294A-B0E7-1E007F2C44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0963" name="Espace réservé du numéro de diapositive 3">
            <a:extLst>
              <a:ext uri="{FF2B5EF4-FFF2-40B4-BE49-F238E27FC236}">
                <a16:creationId xmlns:a16="http://schemas.microsoft.com/office/drawing/2014/main" id="{F1D49D16-7FBA-B040-9B6F-10E4EE7F40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3174B4-F29A-9746-A2D4-CB438B93BF6E}" type="slidenum">
              <a:rPr lang="en-GB" altLang="fr-FR">
                <a:latin typeface="Tahoma" panose="020B0604030504040204" pitchFamily="34" charset="0"/>
              </a:rPr>
              <a:pPr>
                <a:spcBef>
                  <a:spcPct val="0"/>
                </a:spcBef>
              </a:pPr>
              <a:t>279</a:t>
            </a:fld>
            <a:endParaRPr lang="en-GB" altLang="fr-FR">
              <a:latin typeface="Tahoma" panose="020B0604030504040204" pitchFamily="34" charset="0"/>
            </a:endParaRPr>
          </a:p>
        </p:txBody>
      </p:sp>
    </p:spTree>
    <p:extLst>
      <p:ext uri="{BB962C8B-B14F-4D97-AF65-F5344CB8AC3E}">
        <p14:creationId xmlns:p14="http://schemas.microsoft.com/office/powerpoint/2010/main" val="23621868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280</a:t>
            </a:fld>
            <a:endParaRPr lang="en-GB" altLang="fr-FR">
              <a:latin typeface="Tahoma" panose="020B0604030504040204" pitchFamily="34" charset="0"/>
            </a:endParaRPr>
          </a:p>
        </p:txBody>
      </p:sp>
    </p:spTree>
    <p:extLst>
      <p:ext uri="{BB962C8B-B14F-4D97-AF65-F5344CB8AC3E}">
        <p14:creationId xmlns:p14="http://schemas.microsoft.com/office/powerpoint/2010/main" val="386535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e l'image des diapositives 1"/>
          <p:cNvSpPr>
            <a:spLocks noGrp="1" noRot="1" noChangeAspect="1" noTextEdit="1"/>
          </p:cNvSpPr>
          <p:nvPr>
            <p:ph type="sldImg"/>
          </p:nvPr>
        </p:nvSpPr>
        <p:spPr>
          <a:ln/>
        </p:spPr>
      </p:sp>
      <p:sp>
        <p:nvSpPr>
          <p:cNvPr id="491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4915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8573B05-FFAE-334A-82C3-7DA0E0D58F8E}" type="slidenum">
              <a:rPr lang="en-GB" altLang="x-none">
                <a:latin typeface="Tahoma" charset="0"/>
              </a:rPr>
              <a:pPr>
                <a:spcBef>
                  <a:spcPct val="0"/>
                </a:spcBef>
              </a:pPr>
              <a:t>17</a:t>
            </a:fld>
            <a:endParaRPr lang="en-GB" altLang="x-none">
              <a:latin typeface="Tahoma"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281</a:t>
            </a:fld>
            <a:endParaRPr lang="en-GB" altLang="fr-FR">
              <a:latin typeface="Tahoma" panose="020B0604030504040204" pitchFamily="34" charset="0"/>
            </a:endParaRPr>
          </a:p>
        </p:txBody>
      </p:sp>
    </p:spTree>
    <p:extLst>
      <p:ext uri="{BB962C8B-B14F-4D97-AF65-F5344CB8AC3E}">
        <p14:creationId xmlns:p14="http://schemas.microsoft.com/office/powerpoint/2010/main" val="128634482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282</a:t>
            </a:fld>
            <a:endParaRPr lang="en-GB" altLang="fr-FR">
              <a:latin typeface="Tahoma" panose="020B0604030504040204" pitchFamily="34" charset="0"/>
            </a:endParaRPr>
          </a:p>
        </p:txBody>
      </p:sp>
    </p:spTree>
    <p:extLst>
      <p:ext uri="{BB962C8B-B14F-4D97-AF65-F5344CB8AC3E}">
        <p14:creationId xmlns:p14="http://schemas.microsoft.com/office/powerpoint/2010/main" val="13580254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283</a:t>
            </a:fld>
            <a:endParaRPr lang="en-GB" altLang="fr-FR">
              <a:latin typeface="Tahoma" panose="020B0604030504040204" pitchFamily="34" charset="0"/>
            </a:endParaRPr>
          </a:p>
        </p:txBody>
      </p:sp>
    </p:spTree>
    <p:extLst>
      <p:ext uri="{BB962C8B-B14F-4D97-AF65-F5344CB8AC3E}">
        <p14:creationId xmlns:p14="http://schemas.microsoft.com/office/powerpoint/2010/main" val="332237388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284</a:t>
            </a:fld>
            <a:endParaRPr lang="en-GB" altLang="fr-FR">
              <a:latin typeface="Tahoma" panose="020B0604030504040204" pitchFamily="34" charset="0"/>
            </a:endParaRPr>
          </a:p>
        </p:txBody>
      </p:sp>
    </p:spTree>
    <p:extLst>
      <p:ext uri="{BB962C8B-B14F-4D97-AF65-F5344CB8AC3E}">
        <p14:creationId xmlns:p14="http://schemas.microsoft.com/office/powerpoint/2010/main" val="254248898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5E682A7-B910-3D4A-8B03-91DFE3FD429E}"/>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E9BD70B4-DA9F-3143-8868-53CAAC9B8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89F116F5-B69E-1042-9792-6E6A74E3E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84864D-35B7-514D-B032-549648D93516}" type="slidenum">
              <a:rPr lang="en-GB" altLang="fr-FR">
                <a:latin typeface="Tahoma" panose="020B0604030504040204" pitchFamily="34" charset="0"/>
              </a:rPr>
              <a:pPr>
                <a:spcBef>
                  <a:spcPct val="0"/>
                </a:spcBef>
              </a:pPr>
              <a:t>285</a:t>
            </a:fld>
            <a:endParaRPr lang="en-GB" altLang="fr-FR">
              <a:latin typeface="Tahoma" panose="020B0604030504040204" pitchFamily="34" charset="0"/>
            </a:endParaRPr>
          </a:p>
        </p:txBody>
      </p:sp>
    </p:spTree>
    <p:extLst>
      <p:ext uri="{BB962C8B-B14F-4D97-AF65-F5344CB8AC3E}">
        <p14:creationId xmlns:p14="http://schemas.microsoft.com/office/powerpoint/2010/main" val="371312964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286</a:t>
            </a:fld>
            <a:endParaRPr lang="en-GB" altLang="fr-FR">
              <a:latin typeface="Tahoma" panose="020B0604030504040204" pitchFamily="34" charset="0"/>
            </a:endParaRPr>
          </a:p>
        </p:txBody>
      </p:sp>
    </p:spTree>
    <p:extLst>
      <p:ext uri="{BB962C8B-B14F-4D97-AF65-F5344CB8AC3E}">
        <p14:creationId xmlns:p14="http://schemas.microsoft.com/office/powerpoint/2010/main" val="290944446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CB5E1988-B26C-494B-BD74-8AF973058B4A}"/>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9B537DEE-FE71-7A47-B784-77ED2BE11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0BD8E73A-427A-AA4B-AA97-D1987AC84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5408EC-37F0-6745-8713-7CF25316B32B}" type="slidenum">
              <a:rPr lang="en-GB" altLang="fr-FR">
                <a:latin typeface="Tahoma" panose="020B0604030504040204" pitchFamily="34" charset="0"/>
              </a:rPr>
              <a:pPr>
                <a:spcBef>
                  <a:spcPct val="0"/>
                </a:spcBef>
              </a:pPr>
              <a:t>287</a:t>
            </a:fld>
            <a:endParaRPr lang="en-GB" altLang="fr-FR">
              <a:latin typeface="Tahoma" panose="020B0604030504040204" pitchFamily="34" charset="0"/>
            </a:endParaRPr>
          </a:p>
        </p:txBody>
      </p:sp>
    </p:spTree>
    <p:extLst>
      <p:ext uri="{BB962C8B-B14F-4D97-AF65-F5344CB8AC3E}">
        <p14:creationId xmlns:p14="http://schemas.microsoft.com/office/powerpoint/2010/main" val="156596354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288</a:t>
            </a:fld>
            <a:endParaRPr lang="en-GB" altLang="fr-FR">
              <a:latin typeface="Tahoma" panose="020B0604030504040204" pitchFamily="34" charset="0"/>
            </a:endParaRPr>
          </a:p>
        </p:txBody>
      </p:sp>
    </p:spTree>
    <p:extLst>
      <p:ext uri="{BB962C8B-B14F-4D97-AF65-F5344CB8AC3E}">
        <p14:creationId xmlns:p14="http://schemas.microsoft.com/office/powerpoint/2010/main" val="124000892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289</a:t>
            </a:fld>
            <a:endParaRPr lang="en-GB" altLang="fr-FR">
              <a:latin typeface="Tahoma" panose="020B0604030504040204" pitchFamily="34" charset="0"/>
            </a:endParaRPr>
          </a:p>
        </p:txBody>
      </p:sp>
    </p:spTree>
    <p:extLst>
      <p:ext uri="{BB962C8B-B14F-4D97-AF65-F5344CB8AC3E}">
        <p14:creationId xmlns:p14="http://schemas.microsoft.com/office/powerpoint/2010/main" val="136912130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a:extLst>
              <a:ext uri="{FF2B5EF4-FFF2-40B4-BE49-F238E27FC236}">
                <a16:creationId xmlns:a16="http://schemas.microsoft.com/office/drawing/2014/main" id="{35DFDA9A-A310-514F-B304-7B8A728C6A3A}"/>
              </a:ext>
            </a:extLst>
          </p:cNvPr>
          <p:cNvSpPr>
            <a:spLocks noGrp="1" noRot="1" noChangeAspect="1" noChangeArrowheads="1" noTextEdit="1"/>
          </p:cNvSpPr>
          <p:nvPr>
            <p:ph type="sldImg"/>
          </p:nvPr>
        </p:nvSpPr>
        <p:spPr>
          <a:ln/>
        </p:spPr>
      </p:sp>
      <p:sp>
        <p:nvSpPr>
          <p:cNvPr id="58370" name="Espace réservé des commentaires 2">
            <a:extLst>
              <a:ext uri="{FF2B5EF4-FFF2-40B4-BE49-F238E27FC236}">
                <a16:creationId xmlns:a16="http://schemas.microsoft.com/office/drawing/2014/main" id="{B2B6283D-6BF7-B443-A257-99CF7DB25A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8371" name="Espace réservé du numéro de diapositive 3">
            <a:extLst>
              <a:ext uri="{FF2B5EF4-FFF2-40B4-BE49-F238E27FC236}">
                <a16:creationId xmlns:a16="http://schemas.microsoft.com/office/drawing/2014/main" id="{BFBD6C77-CB02-2548-BF25-CA15627811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7CA2F4-9825-A748-82C7-F511D18F0870}" type="slidenum">
              <a:rPr lang="en-GB" altLang="fr-FR">
                <a:latin typeface="Tahoma" panose="020B0604030504040204" pitchFamily="34" charset="0"/>
              </a:rPr>
              <a:pPr>
                <a:spcBef>
                  <a:spcPct val="0"/>
                </a:spcBef>
              </a:pPr>
              <a:t>290</a:t>
            </a:fld>
            <a:endParaRPr lang="en-GB" altLang="fr-FR">
              <a:latin typeface="Tahoma" panose="020B0604030504040204" pitchFamily="34" charset="0"/>
            </a:endParaRPr>
          </a:p>
        </p:txBody>
      </p:sp>
    </p:spTree>
    <p:extLst>
      <p:ext uri="{BB962C8B-B14F-4D97-AF65-F5344CB8AC3E}">
        <p14:creationId xmlns:p14="http://schemas.microsoft.com/office/powerpoint/2010/main" val="4018866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noTextEdit="1"/>
          </p:cNvSpPr>
          <p:nvPr>
            <p:ph type="sldImg"/>
          </p:nvPr>
        </p:nvSpPr>
        <p:spPr>
          <a:ln/>
        </p:spPr>
      </p:sp>
      <p:sp>
        <p:nvSpPr>
          <p:cNvPr id="512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512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A435708-8CD9-B64C-9F3D-CECBF3F2819F}" type="slidenum">
              <a:rPr lang="en-GB" altLang="x-none">
                <a:latin typeface="Tahoma" charset="0"/>
              </a:rPr>
              <a:pPr>
                <a:spcBef>
                  <a:spcPct val="0"/>
                </a:spcBef>
              </a:pPr>
              <a:t>18</a:t>
            </a:fld>
            <a:endParaRPr lang="en-GB" altLang="x-none">
              <a:latin typeface="Tahoma"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a:extLst>
              <a:ext uri="{FF2B5EF4-FFF2-40B4-BE49-F238E27FC236}">
                <a16:creationId xmlns:a16="http://schemas.microsoft.com/office/drawing/2014/main" id="{35DFDA9A-A310-514F-B304-7B8A728C6A3A}"/>
              </a:ext>
            </a:extLst>
          </p:cNvPr>
          <p:cNvSpPr>
            <a:spLocks noGrp="1" noRot="1" noChangeAspect="1" noChangeArrowheads="1" noTextEdit="1"/>
          </p:cNvSpPr>
          <p:nvPr>
            <p:ph type="sldImg"/>
          </p:nvPr>
        </p:nvSpPr>
        <p:spPr>
          <a:ln/>
        </p:spPr>
      </p:sp>
      <p:sp>
        <p:nvSpPr>
          <p:cNvPr id="58370" name="Espace réservé des commentaires 2">
            <a:extLst>
              <a:ext uri="{FF2B5EF4-FFF2-40B4-BE49-F238E27FC236}">
                <a16:creationId xmlns:a16="http://schemas.microsoft.com/office/drawing/2014/main" id="{B2B6283D-6BF7-B443-A257-99CF7DB25A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8371" name="Espace réservé du numéro de diapositive 3">
            <a:extLst>
              <a:ext uri="{FF2B5EF4-FFF2-40B4-BE49-F238E27FC236}">
                <a16:creationId xmlns:a16="http://schemas.microsoft.com/office/drawing/2014/main" id="{BFBD6C77-CB02-2548-BF25-CA15627811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7CA2F4-9825-A748-82C7-F511D18F0870}" type="slidenum">
              <a:rPr lang="en-GB" altLang="fr-FR">
                <a:latin typeface="Tahoma" panose="020B0604030504040204" pitchFamily="34" charset="0"/>
              </a:rPr>
              <a:pPr>
                <a:spcBef>
                  <a:spcPct val="0"/>
                </a:spcBef>
              </a:pPr>
              <a:t>291</a:t>
            </a:fld>
            <a:endParaRPr lang="en-GB" altLang="fr-FR">
              <a:latin typeface="Tahoma" panose="020B0604030504040204" pitchFamily="34" charset="0"/>
            </a:endParaRPr>
          </a:p>
        </p:txBody>
      </p:sp>
    </p:spTree>
    <p:extLst>
      <p:ext uri="{BB962C8B-B14F-4D97-AF65-F5344CB8AC3E}">
        <p14:creationId xmlns:p14="http://schemas.microsoft.com/office/powerpoint/2010/main" val="73137850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292</a:t>
            </a:fld>
            <a:endParaRPr lang="en-GB" altLang="fr-FR">
              <a:latin typeface="Tahoma" panose="020B0604030504040204" pitchFamily="34" charset="0"/>
            </a:endParaRPr>
          </a:p>
        </p:txBody>
      </p:sp>
    </p:spTree>
    <p:extLst>
      <p:ext uri="{BB962C8B-B14F-4D97-AF65-F5344CB8AC3E}">
        <p14:creationId xmlns:p14="http://schemas.microsoft.com/office/powerpoint/2010/main" val="378256527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293</a:t>
            </a:fld>
            <a:endParaRPr lang="en-GB" altLang="fr-FR">
              <a:latin typeface="Tahoma" panose="020B0604030504040204" pitchFamily="34" charset="0"/>
            </a:endParaRPr>
          </a:p>
        </p:txBody>
      </p:sp>
    </p:spTree>
    <p:extLst>
      <p:ext uri="{BB962C8B-B14F-4D97-AF65-F5344CB8AC3E}">
        <p14:creationId xmlns:p14="http://schemas.microsoft.com/office/powerpoint/2010/main" val="16006759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294</a:t>
            </a:fld>
            <a:endParaRPr lang="en-GB" altLang="fr-FR">
              <a:latin typeface="Tahoma" panose="020B0604030504040204" pitchFamily="34" charset="0"/>
            </a:endParaRPr>
          </a:p>
        </p:txBody>
      </p:sp>
    </p:spTree>
    <p:extLst>
      <p:ext uri="{BB962C8B-B14F-4D97-AF65-F5344CB8AC3E}">
        <p14:creationId xmlns:p14="http://schemas.microsoft.com/office/powerpoint/2010/main" val="175625924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295</a:t>
            </a:fld>
            <a:endParaRPr lang="en-GB" altLang="fr-FR">
              <a:latin typeface="Tahoma" panose="020B0604030504040204" pitchFamily="34" charset="0"/>
            </a:endParaRPr>
          </a:p>
        </p:txBody>
      </p:sp>
    </p:spTree>
    <p:extLst>
      <p:ext uri="{BB962C8B-B14F-4D97-AF65-F5344CB8AC3E}">
        <p14:creationId xmlns:p14="http://schemas.microsoft.com/office/powerpoint/2010/main" val="15737157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296</a:t>
            </a:fld>
            <a:endParaRPr lang="en-GB" altLang="fr-FR">
              <a:latin typeface="Tahoma" panose="020B0604030504040204" pitchFamily="34" charset="0"/>
            </a:endParaRPr>
          </a:p>
        </p:txBody>
      </p:sp>
    </p:spTree>
    <p:extLst>
      <p:ext uri="{BB962C8B-B14F-4D97-AF65-F5344CB8AC3E}">
        <p14:creationId xmlns:p14="http://schemas.microsoft.com/office/powerpoint/2010/main" val="237003354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297</a:t>
            </a:fld>
            <a:endParaRPr lang="en-GB" altLang="fr-FR">
              <a:latin typeface="Tahoma" panose="020B0604030504040204" pitchFamily="34" charset="0"/>
            </a:endParaRPr>
          </a:p>
        </p:txBody>
      </p:sp>
    </p:spTree>
    <p:extLst>
      <p:ext uri="{BB962C8B-B14F-4D97-AF65-F5344CB8AC3E}">
        <p14:creationId xmlns:p14="http://schemas.microsoft.com/office/powerpoint/2010/main" val="29893421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298</a:t>
            </a:fld>
            <a:endParaRPr lang="en-GB" altLang="fr-FR">
              <a:latin typeface="Tahoma" panose="020B0604030504040204" pitchFamily="34" charset="0"/>
            </a:endParaRPr>
          </a:p>
        </p:txBody>
      </p:sp>
    </p:spTree>
    <p:extLst>
      <p:ext uri="{BB962C8B-B14F-4D97-AF65-F5344CB8AC3E}">
        <p14:creationId xmlns:p14="http://schemas.microsoft.com/office/powerpoint/2010/main" val="152521626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299</a:t>
            </a:fld>
            <a:endParaRPr lang="en-GB" altLang="fr-FR">
              <a:latin typeface="Tahoma" panose="020B0604030504040204" pitchFamily="34" charset="0"/>
            </a:endParaRPr>
          </a:p>
        </p:txBody>
      </p:sp>
    </p:spTree>
    <p:extLst>
      <p:ext uri="{BB962C8B-B14F-4D97-AF65-F5344CB8AC3E}">
        <p14:creationId xmlns:p14="http://schemas.microsoft.com/office/powerpoint/2010/main" val="375279985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300</a:t>
            </a:fld>
            <a:endParaRPr lang="en-GB" altLang="fr-FR">
              <a:latin typeface="Tahoma" panose="020B0604030504040204" pitchFamily="34" charset="0"/>
            </a:endParaRPr>
          </a:p>
        </p:txBody>
      </p:sp>
    </p:spTree>
    <p:extLst>
      <p:ext uri="{BB962C8B-B14F-4D97-AF65-F5344CB8AC3E}">
        <p14:creationId xmlns:p14="http://schemas.microsoft.com/office/powerpoint/2010/main" val="775179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noTextEdit="1"/>
          </p:cNvSpPr>
          <p:nvPr>
            <p:ph type="sldImg"/>
          </p:nvPr>
        </p:nvSpPr>
        <p:spPr>
          <a:ln/>
        </p:spPr>
      </p:sp>
      <p:sp>
        <p:nvSpPr>
          <p:cNvPr id="532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5325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118007E-5886-2F40-A03C-470055B79E27}" type="slidenum">
              <a:rPr lang="en-GB" altLang="x-none">
                <a:latin typeface="Tahoma" charset="0"/>
              </a:rPr>
              <a:pPr>
                <a:spcBef>
                  <a:spcPct val="0"/>
                </a:spcBef>
              </a:pPr>
              <a:t>19</a:t>
            </a:fld>
            <a:endParaRPr lang="en-GB" altLang="x-none">
              <a:latin typeface="Tahoma"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301</a:t>
            </a:fld>
            <a:endParaRPr lang="en-GB" altLang="fr-FR">
              <a:latin typeface="Tahoma" panose="020B0604030504040204" pitchFamily="34" charset="0"/>
            </a:endParaRPr>
          </a:p>
        </p:txBody>
      </p:sp>
    </p:spTree>
    <p:extLst>
      <p:ext uri="{BB962C8B-B14F-4D97-AF65-F5344CB8AC3E}">
        <p14:creationId xmlns:p14="http://schemas.microsoft.com/office/powerpoint/2010/main" val="77576512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302</a:t>
            </a:fld>
            <a:endParaRPr lang="en-GB" altLang="fr-FR">
              <a:latin typeface="Tahoma" panose="020B0604030504040204" pitchFamily="34" charset="0"/>
            </a:endParaRPr>
          </a:p>
        </p:txBody>
      </p:sp>
    </p:spTree>
    <p:extLst>
      <p:ext uri="{BB962C8B-B14F-4D97-AF65-F5344CB8AC3E}">
        <p14:creationId xmlns:p14="http://schemas.microsoft.com/office/powerpoint/2010/main" val="136452478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303</a:t>
            </a:fld>
            <a:endParaRPr lang="en-GB" altLang="fr-FR">
              <a:latin typeface="Tahoma" panose="020B0604030504040204" pitchFamily="34" charset="0"/>
            </a:endParaRPr>
          </a:p>
        </p:txBody>
      </p:sp>
    </p:spTree>
    <p:extLst>
      <p:ext uri="{BB962C8B-B14F-4D97-AF65-F5344CB8AC3E}">
        <p14:creationId xmlns:p14="http://schemas.microsoft.com/office/powerpoint/2010/main" val="128074772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AA84A09-6198-5D48-BA9A-A5C944A7FB95}"/>
              </a:ext>
            </a:extLst>
          </p:cNvPr>
          <p:cNvSpPr>
            <a:spLocks noGrp="1" noRot="1" noChangeAspect="1" noChangeArrowheads="1" noTextEdit="1"/>
          </p:cNvSpPr>
          <p:nvPr>
            <p:ph type="sldImg"/>
          </p:nvPr>
        </p:nvSpPr>
        <p:spPr>
          <a:ln/>
        </p:spPr>
      </p:sp>
      <p:sp>
        <p:nvSpPr>
          <p:cNvPr id="56322" name="Espace réservé des commentaires 2">
            <a:extLst>
              <a:ext uri="{FF2B5EF4-FFF2-40B4-BE49-F238E27FC236}">
                <a16:creationId xmlns:a16="http://schemas.microsoft.com/office/drawing/2014/main" id="{B71417C6-9868-3543-BA53-A3836D38C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56323" name="Espace réservé du numéro de diapositive 3">
            <a:extLst>
              <a:ext uri="{FF2B5EF4-FFF2-40B4-BE49-F238E27FC236}">
                <a16:creationId xmlns:a16="http://schemas.microsoft.com/office/drawing/2014/main" id="{9A881DF6-8965-7C4B-BE4E-E0FC8154D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DE6C7-B84F-0E40-816E-3D08EA399B6C}" type="slidenum">
              <a:rPr lang="en-GB" altLang="fr-FR">
                <a:latin typeface="Tahoma" panose="020B0604030504040204" pitchFamily="34" charset="0"/>
              </a:rPr>
              <a:pPr>
                <a:spcBef>
                  <a:spcPct val="0"/>
                </a:spcBef>
              </a:pPr>
              <a:t>304</a:t>
            </a:fld>
            <a:endParaRPr lang="en-GB" altLang="fr-FR">
              <a:latin typeface="Tahoma" panose="020B0604030504040204" pitchFamily="34" charset="0"/>
            </a:endParaRPr>
          </a:p>
        </p:txBody>
      </p:sp>
    </p:spTree>
    <p:extLst>
      <p:ext uri="{BB962C8B-B14F-4D97-AF65-F5344CB8AC3E}">
        <p14:creationId xmlns:p14="http://schemas.microsoft.com/office/powerpoint/2010/main" val="38606503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305</a:t>
            </a:fld>
            <a:endParaRPr lang="en-GB" altLang="fr-FR">
              <a:latin typeface="Tahoma" panose="020B0604030504040204" pitchFamily="34" charset="0"/>
            </a:endParaRPr>
          </a:p>
        </p:txBody>
      </p:sp>
    </p:spTree>
    <p:extLst>
      <p:ext uri="{BB962C8B-B14F-4D97-AF65-F5344CB8AC3E}">
        <p14:creationId xmlns:p14="http://schemas.microsoft.com/office/powerpoint/2010/main" val="132055942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306</a:t>
            </a:fld>
            <a:endParaRPr lang="en-GB" altLang="fr-FR">
              <a:latin typeface="Tahoma" panose="020B0604030504040204" pitchFamily="34" charset="0"/>
            </a:endParaRPr>
          </a:p>
        </p:txBody>
      </p:sp>
    </p:spTree>
    <p:extLst>
      <p:ext uri="{BB962C8B-B14F-4D97-AF65-F5344CB8AC3E}">
        <p14:creationId xmlns:p14="http://schemas.microsoft.com/office/powerpoint/2010/main" val="16339258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307</a:t>
            </a:fld>
            <a:endParaRPr lang="en-GB" altLang="fr-FR">
              <a:latin typeface="Tahoma" panose="020B0604030504040204" pitchFamily="34" charset="0"/>
            </a:endParaRPr>
          </a:p>
        </p:txBody>
      </p:sp>
    </p:spTree>
    <p:extLst>
      <p:ext uri="{BB962C8B-B14F-4D97-AF65-F5344CB8AC3E}">
        <p14:creationId xmlns:p14="http://schemas.microsoft.com/office/powerpoint/2010/main" val="269866236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308</a:t>
            </a:fld>
            <a:endParaRPr lang="en-GB" altLang="fr-FR">
              <a:latin typeface="Tahoma" panose="020B0604030504040204" pitchFamily="34" charset="0"/>
            </a:endParaRPr>
          </a:p>
        </p:txBody>
      </p:sp>
    </p:spTree>
    <p:extLst>
      <p:ext uri="{BB962C8B-B14F-4D97-AF65-F5344CB8AC3E}">
        <p14:creationId xmlns:p14="http://schemas.microsoft.com/office/powerpoint/2010/main" val="179392281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309</a:t>
            </a:fld>
            <a:endParaRPr lang="en-GB" altLang="fr-FR">
              <a:latin typeface="Tahoma" panose="020B0604030504040204" pitchFamily="34" charset="0"/>
            </a:endParaRPr>
          </a:p>
        </p:txBody>
      </p:sp>
    </p:spTree>
    <p:extLst>
      <p:ext uri="{BB962C8B-B14F-4D97-AF65-F5344CB8AC3E}">
        <p14:creationId xmlns:p14="http://schemas.microsoft.com/office/powerpoint/2010/main" val="184035781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310</a:t>
            </a:fld>
            <a:endParaRPr lang="en-GB" altLang="fr-FR">
              <a:latin typeface="Tahoma" panose="020B0604030504040204" pitchFamily="34" charset="0"/>
            </a:endParaRPr>
          </a:p>
        </p:txBody>
      </p:sp>
    </p:spTree>
    <p:extLst>
      <p:ext uri="{BB962C8B-B14F-4D97-AF65-F5344CB8AC3E}">
        <p14:creationId xmlns:p14="http://schemas.microsoft.com/office/powerpoint/2010/main" val="7648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noTextEdit="1"/>
          </p:cNvSpPr>
          <p:nvPr>
            <p:ph type="sldImg"/>
          </p:nvPr>
        </p:nvSpPr>
        <p:spPr>
          <a:ln/>
        </p:spPr>
      </p:sp>
      <p:sp>
        <p:nvSpPr>
          <p:cNvPr id="184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84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37CB28C-6212-C742-A16D-BCFC78AE263E}" type="slidenum">
              <a:rPr lang="en-GB" altLang="x-none">
                <a:latin typeface="Tahoma" charset="0"/>
              </a:rPr>
              <a:pPr>
                <a:spcBef>
                  <a:spcPct val="0"/>
                </a:spcBef>
              </a:pPr>
              <a:t>2</a:t>
            </a:fld>
            <a:endParaRPr lang="en-GB" altLang="x-none">
              <a:latin typeface="Tahom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p:cNvSpPr>
            <a:spLocks noGrp="1" noRot="1" noChangeAspect="1" noTextEdit="1"/>
          </p:cNvSpPr>
          <p:nvPr>
            <p:ph type="sldImg"/>
          </p:nvPr>
        </p:nvSpPr>
        <p:spPr>
          <a:ln/>
        </p:spPr>
      </p:sp>
      <p:sp>
        <p:nvSpPr>
          <p:cNvPr id="552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552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B05C670-1C81-0A43-BAEB-0FF085154BAB}" type="slidenum">
              <a:rPr lang="en-GB" altLang="x-none">
                <a:latin typeface="Tahoma" charset="0"/>
              </a:rPr>
              <a:pPr>
                <a:spcBef>
                  <a:spcPct val="0"/>
                </a:spcBef>
              </a:pPr>
              <a:t>20</a:t>
            </a:fld>
            <a:endParaRPr lang="en-GB" altLang="x-none">
              <a:latin typeface="Tahoma"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311</a:t>
            </a:fld>
            <a:endParaRPr lang="en-GB" altLang="fr-FR">
              <a:latin typeface="Tahoma" panose="020B0604030504040204" pitchFamily="34" charset="0"/>
            </a:endParaRPr>
          </a:p>
        </p:txBody>
      </p:sp>
    </p:spTree>
    <p:extLst>
      <p:ext uri="{BB962C8B-B14F-4D97-AF65-F5344CB8AC3E}">
        <p14:creationId xmlns:p14="http://schemas.microsoft.com/office/powerpoint/2010/main" val="407930846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312</a:t>
            </a:fld>
            <a:endParaRPr lang="en-GB" altLang="fr-FR">
              <a:latin typeface="Tahoma" panose="020B0604030504040204" pitchFamily="34" charset="0"/>
            </a:endParaRPr>
          </a:p>
        </p:txBody>
      </p:sp>
    </p:spTree>
    <p:extLst>
      <p:ext uri="{BB962C8B-B14F-4D97-AF65-F5344CB8AC3E}">
        <p14:creationId xmlns:p14="http://schemas.microsoft.com/office/powerpoint/2010/main" val="280969282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313</a:t>
            </a:fld>
            <a:endParaRPr lang="en-GB" altLang="fr-FR">
              <a:latin typeface="Tahoma" panose="020B0604030504040204" pitchFamily="34" charset="0"/>
            </a:endParaRPr>
          </a:p>
        </p:txBody>
      </p:sp>
    </p:spTree>
    <p:extLst>
      <p:ext uri="{BB962C8B-B14F-4D97-AF65-F5344CB8AC3E}">
        <p14:creationId xmlns:p14="http://schemas.microsoft.com/office/powerpoint/2010/main" val="310122420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314</a:t>
            </a:fld>
            <a:endParaRPr lang="en-GB" altLang="fr-FR">
              <a:latin typeface="Tahoma" panose="020B0604030504040204" pitchFamily="34" charset="0"/>
            </a:endParaRPr>
          </a:p>
        </p:txBody>
      </p:sp>
    </p:spTree>
    <p:extLst>
      <p:ext uri="{BB962C8B-B14F-4D97-AF65-F5344CB8AC3E}">
        <p14:creationId xmlns:p14="http://schemas.microsoft.com/office/powerpoint/2010/main" val="15493519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4D5B625B-489C-FF41-8A40-67FDEF36ACE9}"/>
              </a:ext>
            </a:extLst>
          </p:cNvPr>
          <p:cNvSpPr>
            <a:spLocks noGrp="1" noRot="1" noChangeAspect="1" noChangeArrowheads="1" noTextEdit="1"/>
          </p:cNvSpPr>
          <p:nvPr>
            <p:ph type="sldImg"/>
          </p:nvPr>
        </p:nvSpPr>
        <p:spPr>
          <a:ln/>
        </p:spPr>
      </p:sp>
      <p:sp>
        <p:nvSpPr>
          <p:cNvPr id="60418" name="Espace réservé des commentaires 2">
            <a:extLst>
              <a:ext uri="{FF2B5EF4-FFF2-40B4-BE49-F238E27FC236}">
                <a16:creationId xmlns:a16="http://schemas.microsoft.com/office/drawing/2014/main" id="{B365E3DD-C890-8C4A-931D-3E442A862F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60419" name="Espace réservé du numéro de diapositive 3">
            <a:extLst>
              <a:ext uri="{FF2B5EF4-FFF2-40B4-BE49-F238E27FC236}">
                <a16:creationId xmlns:a16="http://schemas.microsoft.com/office/drawing/2014/main" id="{7237DBB7-B665-B04E-B780-1330598EA9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7ABDDA-059E-0E48-9888-59E2A273A4F3}" type="slidenum">
              <a:rPr lang="en-GB" altLang="fr-FR">
                <a:latin typeface="Tahoma" panose="020B0604030504040204" pitchFamily="34" charset="0"/>
              </a:rPr>
              <a:pPr>
                <a:spcBef>
                  <a:spcPct val="0"/>
                </a:spcBef>
              </a:pPr>
              <a:t>315</a:t>
            </a:fld>
            <a:endParaRPr lang="en-GB" altLang="fr-FR">
              <a:latin typeface="Tahoma" panose="020B0604030504040204" pitchFamily="34" charset="0"/>
            </a:endParaRPr>
          </a:p>
        </p:txBody>
      </p:sp>
    </p:spTree>
    <p:extLst>
      <p:ext uri="{BB962C8B-B14F-4D97-AF65-F5344CB8AC3E}">
        <p14:creationId xmlns:p14="http://schemas.microsoft.com/office/powerpoint/2010/main" val="178905841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316</a:t>
            </a:fld>
            <a:endParaRPr lang="en-GB" altLang="fr-FR">
              <a:latin typeface="Tahoma" panose="020B0604030504040204" pitchFamily="34" charset="0"/>
            </a:endParaRPr>
          </a:p>
        </p:txBody>
      </p:sp>
    </p:spTree>
    <p:extLst>
      <p:ext uri="{BB962C8B-B14F-4D97-AF65-F5344CB8AC3E}">
        <p14:creationId xmlns:p14="http://schemas.microsoft.com/office/powerpoint/2010/main" val="423583112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317</a:t>
            </a:fld>
            <a:endParaRPr lang="en-GB" altLang="fr-FR">
              <a:latin typeface="Tahoma" panose="020B0604030504040204" pitchFamily="34" charset="0"/>
            </a:endParaRPr>
          </a:p>
        </p:txBody>
      </p:sp>
    </p:spTree>
    <p:extLst>
      <p:ext uri="{BB962C8B-B14F-4D97-AF65-F5344CB8AC3E}">
        <p14:creationId xmlns:p14="http://schemas.microsoft.com/office/powerpoint/2010/main" val="418621858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318</a:t>
            </a:fld>
            <a:endParaRPr lang="en-GB" altLang="fr-FR">
              <a:latin typeface="Tahoma" panose="020B0604030504040204" pitchFamily="34" charset="0"/>
            </a:endParaRPr>
          </a:p>
        </p:txBody>
      </p:sp>
    </p:spTree>
    <p:extLst>
      <p:ext uri="{BB962C8B-B14F-4D97-AF65-F5344CB8AC3E}">
        <p14:creationId xmlns:p14="http://schemas.microsoft.com/office/powerpoint/2010/main" val="26208130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319</a:t>
            </a:fld>
            <a:endParaRPr lang="en-GB" altLang="fr-FR">
              <a:latin typeface="Tahoma" panose="020B0604030504040204" pitchFamily="34" charset="0"/>
            </a:endParaRPr>
          </a:p>
        </p:txBody>
      </p:sp>
    </p:spTree>
    <p:extLst>
      <p:ext uri="{BB962C8B-B14F-4D97-AF65-F5344CB8AC3E}">
        <p14:creationId xmlns:p14="http://schemas.microsoft.com/office/powerpoint/2010/main" val="171567916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320</a:t>
            </a:fld>
            <a:endParaRPr lang="en-GB" altLang="fr-FR">
              <a:latin typeface="Tahoma" panose="020B0604030504040204" pitchFamily="34" charset="0"/>
            </a:endParaRPr>
          </a:p>
        </p:txBody>
      </p:sp>
    </p:spTree>
    <p:extLst>
      <p:ext uri="{BB962C8B-B14F-4D97-AF65-F5344CB8AC3E}">
        <p14:creationId xmlns:p14="http://schemas.microsoft.com/office/powerpoint/2010/main" val="33320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image des diapositives 1"/>
          <p:cNvSpPr>
            <a:spLocks noGrp="1" noRot="1" noChangeAspect="1" noTextEdit="1"/>
          </p:cNvSpPr>
          <p:nvPr>
            <p:ph type="sldImg"/>
          </p:nvPr>
        </p:nvSpPr>
        <p:spPr>
          <a:ln/>
        </p:spPr>
      </p:sp>
      <p:sp>
        <p:nvSpPr>
          <p:cNvPr id="593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593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3D8EDA9-ADD6-9C4D-AD5B-5BC8C164BB77}" type="slidenum">
              <a:rPr lang="en-GB" altLang="x-none">
                <a:latin typeface="Tahoma" charset="0"/>
              </a:rPr>
              <a:pPr>
                <a:spcBef>
                  <a:spcPct val="0"/>
                </a:spcBef>
              </a:pPr>
              <a:t>21</a:t>
            </a:fld>
            <a:endParaRPr lang="en-GB" altLang="x-none">
              <a:latin typeface="Tahoma"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321</a:t>
            </a:fld>
            <a:endParaRPr lang="en-GB" altLang="fr-FR">
              <a:latin typeface="Tahoma" panose="020B0604030504040204" pitchFamily="34" charset="0"/>
            </a:endParaRPr>
          </a:p>
        </p:txBody>
      </p:sp>
    </p:spTree>
    <p:extLst>
      <p:ext uri="{BB962C8B-B14F-4D97-AF65-F5344CB8AC3E}">
        <p14:creationId xmlns:p14="http://schemas.microsoft.com/office/powerpoint/2010/main" val="210365165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322</a:t>
            </a:fld>
            <a:endParaRPr lang="en-GB" altLang="fr-FR">
              <a:latin typeface="Tahoma" panose="020B0604030504040204" pitchFamily="34" charset="0"/>
            </a:endParaRPr>
          </a:p>
        </p:txBody>
      </p:sp>
    </p:spTree>
    <p:extLst>
      <p:ext uri="{BB962C8B-B14F-4D97-AF65-F5344CB8AC3E}">
        <p14:creationId xmlns:p14="http://schemas.microsoft.com/office/powerpoint/2010/main" val="205385047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323</a:t>
            </a:fld>
            <a:endParaRPr lang="en-GB" altLang="fr-FR">
              <a:latin typeface="Tahoma" panose="020B0604030504040204" pitchFamily="34" charset="0"/>
            </a:endParaRPr>
          </a:p>
        </p:txBody>
      </p:sp>
    </p:spTree>
    <p:extLst>
      <p:ext uri="{BB962C8B-B14F-4D97-AF65-F5344CB8AC3E}">
        <p14:creationId xmlns:p14="http://schemas.microsoft.com/office/powerpoint/2010/main" val="424290085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324</a:t>
            </a:fld>
            <a:endParaRPr lang="en-GB" altLang="fr-FR">
              <a:latin typeface="Tahoma" panose="020B0604030504040204" pitchFamily="34" charset="0"/>
            </a:endParaRPr>
          </a:p>
        </p:txBody>
      </p:sp>
    </p:spTree>
    <p:extLst>
      <p:ext uri="{BB962C8B-B14F-4D97-AF65-F5344CB8AC3E}">
        <p14:creationId xmlns:p14="http://schemas.microsoft.com/office/powerpoint/2010/main" val="283792301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325</a:t>
            </a:fld>
            <a:endParaRPr lang="en-GB" altLang="fr-FR">
              <a:latin typeface="Tahoma" panose="020B0604030504040204" pitchFamily="34" charset="0"/>
            </a:endParaRPr>
          </a:p>
        </p:txBody>
      </p:sp>
    </p:spTree>
    <p:extLst>
      <p:ext uri="{BB962C8B-B14F-4D97-AF65-F5344CB8AC3E}">
        <p14:creationId xmlns:p14="http://schemas.microsoft.com/office/powerpoint/2010/main" val="215445098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326</a:t>
            </a:fld>
            <a:endParaRPr lang="en-GB" altLang="fr-FR">
              <a:latin typeface="Tahoma" panose="020B0604030504040204" pitchFamily="34" charset="0"/>
            </a:endParaRPr>
          </a:p>
        </p:txBody>
      </p:sp>
    </p:spTree>
    <p:extLst>
      <p:ext uri="{BB962C8B-B14F-4D97-AF65-F5344CB8AC3E}">
        <p14:creationId xmlns:p14="http://schemas.microsoft.com/office/powerpoint/2010/main" val="192467887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327</a:t>
            </a:fld>
            <a:endParaRPr lang="en-GB" altLang="fr-FR">
              <a:latin typeface="Tahoma" panose="020B0604030504040204" pitchFamily="34" charset="0"/>
            </a:endParaRPr>
          </a:p>
        </p:txBody>
      </p:sp>
    </p:spTree>
    <p:extLst>
      <p:ext uri="{BB962C8B-B14F-4D97-AF65-F5344CB8AC3E}">
        <p14:creationId xmlns:p14="http://schemas.microsoft.com/office/powerpoint/2010/main" val="303388862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328</a:t>
            </a:fld>
            <a:endParaRPr lang="en-GB" altLang="fr-FR">
              <a:latin typeface="Tahoma" panose="020B0604030504040204" pitchFamily="34" charset="0"/>
            </a:endParaRPr>
          </a:p>
        </p:txBody>
      </p:sp>
    </p:spTree>
    <p:extLst>
      <p:ext uri="{BB962C8B-B14F-4D97-AF65-F5344CB8AC3E}">
        <p14:creationId xmlns:p14="http://schemas.microsoft.com/office/powerpoint/2010/main" val="235218379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329</a:t>
            </a:fld>
            <a:endParaRPr lang="en-GB" altLang="fr-FR">
              <a:latin typeface="Tahoma" panose="020B0604030504040204" pitchFamily="34" charset="0"/>
            </a:endParaRPr>
          </a:p>
        </p:txBody>
      </p:sp>
    </p:spTree>
    <p:extLst>
      <p:ext uri="{BB962C8B-B14F-4D97-AF65-F5344CB8AC3E}">
        <p14:creationId xmlns:p14="http://schemas.microsoft.com/office/powerpoint/2010/main" val="241993354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330</a:t>
            </a:fld>
            <a:endParaRPr lang="en-GB" altLang="fr-FR">
              <a:latin typeface="Tahoma" panose="020B0604030504040204" pitchFamily="34" charset="0"/>
            </a:endParaRPr>
          </a:p>
        </p:txBody>
      </p:sp>
    </p:spTree>
    <p:extLst>
      <p:ext uri="{BB962C8B-B14F-4D97-AF65-F5344CB8AC3E}">
        <p14:creationId xmlns:p14="http://schemas.microsoft.com/office/powerpoint/2010/main" val="1820020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e l'image des diapositives 1"/>
          <p:cNvSpPr>
            <a:spLocks noGrp="1" noRot="1" noChangeAspect="1" noTextEdit="1"/>
          </p:cNvSpPr>
          <p:nvPr>
            <p:ph type="sldImg"/>
          </p:nvPr>
        </p:nvSpPr>
        <p:spPr>
          <a:ln/>
        </p:spPr>
      </p:sp>
      <p:sp>
        <p:nvSpPr>
          <p:cNvPr id="6144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144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B6F3B2D-AF3A-EA40-8C4C-86E3AA58A203}" type="slidenum">
              <a:rPr lang="en-GB" altLang="x-none">
                <a:latin typeface="Tahoma" charset="0"/>
              </a:rPr>
              <a:pPr>
                <a:spcBef>
                  <a:spcPct val="0"/>
                </a:spcBef>
              </a:pPr>
              <a:t>22</a:t>
            </a:fld>
            <a:endParaRPr lang="en-GB" altLang="x-none">
              <a:latin typeface="Tahoma"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331</a:t>
            </a:fld>
            <a:endParaRPr lang="en-GB" altLang="fr-FR">
              <a:latin typeface="Tahoma" panose="020B0604030504040204" pitchFamily="34" charset="0"/>
            </a:endParaRPr>
          </a:p>
        </p:txBody>
      </p:sp>
    </p:spTree>
    <p:extLst>
      <p:ext uri="{BB962C8B-B14F-4D97-AF65-F5344CB8AC3E}">
        <p14:creationId xmlns:p14="http://schemas.microsoft.com/office/powerpoint/2010/main" val="293169138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e l'image des diapositives 1">
            <a:extLst>
              <a:ext uri="{FF2B5EF4-FFF2-40B4-BE49-F238E27FC236}">
                <a16:creationId xmlns:a16="http://schemas.microsoft.com/office/drawing/2014/main" id="{6DAFFE4F-4E58-4640-987C-A5978249384E}"/>
              </a:ext>
            </a:extLst>
          </p:cNvPr>
          <p:cNvSpPr>
            <a:spLocks noGrp="1" noRot="1" noChangeAspect="1" noChangeArrowheads="1" noTextEdit="1"/>
          </p:cNvSpPr>
          <p:nvPr>
            <p:ph type="sldImg"/>
          </p:nvPr>
        </p:nvSpPr>
        <p:spPr>
          <a:ln/>
        </p:spPr>
      </p:sp>
      <p:sp>
        <p:nvSpPr>
          <p:cNvPr id="154626" name="Espace réservé des commentaires 2">
            <a:extLst>
              <a:ext uri="{FF2B5EF4-FFF2-40B4-BE49-F238E27FC236}">
                <a16:creationId xmlns:a16="http://schemas.microsoft.com/office/drawing/2014/main" id="{9735C898-5664-8C4C-A7C6-4B67391A45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54627" name="Espace réservé du numéro de diapositive 3">
            <a:extLst>
              <a:ext uri="{FF2B5EF4-FFF2-40B4-BE49-F238E27FC236}">
                <a16:creationId xmlns:a16="http://schemas.microsoft.com/office/drawing/2014/main" id="{5BB24999-3E96-3146-AA3D-9322ED575A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956795-BCA5-DF46-A5C9-0071314B108E}" type="slidenum">
              <a:rPr lang="en-GB" altLang="fr-FR">
                <a:latin typeface="Tahoma" panose="020B0604030504040204" pitchFamily="34" charset="0"/>
              </a:rPr>
              <a:pPr>
                <a:spcBef>
                  <a:spcPct val="0"/>
                </a:spcBef>
              </a:pPr>
              <a:t>332</a:t>
            </a:fld>
            <a:endParaRPr lang="en-GB" altLang="fr-FR">
              <a:latin typeface="Tahoma" panose="020B0604030504040204" pitchFamily="34" charset="0"/>
            </a:endParaRPr>
          </a:p>
        </p:txBody>
      </p:sp>
    </p:spTree>
    <p:extLst>
      <p:ext uri="{BB962C8B-B14F-4D97-AF65-F5344CB8AC3E}">
        <p14:creationId xmlns:p14="http://schemas.microsoft.com/office/powerpoint/2010/main" val="4048959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image des diapositives 1"/>
          <p:cNvSpPr>
            <a:spLocks noGrp="1" noRot="1" noChangeAspect="1" noTextEdit="1"/>
          </p:cNvSpPr>
          <p:nvPr>
            <p:ph type="sldImg"/>
          </p:nvPr>
        </p:nvSpPr>
        <p:spPr>
          <a:ln/>
        </p:spPr>
      </p:sp>
      <p:sp>
        <p:nvSpPr>
          <p:cNvPr id="6349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349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70B50E-8E2E-9540-A60D-C554A54468FD}" type="slidenum">
              <a:rPr lang="en-GB" altLang="x-none">
                <a:latin typeface="Tahoma" charset="0"/>
              </a:rPr>
              <a:pPr>
                <a:spcBef>
                  <a:spcPct val="0"/>
                </a:spcBef>
              </a:pPr>
              <a:t>23</a:t>
            </a:fld>
            <a:endParaRPr lang="en-GB" altLang="x-none">
              <a:latin typeface="Tahom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e l'image des diapositives 1"/>
          <p:cNvSpPr>
            <a:spLocks noGrp="1" noRot="1" noChangeAspect="1" noTextEdit="1"/>
          </p:cNvSpPr>
          <p:nvPr>
            <p:ph type="sldImg"/>
          </p:nvPr>
        </p:nvSpPr>
        <p:spPr>
          <a:ln/>
        </p:spPr>
      </p:sp>
      <p:sp>
        <p:nvSpPr>
          <p:cNvPr id="655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55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2C0FCB-14FF-6B48-98C3-B76074C511E9}" type="slidenum">
              <a:rPr lang="en-GB" altLang="x-none">
                <a:latin typeface="Tahoma" charset="0"/>
              </a:rPr>
              <a:pPr>
                <a:spcBef>
                  <a:spcPct val="0"/>
                </a:spcBef>
              </a:pPr>
              <a:t>24</a:t>
            </a:fld>
            <a:endParaRPr lang="en-GB" altLang="x-none">
              <a:latin typeface="Tahom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image des diapositives 1"/>
          <p:cNvSpPr>
            <a:spLocks noGrp="1" noRot="1" noChangeAspect="1" noTextEdit="1"/>
          </p:cNvSpPr>
          <p:nvPr>
            <p:ph type="sldImg"/>
          </p:nvPr>
        </p:nvSpPr>
        <p:spPr>
          <a:ln/>
        </p:spPr>
      </p:sp>
      <p:sp>
        <p:nvSpPr>
          <p:cNvPr id="675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75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6FBEA51-E964-0041-9A84-0D8482A0F28A}" type="slidenum">
              <a:rPr lang="en-GB" altLang="x-none">
                <a:latin typeface="Tahoma" charset="0"/>
              </a:rPr>
              <a:pPr>
                <a:spcBef>
                  <a:spcPct val="0"/>
                </a:spcBef>
              </a:pPr>
              <a:t>25</a:t>
            </a:fld>
            <a:endParaRPr lang="en-GB" altLang="x-none">
              <a:latin typeface="Tahom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image des diapositives 1"/>
          <p:cNvSpPr>
            <a:spLocks noGrp="1" noRot="1" noChangeAspect="1" noTextEdit="1"/>
          </p:cNvSpPr>
          <p:nvPr>
            <p:ph type="sldImg"/>
          </p:nvPr>
        </p:nvSpPr>
        <p:spPr>
          <a:ln/>
        </p:spPr>
      </p:sp>
      <p:sp>
        <p:nvSpPr>
          <p:cNvPr id="696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696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9F41F14-D87E-7C49-8EA2-A0035D83D551}" type="slidenum">
              <a:rPr lang="en-GB" altLang="x-none">
                <a:latin typeface="Tahoma" charset="0"/>
              </a:rPr>
              <a:pPr>
                <a:spcBef>
                  <a:spcPct val="0"/>
                </a:spcBef>
              </a:pPr>
              <a:t>26</a:t>
            </a:fld>
            <a:endParaRPr lang="en-GB" altLang="x-none">
              <a:latin typeface="Tahom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ce réservé de l'image des diapositives 1"/>
          <p:cNvSpPr>
            <a:spLocks noGrp="1" noRot="1" noChangeAspect="1" noTextEdit="1"/>
          </p:cNvSpPr>
          <p:nvPr>
            <p:ph type="sldImg"/>
          </p:nvPr>
        </p:nvSpPr>
        <p:spPr>
          <a:ln/>
        </p:spPr>
      </p:sp>
      <p:sp>
        <p:nvSpPr>
          <p:cNvPr id="716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716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2FA8670-06B4-5644-A543-5472D8EF5F4F}" type="slidenum">
              <a:rPr lang="en-GB" altLang="x-none">
                <a:latin typeface="Tahoma" charset="0"/>
              </a:rPr>
              <a:pPr>
                <a:spcBef>
                  <a:spcPct val="0"/>
                </a:spcBef>
              </a:pPr>
              <a:t>27</a:t>
            </a:fld>
            <a:endParaRPr lang="en-GB" altLang="x-none">
              <a:latin typeface="Tahoma"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e l'image des diapositives 1"/>
          <p:cNvSpPr>
            <a:spLocks noGrp="1" noRot="1" noChangeAspect="1" noTextEdit="1"/>
          </p:cNvSpPr>
          <p:nvPr>
            <p:ph type="sldImg"/>
          </p:nvPr>
        </p:nvSpPr>
        <p:spPr>
          <a:ln/>
        </p:spPr>
      </p:sp>
      <p:sp>
        <p:nvSpPr>
          <p:cNvPr id="737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737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EC1BB6-B5E0-0041-AC83-B14E2FA4D2C3}" type="slidenum">
              <a:rPr lang="en-GB" altLang="x-none">
                <a:latin typeface="Tahoma" charset="0"/>
              </a:rPr>
              <a:pPr>
                <a:spcBef>
                  <a:spcPct val="0"/>
                </a:spcBef>
              </a:pPr>
              <a:t>28</a:t>
            </a:fld>
            <a:endParaRPr lang="en-GB" altLang="x-none">
              <a:latin typeface="Tahom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image des diapositives 1"/>
          <p:cNvSpPr>
            <a:spLocks noGrp="1" noRot="1" noChangeAspect="1" noTextEdit="1"/>
          </p:cNvSpPr>
          <p:nvPr>
            <p:ph type="sldImg"/>
          </p:nvPr>
        </p:nvSpPr>
        <p:spPr>
          <a:ln/>
        </p:spPr>
      </p:sp>
      <p:sp>
        <p:nvSpPr>
          <p:cNvPr id="757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757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9EB82DD-4B89-5848-B01B-E8914FCD2DFC}" type="slidenum">
              <a:rPr lang="en-GB" altLang="x-none">
                <a:latin typeface="Tahoma" charset="0"/>
              </a:rPr>
              <a:pPr>
                <a:spcBef>
                  <a:spcPct val="0"/>
                </a:spcBef>
              </a:pPr>
              <a:t>29</a:t>
            </a:fld>
            <a:endParaRPr lang="en-GB" altLang="x-none">
              <a:latin typeface="Tahom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a:ln/>
        </p:spPr>
      </p:sp>
      <p:sp>
        <p:nvSpPr>
          <p:cNvPr id="204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04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953FCD3-E0D9-BC48-8164-0F4FD8348AE2}" type="slidenum">
              <a:rPr lang="en-GB" altLang="x-none">
                <a:latin typeface="Tahoma" charset="0"/>
              </a:rPr>
              <a:pPr>
                <a:spcBef>
                  <a:spcPct val="0"/>
                </a:spcBef>
              </a:pPr>
              <a:t>3</a:t>
            </a:fld>
            <a:endParaRPr lang="en-GB" altLang="x-none">
              <a:latin typeface="Tahom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ce réservé de l'image des diapositives 1"/>
          <p:cNvSpPr>
            <a:spLocks noGrp="1" noRot="1" noChangeAspect="1" noTextEdit="1"/>
          </p:cNvSpPr>
          <p:nvPr>
            <p:ph type="sldImg"/>
          </p:nvPr>
        </p:nvSpPr>
        <p:spPr>
          <a:ln/>
        </p:spPr>
      </p:sp>
      <p:sp>
        <p:nvSpPr>
          <p:cNvPr id="911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911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02C0C98-AECC-1D45-B883-2770EF6BDA3F}" type="slidenum">
              <a:rPr lang="en-GB" altLang="x-none">
                <a:latin typeface="Tahoma" charset="0"/>
              </a:rPr>
              <a:pPr>
                <a:spcBef>
                  <a:spcPct val="0"/>
                </a:spcBef>
              </a:pPr>
              <a:t>42</a:t>
            </a:fld>
            <a:endParaRPr lang="en-GB" altLang="x-none">
              <a:latin typeface="Tahom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ce réservé de l'image des diapositives 1"/>
          <p:cNvSpPr>
            <a:spLocks noGrp="1" noRot="1" noChangeAspect="1" noTextEdit="1"/>
          </p:cNvSpPr>
          <p:nvPr>
            <p:ph type="sldImg"/>
          </p:nvPr>
        </p:nvSpPr>
        <p:spPr>
          <a:ln/>
        </p:spPr>
      </p:sp>
      <p:sp>
        <p:nvSpPr>
          <p:cNvPr id="931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931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DF990A1-81D5-9046-8D71-FE6107AF95CD}" type="slidenum">
              <a:rPr lang="en-GB" altLang="x-none">
                <a:latin typeface="Tahoma" charset="0"/>
              </a:rPr>
              <a:pPr>
                <a:spcBef>
                  <a:spcPct val="0"/>
                </a:spcBef>
              </a:pPr>
              <a:t>43</a:t>
            </a:fld>
            <a:endParaRPr lang="en-GB" altLang="x-none">
              <a:latin typeface="Tahom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ce réservé de l'image des diapositives 1"/>
          <p:cNvSpPr>
            <a:spLocks noGrp="1" noRot="1" noChangeAspect="1" noTextEdit="1"/>
          </p:cNvSpPr>
          <p:nvPr>
            <p:ph type="sldImg"/>
          </p:nvPr>
        </p:nvSpPr>
        <p:spPr>
          <a:ln/>
        </p:spPr>
      </p:sp>
      <p:sp>
        <p:nvSpPr>
          <p:cNvPr id="972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972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AF03320-3C3F-B940-B0DC-85101BD31515}" type="slidenum">
              <a:rPr lang="en-GB" altLang="x-none">
                <a:latin typeface="Tahoma" charset="0"/>
              </a:rPr>
              <a:pPr>
                <a:spcBef>
                  <a:spcPct val="0"/>
                </a:spcBef>
              </a:pPr>
              <a:t>44</a:t>
            </a:fld>
            <a:endParaRPr lang="en-GB" altLang="x-none">
              <a:latin typeface="Tahom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ce réservé de l'image des diapositives 1"/>
          <p:cNvSpPr>
            <a:spLocks noGrp="1" noRot="1" noChangeAspect="1" noTextEdit="1"/>
          </p:cNvSpPr>
          <p:nvPr>
            <p:ph type="sldImg"/>
          </p:nvPr>
        </p:nvSpPr>
        <p:spPr>
          <a:ln/>
        </p:spPr>
      </p:sp>
      <p:sp>
        <p:nvSpPr>
          <p:cNvPr id="993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993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080B459-11E0-2E47-9F3C-531641C630F5}" type="slidenum">
              <a:rPr lang="en-GB" altLang="x-none">
                <a:latin typeface="Tahoma" charset="0"/>
              </a:rPr>
              <a:pPr>
                <a:spcBef>
                  <a:spcPct val="0"/>
                </a:spcBef>
              </a:pPr>
              <a:t>45</a:t>
            </a:fld>
            <a:endParaRPr lang="en-GB" altLang="x-none">
              <a:latin typeface="Tahom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ce réservé de l'image des diapositives 1"/>
          <p:cNvSpPr>
            <a:spLocks noGrp="1" noRot="1" noChangeAspect="1" noTextEdit="1"/>
          </p:cNvSpPr>
          <p:nvPr>
            <p:ph type="sldImg"/>
          </p:nvPr>
        </p:nvSpPr>
        <p:spPr>
          <a:ln/>
        </p:spPr>
      </p:sp>
      <p:sp>
        <p:nvSpPr>
          <p:cNvPr id="1054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0547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D1D5A11-46D5-5D4E-BEEB-048B7060B237}" type="slidenum">
              <a:rPr lang="en-GB" altLang="x-none">
                <a:latin typeface="Tahoma" charset="0"/>
              </a:rPr>
              <a:pPr>
                <a:spcBef>
                  <a:spcPct val="0"/>
                </a:spcBef>
              </a:pPr>
              <a:t>46</a:t>
            </a:fld>
            <a:endParaRPr lang="en-GB" altLang="x-none">
              <a:latin typeface="Tahom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Espace réservé de l'image des diapositives 1"/>
          <p:cNvSpPr>
            <a:spLocks noGrp="1" noRot="1" noChangeAspect="1" noTextEdit="1"/>
          </p:cNvSpPr>
          <p:nvPr>
            <p:ph type="sldImg"/>
          </p:nvPr>
        </p:nvSpPr>
        <p:spPr>
          <a:ln/>
        </p:spPr>
      </p:sp>
      <p:sp>
        <p:nvSpPr>
          <p:cNvPr id="1075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075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8B37BBE-DF61-BA4B-916D-C43774D77A03}" type="slidenum">
              <a:rPr lang="en-GB" altLang="x-none">
                <a:latin typeface="Tahoma" charset="0"/>
              </a:rPr>
              <a:pPr>
                <a:spcBef>
                  <a:spcPct val="0"/>
                </a:spcBef>
              </a:pPr>
              <a:t>47</a:t>
            </a:fld>
            <a:endParaRPr lang="en-GB" altLang="x-none">
              <a:latin typeface="Tahom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Espace réservé de l'image des diapositives 1"/>
          <p:cNvSpPr>
            <a:spLocks noGrp="1" noRot="1" noChangeAspect="1" noTextEdit="1"/>
          </p:cNvSpPr>
          <p:nvPr>
            <p:ph type="sldImg"/>
          </p:nvPr>
        </p:nvSpPr>
        <p:spPr>
          <a:ln/>
        </p:spPr>
      </p:sp>
      <p:sp>
        <p:nvSpPr>
          <p:cNvPr id="1095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0957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36B7769-2027-7541-B0AE-026EAED7FE00}" type="slidenum">
              <a:rPr lang="en-GB" altLang="x-none">
                <a:latin typeface="Tahoma" charset="0"/>
              </a:rPr>
              <a:pPr>
                <a:spcBef>
                  <a:spcPct val="0"/>
                </a:spcBef>
              </a:pPr>
              <a:t>48</a:t>
            </a:fld>
            <a:endParaRPr lang="en-GB" altLang="x-none">
              <a:latin typeface="Tahom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Espace réservé de l'image des diapositives 1"/>
          <p:cNvSpPr>
            <a:spLocks noGrp="1" noRot="1" noChangeAspect="1" noTextEdit="1"/>
          </p:cNvSpPr>
          <p:nvPr>
            <p:ph type="sldImg"/>
          </p:nvPr>
        </p:nvSpPr>
        <p:spPr>
          <a:ln/>
        </p:spPr>
      </p:sp>
      <p:sp>
        <p:nvSpPr>
          <p:cNvPr id="1116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1161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33CFD90-D776-C84F-8959-E708571A2024}" type="slidenum">
              <a:rPr lang="en-GB" altLang="x-none">
                <a:latin typeface="Tahoma" charset="0"/>
              </a:rPr>
              <a:pPr>
                <a:spcBef>
                  <a:spcPct val="0"/>
                </a:spcBef>
              </a:pPr>
              <a:t>49</a:t>
            </a:fld>
            <a:endParaRPr lang="en-GB" altLang="x-none">
              <a:latin typeface="Tahom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ce réservé de l'image des diapositives 1"/>
          <p:cNvSpPr>
            <a:spLocks noGrp="1" noRot="1" noChangeAspect="1" noTextEdit="1"/>
          </p:cNvSpPr>
          <p:nvPr>
            <p:ph type="sldImg"/>
          </p:nvPr>
        </p:nvSpPr>
        <p:spPr>
          <a:ln/>
        </p:spPr>
      </p:sp>
      <p:sp>
        <p:nvSpPr>
          <p:cNvPr id="1136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136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3C164B3-3224-4A4F-AAA2-7B4BE5BB3089}" type="slidenum">
              <a:rPr lang="en-GB" altLang="x-none">
                <a:latin typeface="Tahoma" charset="0"/>
              </a:rPr>
              <a:pPr>
                <a:spcBef>
                  <a:spcPct val="0"/>
                </a:spcBef>
              </a:pPr>
              <a:t>50</a:t>
            </a:fld>
            <a:endParaRPr lang="en-GB" altLang="x-none">
              <a:latin typeface="Tahom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ce réservé de l'image des diapositives 1"/>
          <p:cNvSpPr>
            <a:spLocks noGrp="1" noRot="1" noChangeAspect="1" noTextEdit="1"/>
          </p:cNvSpPr>
          <p:nvPr>
            <p:ph type="sldImg"/>
          </p:nvPr>
        </p:nvSpPr>
        <p:spPr>
          <a:ln/>
        </p:spPr>
      </p:sp>
      <p:sp>
        <p:nvSpPr>
          <p:cNvPr id="1157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1571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B1C0AF-601B-084E-A1A2-50FB805E51F7}" type="slidenum">
              <a:rPr lang="en-GB" altLang="x-none">
                <a:latin typeface="Tahoma" charset="0"/>
              </a:rPr>
              <a:pPr>
                <a:spcBef>
                  <a:spcPct val="0"/>
                </a:spcBef>
              </a:pPr>
              <a:t>51</a:t>
            </a:fld>
            <a:endParaRPr lang="en-GB" altLang="x-none">
              <a:latin typeface="Tahom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noTextEdit="1"/>
          </p:cNvSpPr>
          <p:nvPr>
            <p:ph type="sldImg"/>
          </p:nvPr>
        </p:nvSpPr>
        <p:spPr>
          <a:ln/>
        </p:spPr>
      </p:sp>
      <p:sp>
        <p:nvSpPr>
          <p:cNvPr id="204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ea typeface="ＭＳ Ｐゴシック" charset="-128"/>
            </a:endParaRPr>
          </a:p>
        </p:txBody>
      </p:sp>
      <p:sp>
        <p:nvSpPr>
          <p:cNvPr id="204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953FCD3-E0D9-BC48-8164-0F4FD8348AE2}" type="slidenum">
              <a:rPr lang="en-GB" altLang="x-none">
                <a:latin typeface="Tahoma" charset="0"/>
              </a:rPr>
              <a:pPr>
                <a:spcBef>
                  <a:spcPct val="0"/>
                </a:spcBef>
              </a:pPr>
              <a:t>4</a:t>
            </a:fld>
            <a:endParaRPr lang="en-GB" altLang="x-none">
              <a:latin typeface="Tahoma" charset="0"/>
            </a:endParaRPr>
          </a:p>
        </p:txBody>
      </p:sp>
    </p:spTree>
    <p:extLst>
      <p:ext uri="{BB962C8B-B14F-4D97-AF65-F5344CB8AC3E}">
        <p14:creationId xmlns:p14="http://schemas.microsoft.com/office/powerpoint/2010/main" val="2891678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ce réservé de l'image des diapositives 1"/>
          <p:cNvSpPr>
            <a:spLocks noGrp="1" noRot="1" noChangeAspect="1" noTextEdit="1"/>
          </p:cNvSpPr>
          <p:nvPr>
            <p:ph type="sldImg"/>
          </p:nvPr>
        </p:nvSpPr>
        <p:spPr>
          <a:ln/>
        </p:spPr>
      </p:sp>
      <p:sp>
        <p:nvSpPr>
          <p:cNvPr id="1187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187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13FC5C5-9EF5-EF49-AC8A-9F47CCECB137}" type="slidenum">
              <a:rPr lang="en-GB" altLang="x-none">
                <a:latin typeface="Tahoma" charset="0"/>
              </a:rPr>
              <a:pPr>
                <a:spcBef>
                  <a:spcPct val="0"/>
                </a:spcBef>
              </a:pPr>
              <a:t>52</a:t>
            </a:fld>
            <a:endParaRPr lang="en-GB" altLang="x-none">
              <a:latin typeface="Tahom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ce réservé de l'image des diapositives 1"/>
          <p:cNvSpPr>
            <a:spLocks noGrp="1" noRot="1" noChangeAspect="1" noTextEdit="1"/>
          </p:cNvSpPr>
          <p:nvPr>
            <p:ph type="sldImg"/>
          </p:nvPr>
        </p:nvSpPr>
        <p:spPr>
          <a:ln/>
        </p:spPr>
      </p:sp>
      <p:sp>
        <p:nvSpPr>
          <p:cNvPr id="1208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08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5B98D91-EFD5-E64E-8C4A-66BEA4F7CAAB}" type="slidenum">
              <a:rPr lang="en-GB" altLang="x-none">
                <a:latin typeface="Tahoma" charset="0"/>
              </a:rPr>
              <a:pPr>
                <a:spcBef>
                  <a:spcPct val="0"/>
                </a:spcBef>
              </a:pPr>
              <a:t>53</a:t>
            </a:fld>
            <a:endParaRPr lang="en-GB" altLang="x-none">
              <a:latin typeface="Tahom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ce réservé de l'image des diapositives 1"/>
          <p:cNvSpPr>
            <a:spLocks noGrp="1" noRot="1" noChangeAspect="1" noTextEdit="1"/>
          </p:cNvSpPr>
          <p:nvPr>
            <p:ph type="sldImg"/>
          </p:nvPr>
        </p:nvSpPr>
        <p:spPr>
          <a:ln/>
        </p:spPr>
      </p:sp>
      <p:sp>
        <p:nvSpPr>
          <p:cNvPr id="1228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28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201125-B723-3B45-88DA-0915788DE574}" type="slidenum">
              <a:rPr lang="en-GB" altLang="x-none">
                <a:latin typeface="Tahoma" charset="0"/>
              </a:rPr>
              <a:pPr>
                <a:spcBef>
                  <a:spcPct val="0"/>
                </a:spcBef>
              </a:pPr>
              <a:t>54</a:t>
            </a:fld>
            <a:endParaRPr lang="en-GB" altLang="x-none">
              <a:latin typeface="Tahoma"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ce réservé de l'image des diapositives 1"/>
          <p:cNvSpPr>
            <a:spLocks noGrp="1" noRot="1" noChangeAspect="1" noTextEdit="1"/>
          </p:cNvSpPr>
          <p:nvPr>
            <p:ph type="sldImg"/>
          </p:nvPr>
        </p:nvSpPr>
        <p:spPr>
          <a:ln/>
        </p:spPr>
      </p:sp>
      <p:sp>
        <p:nvSpPr>
          <p:cNvPr id="1249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49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F87EF48-EFA3-4144-BAA3-EA2D3CD59F50}" type="slidenum">
              <a:rPr lang="en-GB" altLang="x-none">
                <a:latin typeface="Tahoma" charset="0"/>
              </a:rPr>
              <a:pPr>
                <a:spcBef>
                  <a:spcPct val="0"/>
                </a:spcBef>
              </a:pPr>
              <a:t>55</a:t>
            </a:fld>
            <a:endParaRPr lang="en-GB" altLang="x-none">
              <a:latin typeface="Tahom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Espace réservé de l'image des diapositives 1"/>
          <p:cNvSpPr>
            <a:spLocks noGrp="1" noRot="1" noChangeAspect="1" noTextEdit="1"/>
          </p:cNvSpPr>
          <p:nvPr>
            <p:ph type="sldImg"/>
          </p:nvPr>
        </p:nvSpPr>
        <p:spPr>
          <a:ln/>
        </p:spPr>
      </p:sp>
      <p:sp>
        <p:nvSpPr>
          <p:cNvPr id="1269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69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F0FD98B-C7A6-CC4A-B86D-BA14609578C2}" type="slidenum">
              <a:rPr lang="en-GB" altLang="x-none">
                <a:latin typeface="Tahoma" charset="0"/>
              </a:rPr>
              <a:pPr>
                <a:spcBef>
                  <a:spcPct val="0"/>
                </a:spcBef>
              </a:pPr>
              <a:t>56</a:t>
            </a:fld>
            <a:endParaRPr lang="en-GB" altLang="x-none">
              <a:latin typeface="Tahom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ce réservé de l'image des diapositives 1"/>
          <p:cNvSpPr>
            <a:spLocks noGrp="1" noRot="1" noChangeAspect="1" noTextEdit="1"/>
          </p:cNvSpPr>
          <p:nvPr>
            <p:ph type="sldImg"/>
          </p:nvPr>
        </p:nvSpPr>
        <p:spPr>
          <a:ln/>
        </p:spPr>
      </p:sp>
      <p:sp>
        <p:nvSpPr>
          <p:cNvPr id="1290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290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8BAB914-215F-8F41-8E5B-C8DCCF3DBBF4}" type="slidenum">
              <a:rPr lang="en-GB" altLang="x-none">
                <a:latin typeface="Tahoma" charset="0"/>
              </a:rPr>
              <a:pPr>
                <a:spcBef>
                  <a:spcPct val="0"/>
                </a:spcBef>
              </a:pPr>
              <a:t>57</a:t>
            </a:fld>
            <a:endParaRPr lang="en-GB" altLang="x-none">
              <a:latin typeface="Tahom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Espace réservé de l'image des diapositives 1"/>
          <p:cNvSpPr>
            <a:spLocks noGrp="1" noRot="1" noChangeAspect="1" noTextEdit="1"/>
          </p:cNvSpPr>
          <p:nvPr>
            <p:ph type="sldImg"/>
          </p:nvPr>
        </p:nvSpPr>
        <p:spPr>
          <a:ln/>
        </p:spPr>
      </p:sp>
      <p:sp>
        <p:nvSpPr>
          <p:cNvPr id="1310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3107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82A20DE-915E-0749-8BC1-22D5548B9C0F}" type="slidenum">
              <a:rPr lang="en-GB" altLang="x-none">
                <a:latin typeface="Tahoma" charset="0"/>
              </a:rPr>
              <a:pPr>
                <a:spcBef>
                  <a:spcPct val="0"/>
                </a:spcBef>
              </a:pPr>
              <a:t>58</a:t>
            </a:fld>
            <a:endParaRPr lang="en-GB" altLang="x-none">
              <a:latin typeface="Tahoma"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Espace réservé de l'image des diapositives 1"/>
          <p:cNvSpPr>
            <a:spLocks noGrp="1" noRot="1" noChangeAspect="1" noTextEdit="1"/>
          </p:cNvSpPr>
          <p:nvPr>
            <p:ph type="sldImg"/>
          </p:nvPr>
        </p:nvSpPr>
        <p:spPr>
          <a:ln/>
        </p:spPr>
      </p:sp>
      <p:sp>
        <p:nvSpPr>
          <p:cNvPr id="1331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331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B5B8E6F-5EB9-BD4C-B623-EE8EAA7FE783}" type="slidenum">
              <a:rPr lang="en-GB" altLang="x-none">
                <a:latin typeface="Tahoma" charset="0"/>
              </a:rPr>
              <a:pPr>
                <a:spcBef>
                  <a:spcPct val="0"/>
                </a:spcBef>
              </a:pPr>
              <a:t>59</a:t>
            </a:fld>
            <a:endParaRPr lang="en-GB" altLang="x-none">
              <a:latin typeface="Tahoma"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Espace réservé de l'image des diapositives 1"/>
          <p:cNvSpPr>
            <a:spLocks noGrp="1" noRot="1" noChangeAspect="1" noTextEdit="1"/>
          </p:cNvSpPr>
          <p:nvPr>
            <p:ph type="sldImg"/>
          </p:nvPr>
        </p:nvSpPr>
        <p:spPr>
          <a:ln/>
        </p:spPr>
      </p:sp>
      <p:sp>
        <p:nvSpPr>
          <p:cNvPr id="1372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3721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52A462F-78DE-D74F-B6F9-D5E5CFACCA61}" type="slidenum">
              <a:rPr lang="en-GB" altLang="x-none">
                <a:latin typeface="Tahoma" charset="0"/>
              </a:rPr>
              <a:pPr>
                <a:spcBef>
                  <a:spcPct val="0"/>
                </a:spcBef>
              </a:pPr>
              <a:t>60</a:t>
            </a:fld>
            <a:endParaRPr lang="en-GB" altLang="x-none">
              <a:latin typeface="Tahoma"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Espace réservé de l'image des diapositives 1"/>
          <p:cNvSpPr>
            <a:spLocks noGrp="1" noRot="1" noChangeAspect="1" noTextEdit="1"/>
          </p:cNvSpPr>
          <p:nvPr>
            <p:ph type="sldImg"/>
          </p:nvPr>
        </p:nvSpPr>
        <p:spPr>
          <a:ln/>
        </p:spPr>
      </p:sp>
      <p:sp>
        <p:nvSpPr>
          <p:cNvPr id="1392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392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F758CA7-2734-0A4B-8230-9D6DE25FD6EB}" type="slidenum">
              <a:rPr lang="en-GB" altLang="x-none">
                <a:latin typeface="Tahoma" charset="0"/>
              </a:rPr>
              <a:pPr>
                <a:spcBef>
                  <a:spcPct val="0"/>
                </a:spcBef>
              </a:pPr>
              <a:t>61</a:t>
            </a:fld>
            <a:endParaRPr lang="en-GB" altLang="x-none">
              <a:latin typeface="Tahom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noTextEdit="1"/>
          </p:cNvSpPr>
          <p:nvPr>
            <p:ph type="sldImg"/>
          </p:nvPr>
        </p:nvSpPr>
        <p:spPr>
          <a:ln/>
        </p:spPr>
      </p:sp>
      <p:sp>
        <p:nvSpPr>
          <p:cNvPr id="245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45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A219AAD-0663-AF4D-AA1C-FC5F31B76D54}" type="slidenum">
              <a:rPr lang="en-GB" altLang="x-none">
                <a:latin typeface="Tahoma" charset="0"/>
              </a:rPr>
              <a:pPr>
                <a:spcBef>
                  <a:spcPct val="0"/>
                </a:spcBef>
              </a:pPr>
              <a:t>5</a:t>
            </a:fld>
            <a:endParaRPr lang="en-GB" altLang="x-none">
              <a:latin typeface="Tahoma"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Espace réservé de l'image des diapositives 1"/>
          <p:cNvSpPr>
            <a:spLocks noGrp="1" noRot="1" noChangeAspect="1" noTextEdit="1"/>
          </p:cNvSpPr>
          <p:nvPr>
            <p:ph type="sldImg"/>
          </p:nvPr>
        </p:nvSpPr>
        <p:spPr>
          <a:ln/>
        </p:spPr>
      </p:sp>
      <p:sp>
        <p:nvSpPr>
          <p:cNvPr id="1413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131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1CF5A90-6B48-B849-AF4D-A93B5D163736}" type="slidenum">
              <a:rPr lang="en-GB" altLang="x-none">
                <a:latin typeface="Tahoma" charset="0"/>
              </a:rPr>
              <a:pPr>
                <a:spcBef>
                  <a:spcPct val="0"/>
                </a:spcBef>
              </a:pPr>
              <a:t>62</a:t>
            </a:fld>
            <a:endParaRPr lang="en-GB" altLang="x-none">
              <a:latin typeface="Tahoma"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ce réservé de l'image des diapositives 1"/>
          <p:cNvSpPr>
            <a:spLocks noGrp="1" noRot="1" noChangeAspect="1" noTextEdit="1"/>
          </p:cNvSpPr>
          <p:nvPr>
            <p:ph type="sldImg"/>
          </p:nvPr>
        </p:nvSpPr>
        <p:spPr>
          <a:ln/>
        </p:spPr>
      </p:sp>
      <p:sp>
        <p:nvSpPr>
          <p:cNvPr id="1433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33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5EC70DB-8CE6-614C-9947-79340F7FF562}" type="slidenum">
              <a:rPr lang="en-GB" altLang="x-none">
                <a:latin typeface="Tahoma" charset="0"/>
              </a:rPr>
              <a:pPr>
                <a:spcBef>
                  <a:spcPct val="0"/>
                </a:spcBef>
              </a:pPr>
              <a:t>63</a:t>
            </a:fld>
            <a:endParaRPr lang="en-GB" altLang="x-none">
              <a:latin typeface="Tahoma"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Espace réservé de l'image des diapositives 1"/>
          <p:cNvSpPr>
            <a:spLocks noGrp="1" noRot="1" noChangeAspect="1" noTextEdit="1"/>
          </p:cNvSpPr>
          <p:nvPr>
            <p:ph type="sldImg"/>
          </p:nvPr>
        </p:nvSpPr>
        <p:spPr>
          <a:ln/>
        </p:spPr>
      </p:sp>
      <p:sp>
        <p:nvSpPr>
          <p:cNvPr id="1454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54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4F28271-7EF7-0845-85B8-A55DA91B2DCC}" type="slidenum">
              <a:rPr lang="en-GB" altLang="x-none">
                <a:latin typeface="Tahoma" charset="0"/>
              </a:rPr>
              <a:pPr>
                <a:spcBef>
                  <a:spcPct val="0"/>
                </a:spcBef>
              </a:pPr>
              <a:t>64</a:t>
            </a:fld>
            <a:endParaRPr lang="en-GB" altLang="x-none">
              <a:latin typeface="Tahom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Espace réservé de l'image des diapositives 1"/>
          <p:cNvSpPr>
            <a:spLocks noGrp="1" noRot="1" noChangeAspect="1" noTextEdit="1"/>
          </p:cNvSpPr>
          <p:nvPr>
            <p:ph type="sldImg"/>
          </p:nvPr>
        </p:nvSpPr>
        <p:spPr>
          <a:ln/>
        </p:spPr>
      </p:sp>
      <p:sp>
        <p:nvSpPr>
          <p:cNvPr id="1474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74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2E2E00A-FEB5-4548-99FD-8712F92E3E66}" type="slidenum">
              <a:rPr lang="en-GB" altLang="x-none">
                <a:latin typeface="Tahoma" charset="0"/>
              </a:rPr>
              <a:pPr>
                <a:spcBef>
                  <a:spcPct val="0"/>
                </a:spcBef>
              </a:pPr>
              <a:t>65</a:t>
            </a:fld>
            <a:endParaRPr lang="en-GB" altLang="x-none">
              <a:latin typeface="Tahoma"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Espace réservé de l'image des diapositives 1"/>
          <p:cNvSpPr>
            <a:spLocks noGrp="1" noRot="1" noChangeAspect="1" noTextEdit="1"/>
          </p:cNvSpPr>
          <p:nvPr>
            <p:ph type="sldImg"/>
          </p:nvPr>
        </p:nvSpPr>
        <p:spPr>
          <a:ln/>
        </p:spPr>
      </p:sp>
      <p:sp>
        <p:nvSpPr>
          <p:cNvPr id="1495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495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E78076F-EE44-0B45-BC7E-39F6EFDE7867}" type="slidenum">
              <a:rPr lang="en-GB" altLang="x-none">
                <a:latin typeface="Tahoma" charset="0"/>
              </a:rPr>
              <a:pPr>
                <a:spcBef>
                  <a:spcPct val="0"/>
                </a:spcBef>
              </a:pPr>
              <a:t>66</a:t>
            </a:fld>
            <a:endParaRPr lang="en-GB" altLang="x-none">
              <a:latin typeface="Tahoma"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Espace réservé de l'image des diapositives 1"/>
          <p:cNvSpPr>
            <a:spLocks noGrp="1" noRot="1" noChangeAspect="1" noTextEdit="1"/>
          </p:cNvSpPr>
          <p:nvPr>
            <p:ph type="sldImg"/>
          </p:nvPr>
        </p:nvSpPr>
        <p:spPr>
          <a:ln/>
        </p:spPr>
      </p:sp>
      <p:sp>
        <p:nvSpPr>
          <p:cNvPr id="151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155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86E76DA-AEB4-C742-B543-CBB81A77FD00}" type="slidenum">
              <a:rPr lang="en-GB" altLang="x-none">
                <a:latin typeface="Tahoma" charset="0"/>
              </a:rPr>
              <a:pPr>
                <a:spcBef>
                  <a:spcPct val="0"/>
                </a:spcBef>
              </a:pPr>
              <a:t>67</a:t>
            </a:fld>
            <a:endParaRPr lang="en-GB" altLang="x-none">
              <a:latin typeface="Tahoma"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Espace réservé de l'image des diapositives 1"/>
          <p:cNvSpPr>
            <a:spLocks noGrp="1" noRot="1" noChangeAspect="1" noTextEdit="1"/>
          </p:cNvSpPr>
          <p:nvPr>
            <p:ph type="sldImg"/>
          </p:nvPr>
        </p:nvSpPr>
        <p:spPr>
          <a:ln/>
        </p:spPr>
      </p:sp>
      <p:sp>
        <p:nvSpPr>
          <p:cNvPr id="1536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360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08D33F8-0868-9C49-B356-238E14A7D728}" type="slidenum">
              <a:rPr lang="en-GB" altLang="x-none">
                <a:latin typeface="Tahoma" charset="0"/>
              </a:rPr>
              <a:pPr>
                <a:spcBef>
                  <a:spcPct val="0"/>
                </a:spcBef>
              </a:pPr>
              <a:t>68</a:t>
            </a:fld>
            <a:endParaRPr lang="en-GB" altLang="x-none">
              <a:latin typeface="Tahom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Espace réservé de l'image des diapositives 1"/>
          <p:cNvSpPr>
            <a:spLocks noGrp="1" noRot="1" noChangeAspect="1" noTextEdit="1"/>
          </p:cNvSpPr>
          <p:nvPr>
            <p:ph type="sldImg"/>
          </p:nvPr>
        </p:nvSpPr>
        <p:spPr>
          <a:ln/>
        </p:spPr>
      </p:sp>
      <p:sp>
        <p:nvSpPr>
          <p:cNvPr id="1556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565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098A377-F7AB-6043-8C41-331E68924B21}" type="slidenum">
              <a:rPr lang="en-GB" altLang="x-none">
                <a:latin typeface="Tahoma" charset="0"/>
              </a:rPr>
              <a:pPr>
                <a:spcBef>
                  <a:spcPct val="0"/>
                </a:spcBef>
              </a:pPr>
              <a:t>69</a:t>
            </a:fld>
            <a:endParaRPr lang="en-GB" altLang="x-none">
              <a:latin typeface="Tahoma"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Espace réservé de l'image des diapositives 1"/>
          <p:cNvSpPr>
            <a:spLocks noGrp="1" noRot="1" noChangeAspect="1" noTextEdit="1"/>
          </p:cNvSpPr>
          <p:nvPr>
            <p:ph type="sldImg"/>
          </p:nvPr>
        </p:nvSpPr>
        <p:spPr>
          <a:ln/>
        </p:spPr>
      </p:sp>
      <p:sp>
        <p:nvSpPr>
          <p:cNvPr id="1576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76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84861FF-8204-1A48-A986-52846B73AA0C}" type="slidenum">
              <a:rPr lang="en-GB" altLang="x-none">
                <a:latin typeface="Tahoma" charset="0"/>
              </a:rPr>
              <a:pPr>
                <a:spcBef>
                  <a:spcPct val="0"/>
                </a:spcBef>
              </a:pPr>
              <a:t>70</a:t>
            </a:fld>
            <a:endParaRPr lang="en-GB" altLang="x-none">
              <a:latin typeface="Tahom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Espace réservé de l'image des diapositives 1"/>
          <p:cNvSpPr>
            <a:spLocks noGrp="1" noRot="1" noChangeAspect="1" noTextEdit="1"/>
          </p:cNvSpPr>
          <p:nvPr>
            <p:ph type="sldImg"/>
          </p:nvPr>
        </p:nvSpPr>
        <p:spPr>
          <a:ln/>
        </p:spPr>
      </p:sp>
      <p:sp>
        <p:nvSpPr>
          <p:cNvPr id="1597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5974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F260B30-7769-9345-8F6F-D04A1365E3F4}" type="slidenum">
              <a:rPr lang="en-GB" altLang="x-none">
                <a:latin typeface="Tahoma" charset="0"/>
              </a:rPr>
              <a:pPr>
                <a:spcBef>
                  <a:spcPct val="0"/>
                </a:spcBef>
              </a:pPr>
              <a:t>71</a:t>
            </a:fld>
            <a:endParaRPr lang="en-GB" altLang="x-none">
              <a:latin typeface="Tahom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p:cNvSpPr>
            <a:spLocks noGrp="1" noRot="1" noChangeAspect="1" noTextEdit="1"/>
          </p:cNvSpPr>
          <p:nvPr>
            <p:ph type="sldImg"/>
          </p:nvPr>
        </p:nvSpPr>
        <p:spPr>
          <a:ln/>
        </p:spPr>
      </p:sp>
      <p:sp>
        <p:nvSpPr>
          <p:cNvPr id="266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66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3BA2F1B-AF79-6E42-A476-D634AE2C854A}" type="slidenum">
              <a:rPr lang="en-GB" altLang="x-none">
                <a:latin typeface="Tahoma" charset="0"/>
              </a:rPr>
              <a:pPr>
                <a:spcBef>
                  <a:spcPct val="0"/>
                </a:spcBef>
              </a:pPr>
              <a:t>6</a:t>
            </a:fld>
            <a:endParaRPr lang="en-GB" altLang="x-none">
              <a:latin typeface="Tahoma"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Espace réservé de l'image des diapositives 1"/>
          <p:cNvSpPr>
            <a:spLocks noGrp="1" noRot="1" noChangeAspect="1" noTextEdit="1"/>
          </p:cNvSpPr>
          <p:nvPr>
            <p:ph type="sldImg"/>
          </p:nvPr>
        </p:nvSpPr>
        <p:spPr>
          <a:ln/>
        </p:spPr>
      </p:sp>
      <p:sp>
        <p:nvSpPr>
          <p:cNvPr id="1617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617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E68DC9F-A8EC-804D-BC02-F1CE85A7D74D}" type="slidenum">
              <a:rPr lang="en-GB" altLang="x-none">
                <a:latin typeface="Tahoma" charset="0"/>
              </a:rPr>
              <a:pPr>
                <a:spcBef>
                  <a:spcPct val="0"/>
                </a:spcBef>
              </a:pPr>
              <a:t>72</a:t>
            </a:fld>
            <a:endParaRPr lang="en-GB" altLang="x-none">
              <a:latin typeface="Tahoma"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Espace réservé de l'image des diapositives 1"/>
          <p:cNvSpPr>
            <a:spLocks noGrp="1" noRot="1" noChangeAspect="1" noTextEdit="1"/>
          </p:cNvSpPr>
          <p:nvPr>
            <p:ph type="sldImg"/>
          </p:nvPr>
        </p:nvSpPr>
        <p:spPr>
          <a:ln/>
        </p:spPr>
      </p:sp>
      <p:sp>
        <p:nvSpPr>
          <p:cNvPr id="1679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679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0955ACA-0365-4041-B7A7-3877B5EEBA47}" type="slidenum">
              <a:rPr lang="en-GB" altLang="x-none">
                <a:latin typeface="Tahoma" charset="0"/>
              </a:rPr>
              <a:pPr>
                <a:spcBef>
                  <a:spcPct val="0"/>
                </a:spcBef>
              </a:pPr>
              <a:t>73</a:t>
            </a:fld>
            <a:endParaRPr lang="en-GB" altLang="x-none">
              <a:latin typeface="Tahoma"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Espace réservé de l'image des diapositives 1"/>
          <p:cNvSpPr>
            <a:spLocks noGrp="1" noRot="1" noChangeAspect="1" noTextEdit="1"/>
          </p:cNvSpPr>
          <p:nvPr>
            <p:ph type="sldImg"/>
          </p:nvPr>
        </p:nvSpPr>
        <p:spPr>
          <a:ln/>
        </p:spPr>
      </p:sp>
      <p:sp>
        <p:nvSpPr>
          <p:cNvPr id="1699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699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2DF4403-B567-8443-9812-15FCF6875F5E}" type="slidenum">
              <a:rPr lang="en-GB" altLang="x-none">
                <a:latin typeface="Tahoma" charset="0"/>
              </a:rPr>
              <a:pPr>
                <a:spcBef>
                  <a:spcPct val="0"/>
                </a:spcBef>
              </a:pPr>
              <a:t>74</a:t>
            </a:fld>
            <a:endParaRPr lang="en-GB" altLang="x-none">
              <a:latin typeface="Tahoma"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Espace réservé de l'image des diapositives 1"/>
          <p:cNvSpPr>
            <a:spLocks noGrp="1" noRot="1" noChangeAspect="1" noTextEdit="1"/>
          </p:cNvSpPr>
          <p:nvPr>
            <p:ph type="sldImg"/>
          </p:nvPr>
        </p:nvSpPr>
        <p:spPr>
          <a:ln/>
        </p:spPr>
      </p:sp>
      <p:sp>
        <p:nvSpPr>
          <p:cNvPr id="1720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720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82968F6-71FA-924A-910F-BD606ED3AB0D}" type="slidenum">
              <a:rPr lang="en-GB" altLang="x-none">
                <a:latin typeface="Tahoma" charset="0"/>
              </a:rPr>
              <a:pPr>
                <a:spcBef>
                  <a:spcPct val="0"/>
                </a:spcBef>
              </a:pPr>
              <a:t>75</a:t>
            </a:fld>
            <a:endParaRPr lang="en-GB" altLang="x-none">
              <a:latin typeface="Tahoma"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Espace réservé de l'image des diapositives 1"/>
          <p:cNvSpPr>
            <a:spLocks noGrp="1" noRot="1" noChangeAspect="1" noTextEdit="1"/>
          </p:cNvSpPr>
          <p:nvPr>
            <p:ph type="sldImg"/>
          </p:nvPr>
        </p:nvSpPr>
        <p:spPr>
          <a:ln/>
        </p:spPr>
      </p:sp>
      <p:sp>
        <p:nvSpPr>
          <p:cNvPr id="1740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740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6E2BEEE-3D70-BA4A-A4D9-CE8936A75F7E}" type="slidenum">
              <a:rPr lang="en-GB" altLang="x-none">
                <a:latin typeface="Tahoma" charset="0"/>
              </a:rPr>
              <a:pPr>
                <a:spcBef>
                  <a:spcPct val="0"/>
                </a:spcBef>
              </a:pPr>
              <a:t>76</a:t>
            </a:fld>
            <a:endParaRPr lang="en-GB" altLang="x-none">
              <a:latin typeface="Tahoma"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Espace réservé de l'image des diapositives 1"/>
          <p:cNvSpPr>
            <a:spLocks noGrp="1" noRot="1" noChangeAspect="1" noTextEdit="1"/>
          </p:cNvSpPr>
          <p:nvPr>
            <p:ph type="sldImg"/>
          </p:nvPr>
        </p:nvSpPr>
        <p:spPr>
          <a:ln/>
        </p:spPr>
      </p:sp>
      <p:sp>
        <p:nvSpPr>
          <p:cNvPr id="1761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761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CF9F71B-D7FC-614F-9E22-C1BA18C3273A}" type="slidenum">
              <a:rPr lang="en-GB" altLang="x-none">
                <a:latin typeface="Tahoma" charset="0"/>
              </a:rPr>
              <a:pPr>
                <a:spcBef>
                  <a:spcPct val="0"/>
                </a:spcBef>
              </a:pPr>
              <a:t>77</a:t>
            </a:fld>
            <a:endParaRPr lang="en-GB" altLang="x-none">
              <a:latin typeface="Tahoma"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Espace réservé de l'image des diapositives 1"/>
          <p:cNvSpPr>
            <a:spLocks noGrp="1" noRot="1" noChangeAspect="1" noTextEdit="1"/>
          </p:cNvSpPr>
          <p:nvPr>
            <p:ph type="sldImg"/>
          </p:nvPr>
        </p:nvSpPr>
        <p:spPr>
          <a:ln/>
        </p:spPr>
      </p:sp>
      <p:sp>
        <p:nvSpPr>
          <p:cNvPr id="1853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8534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72400C1-1C3A-114E-9CB0-60496D0F0107}" type="slidenum">
              <a:rPr lang="en-GB" altLang="x-none">
                <a:latin typeface="Tahoma" charset="0"/>
              </a:rPr>
              <a:pPr>
                <a:spcBef>
                  <a:spcPct val="0"/>
                </a:spcBef>
              </a:pPr>
              <a:t>84</a:t>
            </a:fld>
            <a:endParaRPr lang="en-GB" altLang="x-none">
              <a:latin typeface="Tahoma"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Espace réservé de l'image des diapositives 1"/>
          <p:cNvSpPr>
            <a:spLocks noGrp="1" noRot="1" noChangeAspect="1" noTextEdit="1"/>
          </p:cNvSpPr>
          <p:nvPr>
            <p:ph type="sldImg"/>
          </p:nvPr>
        </p:nvSpPr>
        <p:spPr>
          <a:ln/>
        </p:spPr>
      </p:sp>
      <p:sp>
        <p:nvSpPr>
          <p:cNvPr id="1873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873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5584C43-D5FE-FF47-A1E7-A280C02FB7C7}" type="slidenum">
              <a:rPr lang="en-GB" altLang="x-none">
                <a:latin typeface="Tahoma" charset="0"/>
              </a:rPr>
              <a:pPr>
                <a:spcBef>
                  <a:spcPct val="0"/>
                </a:spcBef>
              </a:pPr>
              <a:t>85</a:t>
            </a:fld>
            <a:endParaRPr lang="en-GB" altLang="x-none">
              <a:latin typeface="Tahoma"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Espace réservé de l'image des diapositives 1"/>
          <p:cNvSpPr>
            <a:spLocks noGrp="1" noRot="1" noChangeAspect="1" noTextEdit="1"/>
          </p:cNvSpPr>
          <p:nvPr>
            <p:ph type="sldImg"/>
          </p:nvPr>
        </p:nvSpPr>
        <p:spPr>
          <a:ln/>
        </p:spPr>
      </p:sp>
      <p:sp>
        <p:nvSpPr>
          <p:cNvPr id="18944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18944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A8D83EC-3299-8D4B-9865-D0060D603077}" type="slidenum">
              <a:rPr lang="en-GB" altLang="x-none">
                <a:latin typeface="Tahoma" charset="0"/>
              </a:rPr>
              <a:pPr>
                <a:spcBef>
                  <a:spcPct val="0"/>
                </a:spcBef>
              </a:pPr>
              <a:t>86</a:t>
            </a:fld>
            <a:endParaRPr lang="en-GB" altLang="x-none">
              <a:latin typeface="Tahoma"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Espace réservé de l'image des diapositives 1"/>
          <p:cNvSpPr>
            <a:spLocks noGrp="1" noRot="1" noChangeAspect="1" noTextEdit="1"/>
          </p:cNvSpPr>
          <p:nvPr>
            <p:ph type="sldImg"/>
          </p:nvPr>
        </p:nvSpPr>
        <p:spPr>
          <a:ln/>
        </p:spPr>
      </p:sp>
      <p:sp>
        <p:nvSpPr>
          <p:cNvPr id="2037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037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5CBF84A-C846-DD4A-AE5B-D4F2B2569513}" type="slidenum">
              <a:rPr lang="en-GB" altLang="x-none">
                <a:latin typeface="Tahoma" charset="0"/>
              </a:rPr>
              <a:pPr>
                <a:spcBef>
                  <a:spcPct val="0"/>
                </a:spcBef>
              </a:pPr>
              <a:t>94</a:t>
            </a:fld>
            <a:endParaRPr lang="en-GB" altLang="x-none">
              <a:latin typeface="Tahom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noTextEdit="1"/>
          </p:cNvSpPr>
          <p:nvPr>
            <p:ph type="sldImg"/>
          </p:nvPr>
        </p:nvSpPr>
        <p:spPr>
          <a:ln/>
        </p:spPr>
      </p:sp>
      <p:sp>
        <p:nvSpPr>
          <p:cNvPr id="286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867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0ED5C84-99C7-4843-BBEA-36616D9E8422}" type="slidenum">
              <a:rPr lang="en-GB" altLang="x-none">
                <a:latin typeface="Tahoma" charset="0"/>
              </a:rPr>
              <a:pPr>
                <a:spcBef>
                  <a:spcPct val="0"/>
                </a:spcBef>
              </a:pPr>
              <a:t>7</a:t>
            </a:fld>
            <a:endParaRPr lang="en-GB" altLang="x-none">
              <a:latin typeface="Tahoma"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Espace réservé de l'image des diapositives 1"/>
          <p:cNvSpPr>
            <a:spLocks noGrp="1" noRot="1" noChangeAspect="1" noTextEdit="1"/>
          </p:cNvSpPr>
          <p:nvPr>
            <p:ph type="sldImg"/>
          </p:nvPr>
        </p:nvSpPr>
        <p:spPr>
          <a:ln/>
        </p:spPr>
      </p:sp>
      <p:sp>
        <p:nvSpPr>
          <p:cNvPr id="2058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058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8E991AA-A98F-3247-8BAE-913462B33666}" type="slidenum">
              <a:rPr lang="en-GB" altLang="x-none">
                <a:latin typeface="Tahoma" charset="0"/>
              </a:rPr>
              <a:pPr>
                <a:spcBef>
                  <a:spcPct val="0"/>
                </a:spcBef>
              </a:pPr>
              <a:t>95</a:t>
            </a:fld>
            <a:endParaRPr lang="en-GB" altLang="x-none">
              <a:latin typeface="Tahoma"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Espace réservé de l'image des diapositives 1"/>
          <p:cNvSpPr>
            <a:spLocks noGrp="1" noRot="1" noChangeAspect="1" noTextEdit="1"/>
          </p:cNvSpPr>
          <p:nvPr>
            <p:ph type="sldImg"/>
          </p:nvPr>
        </p:nvSpPr>
        <p:spPr>
          <a:ln/>
        </p:spPr>
      </p:sp>
      <p:sp>
        <p:nvSpPr>
          <p:cNvPr id="2160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160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AC4C944-789C-DD4B-A769-D49E3C3E6324}" type="slidenum">
              <a:rPr lang="en-GB" altLang="x-none">
                <a:latin typeface="Tahoma" charset="0"/>
              </a:rPr>
              <a:pPr>
                <a:spcBef>
                  <a:spcPct val="0"/>
                </a:spcBef>
              </a:pPr>
              <a:t>104</a:t>
            </a:fld>
            <a:endParaRPr lang="en-GB" altLang="x-none">
              <a:latin typeface="Tahoma"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a:ln/>
        </p:spPr>
      </p:sp>
      <p:sp>
        <p:nvSpPr>
          <p:cNvPr id="2222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222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0A3FA41-8F3F-6E41-8CC1-7BD0F8B71DA5}" type="slidenum">
              <a:rPr lang="en-GB" altLang="x-none">
                <a:latin typeface="Tahoma" charset="0"/>
              </a:rPr>
              <a:pPr>
                <a:spcBef>
                  <a:spcPct val="0"/>
                </a:spcBef>
              </a:pPr>
              <a:t>106</a:t>
            </a:fld>
            <a:endParaRPr lang="en-GB" altLang="x-none">
              <a:latin typeface="Tahoma"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Espace réservé de l'image des diapositives 1"/>
          <p:cNvSpPr>
            <a:spLocks noGrp="1" noRot="1" noChangeAspect="1" noTextEdit="1"/>
          </p:cNvSpPr>
          <p:nvPr>
            <p:ph type="sldImg"/>
          </p:nvPr>
        </p:nvSpPr>
        <p:spPr>
          <a:ln/>
        </p:spPr>
      </p:sp>
      <p:sp>
        <p:nvSpPr>
          <p:cNvPr id="2252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252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1F20717-454B-E84A-8527-0E8AA495864C}" type="slidenum">
              <a:rPr lang="en-GB" altLang="x-none">
                <a:latin typeface="Tahoma" charset="0"/>
              </a:rPr>
              <a:pPr>
                <a:spcBef>
                  <a:spcPct val="0"/>
                </a:spcBef>
              </a:pPr>
              <a:t>108</a:t>
            </a:fld>
            <a:endParaRPr lang="en-GB" altLang="x-none">
              <a:latin typeface="Tahoma"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Espace réservé de l'image des diapositives 1"/>
          <p:cNvSpPr>
            <a:spLocks noGrp="1" noRot="1" noChangeAspect="1" noTextEdit="1"/>
          </p:cNvSpPr>
          <p:nvPr>
            <p:ph type="sldImg"/>
          </p:nvPr>
        </p:nvSpPr>
        <p:spPr>
          <a:ln/>
        </p:spPr>
      </p:sp>
      <p:sp>
        <p:nvSpPr>
          <p:cNvPr id="2273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2733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7BCC038-02A3-4249-AAC0-986BBC8177D9}" type="slidenum">
              <a:rPr lang="en-GB" altLang="x-none">
                <a:latin typeface="Tahoma" charset="0"/>
              </a:rPr>
              <a:pPr>
                <a:spcBef>
                  <a:spcPct val="0"/>
                </a:spcBef>
              </a:pPr>
              <a:t>109</a:t>
            </a:fld>
            <a:endParaRPr lang="en-GB" altLang="x-none">
              <a:latin typeface="Tahoma"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Espace réservé de l'image des diapositives 1"/>
          <p:cNvSpPr>
            <a:spLocks noGrp="1" noRot="1" noChangeAspect="1" noTextEdit="1"/>
          </p:cNvSpPr>
          <p:nvPr>
            <p:ph type="sldImg"/>
          </p:nvPr>
        </p:nvSpPr>
        <p:spPr>
          <a:ln/>
        </p:spPr>
      </p:sp>
      <p:sp>
        <p:nvSpPr>
          <p:cNvPr id="2293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293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A29963F-82F7-B346-8CD2-338048899710}" type="slidenum">
              <a:rPr lang="en-GB" altLang="x-none">
                <a:latin typeface="Tahoma" charset="0"/>
              </a:rPr>
              <a:pPr>
                <a:spcBef>
                  <a:spcPct val="0"/>
                </a:spcBef>
              </a:pPr>
              <a:t>110</a:t>
            </a:fld>
            <a:endParaRPr lang="en-GB" altLang="x-none">
              <a:latin typeface="Tahoma"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Espace réservé de l'image des diapositives 1"/>
          <p:cNvSpPr>
            <a:spLocks noGrp="1" noRot="1" noChangeAspect="1" noTextEdit="1"/>
          </p:cNvSpPr>
          <p:nvPr>
            <p:ph type="sldImg"/>
          </p:nvPr>
        </p:nvSpPr>
        <p:spPr>
          <a:ln/>
        </p:spPr>
      </p:sp>
      <p:sp>
        <p:nvSpPr>
          <p:cNvPr id="2713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713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9304E99-6079-2444-9299-F49DD85270B5}" type="slidenum">
              <a:rPr lang="en-GB" altLang="x-none">
                <a:latin typeface="Tahoma" charset="0"/>
              </a:rPr>
              <a:pPr>
                <a:spcBef>
                  <a:spcPct val="0"/>
                </a:spcBef>
              </a:pPr>
              <a:t>124</a:t>
            </a:fld>
            <a:endParaRPr lang="en-GB" altLang="x-none">
              <a:latin typeface="Tahoma"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Espace réservé de l'image des diapositives 1"/>
          <p:cNvSpPr>
            <a:spLocks noGrp="1" noRot="1" noChangeAspect="1" noTextEdit="1"/>
          </p:cNvSpPr>
          <p:nvPr>
            <p:ph type="sldImg"/>
          </p:nvPr>
        </p:nvSpPr>
        <p:spPr>
          <a:ln/>
        </p:spPr>
      </p:sp>
      <p:sp>
        <p:nvSpPr>
          <p:cNvPr id="2713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713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9304E99-6079-2444-9299-F49DD85270B5}" type="slidenum">
              <a:rPr lang="en-GB" altLang="x-none">
                <a:latin typeface="Tahoma" charset="0"/>
              </a:rPr>
              <a:pPr>
                <a:spcBef>
                  <a:spcPct val="0"/>
                </a:spcBef>
              </a:pPr>
              <a:t>136</a:t>
            </a:fld>
            <a:endParaRPr lang="en-GB" altLang="x-none">
              <a:latin typeface="Tahoma" charset="0"/>
            </a:endParaRPr>
          </a:p>
        </p:txBody>
      </p:sp>
    </p:spTree>
    <p:extLst>
      <p:ext uri="{BB962C8B-B14F-4D97-AF65-F5344CB8AC3E}">
        <p14:creationId xmlns:p14="http://schemas.microsoft.com/office/powerpoint/2010/main" val="3288336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Espace réservé de l'image des diapositives 1"/>
          <p:cNvSpPr>
            <a:spLocks noGrp="1" noRot="1" noChangeAspect="1" noTextEdit="1"/>
          </p:cNvSpPr>
          <p:nvPr>
            <p:ph type="sldImg"/>
          </p:nvPr>
        </p:nvSpPr>
        <p:spPr>
          <a:ln/>
        </p:spPr>
      </p:sp>
      <p:sp>
        <p:nvSpPr>
          <p:cNvPr id="2734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734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1C9A0AC-F940-4347-891A-C1C863F0312D}" type="slidenum">
              <a:rPr lang="en-GB" altLang="x-none">
                <a:latin typeface="Tahoma" charset="0"/>
              </a:rPr>
              <a:pPr>
                <a:spcBef>
                  <a:spcPct val="0"/>
                </a:spcBef>
              </a:pPr>
              <a:t>137</a:t>
            </a:fld>
            <a:endParaRPr lang="en-GB" altLang="x-none">
              <a:latin typeface="Tahoma"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Espace réservé de l'image des diapositives 1"/>
          <p:cNvSpPr>
            <a:spLocks noGrp="1" noRot="1" noChangeAspect="1" noTextEdit="1"/>
          </p:cNvSpPr>
          <p:nvPr>
            <p:ph type="sldImg"/>
          </p:nvPr>
        </p:nvSpPr>
        <p:spPr>
          <a:ln/>
        </p:spPr>
      </p:sp>
      <p:sp>
        <p:nvSpPr>
          <p:cNvPr id="2754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754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CDEDCFD-B91C-BE4D-873E-F571CFF37CA1}" type="slidenum">
              <a:rPr lang="en-GB" altLang="x-none">
                <a:latin typeface="Tahoma" charset="0"/>
              </a:rPr>
              <a:pPr>
                <a:spcBef>
                  <a:spcPct val="0"/>
                </a:spcBef>
              </a:pPr>
              <a:t>138</a:t>
            </a:fld>
            <a:endParaRPr lang="en-GB" altLang="x-none">
              <a:latin typeface="Tahom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noTextEdit="1"/>
          </p:cNvSpPr>
          <p:nvPr>
            <p:ph type="sldImg"/>
          </p:nvPr>
        </p:nvSpPr>
        <p:spPr>
          <a:ln/>
        </p:spPr>
      </p:sp>
      <p:sp>
        <p:nvSpPr>
          <p:cNvPr id="307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07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3CCFCEB-D641-9047-9035-E0ECE440A3B8}" type="slidenum">
              <a:rPr lang="en-GB" altLang="x-none">
                <a:latin typeface="Tahoma" charset="0"/>
              </a:rPr>
              <a:pPr>
                <a:spcBef>
                  <a:spcPct val="0"/>
                </a:spcBef>
              </a:pPr>
              <a:t>8</a:t>
            </a:fld>
            <a:endParaRPr lang="en-GB" altLang="x-none">
              <a:latin typeface="Tahoma"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Espace réservé de l'image des diapositives 1"/>
          <p:cNvSpPr>
            <a:spLocks noGrp="1" noRot="1" noChangeAspect="1" noTextEdit="1"/>
          </p:cNvSpPr>
          <p:nvPr>
            <p:ph type="sldImg"/>
          </p:nvPr>
        </p:nvSpPr>
        <p:spPr>
          <a:ln/>
        </p:spPr>
      </p:sp>
      <p:sp>
        <p:nvSpPr>
          <p:cNvPr id="2877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8774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24B354B-2221-B24B-9396-12CEBFC706CC}" type="slidenum">
              <a:rPr lang="en-GB" altLang="x-none">
                <a:latin typeface="Tahoma" charset="0"/>
              </a:rPr>
              <a:pPr>
                <a:spcBef>
                  <a:spcPct val="0"/>
                </a:spcBef>
              </a:pPr>
              <a:t>149</a:t>
            </a:fld>
            <a:endParaRPr lang="en-GB" altLang="x-none">
              <a:latin typeface="Tahoma"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Espace réservé de l'image des diapositives 1"/>
          <p:cNvSpPr>
            <a:spLocks noGrp="1" noRot="1" noChangeAspect="1" noTextEdit="1"/>
          </p:cNvSpPr>
          <p:nvPr>
            <p:ph type="sldImg"/>
          </p:nvPr>
        </p:nvSpPr>
        <p:spPr>
          <a:ln/>
        </p:spPr>
      </p:sp>
      <p:sp>
        <p:nvSpPr>
          <p:cNvPr id="2897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2897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6304B30-2B35-D74E-942D-0975C27828DB}" type="slidenum">
              <a:rPr lang="en-GB" altLang="x-none">
                <a:latin typeface="Tahoma" charset="0"/>
              </a:rPr>
              <a:pPr>
                <a:spcBef>
                  <a:spcPct val="0"/>
                </a:spcBef>
              </a:pPr>
              <a:t>150</a:t>
            </a:fld>
            <a:endParaRPr lang="en-GB" altLang="x-none">
              <a:latin typeface="Tahoma"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image des diapositives 1">
            <a:extLst>
              <a:ext uri="{FF2B5EF4-FFF2-40B4-BE49-F238E27FC236}">
                <a16:creationId xmlns:a16="http://schemas.microsoft.com/office/drawing/2014/main" id="{228F634C-6276-1041-B4DD-276EBF4DFB58}"/>
              </a:ext>
            </a:extLst>
          </p:cNvPr>
          <p:cNvSpPr>
            <a:spLocks noGrp="1" noRot="1" noChangeAspect="1" noChangeArrowheads="1" noTextEdit="1"/>
          </p:cNvSpPr>
          <p:nvPr>
            <p:ph type="sldImg"/>
          </p:nvPr>
        </p:nvSpPr>
        <p:spPr>
          <a:ln/>
        </p:spPr>
      </p:sp>
      <p:sp>
        <p:nvSpPr>
          <p:cNvPr id="112642" name="Espace réservé des commentaires 2">
            <a:extLst>
              <a:ext uri="{FF2B5EF4-FFF2-40B4-BE49-F238E27FC236}">
                <a16:creationId xmlns:a16="http://schemas.microsoft.com/office/drawing/2014/main" id="{DBD12BBE-37C4-A546-836E-9992798F05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112643" name="Espace réservé du numéro de diapositive 3">
            <a:extLst>
              <a:ext uri="{FF2B5EF4-FFF2-40B4-BE49-F238E27FC236}">
                <a16:creationId xmlns:a16="http://schemas.microsoft.com/office/drawing/2014/main" id="{0D1B53B3-F5E9-E54E-91C5-63CCB60EF0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B9C5AD-0E4E-AE49-A69A-D19D9D24E7CD}" type="slidenum">
              <a:rPr lang="en-GB" altLang="fr-FR">
                <a:latin typeface="Tahoma" panose="020B0604030504040204" pitchFamily="34" charset="0"/>
              </a:rPr>
              <a:pPr>
                <a:spcBef>
                  <a:spcPct val="0"/>
                </a:spcBef>
              </a:pPr>
              <a:t>151</a:t>
            </a:fld>
            <a:endParaRPr lang="en-GB" altLang="fr-FR">
              <a:latin typeface="Tahoma" panose="020B060403050404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a:extLst>
              <a:ext uri="{FF2B5EF4-FFF2-40B4-BE49-F238E27FC236}">
                <a16:creationId xmlns:a16="http://schemas.microsoft.com/office/drawing/2014/main" id="{EFB81600-F9A6-E74C-BABC-AC5C9F8502FC}"/>
              </a:ext>
            </a:extLst>
          </p:cNvPr>
          <p:cNvSpPr>
            <a:spLocks noGrp="1" noRot="1" noChangeAspect="1" noChangeArrowheads="1" noTextEdit="1"/>
          </p:cNvSpPr>
          <p:nvPr>
            <p:ph type="sldImg"/>
          </p:nvPr>
        </p:nvSpPr>
        <p:spPr>
          <a:ln/>
        </p:spPr>
      </p:sp>
      <p:sp>
        <p:nvSpPr>
          <p:cNvPr id="22530" name="Espace réservé des commentaires 2">
            <a:extLst>
              <a:ext uri="{FF2B5EF4-FFF2-40B4-BE49-F238E27FC236}">
                <a16:creationId xmlns:a16="http://schemas.microsoft.com/office/drawing/2014/main" id="{1CB188E9-DE0A-904F-94E8-FFE720AA7C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2531" name="Espace réservé du numéro de diapositive 3">
            <a:extLst>
              <a:ext uri="{FF2B5EF4-FFF2-40B4-BE49-F238E27FC236}">
                <a16:creationId xmlns:a16="http://schemas.microsoft.com/office/drawing/2014/main" id="{BF51B573-C999-3441-83D6-8CB2D7CCF5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B338D31-BB0C-9D4E-92CE-6DE8D1E2094D}" type="slidenum">
              <a:rPr lang="en-GB" altLang="fr-FR">
                <a:latin typeface="Tahoma" panose="020B0604030504040204" pitchFamily="34" charset="0"/>
              </a:rPr>
              <a:pPr>
                <a:spcBef>
                  <a:spcPct val="0"/>
                </a:spcBef>
              </a:pPr>
              <a:t>152</a:t>
            </a:fld>
            <a:endParaRPr lang="en-GB" altLang="fr-FR">
              <a:latin typeface="Tahoma" panose="020B060403050404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a:extLst>
              <a:ext uri="{FF2B5EF4-FFF2-40B4-BE49-F238E27FC236}">
                <a16:creationId xmlns:a16="http://schemas.microsoft.com/office/drawing/2014/main" id="{08B6141E-12BC-AF40-A395-5E569A9578CE}"/>
              </a:ext>
            </a:extLst>
          </p:cNvPr>
          <p:cNvSpPr>
            <a:spLocks noGrp="1" noRot="1" noChangeAspect="1" noChangeArrowheads="1" noTextEdit="1"/>
          </p:cNvSpPr>
          <p:nvPr>
            <p:ph type="sldImg"/>
          </p:nvPr>
        </p:nvSpPr>
        <p:spPr>
          <a:ln/>
        </p:spPr>
      </p:sp>
      <p:sp>
        <p:nvSpPr>
          <p:cNvPr id="24578" name="Espace réservé des commentaires 2">
            <a:extLst>
              <a:ext uri="{FF2B5EF4-FFF2-40B4-BE49-F238E27FC236}">
                <a16:creationId xmlns:a16="http://schemas.microsoft.com/office/drawing/2014/main" id="{937A2E37-6A7C-894C-8528-0598E675FD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4579" name="Espace réservé du numéro de diapositive 3">
            <a:extLst>
              <a:ext uri="{FF2B5EF4-FFF2-40B4-BE49-F238E27FC236}">
                <a16:creationId xmlns:a16="http://schemas.microsoft.com/office/drawing/2014/main" id="{8CE2C639-FE50-2248-ACD6-41CB94D674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F28126-3B3E-A64D-AF66-3736858EEB49}" type="slidenum">
              <a:rPr lang="en-GB" altLang="fr-FR">
                <a:latin typeface="Tahoma" panose="020B0604030504040204" pitchFamily="34" charset="0"/>
              </a:rPr>
              <a:pPr>
                <a:spcBef>
                  <a:spcPct val="0"/>
                </a:spcBef>
              </a:pPr>
              <a:t>153</a:t>
            </a:fld>
            <a:endParaRPr lang="en-GB" altLang="fr-FR">
              <a:latin typeface="Tahoma" panose="020B060403050404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a:extLst>
              <a:ext uri="{FF2B5EF4-FFF2-40B4-BE49-F238E27FC236}">
                <a16:creationId xmlns:a16="http://schemas.microsoft.com/office/drawing/2014/main" id="{099B0FC0-ACF1-8041-AAB1-CDF9F4E292C4}"/>
              </a:ext>
            </a:extLst>
          </p:cNvPr>
          <p:cNvSpPr>
            <a:spLocks noGrp="1" noRot="1" noChangeAspect="1" noChangeArrowheads="1" noTextEdit="1"/>
          </p:cNvSpPr>
          <p:nvPr>
            <p:ph type="sldImg"/>
          </p:nvPr>
        </p:nvSpPr>
        <p:spPr>
          <a:ln/>
        </p:spPr>
      </p:sp>
      <p:sp>
        <p:nvSpPr>
          <p:cNvPr id="26626" name="Espace réservé des commentaires 2">
            <a:extLst>
              <a:ext uri="{FF2B5EF4-FFF2-40B4-BE49-F238E27FC236}">
                <a16:creationId xmlns:a16="http://schemas.microsoft.com/office/drawing/2014/main" id="{1EAC0733-6B75-C149-A1A7-DDE24D5F68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6627" name="Espace réservé du numéro de diapositive 3">
            <a:extLst>
              <a:ext uri="{FF2B5EF4-FFF2-40B4-BE49-F238E27FC236}">
                <a16:creationId xmlns:a16="http://schemas.microsoft.com/office/drawing/2014/main" id="{13B8ED1D-1D2A-FA41-8CF7-C6E912FA05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B3D7C47-4A4A-BC41-AA3D-83DA33A14469}" type="slidenum">
              <a:rPr lang="en-GB" altLang="fr-FR">
                <a:latin typeface="Tahoma" panose="020B0604030504040204" pitchFamily="34" charset="0"/>
              </a:rPr>
              <a:pPr>
                <a:spcBef>
                  <a:spcPct val="0"/>
                </a:spcBef>
              </a:pPr>
              <a:t>154</a:t>
            </a:fld>
            <a:endParaRPr lang="en-GB" altLang="fr-FR">
              <a:latin typeface="Tahoma" panose="020B060403050404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EBDFC07D-9869-2E49-B4A1-BA96E4E4136C}"/>
              </a:ext>
            </a:extLst>
          </p:cNvPr>
          <p:cNvSpPr>
            <a:spLocks noGrp="1" noRot="1" noChangeAspect="1" noChangeArrowheads="1" noTextEdit="1"/>
          </p:cNvSpPr>
          <p:nvPr>
            <p:ph type="sldImg"/>
          </p:nvPr>
        </p:nvSpPr>
        <p:spPr>
          <a:ln/>
        </p:spPr>
      </p:sp>
      <p:sp>
        <p:nvSpPr>
          <p:cNvPr id="28674" name="Espace réservé des commentaires 2">
            <a:extLst>
              <a:ext uri="{FF2B5EF4-FFF2-40B4-BE49-F238E27FC236}">
                <a16:creationId xmlns:a16="http://schemas.microsoft.com/office/drawing/2014/main" id="{B21FC16B-06AB-DB4F-B775-6BE8A88A34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28675" name="Espace réservé du numéro de diapositive 3">
            <a:extLst>
              <a:ext uri="{FF2B5EF4-FFF2-40B4-BE49-F238E27FC236}">
                <a16:creationId xmlns:a16="http://schemas.microsoft.com/office/drawing/2014/main" id="{2A3FA7E2-2846-C24C-A5A1-98F8ABDE8E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83A5B8C-B754-8347-8162-3817432833DB}" type="slidenum">
              <a:rPr lang="en-GB" altLang="fr-FR">
                <a:latin typeface="Tahoma" panose="020B0604030504040204" pitchFamily="34" charset="0"/>
              </a:rPr>
              <a:pPr>
                <a:spcBef>
                  <a:spcPct val="0"/>
                </a:spcBef>
              </a:pPr>
              <a:t>155</a:t>
            </a:fld>
            <a:endParaRPr lang="en-GB" altLang="fr-FR">
              <a:latin typeface="Tahoma" panose="020B060403050404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5B1A49B7-DC09-B849-8834-58B3944D6927}"/>
              </a:ext>
            </a:extLst>
          </p:cNvPr>
          <p:cNvSpPr>
            <a:spLocks noGrp="1" noRot="1" noChangeAspect="1" noChangeArrowheads="1" noTextEdit="1"/>
          </p:cNvSpPr>
          <p:nvPr>
            <p:ph type="sldImg"/>
          </p:nvPr>
        </p:nvSpPr>
        <p:spPr>
          <a:ln/>
        </p:spPr>
      </p:sp>
      <p:sp>
        <p:nvSpPr>
          <p:cNvPr id="30722" name="Espace réservé des commentaires 2">
            <a:extLst>
              <a:ext uri="{FF2B5EF4-FFF2-40B4-BE49-F238E27FC236}">
                <a16:creationId xmlns:a16="http://schemas.microsoft.com/office/drawing/2014/main" id="{01183905-7272-B74B-999B-024EFE62B5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0723" name="Espace réservé du numéro de diapositive 3">
            <a:extLst>
              <a:ext uri="{FF2B5EF4-FFF2-40B4-BE49-F238E27FC236}">
                <a16:creationId xmlns:a16="http://schemas.microsoft.com/office/drawing/2014/main" id="{F77738B7-07EB-5949-9B65-269C6457B3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63D1F4-5BD2-2E40-8711-0FCA17BB7302}" type="slidenum">
              <a:rPr lang="en-GB" altLang="fr-FR">
                <a:latin typeface="Tahoma" panose="020B0604030504040204" pitchFamily="34" charset="0"/>
              </a:rPr>
              <a:pPr>
                <a:spcBef>
                  <a:spcPct val="0"/>
                </a:spcBef>
              </a:pPr>
              <a:t>156</a:t>
            </a:fld>
            <a:endParaRPr lang="en-GB" altLang="fr-FR">
              <a:latin typeface="Tahoma" panose="020B060403050404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a:extLst>
              <a:ext uri="{FF2B5EF4-FFF2-40B4-BE49-F238E27FC236}">
                <a16:creationId xmlns:a16="http://schemas.microsoft.com/office/drawing/2014/main" id="{0F2F2D91-D342-6C45-8EBC-77504D362F33}"/>
              </a:ext>
            </a:extLst>
          </p:cNvPr>
          <p:cNvSpPr>
            <a:spLocks noGrp="1" noRot="1" noChangeAspect="1" noChangeArrowheads="1" noTextEdit="1"/>
          </p:cNvSpPr>
          <p:nvPr>
            <p:ph type="sldImg"/>
          </p:nvPr>
        </p:nvSpPr>
        <p:spPr>
          <a:ln/>
        </p:spPr>
      </p:sp>
      <p:sp>
        <p:nvSpPr>
          <p:cNvPr id="32770" name="Espace réservé des commentaires 2">
            <a:extLst>
              <a:ext uri="{FF2B5EF4-FFF2-40B4-BE49-F238E27FC236}">
                <a16:creationId xmlns:a16="http://schemas.microsoft.com/office/drawing/2014/main" id="{79C65E66-AAF9-5244-99CD-B59B2AF442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2771" name="Espace réservé du numéro de diapositive 3">
            <a:extLst>
              <a:ext uri="{FF2B5EF4-FFF2-40B4-BE49-F238E27FC236}">
                <a16:creationId xmlns:a16="http://schemas.microsoft.com/office/drawing/2014/main" id="{9AAD6CFC-4FCA-4044-9FCA-BEC0C78F0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FC59A82-4AFE-3C4D-9061-6B303E20101A}" type="slidenum">
              <a:rPr lang="en-GB" altLang="fr-FR">
                <a:latin typeface="Tahoma" panose="020B0604030504040204" pitchFamily="34" charset="0"/>
              </a:rPr>
              <a:pPr>
                <a:spcBef>
                  <a:spcPct val="0"/>
                </a:spcBef>
              </a:pPr>
              <a:t>157</a:t>
            </a:fld>
            <a:endParaRPr lang="en-GB" altLang="fr-FR">
              <a:latin typeface="Tahoma" panose="020B060403050404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a:extLst>
              <a:ext uri="{FF2B5EF4-FFF2-40B4-BE49-F238E27FC236}">
                <a16:creationId xmlns:a16="http://schemas.microsoft.com/office/drawing/2014/main" id="{12FF15FE-2A6A-6F4A-922C-8482B7CC13D0}"/>
              </a:ext>
            </a:extLst>
          </p:cNvPr>
          <p:cNvSpPr>
            <a:spLocks noGrp="1" noRot="1" noChangeAspect="1" noChangeArrowheads="1" noTextEdit="1"/>
          </p:cNvSpPr>
          <p:nvPr>
            <p:ph type="sldImg"/>
          </p:nvPr>
        </p:nvSpPr>
        <p:spPr>
          <a:ln/>
        </p:spPr>
      </p:sp>
      <p:sp>
        <p:nvSpPr>
          <p:cNvPr id="34818" name="Espace réservé des commentaires 2">
            <a:extLst>
              <a:ext uri="{FF2B5EF4-FFF2-40B4-BE49-F238E27FC236}">
                <a16:creationId xmlns:a16="http://schemas.microsoft.com/office/drawing/2014/main" id="{4CD3B149-0985-CD43-B593-EA6B339694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4819" name="Espace réservé du numéro de diapositive 3">
            <a:extLst>
              <a:ext uri="{FF2B5EF4-FFF2-40B4-BE49-F238E27FC236}">
                <a16:creationId xmlns:a16="http://schemas.microsoft.com/office/drawing/2014/main" id="{3D677AAF-C496-1B4C-A864-E209F5047D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75083B3-A4D9-AB41-A58E-89AF6065FF64}" type="slidenum">
              <a:rPr lang="en-GB" altLang="fr-FR">
                <a:latin typeface="Tahoma" panose="020B0604030504040204" pitchFamily="34" charset="0"/>
              </a:rPr>
              <a:pPr>
                <a:spcBef>
                  <a:spcPct val="0"/>
                </a:spcBef>
              </a:pPr>
              <a:t>158</a:t>
            </a:fld>
            <a:endParaRPr lang="en-GB" altLang="fr-FR">
              <a:latin typeface="Tahoma" panose="020B060403050404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noTextEdit="1"/>
          </p:cNvSpPr>
          <p:nvPr>
            <p:ph type="sldImg"/>
          </p:nvPr>
        </p:nvSpPr>
        <p:spPr>
          <a:ln/>
        </p:spPr>
      </p:sp>
      <p:sp>
        <p:nvSpPr>
          <p:cNvPr id="327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ea typeface="ＭＳ Ｐゴシック" charset="-128"/>
            </a:endParaRPr>
          </a:p>
        </p:txBody>
      </p:sp>
      <p:sp>
        <p:nvSpPr>
          <p:cNvPr id="3277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D089B5B-E995-FC46-BE9F-774960CA1D96}" type="slidenum">
              <a:rPr lang="en-GB" altLang="x-none">
                <a:latin typeface="Tahoma" charset="0"/>
              </a:rPr>
              <a:pPr>
                <a:spcBef>
                  <a:spcPct val="0"/>
                </a:spcBef>
              </a:pPr>
              <a:t>9</a:t>
            </a:fld>
            <a:endParaRPr lang="en-GB" altLang="x-none">
              <a:latin typeface="Tahoma"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a:extLst>
              <a:ext uri="{FF2B5EF4-FFF2-40B4-BE49-F238E27FC236}">
                <a16:creationId xmlns:a16="http://schemas.microsoft.com/office/drawing/2014/main" id="{2B55DA90-28F1-0849-A0FC-FAF42C559DD5}"/>
              </a:ext>
            </a:extLst>
          </p:cNvPr>
          <p:cNvSpPr>
            <a:spLocks noGrp="1" noRot="1" noChangeAspect="1" noChangeArrowheads="1" noTextEdit="1"/>
          </p:cNvSpPr>
          <p:nvPr>
            <p:ph type="sldImg"/>
          </p:nvPr>
        </p:nvSpPr>
        <p:spPr>
          <a:ln/>
        </p:spPr>
      </p:sp>
      <p:sp>
        <p:nvSpPr>
          <p:cNvPr id="36866" name="Espace réservé des commentaires 2">
            <a:extLst>
              <a:ext uri="{FF2B5EF4-FFF2-40B4-BE49-F238E27FC236}">
                <a16:creationId xmlns:a16="http://schemas.microsoft.com/office/drawing/2014/main" id="{276451B8-572C-D54E-979A-535ABA29E6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6867" name="Espace réservé du numéro de diapositive 3">
            <a:extLst>
              <a:ext uri="{FF2B5EF4-FFF2-40B4-BE49-F238E27FC236}">
                <a16:creationId xmlns:a16="http://schemas.microsoft.com/office/drawing/2014/main" id="{4571737E-E8B8-3C48-9F06-4E02D58BBD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E00F9C-9F03-7748-86F1-D811EFF8FED0}" type="slidenum">
              <a:rPr lang="en-GB" altLang="fr-FR">
                <a:latin typeface="Tahoma" panose="020B0604030504040204" pitchFamily="34" charset="0"/>
              </a:rPr>
              <a:pPr>
                <a:spcBef>
                  <a:spcPct val="0"/>
                </a:spcBef>
              </a:pPr>
              <a:t>159</a:t>
            </a:fld>
            <a:endParaRPr lang="en-GB" altLang="fr-FR">
              <a:latin typeface="Tahoma" panose="020B060403050404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a:extLst>
              <a:ext uri="{FF2B5EF4-FFF2-40B4-BE49-F238E27FC236}">
                <a16:creationId xmlns:a16="http://schemas.microsoft.com/office/drawing/2014/main" id="{0F65BD27-AF1D-6D4A-AAF3-99B6CF7E79E5}"/>
              </a:ext>
            </a:extLst>
          </p:cNvPr>
          <p:cNvSpPr>
            <a:spLocks noGrp="1" noRot="1" noChangeAspect="1" noChangeArrowheads="1" noTextEdit="1"/>
          </p:cNvSpPr>
          <p:nvPr>
            <p:ph type="sldImg"/>
          </p:nvPr>
        </p:nvSpPr>
        <p:spPr>
          <a:ln/>
        </p:spPr>
      </p:sp>
      <p:sp>
        <p:nvSpPr>
          <p:cNvPr id="38914" name="Espace réservé des commentaires 2">
            <a:extLst>
              <a:ext uri="{FF2B5EF4-FFF2-40B4-BE49-F238E27FC236}">
                <a16:creationId xmlns:a16="http://schemas.microsoft.com/office/drawing/2014/main" id="{0A4183F8-E256-9145-B122-0B8B786CB7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38915" name="Espace réservé du numéro de diapositive 3">
            <a:extLst>
              <a:ext uri="{FF2B5EF4-FFF2-40B4-BE49-F238E27FC236}">
                <a16:creationId xmlns:a16="http://schemas.microsoft.com/office/drawing/2014/main" id="{55C0685C-D4AC-7247-BFE1-3E3CB91236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8DB272F-54FE-6049-9A04-3359F5E5F66A}" type="slidenum">
              <a:rPr lang="en-GB" altLang="fr-FR">
                <a:latin typeface="Tahoma" panose="020B0604030504040204" pitchFamily="34" charset="0"/>
              </a:rPr>
              <a:pPr>
                <a:spcBef>
                  <a:spcPct val="0"/>
                </a:spcBef>
              </a:pPr>
              <a:t>160</a:t>
            </a:fld>
            <a:endParaRPr lang="en-GB" altLang="fr-FR">
              <a:latin typeface="Tahoma" panose="020B060403050404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a:extLst>
              <a:ext uri="{FF2B5EF4-FFF2-40B4-BE49-F238E27FC236}">
                <a16:creationId xmlns:a16="http://schemas.microsoft.com/office/drawing/2014/main" id="{3C4F6BE7-B74C-DF4F-B27B-0B1FA3DAEEA4}"/>
              </a:ext>
            </a:extLst>
          </p:cNvPr>
          <p:cNvSpPr>
            <a:spLocks noGrp="1" noRot="1" noChangeAspect="1" noChangeArrowheads="1" noTextEdit="1"/>
          </p:cNvSpPr>
          <p:nvPr>
            <p:ph type="sldImg"/>
          </p:nvPr>
        </p:nvSpPr>
        <p:spPr>
          <a:ln/>
        </p:spPr>
      </p:sp>
      <p:sp>
        <p:nvSpPr>
          <p:cNvPr id="40962" name="Espace réservé des commentaires 2">
            <a:extLst>
              <a:ext uri="{FF2B5EF4-FFF2-40B4-BE49-F238E27FC236}">
                <a16:creationId xmlns:a16="http://schemas.microsoft.com/office/drawing/2014/main" id="{297293B4-607F-2B4C-8964-41CBDCC79F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0963" name="Espace réservé du numéro de diapositive 3">
            <a:extLst>
              <a:ext uri="{FF2B5EF4-FFF2-40B4-BE49-F238E27FC236}">
                <a16:creationId xmlns:a16="http://schemas.microsoft.com/office/drawing/2014/main" id="{960E00CD-6A9B-0643-8714-3268B15566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333BCE-CFC2-6D4E-9FB2-6169C05ACA4D}" type="slidenum">
              <a:rPr lang="en-GB" altLang="fr-FR">
                <a:latin typeface="Tahoma" panose="020B0604030504040204" pitchFamily="34" charset="0"/>
              </a:rPr>
              <a:pPr>
                <a:spcBef>
                  <a:spcPct val="0"/>
                </a:spcBef>
              </a:pPr>
              <a:t>161</a:t>
            </a:fld>
            <a:endParaRPr lang="en-GB" altLang="fr-FR">
              <a:latin typeface="Tahoma" panose="020B060403050404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6B31E19C-352C-4A49-A601-2A75DE78A68D}"/>
              </a:ext>
            </a:extLst>
          </p:cNvPr>
          <p:cNvSpPr>
            <a:spLocks noGrp="1" noRot="1" noChangeAspect="1" noChangeArrowheads="1" noTextEdit="1"/>
          </p:cNvSpPr>
          <p:nvPr>
            <p:ph type="sldImg"/>
          </p:nvPr>
        </p:nvSpPr>
        <p:spPr>
          <a:ln/>
        </p:spPr>
      </p:sp>
      <p:sp>
        <p:nvSpPr>
          <p:cNvPr id="43010" name="Espace réservé des commentaires 2">
            <a:extLst>
              <a:ext uri="{FF2B5EF4-FFF2-40B4-BE49-F238E27FC236}">
                <a16:creationId xmlns:a16="http://schemas.microsoft.com/office/drawing/2014/main" id="{3798DF20-2F0D-084B-8EA2-3DC714DC1E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3011" name="Espace réservé du numéro de diapositive 3">
            <a:extLst>
              <a:ext uri="{FF2B5EF4-FFF2-40B4-BE49-F238E27FC236}">
                <a16:creationId xmlns:a16="http://schemas.microsoft.com/office/drawing/2014/main" id="{351A415F-6873-E04E-AC06-B9111723B5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86D885-BC9A-6947-9D0D-6621470D013D}" type="slidenum">
              <a:rPr lang="en-GB" altLang="fr-FR">
                <a:latin typeface="Tahoma" panose="020B0604030504040204" pitchFamily="34" charset="0"/>
              </a:rPr>
              <a:pPr>
                <a:spcBef>
                  <a:spcPct val="0"/>
                </a:spcBef>
              </a:pPr>
              <a:t>162</a:t>
            </a:fld>
            <a:endParaRPr lang="en-GB" altLang="fr-FR">
              <a:latin typeface="Tahoma" panose="020B060403050404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a:extLst>
              <a:ext uri="{FF2B5EF4-FFF2-40B4-BE49-F238E27FC236}">
                <a16:creationId xmlns:a16="http://schemas.microsoft.com/office/drawing/2014/main" id="{DBF29147-FDE0-0B44-92F4-D2D088E66B38}"/>
              </a:ext>
            </a:extLst>
          </p:cNvPr>
          <p:cNvSpPr>
            <a:spLocks noGrp="1" noRot="1" noChangeAspect="1" noChangeArrowheads="1" noTextEdit="1"/>
          </p:cNvSpPr>
          <p:nvPr>
            <p:ph type="sldImg"/>
          </p:nvPr>
        </p:nvSpPr>
        <p:spPr>
          <a:ln/>
        </p:spPr>
      </p:sp>
      <p:sp>
        <p:nvSpPr>
          <p:cNvPr id="45058" name="Espace réservé des commentaires 2">
            <a:extLst>
              <a:ext uri="{FF2B5EF4-FFF2-40B4-BE49-F238E27FC236}">
                <a16:creationId xmlns:a16="http://schemas.microsoft.com/office/drawing/2014/main" id="{E43F2D2E-575B-A74A-9290-0BA73404A4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5059" name="Espace réservé du numéro de diapositive 3">
            <a:extLst>
              <a:ext uri="{FF2B5EF4-FFF2-40B4-BE49-F238E27FC236}">
                <a16:creationId xmlns:a16="http://schemas.microsoft.com/office/drawing/2014/main" id="{492158AA-AB0F-6E45-AD4F-1868A8F4F2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4309CC1-59DC-0C44-8D62-2B10EA502A0D}" type="slidenum">
              <a:rPr lang="en-GB" altLang="fr-FR">
                <a:latin typeface="Tahoma" panose="020B0604030504040204" pitchFamily="34" charset="0"/>
              </a:rPr>
              <a:pPr>
                <a:spcBef>
                  <a:spcPct val="0"/>
                </a:spcBef>
              </a:pPr>
              <a:t>163</a:t>
            </a:fld>
            <a:endParaRPr lang="en-GB" altLang="fr-FR">
              <a:latin typeface="Tahoma" panose="020B060403050404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a:extLst>
              <a:ext uri="{FF2B5EF4-FFF2-40B4-BE49-F238E27FC236}">
                <a16:creationId xmlns:a16="http://schemas.microsoft.com/office/drawing/2014/main" id="{C1BE6063-0229-1445-9515-38C43EE82BD9}"/>
              </a:ext>
            </a:extLst>
          </p:cNvPr>
          <p:cNvSpPr>
            <a:spLocks noGrp="1" noRot="1" noChangeAspect="1" noChangeArrowheads="1" noTextEdit="1"/>
          </p:cNvSpPr>
          <p:nvPr>
            <p:ph type="sldImg"/>
          </p:nvPr>
        </p:nvSpPr>
        <p:spPr>
          <a:ln/>
        </p:spPr>
      </p:sp>
      <p:sp>
        <p:nvSpPr>
          <p:cNvPr id="47106" name="Espace réservé des commentaires 2">
            <a:extLst>
              <a:ext uri="{FF2B5EF4-FFF2-40B4-BE49-F238E27FC236}">
                <a16:creationId xmlns:a16="http://schemas.microsoft.com/office/drawing/2014/main" id="{2500BF83-B97E-9F48-989F-D4D0E049C9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
        <p:nvSpPr>
          <p:cNvPr id="47107" name="Espace réservé du numéro de diapositive 3">
            <a:extLst>
              <a:ext uri="{FF2B5EF4-FFF2-40B4-BE49-F238E27FC236}">
                <a16:creationId xmlns:a16="http://schemas.microsoft.com/office/drawing/2014/main" id="{E7D34D1A-0A99-094F-8993-2029D242D5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229CBE3-3548-7548-BD57-F721E8C536D4}" type="slidenum">
              <a:rPr lang="en-GB" altLang="fr-FR">
                <a:latin typeface="Tahoma" panose="020B0604030504040204" pitchFamily="34" charset="0"/>
              </a:rPr>
              <a:pPr>
                <a:spcBef>
                  <a:spcPct val="0"/>
                </a:spcBef>
              </a:pPr>
              <a:t>164</a:t>
            </a:fld>
            <a:endParaRPr lang="en-GB" altLang="fr-FR">
              <a:latin typeface="Tahoma" panose="020B060403050404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279">
            <a:extLst>
              <a:ext uri="{FF2B5EF4-FFF2-40B4-BE49-F238E27FC236}">
                <a16:creationId xmlns:a16="http://schemas.microsoft.com/office/drawing/2014/main" id="{31C8EAE5-9828-DE47-AC19-D197F88FD139}"/>
              </a:ext>
            </a:extLst>
          </p:cNvPr>
          <p:cNvSpPr>
            <a:spLocks noGrp="1" noRot="1" noChangeAspect="1" noChangeArrowheads="1" noTextEdit="1"/>
          </p:cNvSpPr>
          <p:nvPr>
            <p:ph type="sldImg"/>
          </p:nvPr>
        </p:nvSpPr>
        <p:spPr>
          <a:ln/>
        </p:spPr>
      </p:sp>
      <p:sp>
        <p:nvSpPr>
          <p:cNvPr id="60418" name="Shape 280">
            <a:extLst>
              <a:ext uri="{FF2B5EF4-FFF2-40B4-BE49-F238E27FC236}">
                <a16:creationId xmlns:a16="http://schemas.microsoft.com/office/drawing/2014/main" id="{4D9EDE66-E37C-6A49-A498-F30FC1305248}"/>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457200">
              <a:spcBef>
                <a:spcPts val="1200"/>
              </a:spcBef>
            </a:pPr>
            <a:r>
              <a:rPr lang="fr-FR" altLang="fr-FR" sz="2400">
                <a:latin typeface="Tw Cen MT" panose="020B0602020104020603" pitchFamily="34" charset="77"/>
                <a:ea typeface="ＭＳ Ｐゴシック" panose="020B0600070205080204" pitchFamily="34" charset="-128"/>
                <a:sym typeface="Tw Cen MT" panose="020B0602020104020603" pitchFamily="34" charset="77"/>
              </a:rPr>
              <a:t>La réactivation des </a:t>
            </a:r>
            <a:r>
              <a:rPr lang="fr-FR" altLang="fr-FR" sz="2400">
                <a:solidFill>
                  <a:srgbClr val="B51A00"/>
                </a:solidFill>
                <a:latin typeface="Tw Cen MT" panose="020B0602020104020603" pitchFamily="34" charset="77"/>
                <a:ea typeface="ＭＳ Ｐゴシック" panose="020B0600070205080204" pitchFamily="34" charset="-128"/>
                <a:sym typeface="Tw Cen MT" panose="020B0602020104020603" pitchFamily="34" charset="77"/>
              </a:rPr>
              <a:t>traces mnésiques préalablement consolidées</a:t>
            </a:r>
            <a:r>
              <a:rPr lang="fr-FR" altLang="fr-FR" sz="2400">
                <a:latin typeface="Tw Cen MT" panose="020B0602020104020603" pitchFamily="34" charset="77"/>
                <a:ea typeface="ＭＳ Ｐゴシック" panose="020B0600070205080204" pitchFamily="34" charset="-128"/>
                <a:sym typeface="Tw Cen MT" panose="020B0602020104020603" pitchFamily="34" charset="77"/>
              </a:rPr>
              <a:t> les rend à nouveau labiles. Afin de restabiliser cette trace réactivée et de la stocker de nouveau à long terme, celle-ci doit subir un processus nommé “reconsolidation” qui nécessite une nouvelle synthèse protéique, notamment au niveau hippocampique (Sara 2000, Nader 2003, Artinian et al, 2007, 2008) mais également une dégradation hippocampique (Artinian et al, 2009).</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hape 329">
            <a:extLst>
              <a:ext uri="{FF2B5EF4-FFF2-40B4-BE49-F238E27FC236}">
                <a16:creationId xmlns:a16="http://schemas.microsoft.com/office/drawing/2014/main" id="{E91FAECC-4A36-CC4A-BBE1-CE75CFFC13EA}"/>
              </a:ext>
            </a:extLst>
          </p:cNvPr>
          <p:cNvSpPr>
            <a:spLocks noGrp="1" noRot="1" noChangeAspect="1" noChangeArrowheads="1" noTextEdit="1"/>
          </p:cNvSpPr>
          <p:nvPr>
            <p:ph type="sldImg"/>
          </p:nvPr>
        </p:nvSpPr>
        <p:spPr>
          <a:ln/>
        </p:spPr>
      </p:sp>
      <p:sp>
        <p:nvSpPr>
          <p:cNvPr id="65538" name="Shape 330">
            <a:extLst>
              <a:ext uri="{FF2B5EF4-FFF2-40B4-BE49-F238E27FC236}">
                <a16:creationId xmlns:a16="http://schemas.microsoft.com/office/drawing/2014/main" id="{C08ED17C-237F-9F49-B931-B7569D88DEC5}"/>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L'anisomycine, est un </a:t>
            </a:r>
            <a:r>
              <a:rPr lang="fr-FR" altLang="fr-FR" u="sng">
                <a:latin typeface="Arial" panose="020B0604020202020204" pitchFamily="34" charset="0"/>
                <a:ea typeface="ＭＳ Ｐゴシック" panose="020B0600070205080204" pitchFamily="34" charset="-128"/>
                <a:hlinkClick r:id="rId3"/>
              </a:rPr>
              <a:t>antibiotique</a:t>
            </a:r>
            <a:r>
              <a:rPr lang="fr-FR" altLang="fr-FR">
                <a:latin typeface="Arial" panose="020B0604020202020204" pitchFamily="34" charset="0"/>
                <a:ea typeface="ＭＳ Ｐゴシック" panose="020B0600070205080204" pitchFamily="34" charset="-128"/>
              </a:rPr>
              <a:t> qui inhibe la synthèse des </a:t>
            </a:r>
            <a:r>
              <a:rPr lang="fr-FR" altLang="fr-FR" u="sng">
                <a:latin typeface="Arial" panose="020B0604020202020204" pitchFamily="34" charset="0"/>
                <a:ea typeface="ＭＳ Ｐゴシック" panose="020B0600070205080204" pitchFamily="34" charset="-128"/>
                <a:hlinkClick r:id="rId4"/>
              </a:rPr>
              <a:t>protéines</a:t>
            </a:r>
            <a:r>
              <a:rPr lang="fr-FR" altLang="fr-FR">
                <a:latin typeface="Arial" panose="020B0604020202020204" pitchFamily="34" charset="0"/>
                <a:ea typeface="ＭＳ Ｐゴシック" panose="020B0600070205080204" pitchFamily="34" charset="-128"/>
              </a:rPr>
              <a:t>. L'inhibition partielle de la synthèse d'ADN apparaît aux concentrations d'anisomycine qui inhibent 95% de la synthèse protéique.</a:t>
            </a:r>
          </a:p>
          <a:p>
            <a:r>
              <a:rPr lang="fr-FR" altLang="fr-FR">
                <a:latin typeface="Arial" panose="020B0604020202020204" pitchFamily="34" charset="0"/>
                <a:ea typeface="ＭＳ Ｐゴシック" panose="020B0600070205080204" pitchFamily="34" charset="-128"/>
              </a:rPr>
              <a:t>L’injection se fait dans une partie précise de l’amydgale (The lateral and basal nuclei of the amygdala (LBA) are believed to be a site of memory storage in fear learning)</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hape 341">
            <a:extLst>
              <a:ext uri="{FF2B5EF4-FFF2-40B4-BE49-F238E27FC236}">
                <a16:creationId xmlns:a16="http://schemas.microsoft.com/office/drawing/2014/main" id="{275E6BC6-4FD8-C249-828C-48EA53F87BF5}"/>
              </a:ext>
            </a:extLst>
          </p:cNvPr>
          <p:cNvSpPr>
            <a:spLocks noGrp="1" noRot="1" noChangeAspect="1" noChangeArrowheads="1" noTextEdit="1"/>
          </p:cNvSpPr>
          <p:nvPr>
            <p:ph type="sldImg"/>
          </p:nvPr>
        </p:nvSpPr>
        <p:spPr>
          <a:ln/>
        </p:spPr>
      </p:sp>
      <p:sp>
        <p:nvSpPr>
          <p:cNvPr id="67586" name="Shape 342">
            <a:extLst>
              <a:ext uri="{FF2B5EF4-FFF2-40B4-BE49-F238E27FC236}">
                <a16:creationId xmlns:a16="http://schemas.microsoft.com/office/drawing/2014/main" id="{8D3DDDA0-E265-DA41-86E6-9A09E98CA485}"/>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r>
              <a:rPr lang="fr-FR" altLang="fr-FR" sz="2000">
                <a:latin typeface="Helvetica" pitchFamily="2" charset="0"/>
                <a:ea typeface="Helvetica" pitchFamily="2" charset="0"/>
                <a:cs typeface="Helvetica" pitchFamily="2" charset="0"/>
                <a:sym typeface="Helvetica" pitchFamily="2" charset="0"/>
              </a:rPr>
              <a:t>un manque total d’activité (immobilité ou freezing ).</a:t>
            </a:r>
          </a:p>
          <a:p>
            <a:pPr defTabSz="457200"/>
            <a:r>
              <a:rPr lang="fr-FR" altLang="fr-FR" sz="2000">
                <a:latin typeface="Helvetica" pitchFamily="2" charset="0"/>
                <a:ea typeface="Helvetica" pitchFamily="2" charset="0"/>
                <a:cs typeface="Helvetica" pitchFamily="2" charset="0"/>
                <a:sym typeface="Helvetica" pitchFamily="2" charset="0"/>
              </a:rPr>
              <a:t>En test 2 on présente le SC 3 fois</a:t>
            </a:r>
          </a:p>
          <a:p>
            <a:pPr defTabSz="457200"/>
            <a:endParaRPr lang="fr-FR" altLang="fr-FR" sz="2000">
              <a:latin typeface="Helvetica" pitchFamily="2" charset="0"/>
              <a:ea typeface="Helvetica" pitchFamily="2" charset="0"/>
              <a:cs typeface="Helvetica" pitchFamily="2" charset="0"/>
              <a:sym typeface="Helvetica" pitchFamily="2"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hape 347">
            <a:extLst>
              <a:ext uri="{FF2B5EF4-FFF2-40B4-BE49-F238E27FC236}">
                <a16:creationId xmlns:a16="http://schemas.microsoft.com/office/drawing/2014/main" id="{12B40B26-CFB4-D349-9EEA-1202038C512B}"/>
              </a:ext>
            </a:extLst>
          </p:cNvPr>
          <p:cNvSpPr>
            <a:spLocks noGrp="1" noRot="1" noChangeAspect="1" noChangeArrowheads="1" noTextEdit="1"/>
          </p:cNvSpPr>
          <p:nvPr>
            <p:ph type="sldImg"/>
          </p:nvPr>
        </p:nvSpPr>
        <p:spPr>
          <a:ln/>
        </p:spPr>
      </p:sp>
      <p:sp>
        <p:nvSpPr>
          <p:cNvPr id="69634" name="Shape 348">
            <a:extLst>
              <a:ext uri="{FF2B5EF4-FFF2-40B4-BE49-F238E27FC236}">
                <a16:creationId xmlns:a16="http://schemas.microsoft.com/office/drawing/2014/main" id="{D3D62932-1815-7145-96E5-FDAB6CE517FC}"/>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lvl="1" indent="-571500" algn="just">
              <a:spcBef>
                <a:spcPts val="1800"/>
              </a:spcBef>
              <a:buFontTx/>
              <a:buChar char="•"/>
            </a:pPr>
            <a:r>
              <a:rPr lang="fr-FR" altLang="fr-FR" sz="2400">
                <a:solidFill>
                  <a:srgbClr val="515151"/>
                </a:solidFill>
                <a:latin typeface="Tw Cen MT" panose="020B0602020104020603" pitchFamily="34" charset="77"/>
                <a:ea typeface="ＭＳ Ｐゴシック" panose="020B0600070205080204" pitchFamily="34" charset="-128"/>
                <a:sym typeface="Tw Cen MT" panose="020B0602020104020603" pitchFamily="34" charset="77"/>
              </a:rPr>
              <a:t>En d’autres termes, la consolidation serait un processus de formation de nouveaux souvenirs, et la reconsolidation permettrait la mise à jour ou la modulation (augmentation ou atténuation) de la force d’anciens souvenirs déjà consolidés (Nader &amp; Einarsson, 2010). Cette clé signifie que même la réactivation d’un ancien souvenir consolidé depuis longtemps devrait mener à son atténuation, à la suite d’un blocage de la reconsolidation.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8/30/22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923A1CC3-2375-41D4-9E03-427CAF2A4C1A}" type="datetimeFigureOut">
              <a:rPr lang="en-US" dirty="0"/>
              <a:t>8/30/22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AFF16868-8199-4C2C-A5B1-63AEE139F88E}" type="datetimeFigureOut">
              <a:rPr lang="en-US" dirty="0"/>
              <a:t>8/30/22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AAD9FF7F-6988-44CC-821B-644E70CD2F73}" type="datetimeFigureOut">
              <a:rPr lang="en-US" dirty="0"/>
              <a:t>8/30/22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5C12C299-16B2-4475-990D-751901EACC14}" type="datetimeFigureOut">
              <a:rPr lang="en-US" dirty="0"/>
              <a:t>8/30/22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8/30/22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8/30/22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8/30/22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8/30/22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r>
              <a:t>Texte du titre</a:t>
            </a:r>
          </a:p>
        </p:txBody>
      </p:sp>
      <p:sp>
        <p:nvSpPr>
          <p:cNvPr id="19" name="Shape 19"/>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 name="Shape 20">
            <a:extLst>
              <a:ext uri="{FF2B5EF4-FFF2-40B4-BE49-F238E27FC236}">
                <a16:creationId xmlns:a16="http://schemas.microsoft.com/office/drawing/2014/main" id="{9DA5E80A-7C3D-C746-9304-C6F2D27B3A85}"/>
              </a:ext>
            </a:extLst>
          </p:cNvPr>
          <p:cNvSpPr>
            <a:spLocks noGrp="1"/>
          </p:cNvSpPr>
          <p:nvPr>
            <p:ph type="sldNum" sz="quarter" idx="10"/>
          </p:nvPr>
        </p:nvSpPr>
        <p:spPr/>
        <p:txBody>
          <a:bodyPr/>
          <a:lstStyle>
            <a:lvl1pPr>
              <a:defRPr smtClean="0"/>
            </a:lvl1pPr>
          </a:lstStyle>
          <a:p>
            <a:pPr>
              <a:defRPr/>
            </a:pPr>
            <a:fld id="{D0E84ECD-D198-EC4D-B8A8-AF6DB7D27215}" type="slidenum">
              <a:rPr lang="fr-FR" altLang="fr-FR"/>
              <a:pPr>
                <a:defRPr/>
              </a:pPr>
              <a:t>‹N°›</a:t>
            </a:fld>
            <a:endParaRPr lang="fr-FR" altLang="fr-FR"/>
          </a:p>
        </p:txBody>
      </p:sp>
    </p:spTree>
    <p:extLst>
      <p:ext uri="{BB962C8B-B14F-4D97-AF65-F5344CB8AC3E}">
        <p14:creationId xmlns:p14="http://schemas.microsoft.com/office/powerpoint/2010/main" val="2937019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8/30/22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F34E6425-0181-43F2-84FC-787E803FD2F8}" type="datetimeFigureOut">
              <a:rPr lang="en-US" dirty="0"/>
              <a:t>8/30/22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8/30/22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8/30/22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8/30/22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8/30/22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76E86A4C-8E40-4F87-A4F0-01A0687C5742}" type="datetimeFigureOut">
              <a:rPr lang="en-US" dirty="0"/>
              <a:t>8/30/22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5E72C73-2D91-4E12-BA25-F0AA0C03599B}" type="datetimeFigureOut">
              <a:rPr lang="en-US" dirty="0"/>
              <a:t>8/30/22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8/30/22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7.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38.png"/></Relationships>
</file>

<file path=ppt/slides/_rels/slide1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3.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2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6.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2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2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oleObject" Target="../embeddings/oleObject1.bin"/></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oleObject" Target="file:///Users/tarquinio/Desktop/enseignement/Lcence3%202917:M1%20Anne&#769;e%202009-2010/master%201%20victimologie%202009-2010.doc!OLE_LINK3"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oleObject" Target="file:///Users/tarquinio/Desktop/enseignement/Lcence3%202917:M1%20Anne&#769;e%202009-2010/master%201%20victimologie%202009-2010.doc!OLE_LINK4" TargetMode="External"/><Relationship Id="rId4" Type="http://schemas.openxmlformats.org/officeDocument/2006/relationships/image" Target="../media/image109.png"/></Relationships>
</file>

<file path=ppt/slides/_rels/slide2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2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oleObject" Target="file:///Users/tarquinio/Desktop/enseignement/Lcence3%202917:2018/M1%20Anne&#769;e%202009-2010%202/victimologie%20M1/master%201%20victimologie%202009-2010.doc&#63488;&#479;wh!OLE_LINK5" TargetMode="Externa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Image:Pr_Charcot_DSC09405.jpg"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www.kraepelin.org/db5/00479/kraepelin.org/_uimages/01_Kraepelin.gif"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gif"/></Relationships>
</file>

<file path=ppt/slides/_rels/slide8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3"/>
          <p:cNvSpPr>
            <a:spLocks noGrp="1" noChangeArrowheads="1"/>
          </p:cNvSpPr>
          <p:nvPr>
            <p:ph type="ctrTitle"/>
          </p:nvPr>
        </p:nvSpPr>
        <p:spPr>
          <a:xfrm>
            <a:off x="887278" y="2747775"/>
            <a:ext cx="10417443" cy="1647825"/>
          </a:xfrm>
        </p:spPr>
        <p:txBody>
          <a:bodyPr/>
          <a:lstStyle/>
          <a:p>
            <a:pPr algn="ctr">
              <a:defRPr/>
            </a:pPr>
            <a:r>
              <a:rPr lang="fr-FR" sz="4400" dirty="0">
                <a:solidFill>
                  <a:schemeClr val="bg1"/>
                </a:solidFill>
              </a:rPr>
              <a:t>Psychologie clinique et psychopathologie</a:t>
            </a:r>
            <a:br>
              <a:rPr lang="fr-FR" sz="4000" dirty="0">
                <a:solidFill>
                  <a:schemeClr val="bg1"/>
                </a:solidFill>
              </a:rPr>
            </a:br>
            <a:br>
              <a:rPr lang="fr-FR" sz="4000" dirty="0">
                <a:solidFill>
                  <a:schemeClr val="bg1"/>
                </a:solidFill>
              </a:rPr>
            </a:br>
            <a:r>
              <a:rPr lang="fr-FR" sz="3600" dirty="0" err="1">
                <a:solidFill>
                  <a:srgbClr val="FFFF00"/>
                </a:solidFill>
              </a:rPr>
              <a:t>Psychotraumatisme</a:t>
            </a:r>
            <a:r>
              <a:rPr lang="fr-FR" sz="3600" dirty="0">
                <a:solidFill>
                  <a:srgbClr val="FFFF00"/>
                </a:solidFill>
              </a:rPr>
              <a:t>, </a:t>
            </a:r>
            <a:r>
              <a:rPr lang="fr-FR" sz="3600" dirty="0" err="1">
                <a:solidFill>
                  <a:srgbClr val="FFFF00"/>
                </a:solidFill>
              </a:rPr>
              <a:t>psychotraumatismes</a:t>
            </a:r>
            <a:r>
              <a:rPr lang="fr-FR" sz="3600" dirty="0">
                <a:solidFill>
                  <a:srgbClr val="FFFF00"/>
                </a:solidFill>
              </a:rPr>
              <a:t> et personnalité borderline</a:t>
            </a:r>
            <a:br>
              <a:rPr lang="fr-FR" sz="4000" dirty="0">
                <a:solidFill>
                  <a:srgbClr val="002060"/>
                </a:solidFill>
                <a:latin typeface="Tahoma" charset="0"/>
              </a:rPr>
            </a:br>
            <a:endParaRPr lang="fr-FR" sz="4000" dirty="0">
              <a:solidFill>
                <a:srgbClr val="002060"/>
              </a:solidFill>
              <a:latin typeface="Tahoma" charset="0"/>
            </a:endParaRPr>
          </a:p>
        </p:txBody>
      </p:sp>
      <p:sp>
        <p:nvSpPr>
          <p:cNvPr id="270340" name="Rectangle 4"/>
          <p:cNvSpPr>
            <a:spLocks noRot="1" noChangeArrowheads="1"/>
          </p:cNvSpPr>
          <p:nvPr/>
        </p:nvSpPr>
        <p:spPr bwMode="auto">
          <a:xfrm>
            <a:off x="1825625" y="4395600"/>
            <a:ext cx="8540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fr-FR" altLang="x-none" dirty="0">
                <a:solidFill>
                  <a:schemeClr val="bg1">
                    <a:lumMod val="95000"/>
                  </a:schemeClr>
                </a:solidFill>
                <a:latin typeface="Tahoma" charset="0"/>
              </a:rPr>
              <a:t>Licence Mention psychologie</a:t>
            </a:r>
          </a:p>
          <a:p>
            <a:pPr algn="ctr" eaLnBrk="1" hangingPunct="1">
              <a:spcBef>
                <a:spcPct val="0"/>
              </a:spcBef>
              <a:buClrTx/>
              <a:buSzTx/>
              <a:buFontTx/>
              <a:buNone/>
            </a:pPr>
            <a:r>
              <a:rPr lang="fr-FR" altLang="x-none" dirty="0">
                <a:solidFill>
                  <a:schemeClr val="bg1">
                    <a:lumMod val="95000"/>
                  </a:schemeClr>
                </a:solidFill>
                <a:latin typeface="Tahoma" charset="0"/>
              </a:rPr>
              <a:t> </a:t>
            </a:r>
          </a:p>
          <a:p>
            <a:pPr algn="ctr" eaLnBrk="1" hangingPunct="1">
              <a:spcBef>
                <a:spcPct val="0"/>
              </a:spcBef>
              <a:buClrTx/>
              <a:buSzTx/>
              <a:buFontTx/>
              <a:buNone/>
            </a:pPr>
            <a:r>
              <a:rPr lang="fr-FR" altLang="x-none" dirty="0">
                <a:solidFill>
                  <a:schemeClr val="bg1">
                    <a:lumMod val="95000"/>
                  </a:schemeClr>
                </a:solidFill>
                <a:latin typeface="Tahoma" charset="0"/>
              </a:rPr>
              <a:t>Licence 2</a:t>
            </a:r>
          </a:p>
          <a:p>
            <a:pPr algn="ctr" eaLnBrk="1" hangingPunct="1">
              <a:spcBef>
                <a:spcPct val="0"/>
              </a:spcBef>
              <a:buClrTx/>
              <a:buSzTx/>
              <a:buFontTx/>
              <a:buNone/>
            </a:pPr>
            <a:r>
              <a:rPr lang="fr-FR" altLang="x-none">
                <a:solidFill>
                  <a:schemeClr val="bg1">
                    <a:lumMod val="95000"/>
                  </a:schemeClr>
                </a:solidFill>
                <a:latin typeface="Tahoma" charset="0"/>
              </a:rPr>
              <a:t>2022/2023</a:t>
            </a:r>
            <a:endParaRPr lang="fr-FR" altLang="x-none" dirty="0">
              <a:solidFill>
                <a:schemeClr val="bg1">
                  <a:lumMod val="95000"/>
                </a:schemeClr>
              </a:solidFill>
              <a:latin typeface="Tahoma" charset="0"/>
            </a:endParaRPr>
          </a:p>
          <a:p>
            <a:pPr algn="ctr" eaLnBrk="1" hangingPunct="1">
              <a:spcBef>
                <a:spcPct val="0"/>
              </a:spcBef>
              <a:buClrTx/>
              <a:buSzTx/>
              <a:buFontTx/>
              <a:buNone/>
            </a:pPr>
            <a:r>
              <a:rPr lang="fr-FR" altLang="x-none" dirty="0">
                <a:solidFill>
                  <a:schemeClr val="bg1">
                    <a:lumMod val="95000"/>
                  </a:schemeClr>
                </a:solidFill>
                <a:latin typeface="Tahoma" charset="0"/>
              </a:rPr>
              <a:t>UE401 EC2 Psychologie clinique et psychopathologie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0339"/>
                                        </p:tgtEl>
                                        <p:attrNameLst>
                                          <p:attrName>style.visibility</p:attrName>
                                        </p:attrNameLst>
                                      </p:cBhvr>
                                      <p:to>
                                        <p:strVal val="visible"/>
                                      </p:to>
                                    </p:set>
                                    <p:animEffect transition="in" filter="wipe(down)">
                                      <p:cBhvr>
                                        <p:cTn id="7" dur="580">
                                          <p:stCondLst>
                                            <p:cond delay="0"/>
                                          </p:stCondLst>
                                        </p:cTn>
                                        <p:tgtEl>
                                          <p:spTgt spid="270339"/>
                                        </p:tgtEl>
                                      </p:cBhvr>
                                    </p:animEffect>
                                    <p:anim calcmode="lin" valueType="num">
                                      <p:cBhvr>
                                        <p:cTn id="8" dur="1822" tmFilter="0,0; 0.14,0.36; 0.43,0.73; 0.71,0.91; 1.0,1.0">
                                          <p:stCondLst>
                                            <p:cond delay="0"/>
                                          </p:stCondLst>
                                        </p:cTn>
                                        <p:tgtEl>
                                          <p:spTgt spid="2703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03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03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03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0339"/>
                                        </p:tgtEl>
                                        <p:attrNameLst>
                                          <p:attrName>ppt_y</p:attrName>
                                        </p:attrNameLst>
                                      </p:cBhvr>
                                      <p:tavLst>
                                        <p:tav tm="0" fmla="#ppt_y-sin(pi*$)/81">
                                          <p:val>
                                            <p:fltVal val="0"/>
                                          </p:val>
                                        </p:tav>
                                        <p:tav tm="100000">
                                          <p:val>
                                            <p:fltVal val="1"/>
                                          </p:val>
                                        </p:tav>
                                      </p:tavLst>
                                    </p:anim>
                                    <p:animScale>
                                      <p:cBhvr>
                                        <p:cTn id="13" dur="26">
                                          <p:stCondLst>
                                            <p:cond delay="650"/>
                                          </p:stCondLst>
                                        </p:cTn>
                                        <p:tgtEl>
                                          <p:spTgt spid="270339"/>
                                        </p:tgtEl>
                                      </p:cBhvr>
                                      <p:to x="100000" y="60000"/>
                                    </p:animScale>
                                    <p:animScale>
                                      <p:cBhvr>
                                        <p:cTn id="14" dur="166" decel="50000">
                                          <p:stCondLst>
                                            <p:cond delay="676"/>
                                          </p:stCondLst>
                                        </p:cTn>
                                        <p:tgtEl>
                                          <p:spTgt spid="270339"/>
                                        </p:tgtEl>
                                      </p:cBhvr>
                                      <p:to x="100000" y="100000"/>
                                    </p:animScale>
                                    <p:animScale>
                                      <p:cBhvr>
                                        <p:cTn id="15" dur="26">
                                          <p:stCondLst>
                                            <p:cond delay="1312"/>
                                          </p:stCondLst>
                                        </p:cTn>
                                        <p:tgtEl>
                                          <p:spTgt spid="270339"/>
                                        </p:tgtEl>
                                      </p:cBhvr>
                                      <p:to x="100000" y="80000"/>
                                    </p:animScale>
                                    <p:animScale>
                                      <p:cBhvr>
                                        <p:cTn id="16" dur="166" decel="50000">
                                          <p:stCondLst>
                                            <p:cond delay="1338"/>
                                          </p:stCondLst>
                                        </p:cTn>
                                        <p:tgtEl>
                                          <p:spTgt spid="270339"/>
                                        </p:tgtEl>
                                      </p:cBhvr>
                                      <p:to x="100000" y="100000"/>
                                    </p:animScale>
                                    <p:animScale>
                                      <p:cBhvr>
                                        <p:cTn id="17" dur="26">
                                          <p:stCondLst>
                                            <p:cond delay="1642"/>
                                          </p:stCondLst>
                                        </p:cTn>
                                        <p:tgtEl>
                                          <p:spTgt spid="270339"/>
                                        </p:tgtEl>
                                      </p:cBhvr>
                                      <p:to x="100000" y="90000"/>
                                    </p:animScale>
                                    <p:animScale>
                                      <p:cBhvr>
                                        <p:cTn id="18" dur="166" decel="50000">
                                          <p:stCondLst>
                                            <p:cond delay="1668"/>
                                          </p:stCondLst>
                                        </p:cTn>
                                        <p:tgtEl>
                                          <p:spTgt spid="270339"/>
                                        </p:tgtEl>
                                      </p:cBhvr>
                                      <p:to x="100000" y="100000"/>
                                    </p:animScale>
                                    <p:animScale>
                                      <p:cBhvr>
                                        <p:cTn id="19" dur="26">
                                          <p:stCondLst>
                                            <p:cond delay="1808"/>
                                          </p:stCondLst>
                                        </p:cTn>
                                        <p:tgtEl>
                                          <p:spTgt spid="270339"/>
                                        </p:tgtEl>
                                      </p:cBhvr>
                                      <p:to x="100000" y="95000"/>
                                    </p:animScale>
                                    <p:animScale>
                                      <p:cBhvr>
                                        <p:cTn id="20" dur="166" decel="50000">
                                          <p:stCondLst>
                                            <p:cond delay="1834"/>
                                          </p:stCondLst>
                                        </p:cTn>
                                        <p:tgtEl>
                                          <p:spTgt spid="27033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70340"/>
                                        </p:tgtEl>
                                        <p:attrNameLst>
                                          <p:attrName>style.visibility</p:attrName>
                                        </p:attrNameLst>
                                      </p:cBhvr>
                                      <p:to>
                                        <p:strVal val="visible"/>
                                      </p:to>
                                    </p:set>
                                    <p:animEffect transition="in" filter="blinds(horizontal)">
                                      <p:cBhvr>
                                        <p:cTn id="25" dur="500"/>
                                        <p:tgtEl>
                                          <p:spTgt spid="27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P spid="2703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34260" y="3246094"/>
            <a:ext cx="11324949" cy="4498975"/>
          </a:xfrm>
        </p:spPr>
        <p:txBody>
          <a:bodyPr>
            <a:normAutofit/>
          </a:bodyPr>
          <a:lstStyle/>
          <a:p>
            <a:pPr algn="just" eaLnBrk="1" hangingPunct="1"/>
            <a:r>
              <a:rPr lang="fr-FR" altLang="x-none" sz="2400" dirty="0">
                <a:ea typeface="ＭＳ Ｐゴシック" charset="-128"/>
              </a:rPr>
              <a:t>À l</a:t>
            </a:r>
            <a:r>
              <a:rPr lang="fr-FR" altLang="fr-FR" sz="2400" dirty="0">
                <a:ea typeface="ＭＳ Ｐゴシック" charset="-128"/>
              </a:rPr>
              <a:t>’</a:t>
            </a:r>
            <a:r>
              <a:rPr lang="fr-FR" altLang="x-none" sz="2400" dirty="0">
                <a:ea typeface="ＭＳ Ｐゴシック" charset="-128"/>
              </a:rPr>
              <a:t>origine était le traumatisme ! Que les événements soient massifs ou relatifs, peu importe ! Ce qui compte c</a:t>
            </a:r>
            <a:r>
              <a:rPr lang="fr-FR" altLang="fr-FR" sz="2400" dirty="0">
                <a:ea typeface="ＭＳ Ｐゴシック" charset="-128"/>
              </a:rPr>
              <a:t>’</a:t>
            </a:r>
            <a:r>
              <a:rPr lang="fr-FR" altLang="x-none" sz="2400" dirty="0">
                <a:ea typeface="ＭＳ Ｐゴシック" charset="-128"/>
              </a:rPr>
              <a:t>est qu</a:t>
            </a:r>
            <a:r>
              <a:rPr lang="fr-FR" altLang="fr-FR" sz="2400" dirty="0">
                <a:ea typeface="ＭＳ Ｐゴシック" charset="-128"/>
              </a:rPr>
              <a:t>’</a:t>
            </a:r>
            <a:r>
              <a:rPr lang="fr-FR" altLang="x-none" sz="2400" dirty="0">
                <a:ea typeface="ＭＳ Ｐゴシック" charset="-128"/>
              </a:rPr>
              <a:t>ils atteignent et débordent les limites du sujet. </a:t>
            </a:r>
          </a:p>
          <a:p>
            <a:pPr algn="just" eaLnBrk="1" hangingPunct="1"/>
            <a:r>
              <a:rPr lang="fr-FR" altLang="x-none" sz="2400" dirty="0">
                <a:ea typeface="ＭＳ Ｐゴシック" charset="-128"/>
              </a:rPr>
              <a:t>Et si les facteurs déclenchant peuvent être anodins ou massifs, leurs manifestations symptomatiques peuvent être variées, multiformes, irrationnelles et recouvrir un spectre d</a:t>
            </a:r>
            <a:r>
              <a:rPr lang="fr-FR" altLang="fr-FR" sz="2400" dirty="0">
                <a:ea typeface="ＭＳ Ｐゴシック" charset="-128"/>
              </a:rPr>
              <a:t>’</a:t>
            </a:r>
            <a:r>
              <a:rPr lang="fr-FR" altLang="x-none" sz="2400" dirty="0">
                <a:ea typeface="ＭＳ Ｐゴシック" charset="-128"/>
              </a:rPr>
              <a:t>expression qui surprendra toujours.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744448"/>
            <a:ext cx="11913326"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b="1" dirty="0">
              <a:solidFill>
                <a:srgbClr val="000000"/>
              </a:solidFill>
              <a:latin typeface="+mj-lt"/>
            </a:endParaRPr>
          </a:p>
          <a:p>
            <a:pPr lvl="1" algn="just" eaLnBrk="1" hangingPunct="1">
              <a:spcBef>
                <a:spcPct val="20000"/>
              </a:spcBef>
              <a:buClrTx/>
              <a:buSzTx/>
              <a:buFontTx/>
              <a:buChar char="–"/>
            </a:pPr>
            <a:r>
              <a:rPr lang="fr-FR" altLang="x-none" sz="2400" dirty="0">
                <a:solidFill>
                  <a:schemeClr val="tx1"/>
                </a:solidFill>
                <a:latin typeface="+mj-lt"/>
              </a:rPr>
              <a:t>C'est l'inverse de la réaction de sidération. Le sujet stressé ressent un impérieux besoin d'agir, il ne peut pas supporter de rester immobile et inactif ; d'autant plus que l'action « occupe » et empêche de se laisser envahir par la peur. </a:t>
            </a:r>
          </a:p>
          <a:p>
            <a:pPr lvl="1" algn="just" eaLnBrk="1" hangingPunct="1">
              <a:spcBef>
                <a:spcPct val="20000"/>
              </a:spcBef>
              <a:buClrTx/>
              <a:buSzTx/>
              <a:buFontTx/>
              <a:buChar char="–"/>
            </a:pPr>
            <a:endParaRPr lang="fr-FR" altLang="x-none" sz="2400" dirty="0">
              <a:solidFill>
                <a:schemeClr val="tx1"/>
              </a:solidFill>
              <a:latin typeface="+mj-lt"/>
            </a:endParaRPr>
          </a:p>
          <a:p>
            <a:pPr lvl="1" algn="just" eaLnBrk="1" hangingPunct="1">
              <a:spcBef>
                <a:spcPct val="20000"/>
              </a:spcBef>
              <a:buClrTx/>
              <a:buSzTx/>
              <a:buFontTx/>
              <a:buChar char="–"/>
            </a:pPr>
            <a:r>
              <a:rPr lang="fr-FR" altLang="x-none" sz="2400" dirty="0">
                <a:solidFill>
                  <a:schemeClr val="tx1"/>
                </a:solidFill>
                <a:latin typeface="+mj-lt"/>
              </a:rPr>
              <a:t>Mais, faute de sang-froid, faute de lucidité, et faute aussi de disposer de modèles d'action appris auparavant ou ordonnés par un cadre, le sujet va décharger sa tension dans un gesticulation brouillonne et inefficace : gestes inutiles, déplacements de va-et-vient, ordres contradictoires. </a:t>
            </a:r>
          </a:p>
          <a:p>
            <a:pPr lvl="1" algn="just" eaLnBrk="1" hangingPunct="1">
              <a:spcBef>
                <a:spcPct val="20000"/>
              </a:spcBef>
              <a:buClrTx/>
              <a:buSzTx/>
              <a:buFontTx/>
              <a:buChar char="–"/>
            </a:pPr>
            <a:endParaRPr lang="fr-FR" altLang="x-none" sz="2400" dirty="0">
              <a:solidFill>
                <a:schemeClr val="tx1"/>
              </a:solidFill>
              <a:latin typeface="+mj-lt"/>
            </a:endParaRPr>
          </a:p>
          <a:p>
            <a:pPr lvl="1" algn="just" eaLnBrk="1" hangingPunct="1">
              <a:spcBef>
                <a:spcPct val="20000"/>
              </a:spcBef>
              <a:buClrTx/>
              <a:buSzTx/>
              <a:buFontTx/>
              <a:buChar char="–"/>
            </a:pPr>
            <a:r>
              <a:rPr lang="fr-FR" altLang="x-none" sz="2400" dirty="0">
                <a:solidFill>
                  <a:schemeClr val="tx1"/>
                </a:solidFill>
                <a:latin typeface="+mj-lt"/>
              </a:rPr>
              <a:t>Un tel comportement, qui peut précipiter le sujet stressé dans le danger, est en outre nuisible par son effet contagieux et par la perturbation qu'il provoque au sein de la communauté exposée au même danger. En général, cette réaction agitée est, elle aussi, éphémère et sans séquelle.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248194" y="1988841"/>
            <a:ext cx="9807974"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b="1" dirty="0">
              <a:solidFill>
                <a:srgbClr val="000000"/>
              </a:solidFill>
              <a:latin typeface="+mn-lt"/>
            </a:endParaRPr>
          </a:p>
          <a:p>
            <a:pPr lvl="1" eaLnBrk="1" hangingPunct="1">
              <a:spcBef>
                <a:spcPct val="20000"/>
              </a:spcBef>
              <a:buClrTx/>
              <a:buSzTx/>
              <a:buFontTx/>
              <a:buChar char="–"/>
            </a:pPr>
            <a:r>
              <a:rPr lang="fr-FR" altLang="x-none" sz="2400" dirty="0">
                <a:solidFill>
                  <a:srgbClr val="FF3300"/>
                </a:solidFill>
                <a:latin typeface="+mn-lt"/>
              </a:rPr>
              <a:t>la réaction de sidération</a:t>
            </a:r>
          </a:p>
          <a:p>
            <a:pPr lvl="1" eaLnBrk="1" hangingPunct="1">
              <a:spcBef>
                <a:spcPct val="20000"/>
              </a:spcBef>
              <a:buClrTx/>
              <a:buSzTx/>
              <a:buFontTx/>
              <a:buChar char="–"/>
            </a:pPr>
            <a:r>
              <a:rPr lang="fr-FR" altLang="x-none" sz="2400" dirty="0">
                <a:solidFill>
                  <a:srgbClr val="FF3300"/>
                </a:solidFill>
                <a:latin typeface="+mn-lt"/>
              </a:rPr>
              <a:t>la réaction d </a:t>
            </a:r>
            <a:r>
              <a:rPr lang="fr-FR" altLang="fr-FR" sz="2400" dirty="0">
                <a:solidFill>
                  <a:srgbClr val="FF3300"/>
                </a:solidFill>
                <a:latin typeface="+mn-lt"/>
              </a:rPr>
              <a:t>’</a:t>
            </a:r>
            <a:r>
              <a:rPr lang="fr-FR" altLang="x-none" sz="2400" dirty="0">
                <a:solidFill>
                  <a:srgbClr val="FF3300"/>
                </a:solidFill>
                <a:latin typeface="+mn-lt"/>
              </a:rPr>
              <a:t>agitation désordonnée</a:t>
            </a:r>
          </a:p>
          <a:p>
            <a:pPr lvl="1" eaLnBrk="1" hangingPunct="1">
              <a:spcBef>
                <a:spcPct val="20000"/>
              </a:spcBef>
              <a:buClrTx/>
              <a:buSzTx/>
              <a:buFontTx/>
              <a:buChar char="–"/>
            </a:pPr>
            <a:r>
              <a:rPr lang="fr-FR" altLang="x-none" sz="2400" dirty="0">
                <a:solidFill>
                  <a:srgbClr val="003399"/>
                </a:solidFill>
                <a:latin typeface="+mn-lt"/>
              </a:rPr>
              <a:t>la fuite panique</a:t>
            </a:r>
          </a:p>
          <a:p>
            <a:pPr lvl="1" eaLnBrk="1" hangingPunct="1">
              <a:spcBef>
                <a:spcPct val="20000"/>
              </a:spcBef>
              <a:buClrTx/>
              <a:buSzTx/>
              <a:buFontTx/>
              <a:buChar char="–"/>
            </a:pPr>
            <a:r>
              <a:rPr lang="fr-FR" altLang="x-none" sz="2400" dirty="0">
                <a:solidFill>
                  <a:srgbClr val="FF3300"/>
                </a:solidFill>
                <a:latin typeface="+mn-lt"/>
              </a:rPr>
              <a:t>l</a:t>
            </a:r>
            <a:r>
              <a:rPr lang="fr-FR" altLang="fr-FR" sz="2400" dirty="0">
                <a:solidFill>
                  <a:srgbClr val="FF3300"/>
                </a:solidFill>
                <a:latin typeface="+mn-lt"/>
              </a:rPr>
              <a:t>’</a:t>
            </a:r>
            <a:r>
              <a:rPr lang="fr-FR" altLang="x-none" sz="2400" dirty="0">
                <a:solidFill>
                  <a:srgbClr val="FF3300"/>
                </a:solidFill>
                <a:latin typeface="+mn-lt"/>
              </a:rPr>
              <a:t>action automatique</a:t>
            </a:r>
            <a:endParaRPr lang="fr-FR" altLang="x-none" sz="2400" dirty="0">
              <a:solidFill>
                <a:schemeClr val="tx1"/>
              </a:solidFill>
              <a:latin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222069" y="1125539"/>
            <a:ext cx="10737668"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Tx/>
              <a:buChar char="-"/>
            </a:pPr>
            <a:r>
              <a:rPr lang="fr-FR" altLang="x-none" sz="2000" dirty="0">
                <a:solidFill>
                  <a:schemeClr val="tx1"/>
                </a:solidFill>
                <a:latin typeface="+mj-lt"/>
              </a:rPr>
              <a:t>Variante unidirectionnelle de la réaction agitée, elle répond, comme elle, à un besoin impérieux d'agir ou, au moins, de s'éloigner du danger.</a:t>
            </a:r>
          </a:p>
          <a:p>
            <a:pPr algn="just" eaLnBrk="1" hangingPunct="1">
              <a:spcBef>
                <a:spcPct val="20000"/>
              </a:spcBef>
              <a:buClr>
                <a:schemeClr val="hlink"/>
              </a:buClr>
              <a:buSzPct val="80000"/>
              <a:buFontTx/>
              <a:buChar char="-"/>
            </a:pPr>
            <a:endParaRPr lang="fr-FR" altLang="x-none" sz="2000" dirty="0">
              <a:solidFill>
                <a:schemeClr val="tx1"/>
              </a:solidFill>
              <a:latin typeface="+mj-lt"/>
            </a:endParaRPr>
          </a:p>
          <a:p>
            <a:pPr algn="just" eaLnBrk="1" hangingPunct="1">
              <a:spcBef>
                <a:spcPct val="20000"/>
              </a:spcBef>
              <a:buClr>
                <a:schemeClr val="hlink"/>
              </a:buClr>
              <a:buSzPct val="80000"/>
              <a:buFontTx/>
              <a:buChar char="-"/>
            </a:pPr>
            <a:r>
              <a:rPr lang="fr-FR" altLang="x-none" sz="2000" dirty="0">
                <a:solidFill>
                  <a:schemeClr val="tx1"/>
                </a:solidFill>
                <a:latin typeface="+mj-lt"/>
              </a:rPr>
              <a:t>Reliquat d'une réaction archaïque collective organisée et salvatrice (la « fuite ensemble » du troupeau), elle devient pathologique lorsqu'elle est inappropriée à la situation, irraisonnée et contagieuse, et se transforme en fuite éperdue, parfois au sein même du danger.</a:t>
            </a:r>
          </a:p>
          <a:p>
            <a:pPr algn="just" eaLnBrk="1" hangingPunct="1">
              <a:spcBef>
                <a:spcPct val="20000"/>
              </a:spcBef>
              <a:buClr>
                <a:schemeClr val="hlink"/>
              </a:buClr>
              <a:buSzPct val="80000"/>
              <a:buFontTx/>
              <a:buChar char="-"/>
            </a:pPr>
            <a:endParaRPr lang="fr-FR" altLang="x-none" sz="2000" dirty="0">
              <a:solidFill>
                <a:schemeClr val="tx1"/>
              </a:solidFill>
              <a:latin typeface="+mj-lt"/>
            </a:endParaRPr>
          </a:p>
          <a:p>
            <a:pPr algn="just" eaLnBrk="1" hangingPunct="1">
              <a:spcBef>
                <a:spcPct val="20000"/>
              </a:spcBef>
              <a:buClr>
                <a:schemeClr val="hlink"/>
              </a:buClr>
              <a:buSzPct val="80000"/>
              <a:buFontTx/>
              <a:buChar char="-"/>
            </a:pPr>
            <a:r>
              <a:rPr lang="fr-FR" altLang="x-none" sz="2000" dirty="0">
                <a:solidFill>
                  <a:schemeClr val="tx1"/>
                </a:solidFill>
                <a:latin typeface="+mj-lt"/>
              </a:rPr>
              <a:t>Elle peut être individuelle ou collective, et, dans ce dernier cas, surgir d'emblée ou se propager de proche en proche, comme une perle qui déferle. Non durable, elle se résout plus souvent spontanément et ne laisse pas, en principe de séquelle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509451" y="2132857"/>
            <a:ext cx="9546717"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sz="1800" b="1" dirty="0">
              <a:solidFill>
                <a:srgbClr val="000000"/>
              </a:solidFill>
              <a:latin typeface="+mj-lt"/>
            </a:endParaRPr>
          </a:p>
          <a:p>
            <a:pPr lvl="1" eaLnBrk="1" hangingPunct="1">
              <a:spcBef>
                <a:spcPct val="20000"/>
              </a:spcBef>
              <a:buClrTx/>
              <a:buSzTx/>
              <a:buFontTx/>
              <a:buChar char="–"/>
            </a:pPr>
            <a:r>
              <a:rPr lang="fr-FR" altLang="x-none" sz="3200" dirty="0">
                <a:solidFill>
                  <a:srgbClr val="FF3300"/>
                </a:solidFill>
                <a:latin typeface="+mj-lt"/>
              </a:rPr>
              <a:t>la réaction de sidération</a:t>
            </a:r>
          </a:p>
          <a:p>
            <a:pPr lvl="1" eaLnBrk="1" hangingPunct="1">
              <a:spcBef>
                <a:spcPct val="20000"/>
              </a:spcBef>
              <a:buClrTx/>
              <a:buSzTx/>
              <a:buFontTx/>
              <a:buChar char="–"/>
            </a:pPr>
            <a:r>
              <a:rPr lang="fr-FR" altLang="x-none" sz="3200" dirty="0">
                <a:solidFill>
                  <a:srgbClr val="FF3300"/>
                </a:solidFill>
                <a:latin typeface="+mj-lt"/>
              </a:rPr>
              <a:t>la réaction d </a:t>
            </a:r>
            <a:r>
              <a:rPr lang="fr-FR" altLang="fr-FR" sz="3200" dirty="0">
                <a:solidFill>
                  <a:srgbClr val="FF3300"/>
                </a:solidFill>
                <a:latin typeface="+mj-lt"/>
              </a:rPr>
              <a:t>’</a:t>
            </a:r>
            <a:r>
              <a:rPr lang="fr-FR" altLang="x-none" sz="3200" dirty="0">
                <a:solidFill>
                  <a:srgbClr val="FF3300"/>
                </a:solidFill>
                <a:latin typeface="+mj-lt"/>
              </a:rPr>
              <a:t>agitation désordonnée</a:t>
            </a:r>
          </a:p>
          <a:p>
            <a:pPr lvl="1" eaLnBrk="1" hangingPunct="1">
              <a:spcBef>
                <a:spcPct val="20000"/>
              </a:spcBef>
              <a:buClrTx/>
              <a:buSzTx/>
              <a:buFontTx/>
              <a:buChar char="–"/>
            </a:pPr>
            <a:r>
              <a:rPr lang="fr-FR" altLang="x-none" sz="3200" dirty="0">
                <a:solidFill>
                  <a:srgbClr val="FF3300"/>
                </a:solidFill>
                <a:latin typeface="+mj-lt"/>
              </a:rPr>
              <a:t>la fuite panique</a:t>
            </a:r>
          </a:p>
          <a:p>
            <a:pPr lvl="1" eaLnBrk="1" hangingPunct="1">
              <a:spcBef>
                <a:spcPct val="20000"/>
              </a:spcBef>
              <a:buClrTx/>
              <a:buSzTx/>
              <a:buFontTx/>
              <a:buChar char="–"/>
            </a:pPr>
            <a:r>
              <a:rPr lang="fr-FR" altLang="x-none" sz="3200" dirty="0">
                <a:solidFill>
                  <a:srgbClr val="003399"/>
                </a:solidFill>
                <a:latin typeface="+mj-lt"/>
              </a:rPr>
              <a:t>l</a:t>
            </a:r>
            <a:r>
              <a:rPr lang="fr-FR" altLang="fr-FR" sz="3200" dirty="0">
                <a:solidFill>
                  <a:srgbClr val="003399"/>
                </a:solidFill>
                <a:latin typeface="+mj-lt"/>
              </a:rPr>
              <a:t>’</a:t>
            </a:r>
            <a:r>
              <a:rPr lang="fr-FR" altLang="x-none" sz="3200" dirty="0">
                <a:solidFill>
                  <a:srgbClr val="003399"/>
                </a:solidFill>
                <a:latin typeface="+mj-lt"/>
              </a:rPr>
              <a:t>action automatique</a:t>
            </a:r>
            <a:endParaRPr lang="fr-FR" altLang="x-none" sz="2800" dirty="0">
              <a:solidFill>
                <a:srgbClr val="003399"/>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Rot="1" noChangeArrowheads="1"/>
          </p:cNvSpPr>
          <p:nvPr>
            <p:ph type="body" idx="1"/>
          </p:nvPr>
        </p:nvSpPr>
        <p:spPr>
          <a:xfrm>
            <a:off x="666183" y="2576994"/>
            <a:ext cx="8291512" cy="3384277"/>
          </a:xfrm>
          <a:ln>
            <a:solidFill>
              <a:srgbClr val="000000"/>
            </a:solidFill>
            <a:miter lim="800000"/>
            <a:headEnd/>
            <a:tailEnd/>
          </a:ln>
        </p:spPr>
        <p:txBody>
          <a:bodyPr>
            <a:normAutofit/>
          </a:bodyPr>
          <a:lstStyle/>
          <a:p>
            <a:pPr algn="just" eaLnBrk="1" hangingPunct="1">
              <a:buFont typeface="Wingdings" charset="2"/>
              <a:buChar char="ü"/>
            </a:pPr>
            <a:r>
              <a:rPr lang="fr-FR" altLang="x-none" sz="2400" b="1" dirty="0">
                <a:latin typeface="+mj-lt"/>
                <a:ea typeface="ＭＳ Ｐゴシック" charset="-128"/>
              </a:rPr>
              <a:t>Réaction de stress normale, adaptative</a:t>
            </a:r>
          </a:p>
          <a:p>
            <a:pPr algn="just" eaLnBrk="1" hangingPunct="1">
              <a:buFont typeface="Wingdings" charset="2"/>
              <a:buChar char="ü"/>
            </a:pPr>
            <a:r>
              <a:rPr lang="fr-FR" altLang="x-none" sz="2400" b="1" dirty="0">
                <a:latin typeface="+mj-lt"/>
                <a:ea typeface="ＭＳ Ｐゴシック" charset="-128"/>
              </a:rPr>
              <a:t>Réactions de stress dépassé, inadaptées</a:t>
            </a:r>
          </a:p>
          <a:p>
            <a:pPr algn="just" eaLnBrk="1" hangingPunct="1">
              <a:buFont typeface="Wingdings" charset="2"/>
              <a:buChar char="ü"/>
            </a:pPr>
            <a:r>
              <a:rPr lang="fr-FR" altLang="x-none" sz="2400" b="1" dirty="0">
                <a:solidFill>
                  <a:srgbClr val="FF0000"/>
                </a:solidFill>
                <a:latin typeface="+mj-lt"/>
                <a:ea typeface="ＭＳ Ｐゴシック" charset="-128"/>
              </a:rPr>
              <a:t>Réactions </a:t>
            </a:r>
            <a:r>
              <a:rPr lang="fr-FR" altLang="x-none" sz="2400" b="1" dirty="0" err="1">
                <a:solidFill>
                  <a:srgbClr val="FF0000"/>
                </a:solidFill>
                <a:latin typeface="+mj-lt"/>
                <a:ea typeface="ＭＳ Ｐゴシック" charset="-128"/>
              </a:rPr>
              <a:t>névropathiques</a:t>
            </a:r>
            <a:endParaRPr lang="fr-FR" altLang="x-none" sz="2400"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p:txBody>
      </p:sp>
      <p:sp>
        <p:nvSpPr>
          <p:cNvPr id="215042" name="Rectangle 3"/>
          <p:cNvSpPr>
            <a:spLocks noGrp="1" noRot="1" noChangeArrowheads="1"/>
          </p:cNvSpPr>
          <p:nvPr>
            <p:ph type="title"/>
          </p:nvPr>
        </p:nvSpPr>
        <p:spPr>
          <a:xfrm>
            <a:off x="2097088" y="-99392"/>
            <a:ext cx="8042275" cy="1336675"/>
          </a:xfrm>
        </p:spPr>
        <p:txBody>
          <a:bodyPr/>
          <a:lstStyle/>
          <a:p>
            <a:pPr eaLnBrk="1" hangingPunct="1"/>
            <a:r>
              <a:rPr lang="fr-FR" altLang="x-none" sz="4000">
                <a:latin typeface="Tahoma" charset="0"/>
                <a:ea typeface="ＭＳ Ｐゴシック" charset="-128"/>
              </a:rPr>
              <a:t>3. La clinique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1125539"/>
            <a:ext cx="11586753"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Tx/>
              <a:buChar char="-"/>
            </a:pPr>
            <a:r>
              <a:rPr lang="fr-FR" altLang="x-none" dirty="0">
                <a:solidFill>
                  <a:schemeClr val="tx1"/>
                </a:solidFill>
                <a:latin typeface="+mj-lt"/>
              </a:rPr>
              <a:t>Les réactions névrotiques surtout </a:t>
            </a:r>
            <a:r>
              <a:rPr lang="fr-FR" altLang="x-none" dirty="0">
                <a:solidFill>
                  <a:srgbClr val="FF0000"/>
                </a:solidFill>
                <a:latin typeface="+mj-lt"/>
              </a:rPr>
              <a:t>phobiques et hystériques</a:t>
            </a:r>
            <a:r>
              <a:rPr lang="fr-FR" altLang="x-none" dirty="0">
                <a:solidFill>
                  <a:schemeClr val="tx1"/>
                </a:solidFill>
                <a:latin typeface="+mj-lt"/>
              </a:rPr>
              <a:t>, sont le fait de sujets (prédisposés) qui ont, le plus souvent, présenté de tels comportements dans d'autres circonstances. Ils teintent leur stress de leur manière habituelle de réagir. </a:t>
            </a:r>
          </a:p>
          <a:p>
            <a:pPr algn="just" eaLnBrk="1" hangingPunct="1">
              <a:spcBef>
                <a:spcPct val="20000"/>
              </a:spcBef>
              <a:buClr>
                <a:schemeClr val="hlink"/>
              </a:buClr>
              <a:buSzPct val="80000"/>
              <a:buFontTx/>
              <a:buChar char="-"/>
            </a:pPr>
            <a:endParaRPr lang="fr-FR" altLang="x-none" dirty="0">
              <a:solidFill>
                <a:schemeClr val="tx1"/>
              </a:solidFill>
              <a:latin typeface="+mj-lt"/>
            </a:endParaRPr>
          </a:p>
          <a:p>
            <a:pPr algn="just" eaLnBrk="1" hangingPunct="1">
              <a:spcBef>
                <a:spcPct val="20000"/>
              </a:spcBef>
              <a:buClr>
                <a:schemeClr val="hlink"/>
              </a:buClr>
              <a:buSzPct val="80000"/>
              <a:buFontTx/>
              <a:buChar char="-"/>
            </a:pPr>
            <a:r>
              <a:rPr lang="fr-FR" altLang="x-none" dirty="0">
                <a:solidFill>
                  <a:schemeClr val="tx1"/>
                </a:solidFill>
                <a:latin typeface="+mj-lt"/>
              </a:rPr>
              <a:t>La réaction phobique est dominée par la peur phobique, irraisonnée, de tout stimulus rappelant le danger : bruit, odeur, vision, décor, personnage </a:t>
            </a:r>
          </a:p>
          <a:p>
            <a:pPr algn="just" eaLnBrk="1" hangingPunct="1">
              <a:spcBef>
                <a:spcPct val="20000"/>
              </a:spcBef>
              <a:buClr>
                <a:schemeClr val="hlink"/>
              </a:buClr>
              <a:buSzPct val="80000"/>
              <a:buFontTx/>
              <a:buChar char="-"/>
            </a:pPr>
            <a:endParaRPr lang="fr-FR" altLang="x-none" dirty="0">
              <a:solidFill>
                <a:schemeClr val="tx1"/>
              </a:solidFill>
              <a:latin typeface="+mj-lt"/>
            </a:endParaRPr>
          </a:p>
          <a:p>
            <a:pPr algn="just" eaLnBrk="1" hangingPunct="1">
              <a:spcBef>
                <a:spcPct val="20000"/>
              </a:spcBef>
              <a:buClr>
                <a:schemeClr val="hlink"/>
              </a:buClr>
              <a:buSzPct val="80000"/>
              <a:buFontTx/>
              <a:buChar char="-"/>
            </a:pPr>
            <a:r>
              <a:rPr lang="fr-FR" altLang="x-none" dirty="0">
                <a:solidFill>
                  <a:schemeClr val="tx1"/>
                </a:solidFill>
                <a:latin typeface="+mj-lt"/>
              </a:rPr>
              <a:t>On voit ainsi des sujets se livrer à des crises compulsives, à des désespoirs   spectaculaires, ou, plus théâtralement à de faux états seconds, quasi-somnambuliques ou faussement hallucinés. Plus que les simples réactions néphrotiques nécessitent des soins médicaux et des mesures de surveillance et d'isolement.</a:t>
            </a: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re 1"/>
          <p:cNvSpPr>
            <a:spLocks noGrp="1"/>
          </p:cNvSpPr>
          <p:nvPr>
            <p:ph type="title"/>
          </p:nvPr>
        </p:nvSpPr>
        <p:spPr>
          <a:xfrm>
            <a:off x="1825625" y="3029447"/>
            <a:ext cx="8540750" cy="1143000"/>
          </a:xfrm>
        </p:spPr>
        <p:txBody>
          <a:bodyPr/>
          <a:lstStyle/>
          <a:p>
            <a:pPr algn="ctr" eaLnBrk="1" hangingPunct="1"/>
            <a:r>
              <a:rPr lang="fr-FR" altLang="x-none" sz="4400" dirty="0">
                <a:solidFill>
                  <a:schemeClr val="accent1">
                    <a:lumMod val="60000"/>
                    <a:lumOff val="40000"/>
                  </a:schemeClr>
                </a:solidFill>
                <a:ea typeface="ＭＳ Ｐゴシック" charset="-128"/>
              </a:rPr>
              <a:t>ATTENTION </a:t>
            </a:r>
            <a:br>
              <a:rPr lang="fr-FR" altLang="x-none" sz="4400" dirty="0">
                <a:solidFill>
                  <a:schemeClr val="accent1">
                    <a:lumMod val="60000"/>
                    <a:lumOff val="40000"/>
                  </a:schemeClr>
                </a:solidFill>
                <a:ea typeface="ＭＳ Ｐゴシック" charset="-128"/>
              </a:rPr>
            </a:br>
            <a:br>
              <a:rPr lang="fr-FR" altLang="x-none" sz="4400" dirty="0">
                <a:solidFill>
                  <a:schemeClr val="accent1">
                    <a:lumMod val="60000"/>
                    <a:lumOff val="40000"/>
                  </a:schemeClr>
                </a:solidFill>
                <a:ea typeface="ＭＳ Ｐゴシック" charset="-128"/>
              </a:rPr>
            </a:br>
            <a:r>
              <a:rPr lang="fr-FR" altLang="x-none" sz="4400" dirty="0">
                <a:solidFill>
                  <a:schemeClr val="accent1">
                    <a:lumMod val="60000"/>
                    <a:lumOff val="40000"/>
                  </a:schemeClr>
                </a:solidFill>
                <a:ea typeface="ＭＳ Ｐゴシック" charset="-128"/>
              </a:rPr>
              <a:t>Une question de mémoire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433" y="0"/>
            <a:ext cx="1135162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rrowheads="1"/>
          </p:cNvSpPr>
          <p:nvPr>
            <p:ph type="body" idx="1"/>
          </p:nvPr>
        </p:nvSpPr>
        <p:spPr>
          <a:xfrm>
            <a:off x="627017" y="2636913"/>
            <a:ext cx="9761583" cy="3773413"/>
          </a:xfrm>
        </p:spPr>
        <p:txBody>
          <a:bodyPr>
            <a:normAutofit/>
          </a:bodyPr>
          <a:lstStyle/>
          <a:p>
            <a:pPr algn="just" eaLnBrk="1" hangingPunct="1">
              <a:buFont typeface="Wingdings" charset="2"/>
              <a:buChar char="ü"/>
            </a:pPr>
            <a:r>
              <a:rPr lang="fr-FR" altLang="x-none" sz="2800" b="1" dirty="0">
                <a:latin typeface="+mj-lt"/>
                <a:ea typeface="ＭＳ Ｐゴシック" charset="-128"/>
              </a:rPr>
              <a:t>Séquelles chronicisées  </a:t>
            </a:r>
          </a:p>
          <a:p>
            <a:pPr lvl="1" algn="just" eaLnBrk="1" hangingPunct="1">
              <a:buFont typeface="Wingdings" charset="2"/>
              <a:buChar char="ü"/>
            </a:pPr>
            <a:r>
              <a:rPr lang="fr-FR" altLang="x-none" sz="2800" b="1" dirty="0">
                <a:latin typeface="+mj-lt"/>
                <a:ea typeface="ＭＳ Ｐゴシック" charset="-128"/>
              </a:rPr>
              <a:t>Syndromes </a:t>
            </a:r>
            <a:r>
              <a:rPr lang="fr-FR" altLang="x-none" sz="2800" b="1" dirty="0" err="1">
                <a:latin typeface="+mj-lt"/>
                <a:ea typeface="ＭＳ Ｐゴシック" charset="-128"/>
              </a:rPr>
              <a:t>psychotraumatiques</a:t>
            </a:r>
            <a:r>
              <a:rPr lang="fr-FR" altLang="x-none" sz="2800" b="1" dirty="0">
                <a:latin typeface="+mj-lt"/>
                <a:ea typeface="ＭＳ Ｐゴシック" charset="-128"/>
              </a:rPr>
              <a:t> chroniques - statut nosographique </a:t>
            </a:r>
          </a:p>
          <a:p>
            <a:pPr lvl="1" algn="just" eaLnBrk="1" hangingPunct="1">
              <a:buFont typeface="Wingdings" charset="2"/>
              <a:buChar char="ü"/>
            </a:pPr>
            <a:r>
              <a:rPr lang="fr-FR" altLang="x-none" sz="2800" b="1" dirty="0">
                <a:latin typeface="+mj-lt"/>
                <a:ea typeface="ＭＳ Ｐゴシック" charset="-128"/>
              </a:rPr>
              <a:t>Temps de latence</a:t>
            </a:r>
            <a:endParaRPr lang="fr-FR" altLang="x-none" sz="2800" dirty="0">
              <a:latin typeface="+mj-lt"/>
              <a:ea typeface="ＭＳ Ｐゴシック" charset="-128"/>
            </a:endParaRPr>
          </a:p>
          <a:p>
            <a:pPr lvl="1" algn="just" eaLnBrk="1" hangingPunct="1">
              <a:buFont typeface="Wingdings" charset="2"/>
              <a:buChar char="ü"/>
            </a:pPr>
            <a:r>
              <a:rPr lang="fr-FR" altLang="x-none" sz="2800" b="1" dirty="0">
                <a:latin typeface="+mj-lt"/>
                <a:ea typeface="ＭＳ Ｐゴシック" charset="-128"/>
              </a:rPr>
              <a:t>Syndrome de répétition</a:t>
            </a:r>
          </a:p>
          <a:p>
            <a:pPr lvl="1" algn="just" eaLnBrk="1" hangingPunct="1">
              <a:buFont typeface="Wingdings" charset="2"/>
              <a:buChar char="ü"/>
            </a:pPr>
            <a:r>
              <a:rPr lang="fr-FR" altLang="x-none" sz="2800" b="1" dirty="0">
                <a:latin typeface="+mj-lt"/>
                <a:ea typeface="ＭＳ Ｐゴシック" charset="-128"/>
              </a:rPr>
              <a:t>Symptômes non spécifiques</a:t>
            </a:r>
          </a:p>
          <a:p>
            <a:pPr algn="just" eaLnBrk="1" hangingPunct="1">
              <a:buFont typeface="Arial" charset="0"/>
              <a:buNone/>
            </a:pPr>
            <a:endParaRPr lang="fr-FR" altLang="x-none" sz="2800" dirty="0">
              <a:latin typeface="+mj-lt"/>
              <a:ea typeface="ＭＳ Ｐゴシック" charset="-128"/>
            </a:endParaRPr>
          </a:p>
          <a:p>
            <a:pPr lvl="1" algn="just" eaLnBrk="1" hangingPunct="1">
              <a:buFont typeface="Wingdings" charset="2"/>
              <a:buChar char="ü"/>
            </a:pPr>
            <a:endParaRPr lang="fr-FR" altLang="x-none" sz="2800" dirty="0">
              <a:latin typeface="+mj-lt"/>
              <a:ea typeface="ＭＳ Ｐゴシック" charset="-128"/>
            </a:endParaRPr>
          </a:p>
          <a:p>
            <a:pPr algn="just" eaLnBrk="1" hangingPunct="1">
              <a:buFont typeface="Wingdings" charset="2"/>
              <a:buChar char="ü"/>
            </a:pPr>
            <a:endParaRPr lang="fr-FR" altLang="x-none" sz="2800" dirty="0">
              <a:latin typeface="+mj-lt"/>
              <a:ea typeface="ＭＳ Ｐゴシック" charset="-128"/>
            </a:endParaRPr>
          </a:p>
          <a:p>
            <a:pPr algn="just" eaLnBrk="1" hangingPunct="1">
              <a:buFont typeface="Wingdings" charset="2"/>
              <a:buChar char="ü"/>
            </a:pPr>
            <a:endParaRPr lang="fr-FR" altLang="x-none" sz="2800" dirty="0">
              <a:latin typeface="+mj-lt"/>
              <a:ea typeface="ＭＳ Ｐゴシック" charset="-128"/>
            </a:endParaRPr>
          </a:p>
        </p:txBody>
      </p:sp>
      <p:sp>
        <p:nvSpPr>
          <p:cNvPr id="224258" name="Rectangle 3"/>
          <p:cNvSpPr>
            <a:spLocks noGrp="1" noRot="1" noChangeArrowheads="1"/>
          </p:cNvSpPr>
          <p:nvPr>
            <p:ph type="title"/>
          </p:nvPr>
        </p:nvSpPr>
        <p:spPr/>
        <p:txBody>
          <a:bodyPr/>
          <a:lstStyle/>
          <a:p>
            <a:pPr eaLnBrk="1" hangingPunct="1"/>
            <a:r>
              <a:rPr lang="fr-FR" altLang="x-none" sz="4000" dirty="0">
                <a:ea typeface="ＭＳ Ｐゴシック" charset="-128"/>
              </a:rPr>
              <a:t>3. La clinique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rrowheads="1"/>
          </p:cNvSpPr>
          <p:nvPr>
            <p:ph type="body" idx="1"/>
          </p:nvPr>
        </p:nvSpPr>
        <p:spPr>
          <a:xfrm>
            <a:off x="554627" y="2617481"/>
            <a:ext cx="11032127" cy="3701405"/>
          </a:xfrm>
        </p:spPr>
        <p:txBody>
          <a:bodyPr>
            <a:normAutofit/>
          </a:bodyPr>
          <a:lstStyle/>
          <a:p>
            <a:pPr algn="just" eaLnBrk="1" hangingPunct="1">
              <a:buFont typeface="Wingdings" charset="2"/>
              <a:buChar char="ü"/>
            </a:pPr>
            <a:r>
              <a:rPr lang="fr-FR" altLang="x-none" sz="2400" dirty="0">
                <a:latin typeface="+mj-lt"/>
                <a:ea typeface="ＭＳ Ｐゴシック" charset="-128"/>
              </a:rPr>
              <a:t>L'intérêt social et empirique pour cet ensemble de symptômes a ainsi favorisé sa reconnaissance diagnostique et son intégration nosologique au sein du DSM-III en 1980. </a:t>
            </a:r>
          </a:p>
          <a:p>
            <a:pPr algn="just" eaLnBrk="1" hangingPunct="1">
              <a:buFont typeface="Wingdings" charset="2"/>
              <a:buChar char="ü"/>
            </a:pPr>
            <a:r>
              <a:rPr lang="fr-FR" altLang="x-none" sz="2400" dirty="0">
                <a:latin typeface="+mj-lt"/>
                <a:ea typeface="ＭＳ Ｐゴシック" charset="-128"/>
              </a:rPr>
              <a:t>En 1987, le DSM-III-R (APA, 1987) propose quatre critères pour diagnostiquer un TSPT:</a:t>
            </a:r>
          </a:p>
        </p:txBody>
      </p:sp>
      <p:sp>
        <p:nvSpPr>
          <p:cNvPr id="226306" name="Rectangle 3"/>
          <p:cNvSpPr>
            <a:spLocks noGrp="1" noRot="1" noChangeArrowheads="1"/>
          </p:cNvSpPr>
          <p:nvPr>
            <p:ph type="title"/>
          </p:nvPr>
        </p:nvSpPr>
        <p:spPr/>
        <p:txBody>
          <a:bodyPr/>
          <a:lstStyle/>
          <a:p>
            <a:pPr eaLnBrk="1" hangingPunct="1"/>
            <a:r>
              <a:rPr lang="fr-FR" altLang="x-none" sz="4000" dirty="0">
                <a:ea typeface="ＭＳ Ｐゴシック" charset="-128"/>
              </a:rPr>
              <a:t>3.1 Le trouble de stress posttraumatique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85047" y="2834380"/>
            <a:ext cx="11821905" cy="5507037"/>
          </a:xfrm>
        </p:spPr>
        <p:txBody>
          <a:bodyPr>
            <a:normAutofit/>
          </a:bodyPr>
          <a:lstStyle/>
          <a:p>
            <a:pPr algn="just" eaLnBrk="1" hangingPunct="1"/>
            <a:r>
              <a:rPr lang="fr-FR" altLang="x-none" sz="2400" dirty="0">
                <a:ea typeface="ＭＳ Ｐゴシック" charset="-128"/>
              </a:rPr>
              <a:t>Freud précisera sa pensée quant au processus de </a:t>
            </a:r>
            <a:r>
              <a:rPr lang="fr-FR" altLang="x-none" sz="2400" dirty="0" err="1">
                <a:ea typeface="ＭＳ Ｐゴシック" charset="-128"/>
              </a:rPr>
              <a:t>traumatisation</a:t>
            </a:r>
            <a:r>
              <a:rPr lang="fr-FR" altLang="x-none" sz="2400" dirty="0">
                <a:ea typeface="ＭＳ Ｐゴシック" charset="-128"/>
              </a:rPr>
              <a:t> lorsqu</a:t>
            </a:r>
            <a:r>
              <a:rPr lang="fr-FR" altLang="fr-FR" sz="2400" dirty="0">
                <a:ea typeface="ＭＳ Ｐゴシック" charset="-128"/>
              </a:rPr>
              <a:t>’</a:t>
            </a:r>
            <a:r>
              <a:rPr lang="fr-FR" altLang="x-none" sz="2400" dirty="0">
                <a:ea typeface="ＭＳ Ｐゴシック" charset="-128"/>
              </a:rPr>
              <a:t>en octobre 1895, il écrit : « Nous ne manquons jamais de découvrir [dans l</a:t>
            </a:r>
            <a:r>
              <a:rPr lang="fr-FR" altLang="fr-FR" sz="2400" dirty="0">
                <a:ea typeface="ＭＳ Ｐゴシック" charset="-128"/>
              </a:rPr>
              <a:t>’</a:t>
            </a:r>
            <a:r>
              <a:rPr lang="fr-FR" altLang="x-none" sz="2400" dirty="0">
                <a:ea typeface="ＭＳ Ｐゴシック" charset="-128"/>
              </a:rPr>
              <a:t>hystérie] qu</a:t>
            </a:r>
            <a:r>
              <a:rPr lang="fr-FR" altLang="fr-FR" sz="2400" dirty="0">
                <a:ea typeface="ＭＳ Ｐゴシック" charset="-128"/>
              </a:rPr>
              <a:t>’</a:t>
            </a:r>
            <a:r>
              <a:rPr lang="fr-FR" altLang="x-none" sz="2400" dirty="0">
                <a:ea typeface="ＭＳ Ｐゴシック" charset="-128"/>
              </a:rPr>
              <a:t>un souvenir refoulé ne s</a:t>
            </a:r>
            <a:r>
              <a:rPr lang="fr-FR" altLang="fr-FR" sz="2400" dirty="0">
                <a:ea typeface="ＭＳ Ｐゴシック" charset="-128"/>
              </a:rPr>
              <a:t>’</a:t>
            </a:r>
            <a:r>
              <a:rPr lang="fr-FR" altLang="x-none" sz="2400" dirty="0">
                <a:ea typeface="ＭＳ Ｐゴシック" charset="-128"/>
              </a:rPr>
              <a:t>est transformé qu</a:t>
            </a:r>
            <a:r>
              <a:rPr lang="fr-FR" altLang="fr-FR" sz="2400" dirty="0">
                <a:ea typeface="ＭＳ Ｐゴシック" charset="-128"/>
              </a:rPr>
              <a:t>’</a:t>
            </a:r>
            <a:r>
              <a:rPr lang="fr-FR" altLang="x-none" sz="2400" dirty="0">
                <a:ea typeface="ＭＳ Ｐゴシック" charset="-128"/>
              </a:rPr>
              <a:t>après coup en traumatisme ». et plus loin de préciser que « l</a:t>
            </a:r>
            <a:r>
              <a:rPr lang="fr-FR" altLang="fr-FR" sz="2400" dirty="0">
                <a:ea typeface="ＭＳ Ｐゴシック" charset="-128"/>
              </a:rPr>
              <a:t>’</a:t>
            </a:r>
            <a:r>
              <a:rPr lang="fr-FR" altLang="x-none" sz="2400" dirty="0">
                <a:ea typeface="ＭＳ Ｐゴシック" charset="-128"/>
              </a:rPr>
              <a:t>hystérie a une étiologie sexuelle </a:t>
            </a:r>
            <a:r>
              <a:rPr lang="fr-FR" altLang="x-none" sz="2400" dirty="0" err="1">
                <a:ea typeface="ＭＳ Ｐゴシック" charset="-128"/>
              </a:rPr>
              <a:t>prépubertaire</a:t>
            </a:r>
            <a:r>
              <a:rPr lang="fr-FR" altLang="x-none" sz="2400" dirty="0">
                <a:ea typeface="ＭＳ Ｐゴシック" charset="-128"/>
              </a:rPr>
              <a:t> liée à l</a:t>
            </a:r>
            <a:r>
              <a:rPr lang="fr-FR" altLang="fr-FR" sz="2400" dirty="0">
                <a:ea typeface="ＭＳ Ｐゴシック" charset="-128"/>
              </a:rPr>
              <a:t>’</a:t>
            </a:r>
            <a:r>
              <a:rPr lang="fr-FR" altLang="x-none" sz="2400" dirty="0">
                <a:ea typeface="ＭＳ Ｐゴシック" charset="-128"/>
              </a:rPr>
              <a:t>effroi et au dégoût, et non pas au plaisir comme dans la névrose obsessionnelle ». </a:t>
            </a:r>
          </a:p>
          <a:p>
            <a:pPr algn="just" eaLnBrk="1" hangingPunct="1"/>
            <a:r>
              <a:rPr lang="fr-FR" altLang="x-none" sz="2400" dirty="0">
                <a:ea typeface="ＭＳ Ｐゴシック" charset="-128"/>
              </a:rPr>
              <a:t>Freud met en avant le caractère décisif de la puberté, parce qu</a:t>
            </a:r>
            <a:r>
              <a:rPr lang="fr-FR" altLang="fr-FR" sz="2400" dirty="0">
                <a:ea typeface="ＭＳ Ｐゴシック" charset="-128"/>
              </a:rPr>
              <a:t>’</a:t>
            </a:r>
            <a:r>
              <a:rPr lang="fr-FR" altLang="x-none" sz="2400" dirty="0">
                <a:ea typeface="ＭＳ Ｐゴシック" charset="-128"/>
              </a:rPr>
              <a:t>alors, pour lui, la question du traumatisme reste fondamentalement liée à la sexualité. </a:t>
            </a:r>
            <a:endParaRPr lang="fr-FR" altLang="x-none" sz="2400" dirty="0">
              <a:solidFill>
                <a:srgbClr val="FF0000"/>
              </a:solidFill>
              <a:ea typeface="ＭＳ Ｐゴシック" charset="-12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3"/>
          <p:cNvSpPr>
            <a:spLocks noGrp="1" noRot="1" noChangeArrowheads="1"/>
          </p:cNvSpPr>
          <p:nvPr>
            <p:ph type="title"/>
          </p:nvPr>
        </p:nvSpPr>
        <p:spPr>
          <a:xfrm>
            <a:off x="1965372" y="609103"/>
            <a:ext cx="8042275" cy="1336675"/>
          </a:xfrm>
        </p:spPr>
        <p:txBody>
          <a:bodyPr/>
          <a:lstStyle/>
          <a:p>
            <a:pPr eaLnBrk="1" hangingPunct="1"/>
            <a:r>
              <a:rPr lang="fr-FR" altLang="x-none" sz="4000" dirty="0">
                <a:ea typeface="ＭＳ Ｐゴシック" charset="-128"/>
              </a:rPr>
              <a:t>3.1. De l</a:t>
            </a:r>
            <a:r>
              <a:rPr lang="fr-FR" altLang="fr-FR" sz="4000" dirty="0">
                <a:ea typeface="ＭＳ Ｐゴシック" charset="-128"/>
              </a:rPr>
              <a:t>’</a:t>
            </a:r>
            <a:r>
              <a:rPr lang="fr-FR" altLang="x-none" sz="4000" dirty="0">
                <a:ea typeface="ＭＳ Ｐゴシック" charset="-128"/>
              </a:rPr>
              <a:t>ESPT au TSPT</a:t>
            </a:r>
          </a:p>
        </p:txBody>
      </p:sp>
      <p:pic>
        <p:nvPicPr>
          <p:cNvPr id="2" name="Image 1">
            <a:extLst>
              <a:ext uri="{FF2B5EF4-FFF2-40B4-BE49-F238E27FC236}">
                <a16:creationId xmlns:a16="http://schemas.microsoft.com/office/drawing/2014/main" id="{B27A02E2-F71D-FC4F-9706-9AB145FB9FEB}"/>
              </a:ext>
            </a:extLst>
          </p:cNvPr>
          <p:cNvPicPr>
            <a:picLocks noChangeAspect="1"/>
          </p:cNvPicPr>
          <p:nvPr/>
        </p:nvPicPr>
        <p:blipFill>
          <a:blip r:embed="rId3"/>
          <a:stretch>
            <a:fillRect/>
          </a:stretch>
        </p:blipFill>
        <p:spPr>
          <a:xfrm>
            <a:off x="2847703" y="2286000"/>
            <a:ext cx="6380137" cy="4196198"/>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AutoShape 1"/>
          <p:cNvSpPr>
            <a:spLocks/>
          </p:cNvSpPr>
          <p:nvPr/>
        </p:nvSpPr>
        <p:spPr bwMode="auto">
          <a:xfrm>
            <a:off x="1684338" y="3562350"/>
            <a:ext cx="1231900" cy="1125537"/>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22" name="Rectangle 2"/>
          <p:cNvSpPr>
            <a:spLocks/>
          </p:cNvSpPr>
          <p:nvPr/>
        </p:nvSpPr>
        <p:spPr bwMode="auto">
          <a:xfrm>
            <a:off x="1838326" y="3821111"/>
            <a:ext cx="15160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mj-lt"/>
              </a:rPr>
              <a:t>Critère </a:t>
            </a:r>
          </a:p>
          <a:p>
            <a:pPr eaLnBrk="1" hangingPunct="1">
              <a:spcBef>
                <a:spcPct val="0"/>
              </a:spcBef>
              <a:buClrTx/>
              <a:buSzTx/>
              <a:buFontTx/>
              <a:buNone/>
            </a:pPr>
            <a:r>
              <a:rPr lang="en-US" altLang="x-none" sz="1700" b="1">
                <a:solidFill>
                  <a:srgbClr val="FFFFFF"/>
                </a:solidFill>
                <a:latin typeface="+mj-lt"/>
              </a:rPr>
              <a:t>A1 </a:t>
            </a:r>
          </a:p>
        </p:txBody>
      </p:sp>
      <p:sp>
        <p:nvSpPr>
          <p:cNvPr id="261123" name="Rectangle 3"/>
          <p:cNvSpPr>
            <a:spLocks/>
          </p:cNvSpPr>
          <p:nvPr/>
        </p:nvSpPr>
        <p:spPr bwMode="auto">
          <a:xfrm>
            <a:off x="3844926" y="3340099"/>
            <a:ext cx="6670675" cy="15621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24" name="Rectangle 4"/>
          <p:cNvSpPr>
            <a:spLocks/>
          </p:cNvSpPr>
          <p:nvPr/>
        </p:nvSpPr>
        <p:spPr bwMode="auto">
          <a:xfrm>
            <a:off x="3930651" y="3397249"/>
            <a:ext cx="6500813"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000000"/>
                </a:solidFill>
                <a:latin typeface="+mj-lt"/>
                <a:sym typeface="Arial" charset="0"/>
              </a:rPr>
              <a:t>Le sujet a vécu, a été témoin ou a été confronté à un événement ou à des événements durant lesquels des individus ont pu mourir ou être très gravement blessés ou bien ont été menacés de mort ou de grave blessure ou bien durant lesquels son intégrité physique ou celle d'autrui a pu être menacée.</a:t>
            </a:r>
          </a:p>
        </p:txBody>
      </p:sp>
      <p:sp>
        <p:nvSpPr>
          <p:cNvPr id="261125" name="Rectangle 5"/>
          <p:cNvSpPr>
            <a:spLocks/>
          </p:cNvSpPr>
          <p:nvPr/>
        </p:nvSpPr>
        <p:spPr bwMode="auto">
          <a:xfrm>
            <a:off x="1630364" y="196851"/>
            <a:ext cx="8778875"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dirty="0">
                <a:solidFill>
                  <a:schemeClr val="bg1"/>
                </a:solidFill>
                <a:latin typeface="Abadi" panose="020F0502020204030204" pitchFamily="34" charset="0"/>
                <a:sym typeface="Cambria" charset="0"/>
              </a:rPr>
              <a:t>Du DSM-IV au DSM-V</a:t>
            </a:r>
          </a:p>
        </p:txBody>
      </p:sp>
      <p:sp>
        <p:nvSpPr>
          <p:cNvPr id="261126" name="Rectangle 6"/>
          <p:cNvSpPr>
            <a:spLocks/>
          </p:cNvSpPr>
          <p:nvPr/>
        </p:nvSpPr>
        <p:spPr bwMode="auto">
          <a:xfrm>
            <a:off x="3844926" y="5232400"/>
            <a:ext cx="6670675" cy="1125537"/>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27" name="Rectangle 7"/>
          <p:cNvSpPr>
            <a:spLocks/>
          </p:cNvSpPr>
          <p:nvPr/>
        </p:nvSpPr>
        <p:spPr bwMode="auto">
          <a:xfrm>
            <a:off x="3925888" y="5554661"/>
            <a:ext cx="650081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mj-lt"/>
                <a:sym typeface="Arial" charset="0"/>
              </a:rPr>
              <a:t>La réaction du sujet à l'événement s'est traduite par une peur intense, un sentiment d'impuissance ou d'horreur.</a:t>
            </a:r>
            <a:endParaRPr lang="en-US" altLang="x-none" sz="1800">
              <a:solidFill>
                <a:schemeClr val="tx1"/>
              </a:solidFill>
              <a:latin typeface="+mj-lt"/>
              <a:sym typeface="Arial" charset="0"/>
            </a:endParaRPr>
          </a:p>
          <a:p>
            <a:pPr algn="just">
              <a:lnSpc>
                <a:spcPct val="90000"/>
              </a:lnSpc>
              <a:spcBef>
                <a:spcPts val="75"/>
              </a:spcBef>
              <a:buClrTx/>
              <a:buSzTx/>
              <a:buNone/>
            </a:pPr>
            <a:endParaRPr lang="en-US" altLang="x-none" sz="1800">
              <a:solidFill>
                <a:schemeClr val="tx1"/>
              </a:solidFill>
              <a:latin typeface="+mj-lt"/>
              <a:sym typeface="Arial" charset="0"/>
            </a:endParaRPr>
          </a:p>
          <a:p>
            <a:pPr algn="just">
              <a:lnSpc>
                <a:spcPct val="90000"/>
              </a:lnSpc>
              <a:spcBef>
                <a:spcPts val="75"/>
              </a:spcBef>
              <a:buClrTx/>
              <a:buSzTx/>
              <a:buNone/>
            </a:pPr>
            <a:endParaRPr lang="en-US" altLang="x-none" sz="1800">
              <a:solidFill>
                <a:srgbClr val="D90B00"/>
              </a:solidFill>
              <a:latin typeface="+mj-lt"/>
              <a:sym typeface="Cambria" charset="0"/>
            </a:endParaRPr>
          </a:p>
        </p:txBody>
      </p:sp>
      <p:sp>
        <p:nvSpPr>
          <p:cNvPr id="261128" name="AutoShape 8"/>
          <p:cNvSpPr>
            <a:spLocks/>
          </p:cNvSpPr>
          <p:nvPr/>
        </p:nvSpPr>
        <p:spPr bwMode="auto">
          <a:xfrm>
            <a:off x="1657350" y="5214936"/>
            <a:ext cx="1231900" cy="1125538"/>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29" name="Rectangle 9"/>
          <p:cNvSpPr>
            <a:spLocks/>
          </p:cNvSpPr>
          <p:nvPr/>
        </p:nvSpPr>
        <p:spPr bwMode="auto">
          <a:xfrm>
            <a:off x="1765300" y="5334000"/>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mj-lt"/>
              </a:rPr>
              <a:t>Critère </a:t>
            </a:r>
          </a:p>
          <a:p>
            <a:pPr eaLnBrk="1" hangingPunct="1">
              <a:spcBef>
                <a:spcPct val="0"/>
              </a:spcBef>
              <a:buClrTx/>
              <a:buSzTx/>
              <a:buFontTx/>
              <a:buNone/>
            </a:pPr>
            <a:r>
              <a:rPr lang="en-US" altLang="x-none" sz="1700" b="1">
                <a:solidFill>
                  <a:srgbClr val="FFFFFF"/>
                </a:solidFill>
                <a:latin typeface="+mj-lt"/>
              </a:rPr>
              <a:t>A2 </a:t>
            </a:r>
          </a:p>
        </p:txBody>
      </p:sp>
      <p:sp>
        <p:nvSpPr>
          <p:cNvPr id="28682" name="Line 10"/>
          <p:cNvSpPr>
            <a:spLocks noChangeShapeType="1"/>
          </p:cNvSpPr>
          <p:nvPr/>
        </p:nvSpPr>
        <p:spPr bwMode="auto">
          <a:xfrm flipH="1">
            <a:off x="2927351" y="4116386"/>
            <a:ext cx="887413"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latin typeface="+mj-lt"/>
            </a:endParaRPr>
          </a:p>
        </p:txBody>
      </p:sp>
      <p:sp>
        <p:nvSpPr>
          <p:cNvPr id="28683" name="Line 11"/>
          <p:cNvSpPr>
            <a:spLocks noChangeShapeType="1"/>
          </p:cNvSpPr>
          <p:nvPr/>
        </p:nvSpPr>
        <p:spPr bwMode="auto">
          <a:xfrm flipH="1">
            <a:off x="2925764" y="5651499"/>
            <a:ext cx="885825"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latin typeface="+mj-lt"/>
            </a:endParaRPr>
          </a:p>
        </p:txBody>
      </p:sp>
      <p:sp>
        <p:nvSpPr>
          <p:cNvPr id="261132" name="Rectangle 12"/>
          <p:cNvSpPr>
            <a:spLocks/>
          </p:cNvSpPr>
          <p:nvPr/>
        </p:nvSpPr>
        <p:spPr bwMode="auto">
          <a:xfrm>
            <a:off x="3738564" y="2365375"/>
            <a:ext cx="6740525" cy="750887"/>
          </a:xfrm>
          <a:prstGeom prst="rect">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33" name="Rectangle 13"/>
          <p:cNvSpPr>
            <a:spLocks/>
          </p:cNvSpPr>
          <p:nvPr/>
        </p:nvSpPr>
        <p:spPr bwMode="auto">
          <a:xfrm>
            <a:off x="3773488" y="2441575"/>
            <a:ext cx="65008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FF0000"/>
                </a:solidFill>
                <a:latin typeface="+mj-lt"/>
                <a:sym typeface="Arial" charset="0"/>
              </a:rPr>
              <a:t>Le sujet a été exposé à un événement traumatique...dans lequel les deux éléments suivant étaient présents</a:t>
            </a:r>
          </a:p>
        </p:txBody>
      </p:sp>
      <p:sp>
        <p:nvSpPr>
          <p:cNvPr id="261134" name="AutoShape 14"/>
          <p:cNvSpPr>
            <a:spLocks/>
          </p:cNvSpPr>
          <p:nvPr/>
        </p:nvSpPr>
        <p:spPr bwMode="auto">
          <a:xfrm>
            <a:off x="1630364" y="2320924"/>
            <a:ext cx="1374775" cy="831850"/>
          </a:xfrm>
          <a:prstGeom prst="roundRect">
            <a:avLst>
              <a:gd name="adj" fmla="val 16125"/>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1135" name="Rectangle 15"/>
          <p:cNvSpPr>
            <a:spLocks/>
          </p:cNvSpPr>
          <p:nvPr/>
        </p:nvSpPr>
        <p:spPr bwMode="auto">
          <a:xfrm>
            <a:off x="1719263" y="2419350"/>
            <a:ext cx="12509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0000"/>
                </a:solidFill>
                <a:latin typeface="+mj-lt"/>
              </a:rPr>
              <a:t>Critère</a:t>
            </a:r>
            <a:r>
              <a:rPr lang="en-US" altLang="x-none" sz="1700" b="1" dirty="0">
                <a:solidFill>
                  <a:srgbClr val="FF0000"/>
                </a:solidFill>
                <a:latin typeface="+mj-lt"/>
              </a:rPr>
              <a:t> </a:t>
            </a:r>
          </a:p>
          <a:p>
            <a:pPr eaLnBrk="1" hangingPunct="1">
              <a:spcBef>
                <a:spcPct val="0"/>
              </a:spcBef>
              <a:buClrTx/>
              <a:buSzTx/>
              <a:buFontTx/>
              <a:buNone/>
            </a:pPr>
            <a:r>
              <a:rPr lang="en-US" altLang="x-none" sz="1700" b="1" dirty="0">
                <a:solidFill>
                  <a:srgbClr val="FF0000"/>
                </a:solidFill>
                <a:latin typeface="+mj-lt"/>
              </a:rPr>
              <a:t>A DSM-4</a:t>
            </a:r>
          </a:p>
        </p:txBody>
      </p:sp>
      <p:sp>
        <p:nvSpPr>
          <p:cNvPr id="28688" name="Line 16"/>
          <p:cNvSpPr>
            <a:spLocks noChangeShapeType="1"/>
          </p:cNvSpPr>
          <p:nvPr/>
        </p:nvSpPr>
        <p:spPr bwMode="auto">
          <a:xfrm rot="10800000">
            <a:off x="3025776" y="2711449"/>
            <a:ext cx="727075" cy="12700"/>
          </a:xfrm>
          <a:prstGeom prst="line">
            <a:avLst/>
          </a:prstGeom>
          <a:noFill/>
          <a:ln w="190500">
            <a:solidFill>
              <a:srgbClr val="FF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8"/>
                                        </p:tgtEl>
                                        <p:attrNameLst>
                                          <p:attrName>style.visibility</p:attrName>
                                        </p:attrNameLst>
                                      </p:cBhvr>
                                      <p:to>
                                        <p:strVal val="visible"/>
                                      </p:to>
                                    </p:set>
                                    <p:animEffect transition="in" filter="wipe(left)">
                                      <p:cBhvr>
                                        <p:cTn id="7" dur="500"/>
                                        <p:tgtEl>
                                          <p:spTgt spid="2868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82"/>
                                        </p:tgtEl>
                                        <p:attrNameLst>
                                          <p:attrName>style.visibility</p:attrName>
                                        </p:attrNameLst>
                                      </p:cBhvr>
                                      <p:to>
                                        <p:strVal val="visible"/>
                                      </p:to>
                                    </p:set>
                                    <p:animEffect transition="in" filter="wipe(left)">
                                      <p:cBhvr>
                                        <p:cTn id="11" dur="500"/>
                                        <p:tgtEl>
                                          <p:spTgt spid="2868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3"/>
                                        </p:tgtEl>
                                        <p:attrNameLst>
                                          <p:attrName>style.visibility</p:attrName>
                                        </p:attrNameLst>
                                      </p:cBhvr>
                                      <p:to>
                                        <p:strVal val="visible"/>
                                      </p:to>
                                    </p:set>
                                    <p:animEffect transition="in" filter="wipe(left)">
                                      <p:cBhvr>
                                        <p:cTn id="15" dur="5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animBg="1"/>
      <p:bldP spid="28683" grpId="0" animBg="1"/>
      <p:bldP spid="2868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p:cNvSpPr>
          <p:nvPr/>
        </p:nvSpPr>
        <p:spPr bwMode="auto">
          <a:xfrm>
            <a:off x="1554879" y="142876"/>
            <a:ext cx="8778875"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dirty="0">
                <a:solidFill>
                  <a:schemeClr val="bg1"/>
                </a:solidFill>
                <a:latin typeface="+mj-lt"/>
                <a:sym typeface="Cambria" charset="0"/>
              </a:rPr>
              <a:t>Les «</a:t>
            </a:r>
            <a:r>
              <a:rPr lang="en-US" altLang="x-none" sz="2500" dirty="0" err="1">
                <a:solidFill>
                  <a:schemeClr val="bg1"/>
                </a:solidFill>
                <a:latin typeface="+mj-lt"/>
                <a:sym typeface="Cambria" charset="0"/>
              </a:rPr>
              <a:t>nouveautés</a:t>
            </a:r>
            <a:r>
              <a:rPr lang="en-US" altLang="x-none" sz="2500" dirty="0">
                <a:solidFill>
                  <a:schemeClr val="bg1"/>
                </a:solidFill>
                <a:latin typeface="+mj-lt"/>
                <a:sym typeface="Cambria" charset="0"/>
              </a:rPr>
              <a:t>» : du DSM-IV au DSM-V</a:t>
            </a:r>
          </a:p>
        </p:txBody>
      </p:sp>
      <p:sp>
        <p:nvSpPr>
          <p:cNvPr id="262146" name="Rectangle 2"/>
          <p:cNvSpPr>
            <a:spLocks/>
          </p:cNvSpPr>
          <p:nvPr/>
        </p:nvSpPr>
        <p:spPr bwMode="auto">
          <a:xfrm>
            <a:off x="2927350" y="1052514"/>
            <a:ext cx="8567964" cy="4968875"/>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2147" name="Rectangle 3"/>
          <p:cNvSpPr>
            <a:spLocks/>
          </p:cNvSpPr>
          <p:nvPr/>
        </p:nvSpPr>
        <p:spPr bwMode="auto">
          <a:xfrm>
            <a:off x="3071814" y="1844676"/>
            <a:ext cx="833206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mj-lt"/>
              <a:sym typeface="Arial" charset="0"/>
            </a:endParaRPr>
          </a:p>
          <a:p>
            <a:pPr algn="just">
              <a:lnSpc>
                <a:spcPct val="90000"/>
              </a:lnSpc>
              <a:spcBef>
                <a:spcPts val="75"/>
              </a:spcBef>
              <a:buClrTx/>
              <a:buSzTx/>
              <a:buNone/>
            </a:pPr>
            <a:endParaRPr lang="en-US" altLang="x-none" sz="1800" dirty="0">
              <a:solidFill>
                <a:schemeClr val="tx1"/>
              </a:solidFill>
              <a:latin typeface="+mj-lt"/>
              <a:sym typeface="Arial" charset="0"/>
            </a:endParaRPr>
          </a:p>
          <a:p>
            <a:pPr algn="just">
              <a:lnSpc>
                <a:spcPct val="90000"/>
              </a:lnSpc>
              <a:spcBef>
                <a:spcPts val="75"/>
              </a:spcBef>
              <a:buClrTx/>
              <a:buSzTx/>
              <a:buNone/>
            </a:pPr>
            <a:endParaRPr lang="en-US" altLang="x-none" sz="1800" b="1" dirty="0">
              <a:solidFill>
                <a:schemeClr val="tx1"/>
              </a:solidFill>
              <a:latin typeface="+mj-lt"/>
              <a:sym typeface="Arial" charset="0"/>
            </a:endParaRPr>
          </a:p>
          <a:p>
            <a:pPr algn="just">
              <a:lnSpc>
                <a:spcPct val="90000"/>
              </a:lnSpc>
              <a:spcBef>
                <a:spcPts val="75"/>
              </a:spcBef>
              <a:buClrTx/>
              <a:buSzTx/>
              <a:buNone/>
            </a:pPr>
            <a:r>
              <a:rPr lang="en-US" altLang="x-none" sz="1800" b="1" dirty="0">
                <a:solidFill>
                  <a:schemeClr val="tx1"/>
                </a:solidFill>
                <a:latin typeface="+mj-lt"/>
                <a:sym typeface="Arial" charset="0"/>
              </a:rPr>
              <a:t>Exposition à la mort effective </a:t>
            </a:r>
            <a:r>
              <a:rPr lang="en-US" altLang="x-none" sz="1800" b="1" dirty="0" err="1">
                <a:solidFill>
                  <a:schemeClr val="tx1"/>
                </a:solidFill>
                <a:latin typeface="+mj-lt"/>
                <a:sym typeface="Arial" charset="0"/>
              </a:rPr>
              <a:t>ou</a:t>
            </a:r>
            <a:r>
              <a:rPr lang="en-US" altLang="x-none" sz="1800" b="1" dirty="0">
                <a:solidFill>
                  <a:schemeClr val="tx1"/>
                </a:solidFill>
                <a:latin typeface="+mj-lt"/>
                <a:sym typeface="Arial" charset="0"/>
              </a:rPr>
              <a:t> à </a:t>
            </a:r>
            <a:r>
              <a:rPr lang="en-US" altLang="x-none" sz="1800" b="1" dirty="0" err="1">
                <a:solidFill>
                  <a:schemeClr val="tx1"/>
                </a:solidFill>
                <a:latin typeface="+mj-lt"/>
                <a:sym typeface="Arial" charset="0"/>
              </a:rPr>
              <a:t>une</a:t>
            </a:r>
            <a:r>
              <a:rPr lang="en-US" altLang="x-none" sz="1800" b="1" dirty="0">
                <a:solidFill>
                  <a:schemeClr val="tx1"/>
                </a:solidFill>
                <a:latin typeface="+mj-lt"/>
                <a:sym typeface="Arial" charset="0"/>
              </a:rPr>
              <a:t> menace de mort, à </a:t>
            </a:r>
            <a:r>
              <a:rPr lang="en-US" altLang="x-none" sz="1800" b="1" dirty="0" err="1">
                <a:solidFill>
                  <a:schemeClr val="tx1"/>
                </a:solidFill>
                <a:latin typeface="+mj-lt"/>
                <a:sym typeface="Arial" charset="0"/>
              </a:rPr>
              <a:t>une</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blessure</a:t>
            </a:r>
            <a:r>
              <a:rPr lang="en-US" altLang="x-none" sz="1800" b="1" dirty="0">
                <a:solidFill>
                  <a:schemeClr val="tx1"/>
                </a:solidFill>
                <a:latin typeface="+mj-lt"/>
                <a:sym typeface="Arial" charset="0"/>
              </a:rPr>
              <a:t> grave </a:t>
            </a:r>
            <a:r>
              <a:rPr lang="en-US" altLang="x-none" sz="1800" b="1" dirty="0" err="1">
                <a:solidFill>
                  <a:schemeClr val="tx1"/>
                </a:solidFill>
                <a:latin typeface="+mj-lt"/>
                <a:sym typeface="Arial" charset="0"/>
              </a:rPr>
              <a:t>ou</a:t>
            </a:r>
            <a:r>
              <a:rPr lang="en-US" altLang="x-none" sz="1800" b="1" dirty="0">
                <a:solidFill>
                  <a:schemeClr val="tx1"/>
                </a:solidFill>
                <a:latin typeface="+mj-lt"/>
                <a:sym typeface="Arial" charset="0"/>
              </a:rPr>
              <a:t> à des </a:t>
            </a:r>
            <a:r>
              <a:rPr lang="en-US" altLang="x-none" sz="1800" b="1" dirty="0" err="1">
                <a:solidFill>
                  <a:schemeClr val="tx1"/>
                </a:solidFill>
                <a:latin typeface="+mj-lt"/>
                <a:sym typeface="Arial" charset="0"/>
              </a:rPr>
              <a:t>violences</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sexuelles</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d’une</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ou</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plusieurs</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façons</a:t>
            </a:r>
            <a:r>
              <a:rPr lang="en-US" altLang="x-none" sz="1800" b="1" dirty="0">
                <a:solidFill>
                  <a:schemeClr val="tx1"/>
                </a:solidFill>
                <a:latin typeface="+mj-lt"/>
                <a:sym typeface="Arial" charset="0"/>
              </a:rPr>
              <a:t> </a:t>
            </a:r>
            <a:r>
              <a:rPr lang="en-US" altLang="x-none" sz="1800" b="1" dirty="0" err="1">
                <a:solidFill>
                  <a:schemeClr val="tx1"/>
                </a:solidFill>
                <a:latin typeface="+mj-lt"/>
                <a:sym typeface="Arial" charset="0"/>
              </a:rPr>
              <a:t>suivantes</a:t>
            </a:r>
            <a:r>
              <a:rPr lang="en-US" altLang="x-none" sz="1800" b="1" dirty="0">
                <a:solidFill>
                  <a:schemeClr val="tx1"/>
                </a:solidFill>
                <a:latin typeface="+mj-lt"/>
                <a:sym typeface="Arial" charset="0"/>
              </a:rPr>
              <a:t> :</a:t>
            </a:r>
          </a:p>
          <a:p>
            <a:pPr algn="just">
              <a:lnSpc>
                <a:spcPct val="90000"/>
              </a:lnSpc>
              <a:spcBef>
                <a:spcPts val="75"/>
              </a:spcBef>
              <a:buClrTx/>
              <a:buSzTx/>
              <a:buNone/>
            </a:pPr>
            <a:endParaRPr lang="en-US" altLang="x-none" sz="1800" dirty="0">
              <a:solidFill>
                <a:schemeClr val="tx1"/>
              </a:solidFill>
              <a:latin typeface="+mj-lt"/>
              <a:sym typeface="Arial" charset="0"/>
            </a:endParaRPr>
          </a:p>
          <a:p>
            <a:pPr algn="just">
              <a:lnSpc>
                <a:spcPct val="90000"/>
              </a:lnSpc>
              <a:spcBef>
                <a:spcPts val="75"/>
              </a:spcBef>
              <a:buClrTx/>
              <a:buSzTx/>
              <a:buNone/>
            </a:pPr>
            <a:r>
              <a:rPr lang="en-US" altLang="x-none" sz="1800" dirty="0">
                <a:solidFill>
                  <a:schemeClr val="tx1"/>
                </a:solidFill>
                <a:latin typeface="+mj-lt"/>
                <a:sym typeface="Arial" charset="0"/>
              </a:rPr>
              <a:t>1. </a:t>
            </a:r>
            <a:r>
              <a:rPr lang="en-US" altLang="x-none" sz="1800" dirty="0" err="1">
                <a:solidFill>
                  <a:schemeClr val="tx1"/>
                </a:solidFill>
                <a:latin typeface="+mj-lt"/>
                <a:sym typeface="Arial" charset="0"/>
              </a:rPr>
              <a:t>en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étant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directement</a:t>
            </a:r>
            <a:r>
              <a:rPr lang="en-US" altLang="x-none" sz="1800" dirty="0">
                <a:solidFill>
                  <a:schemeClr val="tx1"/>
                </a:solidFill>
                <a:latin typeface="+mj-lt"/>
                <a:sym typeface="Arial" charset="0"/>
              </a:rPr>
              <a:t> exposé à un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plusieurs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événements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traumatisants</a:t>
            </a:r>
            <a:r>
              <a:rPr lang="en-US" altLang="x-none" sz="1800" dirty="0">
                <a:solidFill>
                  <a:schemeClr val="tx1"/>
                </a:solidFill>
                <a:latin typeface="+mj-lt"/>
                <a:sym typeface="Arial" charset="0"/>
              </a:rPr>
              <a:t> ;</a:t>
            </a:r>
          </a:p>
          <a:p>
            <a:pPr algn="just">
              <a:lnSpc>
                <a:spcPct val="90000"/>
              </a:lnSpc>
              <a:spcBef>
                <a:spcPts val="75"/>
              </a:spcBef>
              <a:buClrTx/>
              <a:buSzTx/>
              <a:buNone/>
            </a:pPr>
            <a:r>
              <a:rPr lang="en-US" altLang="x-none" sz="1800" dirty="0">
                <a:solidFill>
                  <a:schemeClr val="tx1"/>
                </a:solidFill>
                <a:latin typeface="+mj-lt"/>
                <a:sym typeface="Arial" charset="0"/>
              </a:rPr>
              <a:t>2. </a:t>
            </a:r>
            <a:r>
              <a:rPr lang="en-US" altLang="x-none" sz="1800" dirty="0" err="1">
                <a:solidFill>
                  <a:schemeClr val="tx1"/>
                </a:solidFill>
                <a:latin typeface="+mj-lt"/>
                <a:sym typeface="Arial" charset="0"/>
              </a:rPr>
              <a:t>en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étant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témoin</a:t>
            </a:r>
            <a:r>
              <a:rPr lang="en-US" altLang="x-none" sz="1800" dirty="0">
                <a:solidFill>
                  <a:schemeClr val="tx1"/>
                </a:solidFill>
                <a:latin typeface="+mj-lt"/>
                <a:sym typeface="Arial" charset="0"/>
              </a:rPr>
              <a:t> direct d’un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plusieurs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événements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traumatisants</a:t>
            </a:r>
            <a:r>
              <a:rPr lang="en-US" altLang="x-none" sz="1800" dirty="0">
                <a:solidFill>
                  <a:schemeClr val="tx1"/>
                </a:solidFill>
                <a:latin typeface="+mj-lt"/>
                <a:sym typeface="Arial" charset="0"/>
              </a:rPr>
              <a:t> ;</a:t>
            </a:r>
          </a:p>
          <a:p>
            <a:pPr algn="just">
              <a:lnSpc>
                <a:spcPct val="90000"/>
              </a:lnSpc>
              <a:spcBef>
                <a:spcPts val="75"/>
              </a:spcBef>
              <a:buClrTx/>
              <a:buSzTx/>
              <a:buNone/>
            </a:pPr>
            <a:r>
              <a:rPr lang="en-US" altLang="x-none" sz="1800" dirty="0">
                <a:solidFill>
                  <a:schemeClr val="tx1"/>
                </a:solidFill>
                <a:latin typeface="+mj-lt"/>
                <a:sym typeface="Arial" charset="0"/>
              </a:rPr>
              <a:t>3. </a:t>
            </a:r>
            <a:r>
              <a:rPr lang="en-US" altLang="x-none" sz="1800" dirty="0" err="1">
                <a:solidFill>
                  <a:schemeClr val="tx1"/>
                </a:solidFill>
                <a:latin typeface="+mj-lt"/>
                <a:sym typeface="Arial" charset="0"/>
              </a:rPr>
              <a:t>en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apprenant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qu’un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plusieurs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événements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traumatisants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sont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arrivés</a:t>
            </a:r>
            <a:r>
              <a:rPr lang="en-US" altLang="x-none" sz="1800" dirty="0">
                <a:solidFill>
                  <a:schemeClr val="tx1"/>
                </a:solidFill>
                <a:latin typeface="+mj-lt"/>
                <a:sym typeface="Arial" charset="0"/>
              </a:rPr>
              <a:t> à</a:t>
            </a:r>
          </a:p>
          <a:p>
            <a:pPr algn="just">
              <a:lnSpc>
                <a:spcPct val="90000"/>
              </a:lnSpc>
              <a:spcBef>
                <a:spcPts val="75"/>
              </a:spcBef>
              <a:buClrTx/>
              <a:buSzTx/>
              <a:buNone/>
            </a:pPr>
            <a:r>
              <a:rPr lang="en-US" altLang="x-none" sz="1800" dirty="0">
                <a:solidFill>
                  <a:schemeClr val="tx1"/>
                </a:solidFill>
                <a:latin typeface="+mj-lt"/>
                <a:sym typeface="Arial" charset="0"/>
              </a:rPr>
              <a:t>un </a:t>
            </a:r>
            <a:r>
              <a:rPr lang="en-US" altLang="x-none" sz="1800" dirty="0" err="1">
                <a:solidFill>
                  <a:schemeClr val="tx1"/>
                </a:solidFill>
                <a:latin typeface="+mj-lt"/>
                <a:sym typeface="Arial" charset="0"/>
              </a:rPr>
              <a:t>membre</a:t>
            </a:r>
            <a:r>
              <a:rPr lang="en-US" altLang="x-none" sz="1800" dirty="0">
                <a:solidFill>
                  <a:schemeClr val="tx1"/>
                </a:solidFill>
                <a:latin typeface="+mj-lt"/>
                <a:sym typeface="Arial" charset="0"/>
              </a:rPr>
              <a:t> de </a:t>
            </a:r>
            <a:r>
              <a:rPr lang="en-US" altLang="x-none" sz="1800" dirty="0" err="1">
                <a:solidFill>
                  <a:schemeClr val="tx1"/>
                </a:solidFill>
                <a:latin typeface="+mj-lt"/>
                <a:sym typeface="Arial" charset="0"/>
              </a:rPr>
              <a:t>sa</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famille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proche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un </a:t>
            </a:r>
            <a:r>
              <a:rPr lang="en-US" altLang="x-none" sz="1800" dirty="0" err="1">
                <a:solidFill>
                  <a:schemeClr val="tx1"/>
                </a:solidFill>
                <a:latin typeface="+mj-lt"/>
                <a:sym typeface="Arial" charset="0"/>
              </a:rPr>
              <a:t>ami</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proche</a:t>
            </a:r>
            <a:r>
              <a:rPr lang="en-US" altLang="x-none" sz="1800" dirty="0">
                <a:solidFill>
                  <a:schemeClr val="tx1"/>
                </a:solidFill>
                <a:latin typeface="+mj-lt"/>
                <a:sym typeface="Arial" charset="0"/>
              </a:rPr>
              <a:t>. Dans les </a:t>
            </a:r>
            <a:r>
              <a:rPr lang="en-US" altLang="x-none" sz="1800" dirty="0" err="1">
                <a:solidFill>
                  <a:schemeClr val="tx1"/>
                </a:solidFill>
                <a:latin typeface="+mj-lt"/>
                <a:sym typeface="Arial" charset="0"/>
              </a:rPr>
              <a:t>cas</a:t>
            </a:r>
            <a:r>
              <a:rPr lang="en-US" altLang="x-none" sz="1800" dirty="0">
                <a:solidFill>
                  <a:schemeClr val="tx1"/>
                </a:solidFill>
                <a:latin typeface="+mj-lt"/>
                <a:sym typeface="Arial" charset="0"/>
              </a:rPr>
              <a:t> de la mort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de la menace de mort d’un </a:t>
            </a:r>
            <a:r>
              <a:rPr lang="en-US" altLang="x-none" sz="1800" dirty="0" err="1">
                <a:solidFill>
                  <a:schemeClr val="tx1"/>
                </a:solidFill>
                <a:latin typeface="+mj-lt"/>
                <a:sym typeface="Arial" charset="0"/>
              </a:rPr>
              <a:t>membre</a:t>
            </a:r>
            <a:r>
              <a:rPr lang="en-US" altLang="x-none" sz="1800" dirty="0">
                <a:solidFill>
                  <a:schemeClr val="tx1"/>
                </a:solidFill>
                <a:latin typeface="+mj-lt"/>
                <a:sym typeface="Arial" charset="0"/>
              </a:rPr>
              <a:t> de la </a:t>
            </a:r>
            <a:r>
              <a:rPr lang="en-US" altLang="x-none" sz="1800" dirty="0" err="1">
                <a:solidFill>
                  <a:schemeClr val="tx1"/>
                </a:solidFill>
                <a:latin typeface="+mj-lt"/>
                <a:sym typeface="Arial" charset="0"/>
              </a:rPr>
              <a:t>famille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d’un </a:t>
            </a:r>
            <a:r>
              <a:rPr lang="en-US" altLang="x-none" sz="1800" dirty="0" err="1">
                <a:solidFill>
                  <a:schemeClr val="tx1"/>
                </a:solidFill>
                <a:latin typeface="+mj-lt"/>
                <a:sym typeface="Arial" charset="0"/>
              </a:rPr>
              <a:t>ami</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l’événement</a:t>
            </a:r>
            <a:r>
              <a:rPr lang="en-US" altLang="x-none" sz="1800" dirty="0">
                <a:solidFill>
                  <a:schemeClr val="tx1"/>
                </a:solidFill>
                <a:latin typeface="+mj-lt"/>
                <a:sym typeface="Arial" charset="0"/>
              </a:rPr>
              <a:t> doit </a:t>
            </a:r>
            <a:r>
              <a:rPr lang="en-US" altLang="x-none" sz="1800" dirty="0" err="1">
                <a:solidFill>
                  <a:schemeClr val="tx1"/>
                </a:solidFill>
                <a:latin typeface="+mj-lt"/>
                <a:sym typeface="Arial" charset="0"/>
              </a:rPr>
              <a:t>avoir</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éte</a:t>
            </a:r>
            <a:r>
              <a:rPr lang="en-US" altLang="x-none" sz="1800" dirty="0">
                <a:solidFill>
                  <a:schemeClr val="tx1"/>
                </a:solidFill>
                <a:latin typeface="+mj-lt"/>
                <a:sym typeface="Arial" charset="0"/>
              </a:rPr>
              <a:t>́ violent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accidentel</a:t>
            </a:r>
            <a:r>
              <a:rPr lang="en-US" altLang="x-none" sz="1800" dirty="0">
                <a:solidFill>
                  <a:schemeClr val="tx1"/>
                </a:solidFill>
                <a:latin typeface="+mj-lt"/>
                <a:sym typeface="Arial" charset="0"/>
              </a:rPr>
              <a:t> ;</a:t>
            </a:r>
          </a:p>
          <a:p>
            <a:pPr algn="just">
              <a:lnSpc>
                <a:spcPct val="90000"/>
              </a:lnSpc>
              <a:spcBef>
                <a:spcPts val="75"/>
              </a:spcBef>
              <a:buClrTx/>
              <a:buSzTx/>
              <a:buNone/>
            </a:pPr>
            <a:r>
              <a:rPr lang="en-US" altLang="x-none" sz="1800" dirty="0">
                <a:solidFill>
                  <a:schemeClr val="tx1"/>
                </a:solidFill>
                <a:latin typeface="+mj-lt"/>
                <a:sym typeface="Arial" charset="0"/>
              </a:rPr>
              <a:t>4. </a:t>
            </a:r>
            <a:r>
              <a:rPr lang="en-US" altLang="x-none" sz="1800" dirty="0" err="1">
                <a:solidFill>
                  <a:schemeClr val="tx1"/>
                </a:solidFill>
                <a:latin typeface="+mj-lt"/>
                <a:sym typeface="Arial" charset="0"/>
              </a:rPr>
              <a:t>en</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étant</a:t>
            </a:r>
            <a:r>
              <a:rPr lang="en-US" altLang="x-none" sz="1800" dirty="0">
                <a:solidFill>
                  <a:schemeClr val="tx1"/>
                </a:solidFill>
                <a:latin typeface="+mj-lt"/>
                <a:sym typeface="Arial" charset="0"/>
              </a:rPr>
              <a:t> exposé de </a:t>
            </a:r>
            <a:r>
              <a:rPr lang="en-US" altLang="x-none" sz="1800" dirty="0" err="1">
                <a:solidFill>
                  <a:schemeClr val="tx1"/>
                </a:solidFill>
                <a:latin typeface="+mj-lt"/>
                <a:sym typeface="Arial" charset="0"/>
              </a:rPr>
              <a:t>manière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répétée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ou</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extrême</a:t>
            </a:r>
            <a:r>
              <a:rPr lang="en-US" altLang="x-none" sz="1800" dirty="0">
                <a:solidFill>
                  <a:schemeClr val="tx1"/>
                </a:solidFill>
                <a:latin typeface="+mj-lt"/>
                <a:sym typeface="Arial" charset="0"/>
              </a:rPr>
              <a:t> à des </a:t>
            </a:r>
            <a:r>
              <a:rPr lang="en-US" altLang="x-none" sz="1800" dirty="0" err="1">
                <a:solidFill>
                  <a:schemeClr val="tx1"/>
                </a:solidFill>
                <a:latin typeface="+mj-lt"/>
                <a:sym typeface="Arial" charset="0"/>
              </a:rPr>
              <a:t>détails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horribles</a:t>
            </a:r>
            <a:r>
              <a:rPr lang="en-US" altLang="x-none" sz="1800" dirty="0">
                <a:solidFill>
                  <a:schemeClr val="tx1"/>
                </a:solidFill>
                <a:latin typeface="+mj-lt"/>
                <a:sym typeface="Arial" charset="0"/>
              </a:rPr>
              <a:t> d’un </a:t>
            </a:r>
            <a:r>
              <a:rPr lang="en-US" altLang="x-none" sz="1800" dirty="0" err="1">
                <a:solidFill>
                  <a:schemeClr val="tx1"/>
                </a:solidFill>
                <a:latin typeface="+mj-lt"/>
                <a:sym typeface="Arial" charset="0"/>
              </a:rPr>
              <a:t>événement</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traumatisant</a:t>
            </a:r>
            <a:r>
              <a:rPr lang="en-US" altLang="x-none" sz="1800" dirty="0">
                <a:solidFill>
                  <a:schemeClr val="tx1"/>
                </a:solidFill>
                <a:latin typeface="+mj-lt"/>
                <a:sym typeface="Arial" charset="0"/>
              </a:rPr>
              <a:t> (p. ex., premiers </a:t>
            </a:r>
            <a:r>
              <a:rPr lang="en-US" altLang="x-none" sz="1800" dirty="0" err="1">
                <a:solidFill>
                  <a:schemeClr val="tx1"/>
                </a:solidFill>
                <a:latin typeface="+mj-lt"/>
                <a:sym typeface="Arial" charset="0"/>
              </a:rPr>
              <a:t>intervenants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ramassant</a:t>
            </a:r>
            <a:r>
              <a:rPr lang="en-US" altLang="x-none" sz="1800" dirty="0">
                <a:solidFill>
                  <a:schemeClr val="tx1"/>
                </a:solidFill>
                <a:latin typeface="+mj-lt"/>
                <a:sym typeface="Arial" charset="0"/>
              </a:rPr>
              <a:t> des </a:t>
            </a:r>
            <a:r>
              <a:rPr lang="en-US" altLang="x-none" sz="1800" dirty="0" err="1">
                <a:solidFill>
                  <a:schemeClr val="tx1"/>
                </a:solidFill>
                <a:latin typeface="+mj-lt"/>
                <a:sym typeface="Arial" charset="0"/>
              </a:rPr>
              <a:t>restes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humains</a:t>
            </a:r>
            <a:r>
              <a:rPr lang="en-US" altLang="x-none" sz="1800" dirty="0">
                <a:solidFill>
                  <a:schemeClr val="tx1"/>
                </a:solidFill>
                <a:latin typeface="+mj-lt"/>
                <a:sym typeface="Arial" charset="0"/>
              </a:rPr>
              <a:t>, agents de police qui </a:t>
            </a:r>
            <a:r>
              <a:rPr lang="en-US" altLang="x-none" sz="1800" dirty="0" err="1">
                <a:solidFill>
                  <a:schemeClr val="tx1"/>
                </a:solidFill>
                <a:latin typeface="+mj-lt"/>
                <a:sym typeface="Arial" charset="0"/>
              </a:rPr>
              <a:t>entendent</a:t>
            </a:r>
            <a:r>
              <a:rPr lang="en-US" altLang="x-none" sz="1800" dirty="0">
                <a:solidFill>
                  <a:schemeClr val="tx1"/>
                </a:solidFill>
                <a:latin typeface="+mj-lt"/>
                <a:sym typeface="Arial" charset="0"/>
              </a:rPr>
              <a:t> de </a:t>
            </a:r>
            <a:r>
              <a:rPr lang="en-US" altLang="x-none" sz="1800" dirty="0" err="1">
                <a:solidFill>
                  <a:schemeClr val="tx1"/>
                </a:solidFill>
                <a:latin typeface="+mj-lt"/>
                <a:sym typeface="Arial" charset="0"/>
              </a:rPr>
              <a:t>manière</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répétée</a:t>
            </a:r>
            <a:r>
              <a:rPr lang="en-US" altLang="x-none" sz="1800" dirty="0">
                <a:solidFill>
                  <a:schemeClr val="tx1"/>
                </a:solidFill>
                <a:latin typeface="+mj-lt"/>
                <a:sym typeface="Arial" charset="0"/>
              </a:rPr>
              <a:t> des </a:t>
            </a:r>
            <a:r>
              <a:rPr lang="en-US" altLang="x-none" sz="1800" dirty="0" err="1">
                <a:solidFill>
                  <a:schemeClr val="tx1"/>
                </a:solidFill>
                <a:latin typeface="+mj-lt"/>
                <a:sym typeface="Arial" charset="0"/>
              </a:rPr>
              <a:t>détails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concernant</a:t>
            </a:r>
            <a:r>
              <a:rPr lang="en-US" altLang="x-none" sz="1800" dirty="0">
                <a:solidFill>
                  <a:schemeClr val="tx1"/>
                </a:solidFill>
                <a:latin typeface="+mj-lt"/>
                <a:sym typeface="Arial" charset="0"/>
              </a:rPr>
              <a:t> des </a:t>
            </a:r>
            <a:r>
              <a:rPr lang="en-US" altLang="x-none" sz="1800" dirty="0" err="1">
                <a:solidFill>
                  <a:schemeClr val="tx1"/>
                </a:solidFill>
                <a:latin typeface="+mj-lt"/>
                <a:sym typeface="Arial" charset="0"/>
              </a:rPr>
              <a:t>violences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sexuelles</a:t>
            </a:r>
            <a:r>
              <a:rPr lang="en-US" altLang="x-none" sz="1800" dirty="0">
                <a:solidFill>
                  <a:schemeClr val="tx1"/>
                </a:solidFill>
                <a:latin typeface="+mj-lt"/>
                <a:sym typeface="Arial" charset="0"/>
              </a:rPr>
              <a:t> </a:t>
            </a:r>
            <a:r>
              <a:rPr lang="en-US" altLang="x-none" sz="1800" dirty="0" err="1">
                <a:solidFill>
                  <a:schemeClr val="tx1"/>
                </a:solidFill>
                <a:latin typeface="+mj-lt"/>
                <a:sym typeface="Arial" charset="0"/>
              </a:rPr>
              <a:t>faites</a:t>
            </a:r>
            <a:r>
              <a:rPr lang="en-US" altLang="x-none" sz="1800" dirty="0">
                <a:solidFill>
                  <a:schemeClr val="tx1"/>
                </a:solidFill>
                <a:latin typeface="+mj-lt"/>
                <a:sym typeface="Arial" charset="0"/>
              </a:rPr>
              <a:t> à des enfants).</a:t>
            </a:r>
          </a:p>
          <a:p>
            <a:pPr algn="just">
              <a:lnSpc>
                <a:spcPct val="90000"/>
              </a:lnSpc>
              <a:spcBef>
                <a:spcPts val="75"/>
              </a:spcBef>
              <a:buClrTx/>
              <a:buSzTx/>
              <a:buNone/>
            </a:pPr>
            <a:endParaRPr lang="en-US" altLang="x-none" sz="1800" dirty="0">
              <a:solidFill>
                <a:schemeClr val="tx1"/>
              </a:solidFill>
              <a:latin typeface="+mj-lt"/>
              <a:sym typeface="Arial" charset="0"/>
            </a:endParaRPr>
          </a:p>
          <a:p>
            <a:pPr algn="just">
              <a:lnSpc>
                <a:spcPct val="90000"/>
              </a:lnSpc>
              <a:spcBef>
                <a:spcPts val="75"/>
              </a:spcBef>
              <a:buClrTx/>
              <a:buSzTx/>
              <a:buNone/>
            </a:pPr>
            <a:endParaRPr lang="en-US" altLang="x-none" sz="1800" dirty="0">
              <a:solidFill>
                <a:srgbClr val="D90B00"/>
              </a:solidFill>
              <a:latin typeface="+mj-lt"/>
              <a:sym typeface="Cambria" charset="0"/>
            </a:endParaRPr>
          </a:p>
        </p:txBody>
      </p:sp>
      <p:sp>
        <p:nvSpPr>
          <p:cNvPr id="262148" name="AutoShape 4"/>
          <p:cNvSpPr>
            <a:spLocks/>
          </p:cNvSpPr>
          <p:nvPr/>
        </p:nvSpPr>
        <p:spPr bwMode="auto">
          <a:xfrm>
            <a:off x="15462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2149"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mj-lt"/>
              </a:rPr>
              <a:t>Critère </a:t>
            </a:r>
          </a:p>
          <a:p>
            <a:pPr eaLnBrk="1" hangingPunct="1">
              <a:spcBef>
                <a:spcPct val="0"/>
              </a:spcBef>
              <a:buClrTx/>
              <a:buSzTx/>
              <a:buFontTx/>
              <a:buNone/>
            </a:pPr>
            <a:r>
              <a:rPr lang="en-US" altLang="x-none" sz="1700" b="1">
                <a:solidFill>
                  <a:srgbClr val="FFFFFF"/>
                </a:solidFill>
                <a:latin typeface="+mj-lt"/>
              </a:rPr>
              <a:t>A DSM 5</a:t>
            </a:r>
          </a:p>
        </p:txBody>
      </p:sp>
      <p:sp>
        <p:nvSpPr>
          <p:cNvPr id="7" name="Rectangle 1">
            <a:extLst>
              <a:ext uri="{FF2B5EF4-FFF2-40B4-BE49-F238E27FC236}">
                <a16:creationId xmlns:a16="http://schemas.microsoft.com/office/drawing/2014/main" id="{44ACACAA-25C9-964E-8F2E-6E7682EA2284}"/>
              </a:ext>
            </a:extLst>
          </p:cNvPr>
          <p:cNvSpPr>
            <a:spLocks/>
          </p:cNvSpPr>
          <p:nvPr/>
        </p:nvSpPr>
        <p:spPr bwMode="auto">
          <a:xfrm>
            <a:off x="1524001" y="5946379"/>
            <a:ext cx="8778875" cy="88026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000" dirty="0">
                <a:solidFill>
                  <a:schemeClr val="bg1"/>
                </a:solidFill>
                <a:latin typeface="+mj-lt"/>
                <a:sym typeface="Cambria" charset="0"/>
              </a:rPr>
              <a:t>NB: Les </a:t>
            </a:r>
            <a:r>
              <a:rPr lang="en-US" altLang="x-none" sz="2000" dirty="0" err="1">
                <a:solidFill>
                  <a:schemeClr val="bg1"/>
                </a:solidFill>
                <a:latin typeface="+mj-lt"/>
                <a:sym typeface="Cambria" charset="0"/>
              </a:rPr>
              <a:t>critères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suivants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s’appliquent</a:t>
            </a:r>
            <a:r>
              <a:rPr lang="en-US" altLang="x-none" sz="2000" dirty="0">
                <a:solidFill>
                  <a:schemeClr val="bg1"/>
                </a:solidFill>
                <a:latin typeface="+mj-lt"/>
                <a:sym typeface="Cambria" charset="0"/>
              </a:rPr>
              <a:t> aux </a:t>
            </a:r>
            <a:r>
              <a:rPr lang="en-US" altLang="x-none" sz="2000" dirty="0" err="1">
                <a:solidFill>
                  <a:schemeClr val="bg1"/>
                </a:solidFill>
                <a:latin typeface="+mj-lt"/>
                <a:sym typeface="Cambria" charset="0"/>
              </a:rPr>
              <a:t>adultes</a:t>
            </a:r>
            <a:r>
              <a:rPr lang="en-US" altLang="x-none" sz="2000" dirty="0">
                <a:solidFill>
                  <a:schemeClr val="bg1"/>
                </a:solidFill>
                <a:latin typeface="+mj-lt"/>
                <a:sym typeface="Cambria" charset="0"/>
              </a:rPr>
              <a:t>, aux adolescents et aux enfants </a:t>
            </a:r>
            <a:r>
              <a:rPr lang="en-US" altLang="x-none" sz="2000" dirty="0" err="1">
                <a:solidFill>
                  <a:schemeClr val="bg1"/>
                </a:solidFill>
                <a:latin typeface="+mj-lt"/>
                <a:sym typeface="Cambria" charset="0"/>
              </a:rPr>
              <a:t>âgés</a:t>
            </a:r>
            <a:r>
              <a:rPr lang="en-US" altLang="x-none" sz="2000" dirty="0">
                <a:solidFill>
                  <a:schemeClr val="bg1"/>
                </a:solidFill>
                <a:latin typeface="+mj-lt"/>
                <a:sym typeface="Cambria" charset="0"/>
              </a:rPr>
              <a:t> de plus de 6 ans. Pour les enfants de 6 </a:t>
            </a:r>
            <a:r>
              <a:rPr lang="en-US" altLang="x-none" sz="2000" dirty="0" err="1">
                <a:solidFill>
                  <a:schemeClr val="bg1"/>
                </a:solidFill>
                <a:latin typeface="+mj-lt"/>
                <a:sym typeface="Cambria" charset="0"/>
              </a:rPr>
              <a:t>ans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ou</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moins</a:t>
            </a:r>
            <a:r>
              <a:rPr lang="en-US" altLang="x-none" sz="2000" dirty="0">
                <a:solidFill>
                  <a:schemeClr val="bg1"/>
                </a:solidFill>
                <a:latin typeface="+mj-lt"/>
                <a:sym typeface="Cambria" charset="0"/>
              </a:rPr>
              <a:t>, Cf les </a:t>
            </a:r>
            <a:r>
              <a:rPr lang="en-US" altLang="x-none" sz="2000" dirty="0" err="1">
                <a:solidFill>
                  <a:schemeClr val="bg1"/>
                </a:solidFill>
                <a:latin typeface="+mj-lt"/>
                <a:sym typeface="Cambria" charset="0"/>
              </a:rPr>
              <a:t>critères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correspondants</a:t>
            </a:r>
            <a:endParaRPr lang="en-US" altLang="x-none" sz="2000" dirty="0">
              <a:solidFill>
                <a:schemeClr val="bg1"/>
              </a:solidFill>
              <a:latin typeface="+mj-lt"/>
              <a:sym typeface="Cambria" charset="0"/>
            </a:endParaRPr>
          </a:p>
        </p:txBody>
      </p:sp>
    </p:spTree>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p:cNvSpPr>
          <p:nvPr/>
        </p:nvSpPr>
        <p:spPr bwMode="auto">
          <a:xfrm>
            <a:off x="1554879" y="142876"/>
            <a:ext cx="8778875"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dirty="0">
                <a:solidFill>
                  <a:schemeClr val="bg1"/>
                </a:solidFill>
                <a:latin typeface="+mj-lt"/>
                <a:sym typeface="Cambria" charset="0"/>
              </a:rPr>
              <a:t>Les «</a:t>
            </a:r>
            <a:r>
              <a:rPr lang="en-US" altLang="x-none" sz="2500" dirty="0" err="1">
                <a:solidFill>
                  <a:schemeClr val="bg1"/>
                </a:solidFill>
                <a:latin typeface="+mj-lt"/>
                <a:sym typeface="Cambria" charset="0"/>
              </a:rPr>
              <a:t>nouveautés</a:t>
            </a:r>
            <a:r>
              <a:rPr lang="en-US" altLang="x-none" sz="2500" dirty="0">
                <a:solidFill>
                  <a:schemeClr val="bg1"/>
                </a:solidFill>
                <a:latin typeface="+mj-lt"/>
                <a:sym typeface="Cambria" charset="0"/>
              </a:rPr>
              <a:t>» : du DSM-IV au DSM-V</a:t>
            </a:r>
          </a:p>
        </p:txBody>
      </p:sp>
      <p:sp>
        <p:nvSpPr>
          <p:cNvPr id="262146" name="Rectangle 2"/>
          <p:cNvSpPr>
            <a:spLocks/>
          </p:cNvSpPr>
          <p:nvPr/>
        </p:nvSpPr>
        <p:spPr bwMode="auto">
          <a:xfrm>
            <a:off x="2815431" y="836713"/>
            <a:ext cx="9176272"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3071814" y="1844676"/>
            <a:ext cx="8462689"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b="1" dirty="0">
                <a:solidFill>
                  <a:schemeClr val="tx1"/>
                </a:solidFill>
                <a:latin typeface="+mn-lt"/>
                <a:sym typeface="Arial" charset="0"/>
              </a:rPr>
              <a:t>Exposition à la mort effective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 </a:t>
            </a:r>
            <a:r>
              <a:rPr lang="en-US" altLang="x-none" sz="1800" b="1" dirty="0" err="1">
                <a:solidFill>
                  <a:schemeClr val="tx1"/>
                </a:solidFill>
                <a:latin typeface="+mn-lt"/>
                <a:sym typeface="Arial" charset="0"/>
              </a:rPr>
              <a:t>une</a:t>
            </a:r>
            <a:r>
              <a:rPr lang="en-US" altLang="x-none" sz="1800" b="1" dirty="0">
                <a:solidFill>
                  <a:schemeClr val="tx1"/>
                </a:solidFill>
                <a:latin typeface="+mn-lt"/>
                <a:sym typeface="Arial" charset="0"/>
              </a:rPr>
              <a:t> menace de mort, à </a:t>
            </a:r>
            <a:r>
              <a:rPr lang="en-US" altLang="x-none" sz="1800" b="1" dirty="0" err="1">
                <a:solidFill>
                  <a:schemeClr val="tx1"/>
                </a:solidFill>
                <a:latin typeface="+mn-lt"/>
                <a:sym typeface="Arial" charset="0"/>
              </a:rPr>
              <a:t>une</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blessure</a:t>
            </a:r>
            <a:r>
              <a:rPr lang="en-US" altLang="x-none" sz="1800" b="1" dirty="0">
                <a:solidFill>
                  <a:schemeClr val="tx1"/>
                </a:solidFill>
                <a:latin typeface="+mn-lt"/>
                <a:sym typeface="Arial" charset="0"/>
              </a:rPr>
              <a:t> grave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 des </a:t>
            </a:r>
            <a:r>
              <a:rPr lang="en-US" altLang="x-none" sz="1800" b="1" dirty="0" err="1">
                <a:solidFill>
                  <a:schemeClr val="tx1"/>
                </a:solidFill>
                <a:latin typeface="+mn-lt"/>
                <a:sym typeface="Arial" charset="0"/>
              </a:rPr>
              <a:t>violences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sexuelles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d’une</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plusieurs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façons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suivantes</a:t>
            </a:r>
            <a:r>
              <a:rPr lang="en-US" altLang="x-none" sz="1800" b="1" dirty="0">
                <a:solidFill>
                  <a:schemeClr val="tx1"/>
                </a:solidFill>
                <a:latin typeface="+mn-lt"/>
                <a:sym typeface="Arial" charset="0"/>
              </a:rPr>
              <a:t> :</a:t>
            </a:r>
          </a:p>
          <a:p>
            <a:pPr algn="just">
              <a:lnSpc>
                <a:spcPct val="90000"/>
              </a:lnSpc>
              <a:spcBef>
                <a:spcPts val="75"/>
              </a:spcBef>
              <a:buClrTx/>
              <a:buSzTx/>
              <a:buNone/>
            </a:pPr>
            <a:endParaRPr lang="en-US" altLang="x-none" sz="1800" dirty="0">
              <a:solidFill>
                <a:schemeClr val="tx1"/>
              </a:solidFill>
              <a:latin typeface="+mn-lt"/>
              <a:sym typeface="Arial" charset="0"/>
            </a:endParaRPr>
          </a:p>
          <a:p>
            <a:pPr marL="342900" indent="-342900" algn="just">
              <a:lnSpc>
                <a:spcPct val="90000"/>
              </a:lnSpc>
              <a:spcBef>
                <a:spcPts val="75"/>
              </a:spcBef>
              <a:buClrTx/>
              <a:buSzTx/>
              <a:buFontTx/>
              <a:buAutoNum type="arabicPeriod"/>
            </a:pPr>
            <a:r>
              <a:rPr lang="en-US" altLang="x-none" sz="1800" dirty="0" err="1">
                <a:solidFill>
                  <a:schemeClr val="tx1"/>
                </a:solidFill>
                <a:latin typeface="+mn-lt"/>
                <a:sym typeface="Arial" charset="0"/>
              </a:rPr>
              <a:t>en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étant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directement</a:t>
            </a:r>
            <a:r>
              <a:rPr lang="en-US" altLang="x-none" sz="1800" dirty="0">
                <a:solidFill>
                  <a:schemeClr val="tx1"/>
                </a:solidFill>
                <a:latin typeface="+mn-lt"/>
                <a:sym typeface="Arial" charset="0"/>
              </a:rPr>
              <a:t> exposé à un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plusieurs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événements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traumatisants</a:t>
            </a:r>
            <a:r>
              <a:rPr lang="en-US" altLang="x-none" sz="1800" dirty="0">
                <a:solidFill>
                  <a:schemeClr val="tx1"/>
                </a:solidFill>
                <a:latin typeface="+mn-lt"/>
                <a:sym typeface="Arial" charset="0"/>
              </a:rPr>
              <a:t> ;</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2. </a:t>
            </a:r>
            <a:r>
              <a:rPr lang="en-US" altLang="x-none" sz="1800" dirty="0" err="1">
                <a:solidFill>
                  <a:schemeClr val="tx1"/>
                </a:solidFill>
                <a:latin typeface="+mn-lt"/>
                <a:sym typeface="Arial" charset="0"/>
              </a:rPr>
              <a:t>en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étant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témoin</a:t>
            </a:r>
            <a:r>
              <a:rPr lang="en-US" altLang="x-none" sz="1800" dirty="0">
                <a:solidFill>
                  <a:schemeClr val="tx1"/>
                </a:solidFill>
                <a:latin typeface="+mn-lt"/>
                <a:sym typeface="Arial" charset="0"/>
              </a:rPr>
              <a:t> direct d’un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plusieurs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événements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traumatisants</a:t>
            </a:r>
            <a:r>
              <a:rPr lang="en-US" altLang="x-none" sz="1800" dirty="0">
                <a:solidFill>
                  <a:schemeClr val="tx1"/>
                </a:solidFill>
                <a:latin typeface="+mn-lt"/>
                <a:sym typeface="Arial" charset="0"/>
              </a:rPr>
              <a:t> ;</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3. </a:t>
            </a:r>
            <a:r>
              <a:rPr lang="en-US" altLang="x-none" sz="1800" dirty="0" err="1">
                <a:solidFill>
                  <a:schemeClr val="tx1"/>
                </a:solidFill>
                <a:latin typeface="+mn-lt"/>
                <a:sym typeface="Arial" charset="0"/>
              </a:rPr>
              <a:t>en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apprenant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qu’un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plusieurs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événements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traumatisants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sont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arrivés</a:t>
            </a:r>
            <a:r>
              <a:rPr lang="en-US" altLang="x-none" sz="1800" dirty="0">
                <a:solidFill>
                  <a:schemeClr val="tx1"/>
                </a:solidFill>
                <a:latin typeface="+mn-lt"/>
                <a:sym typeface="Arial" charset="0"/>
              </a:rPr>
              <a:t> à un </a:t>
            </a:r>
            <a:r>
              <a:rPr lang="en-US" altLang="x-none" sz="1800" dirty="0" err="1">
                <a:solidFill>
                  <a:schemeClr val="tx1"/>
                </a:solidFill>
                <a:latin typeface="+mn-lt"/>
                <a:sym typeface="Arial" charset="0"/>
              </a:rPr>
              <a:t>membre</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sa</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famille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proche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un </a:t>
            </a:r>
            <a:r>
              <a:rPr lang="en-US" altLang="x-none" sz="1800" dirty="0" err="1">
                <a:solidFill>
                  <a:schemeClr val="tx1"/>
                </a:solidFill>
                <a:latin typeface="+mn-lt"/>
                <a:sym typeface="Arial" charset="0"/>
              </a:rPr>
              <a:t>ami</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proche</a:t>
            </a:r>
            <a:r>
              <a:rPr lang="en-US" altLang="x-none" sz="1800" dirty="0">
                <a:solidFill>
                  <a:schemeClr val="tx1"/>
                </a:solidFill>
                <a:latin typeface="+mn-lt"/>
                <a:sym typeface="Arial" charset="0"/>
              </a:rPr>
              <a:t>. Dans les </a:t>
            </a:r>
            <a:r>
              <a:rPr lang="en-US" altLang="x-none" sz="1800" dirty="0" err="1">
                <a:solidFill>
                  <a:schemeClr val="tx1"/>
                </a:solidFill>
                <a:latin typeface="+mn-lt"/>
                <a:sym typeface="Arial" charset="0"/>
              </a:rPr>
              <a:t>cas</a:t>
            </a:r>
            <a:r>
              <a:rPr lang="en-US" altLang="x-none" sz="1800" dirty="0">
                <a:solidFill>
                  <a:schemeClr val="tx1"/>
                </a:solidFill>
                <a:latin typeface="+mn-lt"/>
                <a:sym typeface="Arial" charset="0"/>
              </a:rPr>
              <a:t> de la mort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de la menace de mort d’un </a:t>
            </a:r>
            <a:r>
              <a:rPr lang="en-US" altLang="x-none" sz="1800" dirty="0" err="1">
                <a:solidFill>
                  <a:schemeClr val="tx1"/>
                </a:solidFill>
                <a:latin typeface="+mn-lt"/>
                <a:sym typeface="Arial" charset="0"/>
              </a:rPr>
              <a:t>membre</a:t>
            </a:r>
            <a:r>
              <a:rPr lang="en-US" altLang="x-none" sz="1800" dirty="0">
                <a:solidFill>
                  <a:schemeClr val="tx1"/>
                </a:solidFill>
                <a:latin typeface="+mn-lt"/>
                <a:sym typeface="Arial" charset="0"/>
              </a:rPr>
              <a:t> de la </a:t>
            </a:r>
            <a:r>
              <a:rPr lang="en-US" altLang="x-none" sz="1800" dirty="0" err="1">
                <a:solidFill>
                  <a:schemeClr val="tx1"/>
                </a:solidFill>
                <a:latin typeface="+mn-lt"/>
                <a:sym typeface="Arial" charset="0"/>
              </a:rPr>
              <a:t>famille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d’un </a:t>
            </a:r>
            <a:r>
              <a:rPr lang="en-US" altLang="x-none" sz="1800" dirty="0" err="1">
                <a:solidFill>
                  <a:schemeClr val="tx1"/>
                </a:solidFill>
                <a:latin typeface="+mn-lt"/>
                <a:sym typeface="Arial" charset="0"/>
              </a:rPr>
              <a:t>ami</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l’événement</a:t>
            </a:r>
            <a:r>
              <a:rPr lang="en-US" altLang="x-none" sz="1800" dirty="0">
                <a:solidFill>
                  <a:schemeClr val="tx1"/>
                </a:solidFill>
                <a:latin typeface="+mn-lt"/>
                <a:sym typeface="Arial" charset="0"/>
              </a:rPr>
              <a:t> doit </a:t>
            </a:r>
            <a:r>
              <a:rPr lang="en-US" altLang="x-none" sz="1800" dirty="0" err="1">
                <a:solidFill>
                  <a:schemeClr val="tx1"/>
                </a:solidFill>
                <a:latin typeface="+mn-lt"/>
                <a:sym typeface="Arial" charset="0"/>
              </a:rPr>
              <a:t>avoir</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éte</a:t>
            </a:r>
            <a:r>
              <a:rPr lang="en-US" altLang="x-none" sz="1800" dirty="0">
                <a:solidFill>
                  <a:schemeClr val="tx1"/>
                </a:solidFill>
                <a:latin typeface="+mn-lt"/>
                <a:sym typeface="Arial" charset="0"/>
              </a:rPr>
              <a:t>́ violent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accidentel</a:t>
            </a:r>
            <a:r>
              <a:rPr lang="en-US" altLang="x-none" sz="1800" dirty="0">
                <a:solidFill>
                  <a:schemeClr val="tx1"/>
                </a:solidFill>
                <a:latin typeface="+mn-lt"/>
                <a:sym typeface="Arial" charset="0"/>
              </a:rPr>
              <a:t> ;</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4. </a:t>
            </a:r>
            <a:r>
              <a:rPr lang="en-US" altLang="x-none" sz="1800" dirty="0" err="1">
                <a:solidFill>
                  <a:schemeClr val="tx1"/>
                </a:solidFill>
                <a:latin typeface="+mn-lt"/>
                <a:sym typeface="Arial" charset="0"/>
              </a:rPr>
              <a:t>en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étant</a:t>
            </a:r>
            <a:r>
              <a:rPr lang="en-US" altLang="x-none" sz="1800" dirty="0">
                <a:solidFill>
                  <a:schemeClr val="tx1"/>
                </a:solidFill>
                <a:latin typeface="+mn-lt"/>
                <a:sym typeface="Arial" charset="0"/>
              </a:rPr>
              <a:t> exposé de </a:t>
            </a:r>
            <a:r>
              <a:rPr lang="en-US" altLang="x-none" sz="1800" dirty="0" err="1">
                <a:solidFill>
                  <a:schemeClr val="tx1"/>
                </a:solidFill>
                <a:latin typeface="+mn-lt"/>
                <a:sym typeface="Arial" charset="0"/>
              </a:rPr>
              <a:t>manière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répétée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extrême</a:t>
            </a:r>
            <a:r>
              <a:rPr lang="en-US" altLang="x-none" sz="1800" dirty="0">
                <a:solidFill>
                  <a:schemeClr val="tx1"/>
                </a:solidFill>
                <a:latin typeface="+mn-lt"/>
                <a:sym typeface="Arial" charset="0"/>
              </a:rPr>
              <a:t> à des </a:t>
            </a:r>
            <a:r>
              <a:rPr lang="en-US" altLang="x-none" sz="1800" dirty="0" err="1">
                <a:solidFill>
                  <a:schemeClr val="tx1"/>
                </a:solidFill>
                <a:latin typeface="+mn-lt"/>
                <a:sym typeface="Arial" charset="0"/>
              </a:rPr>
              <a:t>détails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horribles</a:t>
            </a:r>
            <a:r>
              <a:rPr lang="en-US" altLang="x-none" sz="1800" dirty="0">
                <a:solidFill>
                  <a:schemeClr val="tx1"/>
                </a:solidFill>
                <a:latin typeface="+mn-lt"/>
                <a:sym typeface="Arial" charset="0"/>
              </a:rPr>
              <a:t> d’un </a:t>
            </a:r>
            <a:r>
              <a:rPr lang="en-US" altLang="x-none" sz="1800" dirty="0" err="1">
                <a:solidFill>
                  <a:schemeClr val="tx1"/>
                </a:solidFill>
                <a:latin typeface="+mn-lt"/>
                <a:sym typeface="Arial" charset="0"/>
              </a:rPr>
              <a:t>événement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traumatisant</a:t>
            </a:r>
            <a:r>
              <a:rPr lang="en-US" altLang="x-none" sz="1800" dirty="0">
                <a:solidFill>
                  <a:schemeClr val="tx1"/>
                </a:solidFill>
                <a:latin typeface="+mn-lt"/>
                <a:sym typeface="Arial" charset="0"/>
              </a:rPr>
              <a:t> (p. ex., premiers </a:t>
            </a:r>
            <a:r>
              <a:rPr lang="en-US" altLang="x-none" sz="1800" dirty="0" err="1">
                <a:solidFill>
                  <a:schemeClr val="tx1"/>
                </a:solidFill>
                <a:latin typeface="+mn-lt"/>
                <a:sym typeface="Arial" charset="0"/>
              </a:rPr>
              <a:t>intervenants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ramassant</a:t>
            </a:r>
            <a:r>
              <a:rPr lang="en-US" altLang="x-none" sz="1800" dirty="0">
                <a:solidFill>
                  <a:schemeClr val="tx1"/>
                </a:solidFill>
                <a:latin typeface="+mn-lt"/>
                <a:sym typeface="Arial" charset="0"/>
              </a:rPr>
              <a:t> des </a:t>
            </a:r>
            <a:r>
              <a:rPr lang="en-US" altLang="x-none" sz="1800" dirty="0" err="1">
                <a:solidFill>
                  <a:schemeClr val="tx1"/>
                </a:solidFill>
                <a:latin typeface="+mn-lt"/>
                <a:sym typeface="Arial" charset="0"/>
              </a:rPr>
              <a:t>restes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humains</a:t>
            </a:r>
            <a:r>
              <a:rPr lang="en-US" altLang="x-none" sz="1800" dirty="0">
                <a:solidFill>
                  <a:schemeClr val="tx1"/>
                </a:solidFill>
                <a:latin typeface="+mn-lt"/>
                <a:sym typeface="Arial" charset="0"/>
              </a:rPr>
              <a:t>, agents de police qui </a:t>
            </a:r>
            <a:r>
              <a:rPr lang="en-US" altLang="x-none" sz="1800" dirty="0" err="1">
                <a:solidFill>
                  <a:schemeClr val="tx1"/>
                </a:solidFill>
                <a:latin typeface="+mn-lt"/>
                <a:sym typeface="Arial" charset="0"/>
              </a:rPr>
              <a:t>entendent</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manière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répétée</a:t>
            </a:r>
            <a:r>
              <a:rPr lang="en-US" altLang="x-none" sz="1800" dirty="0">
                <a:solidFill>
                  <a:schemeClr val="tx1"/>
                </a:solidFill>
                <a:latin typeface="+mn-lt"/>
                <a:sym typeface="Arial" charset="0"/>
              </a:rPr>
              <a:t> des </a:t>
            </a:r>
            <a:r>
              <a:rPr lang="en-US" altLang="x-none" sz="1800" dirty="0" err="1">
                <a:solidFill>
                  <a:schemeClr val="tx1"/>
                </a:solidFill>
                <a:latin typeface="+mn-lt"/>
                <a:sym typeface="Arial" charset="0"/>
              </a:rPr>
              <a:t>détails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concernant</a:t>
            </a:r>
            <a:r>
              <a:rPr lang="en-US" altLang="x-none" sz="1800" dirty="0">
                <a:solidFill>
                  <a:schemeClr val="tx1"/>
                </a:solidFill>
                <a:latin typeface="+mn-lt"/>
                <a:sym typeface="Arial" charset="0"/>
              </a:rPr>
              <a:t> des </a:t>
            </a:r>
            <a:r>
              <a:rPr lang="en-US" altLang="x-none" sz="1800" dirty="0" err="1">
                <a:solidFill>
                  <a:schemeClr val="tx1"/>
                </a:solidFill>
                <a:latin typeface="+mn-lt"/>
                <a:sym typeface="Arial" charset="0"/>
              </a:rPr>
              <a:t>violences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sexuelles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faites</a:t>
            </a:r>
            <a:r>
              <a:rPr lang="en-US" altLang="x-none" sz="1800" dirty="0">
                <a:solidFill>
                  <a:schemeClr val="tx1"/>
                </a:solidFill>
                <a:latin typeface="+mn-lt"/>
                <a:sym typeface="Arial" charset="0"/>
              </a:rPr>
              <a:t> à des enfants).</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rgbClr val="D90B00"/>
              </a:solidFill>
              <a:latin typeface="+mn-lt"/>
              <a:sym typeface="Cambria" charset="0"/>
            </a:endParaRPr>
          </a:p>
        </p:txBody>
      </p:sp>
      <p:sp>
        <p:nvSpPr>
          <p:cNvPr id="262148" name="AutoShape 4"/>
          <p:cNvSpPr>
            <a:spLocks/>
          </p:cNvSpPr>
          <p:nvPr/>
        </p:nvSpPr>
        <p:spPr bwMode="auto">
          <a:xfrm>
            <a:off x="561080" y="1759678"/>
            <a:ext cx="1987597"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2149" name="Rectangle 5"/>
          <p:cNvSpPr>
            <a:spLocks/>
          </p:cNvSpPr>
          <p:nvPr/>
        </p:nvSpPr>
        <p:spPr bwMode="auto">
          <a:xfrm>
            <a:off x="772428" y="1955017"/>
            <a:ext cx="158580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FFFF"/>
                </a:solidFill>
                <a:latin typeface="+mj-lt"/>
              </a:rPr>
              <a:t>CritèreA</a:t>
            </a:r>
            <a:r>
              <a:rPr lang="en-US" altLang="x-none" sz="1700" b="1" dirty="0">
                <a:solidFill>
                  <a:srgbClr val="FFFFFF"/>
                </a:solidFill>
                <a:latin typeface="+mj-lt"/>
              </a:rPr>
              <a:t> DSM 5</a:t>
            </a:r>
          </a:p>
        </p:txBody>
      </p:sp>
      <p:sp>
        <p:nvSpPr>
          <p:cNvPr id="7" name="Rectangle 1">
            <a:extLst>
              <a:ext uri="{FF2B5EF4-FFF2-40B4-BE49-F238E27FC236}">
                <a16:creationId xmlns:a16="http://schemas.microsoft.com/office/drawing/2014/main" id="{44ACACAA-25C9-964E-8F2E-6E7682EA2284}"/>
              </a:ext>
            </a:extLst>
          </p:cNvPr>
          <p:cNvSpPr>
            <a:spLocks/>
          </p:cNvSpPr>
          <p:nvPr/>
        </p:nvSpPr>
        <p:spPr bwMode="auto">
          <a:xfrm>
            <a:off x="274320" y="6063409"/>
            <a:ext cx="11495313" cy="76323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000" dirty="0">
                <a:solidFill>
                  <a:schemeClr val="bg1"/>
                </a:solidFill>
                <a:latin typeface="+mj-lt"/>
                <a:sym typeface="Cambria" charset="0"/>
              </a:rPr>
              <a:t>Remarque : Le </a:t>
            </a:r>
            <a:r>
              <a:rPr lang="en-US" altLang="x-none" sz="2000" dirty="0" err="1">
                <a:solidFill>
                  <a:schemeClr val="bg1"/>
                </a:solidFill>
                <a:latin typeface="+mj-lt"/>
                <a:sym typeface="Cambria" charset="0"/>
              </a:rPr>
              <a:t>critère</a:t>
            </a:r>
            <a:r>
              <a:rPr lang="en-US" altLang="x-none" sz="2000" dirty="0">
                <a:solidFill>
                  <a:schemeClr val="bg1"/>
                </a:solidFill>
                <a:latin typeface="+mj-lt"/>
                <a:sym typeface="Cambria" charset="0"/>
              </a:rPr>
              <a:t> A4 ne </a:t>
            </a:r>
            <a:r>
              <a:rPr lang="en-US" altLang="x-none" sz="2000" dirty="0" err="1">
                <a:solidFill>
                  <a:schemeClr val="bg1"/>
                </a:solidFill>
                <a:latin typeface="+mj-lt"/>
                <a:sym typeface="Cambria" charset="0"/>
              </a:rPr>
              <a:t>s’applique</a:t>
            </a:r>
            <a:r>
              <a:rPr lang="en-US" altLang="x-none" sz="2000" dirty="0">
                <a:solidFill>
                  <a:schemeClr val="bg1"/>
                </a:solidFill>
                <a:latin typeface="+mj-lt"/>
                <a:sym typeface="Cambria" charset="0"/>
              </a:rPr>
              <a:t> pas à </a:t>
            </a:r>
            <a:r>
              <a:rPr lang="en-US" altLang="x-none" sz="2000" dirty="0" err="1">
                <a:solidFill>
                  <a:schemeClr val="bg1"/>
                </a:solidFill>
                <a:latin typeface="+mj-lt"/>
                <a:sym typeface="Cambria" charset="0"/>
              </a:rPr>
              <a:t>l’exposition</a:t>
            </a:r>
            <a:r>
              <a:rPr lang="en-US" altLang="x-none" sz="2000" dirty="0">
                <a:solidFill>
                  <a:schemeClr val="bg1"/>
                </a:solidFill>
                <a:latin typeface="+mj-lt"/>
                <a:sym typeface="Cambria" charset="0"/>
              </a:rPr>
              <a:t> par des </a:t>
            </a:r>
            <a:r>
              <a:rPr lang="en-US" altLang="x-none" sz="2000" dirty="0" err="1">
                <a:solidFill>
                  <a:schemeClr val="bg1"/>
                </a:solidFill>
                <a:latin typeface="+mj-lt"/>
                <a:sym typeface="Cambria" charset="0"/>
              </a:rPr>
              <a:t>médias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électroniques</a:t>
            </a:r>
            <a:r>
              <a:rPr lang="en-US" altLang="x-none" sz="2000" dirty="0">
                <a:solidFill>
                  <a:schemeClr val="bg1"/>
                </a:solidFill>
                <a:latin typeface="+mj-lt"/>
                <a:sym typeface="Cambria" charset="0"/>
              </a:rPr>
              <a:t>, la </a:t>
            </a:r>
            <a:r>
              <a:rPr lang="en-US" altLang="x-none" sz="2000" dirty="0" err="1">
                <a:solidFill>
                  <a:schemeClr val="bg1"/>
                </a:solidFill>
                <a:latin typeface="+mj-lt"/>
                <a:sym typeface="Cambria" charset="0"/>
              </a:rPr>
              <a:t>télévision</a:t>
            </a:r>
            <a:r>
              <a:rPr lang="en-US" altLang="x-none" sz="2000" dirty="0">
                <a:solidFill>
                  <a:schemeClr val="bg1"/>
                </a:solidFill>
                <a:latin typeface="+mj-lt"/>
                <a:sym typeface="Cambria" charset="0"/>
              </a:rPr>
              <a:t>, des films </a:t>
            </a:r>
            <a:r>
              <a:rPr lang="en-US" altLang="x-none" sz="2000" dirty="0" err="1">
                <a:solidFill>
                  <a:schemeClr val="bg1"/>
                </a:solidFill>
                <a:latin typeface="+mj-lt"/>
                <a:sym typeface="Cambria" charset="0"/>
              </a:rPr>
              <a:t>ou</a:t>
            </a:r>
            <a:r>
              <a:rPr lang="en-US" altLang="x-none" sz="2000" dirty="0">
                <a:solidFill>
                  <a:schemeClr val="bg1"/>
                </a:solidFill>
                <a:latin typeface="+mj-lt"/>
                <a:sym typeface="Cambria" charset="0"/>
              </a:rPr>
              <a:t> des photos, </a:t>
            </a:r>
            <a:r>
              <a:rPr lang="en-US" altLang="x-none" sz="2000" dirty="0" err="1">
                <a:solidFill>
                  <a:schemeClr val="bg1"/>
                </a:solidFill>
                <a:latin typeface="+mj-lt"/>
                <a:sym typeface="Cambria" charset="0"/>
              </a:rPr>
              <a:t>sauf</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si</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cela</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est</a:t>
            </a:r>
            <a:r>
              <a:rPr lang="en-US" altLang="x-none" sz="2000" dirty="0">
                <a:solidFill>
                  <a:schemeClr val="bg1"/>
                </a:solidFill>
                <a:latin typeface="+mj-lt"/>
                <a:sym typeface="Cambria" charset="0"/>
              </a:rPr>
              <a:t> lié au travail.</a:t>
            </a:r>
          </a:p>
        </p:txBody>
      </p:sp>
    </p:spTree>
    <p:extLst>
      <p:ext uri="{BB962C8B-B14F-4D97-AF65-F5344CB8AC3E}">
        <p14:creationId xmlns:p14="http://schemas.microsoft.com/office/powerpoint/2010/main" val="1259215513"/>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AutoShape 1"/>
          <p:cNvSpPr>
            <a:spLocks/>
          </p:cNvSpPr>
          <p:nvPr/>
        </p:nvSpPr>
        <p:spPr bwMode="auto">
          <a:xfrm>
            <a:off x="1666875" y="1812925"/>
            <a:ext cx="1231900" cy="1125538"/>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71" name="Rectangle 2"/>
          <p:cNvSpPr>
            <a:spLocks/>
          </p:cNvSpPr>
          <p:nvPr/>
        </p:nvSpPr>
        <p:spPr bwMode="auto">
          <a:xfrm>
            <a:off x="1703388" y="2060575"/>
            <a:ext cx="1517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B1 </a:t>
            </a:r>
          </a:p>
        </p:txBody>
      </p:sp>
      <p:sp>
        <p:nvSpPr>
          <p:cNvPr id="263172" name="Rectangle 3"/>
          <p:cNvSpPr>
            <a:spLocks/>
          </p:cNvSpPr>
          <p:nvPr/>
        </p:nvSpPr>
        <p:spPr bwMode="auto">
          <a:xfrm>
            <a:off x="3819525" y="1866900"/>
            <a:ext cx="6669088" cy="1017588"/>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73" name="Rectangle 4"/>
          <p:cNvSpPr>
            <a:spLocks/>
          </p:cNvSpPr>
          <p:nvPr/>
        </p:nvSpPr>
        <p:spPr bwMode="auto">
          <a:xfrm>
            <a:off x="3905251" y="1951039"/>
            <a:ext cx="650081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000000"/>
                </a:solidFill>
                <a:latin typeface="Arial" charset="0"/>
                <a:sym typeface="Arial" charset="0"/>
              </a:rPr>
              <a:t>Souvenirs répétitifs et envahissants de l</a:t>
            </a:r>
            <a:r>
              <a:rPr lang="ja-JP" altLang="en-US" sz="1800">
                <a:solidFill>
                  <a:srgbClr val="000000"/>
                </a:solidFill>
                <a:latin typeface="Arial" charset="0"/>
                <a:sym typeface="Arial" charset="0"/>
              </a:rPr>
              <a:t>’</a:t>
            </a:r>
            <a:r>
              <a:rPr lang="en-US" altLang="ja-JP" sz="1800">
                <a:solidFill>
                  <a:srgbClr val="000000"/>
                </a:solidFill>
                <a:latin typeface="Arial" charset="0"/>
                <a:sym typeface="Arial" charset="0"/>
              </a:rPr>
              <a:t>événement, provoquant un sentiment de détresse et comprenant des images, des pensées ou des perceptions</a:t>
            </a:r>
            <a:endParaRPr lang="en-US" altLang="x-none" sz="1800">
              <a:solidFill>
                <a:srgbClr val="000000"/>
              </a:solidFill>
              <a:latin typeface="Arial" charset="0"/>
              <a:sym typeface="Arial" charset="0"/>
            </a:endParaRPr>
          </a:p>
        </p:txBody>
      </p:sp>
      <p:sp>
        <p:nvSpPr>
          <p:cNvPr id="263174" name="Rectangle 5"/>
          <p:cNvSpPr>
            <a:spLocks/>
          </p:cNvSpPr>
          <p:nvPr/>
        </p:nvSpPr>
        <p:spPr bwMode="auto">
          <a:xfrm>
            <a:off x="1630364" y="196851"/>
            <a:ext cx="8778875"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dirty="0">
                <a:solidFill>
                  <a:schemeClr val="bg1"/>
                </a:solidFill>
                <a:latin typeface="+mj-lt"/>
                <a:sym typeface="Cambria" charset="0"/>
              </a:rPr>
              <a:t>Les «</a:t>
            </a:r>
            <a:r>
              <a:rPr lang="en-US" altLang="x-none" sz="2500" dirty="0" err="1">
                <a:solidFill>
                  <a:schemeClr val="bg1"/>
                </a:solidFill>
                <a:latin typeface="+mj-lt"/>
                <a:sym typeface="Cambria" charset="0"/>
              </a:rPr>
              <a:t>nouveautés</a:t>
            </a:r>
            <a:r>
              <a:rPr lang="en-US" altLang="x-none" sz="2500" dirty="0">
                <a:solidFill>
                  <a:schemeClr val="bg1"/>
                </a:solidFill>
                <a:latin typeface="+mj-lt"/>
                <a:sym typeface="Cambria" charset="0"/>
              </a:rPr>
              <a:t>» : du DSM-IV au DSM-V</a:t>
            </a:r>
          </a:p>
        </p:txBody>
      </p:sp>
      <p:sp>
        <p:nvSpPr>
          <p:cNvPr id="263175" name="Rectangle 6"/>
          <p:cNvSpPr>
            <a:spLocks/>
          </p:cNvSpPr>
          <p:nvPr/>
        </p:nvSpPr>
        <p:spPr bwMode="auto">
          <a:xfrm>
            <a:off x="3854451" y="3276601"/>
            <a:ext cx="6670675" cy="822325"/>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76" name="Rectangle 7"/>
          <p:cNvSpPr>
            <a:spLocks/>
          </p:cNvSpPr>
          <p:nvPr/>
        </p:nvSpPr>
        <p:spPr bwMode="auto">
          <a:xfrm>
            <a:off x="3846513" y="3406776"/>
            <a:ext cx="65008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Rêves répétitifs et pénibles de l</a:t>
            </a:r>
            <a:r>
              <a:rPr lang="ja-JP" altLang="en-US" sz="1700">
                <a:solidFill>
                  <a:schemeClr val="tx1"/>
                </a:solidFill>
                <a:latin typeface="Arial" charset="0"/>
                <a:sym typeface="Arial" charset="0"/>
              </a:rPr>
              <a:t>’</a:t>
            </a:r>
            <a:r>
              <a:rPr lang="en-US" altLang="ja-JP" sz="1700">
                <a:solidFill>
                  <a:schemeClr val="tx1"/>
                </a:solidFill>
                <a:latin typeface="Arial" charset="0"/>
                <a:sym typeface="Arial" charset="0"/>
              </a:rPr>
              <a:t>événement, provoquant un sentiment de détresse</a:t>
            </a:r>
            <a:endParaRPr lang="en-US" altLang="x-none" sz="1700">
              <a:solidFill>
                <a:schemeClr val="tx1"/>
              </a:solidFill>
              <a:latin typeface="Arial" charset="0"/>
              <a:sym typeface="Arial" charset="0"/>
            </a:endParaRPr>
          </a:p>
        </p:txBody>
      </p:sp>
      <p:sp>
        <p:nvSpPr>
          <p:cNvPr id="263177" name="AutoShape 8"/>
          <p:cNvSpPr>
            <a:spLocks/>
          </p:cNvSpPr>
          <p:nvPr/>
        </p:nvSpPr>
        <p:spPr bwMode="auto">
          <a:xfrm>
            <a:off x="1666875" y="3125788"/>
            <a:ext cx="1231900" cy="1123950"/>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78" name="Rectangle 9"/>
          <p:cNvSpPr>
            <a:spLocks/>
          </p:cNvSpPr>
          <p:nvPr/>
        </p:nvSpPr>
        <p:spPr bwMode="auto">
          <a:xfrm>
            <a:off x="1703388" y="3357564"/>
            <a:ext cx="15176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B2</a:t>
            </a:r>
          </a:p>
        </p:txBody>
      </p:sp>
      <p:sp>
        <p:nvSpPr>
          <p:cNvPr id="30730" name="Line 10"/>
          <p:cNvSpPr>
            <a:spLocks noChangeShapeType="1"/>
          </p:cNvSpPr>
          <p:nvPr/>
        </p:nvSpPr>
        <p:spPr bwMode="auto">
          <a:xfrm flipH="1">
            <a:off x="2936876" y="2366963"/>
            <a:ext cx="887413"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30731" name="Line 11"/>
          <p:cNvSpPr>
            <a:spLocks noChangeShapeType="1"/>
          </p:cNvSpPr>
          <p:nvPr/>
        </p:nvSpPr>
        <p:spPr bwMode="auto">
          <a:xfrm flipH="1">
            <a:off x="2935289" y="3678238"/>
            <a:ext cx="885825"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3181" name="Rectangle 12"/>
          <p:cNvSpPr>
            <a:spLocks/>
          </p:cNvSpPr>
          <p:nvPr/>
        </p:nvSpPr>
        <p:spPr bwMode="auto">
          <a:xfrm>
            <a:off x="3748089" y="820739"/>
            <a:ext cx="6740525" cy="750887"/>
          </a:xfrm>
          <a:prstGeom prst="rect">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82" name="Rectangle 13"/>
          <p:cNvSpPr>
            <a:spLocks/>
          </p:cNvSpPr>
          <p:nvPr/>
        </p:nvSpPr>
        <p:spPr bwMode="auto">
          <a:xfrm>
            <a:off x="3783013" y="896939"/>
            <a:ext cx="65008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FF0000"/>
                </a:solidFill>
                <a:latin typeface="Arial" charset="0"/>
                <a:sym typeface="Arial" charset="0"/>
              </a:rPr>
              <a:t>L</a:t>
            </a:r>
            <a:r>
              <a:rPr lang="ja-JP" altLang="en-US" sz="1800">
                <a:solidFill>
                  <a:srgbClr val="FF0000"/>
                </a:solidFill>
                <a:latin typeface="Arial" charset="0"/>
                <a:sym typeface="Arial" charset="0"/>
              </a:rPr>
              <a:t>’</a:t>
            </a:r>
            <a:r>
              <a:rPr lang="en-US" altLang="ja-JP" sz="1800">
                <a:solidFill>
                  <a:srgbClr val="FF0000"/>
                </a:solidFill>
                <a:latin typeface="Arial" charset="0"/>
                <a:sym typeface="Arial" charset="0"/>
              </a:rPr>
              <a:t>événement traumatique est constamment revécu de l</a:t>
            </a:r>
            <a:r>
              <a:rPr lang="ja-JP" altLang="en-US" sz="1800">
                <a:solidFill>
                  <a:srgbClr val="FF0000"/>
                </a:solidFill>
                <a:latin typeface="Arial" charset="0"/>
                <a:sym typeface="Arial" charset="0"/>
              </a:rPr>
              <a:t>’</a:t>
            </a:r>
            <a:r>
              <a:rPr lang="en-US" altLang="ja-JP" sz="1800">
                <a:solidFill>
                  <a:srgbClr val="FF0000"/>
                </a:solidFill>
                <a:latin typeface="Arial" charset="0"/>
                <a:sym typeface="Arial" charset="0"/>
              </a:rPr>
              <a:t>une (ou plusieurs) des façons suivantes.</a:t>
            </a:r>
            <a:endParaRPr lang="en-US" altLang="x-none" sz="1800">
              <a:solidFill>
                <a:srgbClr val="FF0000"/>
              </a:solidFill>
              <a:latin typeface="Arial" charset="0"/>
              <a:sym typeface="Arial" charset="0"/>
            </a:endParaRPr>
          </a:p>
        </p:txBody>
      </p:sp>
      <p:sp>
        <p:nvSpPr>
          <p:cNvPr id="263183" name="AutoShape 14"/>
          <p:cNvSpPr>
            <a:spLocks/>
          </p:cNvSpPr>
          <p:nvPr/>
        </p:nvSpPr>
        <p:spPr bwMode="auto">
          <a:xfrm>
            <a:off x="1639889" y="776288"/>
            <a:ext cx="1366837" cy="849312"/>
          </a:xfrm>
          <a:prstGeom prst="roundRect">
            <a:avLst>
              <a:gd name="adj" fmla="val 15787"/>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84" name="Rectangle 15"/>
          <p:cNvSpPr>
            <a:spLocks/>
          </p:cNvSpPr>
          <p:nvPr/>
        </p:nvSpPr>
        <p:spPr bwMode="auto">
          <a:xfrm>
            <a:off x="1703388" y="908050"/>
            <a:ext cx="1517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0000"/>
                </a:solidFill>
                <a:latin typeface="Tahoma" charset="0"/>
              </a:rPr>
              <a:t>Critère</a:t>
            </a:r>
            <a:r>
              <a:rPr lang="en-US" altLang="x-none" sz="1700" b="1" dirty="0">
                <a:solidFill>
                  <a:srgbClr val="FF0000"/>
                </a:solidFill>
                <a:latin typeface="Tahoma" charset="0"/>
              </a:rPr>
              <a:t> </a:t>
            </a:r>
          </a:p>
          <a:p>
            <a:pPr eaLnBrk="1" hangingPunct="1">
              <a:spcBef>
                <a:spcPct val="0"/>
              </a:spcBef>
              <a:buClrTx/>
              <a:buSzTx/>
              <a:buFontTx/>
              <a:buNone/>
            </a:pPr>
            <a:r>
              <a:rPr lang="en-US" altLang="x-none" sz="1700" b="1" dirty="0">
                <a:solidFill>
                  <a:srgbClr val="FF0000"/>
                </a:solidFill>
                <a:latin typeface="Tahoma" charset="0"/>
              </a:rPr>
              <a:t>B DSM-4</a:t>
            </a:r>
          </a:p>
        </p:txBody>
      </p:sp>
      <p:sp>
        <p:nvSpPr>
          <p:cNvPr id="30736" name="Line 16"/>
          <p:cNvSpPr>
            <a:spLocks noChangeShapeType="1"/>
          </p:cNvSpPr>
          <p:nvPr/>
        </p:nvSpPr>
        <p:spPr bwMode="auto">
          <a:xfrm rot="10800000">
            <a:off x="3035301" y="1166813"/>
            <a:ext cx="727075" cy="12700"/>
          </a:xfrm>
          <a:prstGeom prst="line">
            <a:avLst/>
          </a:prstGeom>
          <a:noFill/>
          <a:ln w="190500">
            <a:solidFill>
              <a:srgbClr val="FF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dirty="0">
              <a:latin typeface="+mj-lt"/>
            </a:endParaRPr>
          </a:p>
        </p:txBody>
      </p:sp>
      <p:sp>
        <p:nvSpPr>
          <p:cNvPr id="263186" name="Rectangle 17"/>
          <p:cNvSpPr>
            <a:spLocks/>
          </p:cNvSpPr>
          <p:nvPr/>
        </p:nvSpPr>
        <p:spPr bwMode="auto">
          <a:xfrm>
            <a:off x="3898901" y="4483100"/>
            <a:ext cx="6670675" cy="820738"/>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87" name="Rectangle 18"/>
          <p:cNvSpPr>
            <a:spLocks/>
          </p:cNvSpPr>
          <p:nvPr/>
        </p:nvSpPr>
        <p:spPr bwMode="auto">
          <a:xfrm>
            <a:off x="3890963" y="4616451"/>
            <a:ext cx="65008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Impression soudaine «comme si» l</a:t>
            </a:r>
            <a:r>
              <a:rPr lang="ja-JP" altLang="en-US" sz="1700">
                <a:solidFill>
                  <a:schemeClr val="tx1"/>
                </a:solidFill>
                <a:latin typeface="Arial" charset="0"/>
                <a:sym typeface="Arial" charset="0"/>
              </a:rPr>
              <a:t>’</a:t>
            </a:r>
            <a:r>
              <a:rPr lang="en-US" altLang="ja-JP" sz="1700">
                <a:solidFill>
                  <a:schemeClr val="tx1"/>
                </a:solidFill>
                <a:latin typeface="Arial" charset="0"/>
                <a:sym typeface="Arial" charset="0"/>
              </a:rPr>
              <a:t>événement traumatique allait se reproduire</a:t>
            </a:r>
            <a:endParaRPr lang="en-US" altLang="x-none" sz="1700">
              <a:solidFill>
                <a:schemeClr val="tx1"/>
              </a:solidFill>
              <a:latin typeface="Arial" charset="0"/>
              <a:sym typeface="Arial" charset="0"/>
            </a:endParaRPr>
          </a:p>
        </p:txBody>
      </p:sp>
      <p:sp>
        <p:nvSpPr>
          <p:cNvPr id="263188" name="AutoShape 19"/>
          <p:cNvSpPr>
            <a:spLocks/>
          </p:cNvSpPr>
          <p:nvPr/>
        </p:nvSpPr>
        <p:spPr bwMode="auto">
          <a:xfrm>
            <a:off x="1711325" y="4330700"/>
            <a:ext cx="1231900" cy="1125538"/>
          </a:xfrm>
          <a:prstGeom prst="roundRect">
            <a:avLst>
              <a:gd name="adj" fmla="val 11903"/>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89" name="Rectangle 20"/>
          <p:cNvSpPr>
            <a:spLocks/>
          </p:cNvSpPr>
          <p:nvPr/>
        </p:nvSpPr>
        <p:spPr bwMode="auto">
          <a:xfrm>
            <a:off x="1847850" y="4581525"/>
            <a:ext cx="1517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B3</a:t>
            </a:r>
          </a:p>
        </p:txBody>
      </p:sp>
      <p:sp>
        <p:nvSpPr>
          <p:cNvPr id="30741" name="Line 21"/>
          <p:cNvSpPr>
            <a:spLocks noChangeShapeType="1"/>
          </p:cNvSpPr>
          <p:nvPr/>
        </p:nvSpPr>
        <p:spPr bwMode="auto">
          <a:xfrm flipH="1">
            <a:off x="2979739" y="4884738"/>
            <a:ext cx="885825"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3191" name="Oval 22"/>
          <p:cNvSpPr>
            <a:spLocks/>
          </p:cNvSpPr>
          <p:nvPr/>
        </p:nvSpPr>
        <p:spPr bwMode="auto">
          <a:xfrm>
            <a:off x="2166939" y="5599114"/>
            <a:ext cx="223837" cy="268287"/>
          </a:xfrm>
          <a:prstGeom prst="ellipse">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3192" name="Oval 23"/>
          <p:cNvSpPr>
            <a:spLocks/>
          </p:cNvSpPr>
          <p:nvPr/>
        </p:nvSpPr>
        <p:spPr bwMode="auto">
          <a:xfrm>
            <a:off x="2166939" y="6099175"/>
            <a:ext cx="223837" cy="268288"/>
          </a:xfrm>
          <a:prstGeom prst="ellipse">
            <a:avLst/>
          </a:prstGeom>
          <a:solidFill>
            <a:srgbClr val="000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animEffect transition="in" filter="wipe(left)">
                                      <p:cBhvr>
                                        <p:cTn id="7" dur="500"/>
                                        <p:tgtEl>
                                          <p:spTgt spid="3073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30"/>
                                        </p:tgtEl>
                                        <p:attrNameLst>
                                          <p:attrName>style.visibility</p:attrName>
                                        </p:attrNameLst>
                                      </p:cBhvr>
                                      <p:to>
                                        <p:strVal val="visible"/>
                                      </p:to>
                                    </p:set>
                                    <p:animEffect transition="in" filter="wipe(left)">
                                      <p:cBhvr>
                                        <p:cTn id="11" dur="500"/>
                                        <p:tgtEl>
                                          <p:spTgt spid="3073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left)">
                                      <p:cBhvr>
                                        <p:cTn id="15" dur="500"/>
                                        <p:tgtEl>
                                          <p:spTgt spid="30731"/>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41"/>
                                        </p:tgtEl>
                                        <p:attrNameLst>
                                          <p:attrName>style.visibility</p:attrName>
                                        </p:attrNameLst>
                                      </p:cBhvr>
                                      <p:to>
                                        <p:strVal val="visible"/>
                                      </p:to>
                                    </p:set>
                                    <p:animEffect transition="in" filter="wipe(left)">
                                      <p:cBhvr>
                                        <p:cTn id="19" dur="500"/>
                                        <p:tgtEl>
                                          <p:spTgt spid="30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animBg="1"/>
      <p:bldP spid="30731" grpId="0" animBg="1"/>
      <p:bldP spid="30736" grpId="0" animBg="1"/>
      <p:bldP spid="3074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p:cNvSpPr>
          <p:nvPr/>
        </p:nvSpPr>
        <p:spPr bwMode="auto">
          <a:xfrm>
            <a:off x="2116184" y="404813"/>
            <a:ext cx="8551818"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4194" name="Rectangle 3"/>
          <p:cNvSpPr>
            <a:spLocks/>
          </p:cNvSpPr>
          <p:nvPr/>
        </p:nvSpPr>
        <p:spPr bwMode="auto">
          <a:xfrm>
            <a:off x="2283618" y="1844676"/>
            <a:ext cx="801608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b="1" dirty="0" err="1">
                <a:solidFill>
                  <a:schemeClr val="tx1"/>
                </a:solidFill>
                <a:latin typeface="+mn-lt"/>
                <a:sym typeface="Arial" charset="0"/>
              </a:rPr>
              <a:t>Présence</a:t>
            </a:r>
            <a:r>
              <a:rPr lang="en-US" altLang="x-none" sz="1800" b="1" dirty="0">
                <a:solidFill>
                  <a:schemeClr val="tx1"/>
                </a:solidFill>
                <a:latin typeface="+mn-lt"/>
                <a:sym typeface="Arial" charset="0"/>
              </a:rPr>
              <a:t> d'un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plusieurs</a:t>
            </a:r>
            <a:r>
              <a:rPr lang="en-US" altLang="x-none" sz="1800" b="1" dirty="0">
                <a:solidFill>
                  <a:schemeClr val="tx1"/>
                </a:solidFill>
                <a:latin typeface="+mn-lt"/>
                <a:sym typeface="Arial" charset="0"/>
              </a:rPr>
              <a:t>) des </a:t>
            </a:r>
            <a:r>
              <a:rPr lang="en-US" altLang="x-none" sz="1800" b="1" dirty="0" err="1">
                <a:solidFill>
                  <a:schemeClr val="tx1"/>
                </a:solidFill>
                <a:latin typeface="+mn-lt"/>
                <a:sym typeface="Arial" charset="0"/>
              </a:rPr>
              <a:t>symptômes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envahissants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suivants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associés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à</a:t>
            </a:r>
            <a:r>
              <a:rPr lang="en-US" altLang="x-none" sz="1800" b="1" dirty="0">
                <a:solidFill>
                  <a:schemeClr val="tx1"/>
                </a:solidFill>
                <a:latin typeface="+mn-lt"/>
                <a:sym typeface="Arial" charset="0"/>
              </a:rPr>
              <a:t> un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plusieurs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événements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traumatiques</a:t>
            </a:r>
            <a:r>
              <a:rPr lang="en-US" altLang="x-none" sz="1800" b="1" dirty="0">
                <a:solidFill>
                  <a:schemeClr val="tx1"/>
                </a:solidFill>
                <a:latin typeface="+mn-lt"/>
                <a:sym typeface="Arial" charset="0"/>
              </a:rPr>
              <a:t> et </a:t>
            </a:r>
            <a:r>
              <a:rPr lang="en-US" altLang="x-none" sz="1800" b="1" dirty="0" err="1">
                <a:solidFill>
                  <a:schemeClr val="tx1"/>
                </a:solidFill>
                <a:latin typeface="+mn-lt"/>
                <a:sym typeface="Arial" charset="0"/>
              </a:rPr>
              <a:t>ayant</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débuté</a:t>
            </a:r>
            <a:r>
              <a:rPr lang="en-US" altLang="x-none" sz="1800" b="1" dirty="0">
                <a:solidFill>
                  <a:schemeClr val="tx1"/>
                </a:solidFill>
                <a:latin typeface="+mn-lt"/>
                <a:sym typeface="Arial" charset="0"/>
              </a:rPr>
              <a:t> après la </a:t>
            </a:r>
            <a:r>
              <a:rPr lang="en-US" altLang="x-none" sz="1800" b="1" dirty="0" err="1">
                <a:solidFill>
                  <a:schemeClr val="tx1"/>
                </a:solidFill>
                <a:latin typeface="+mn-lt"/>
                <a:sym typeface="Arial" charset="0"/>
              </a:rPr>
              <a:t>survenue</a:t>
            </a:r>
            <a:r>
              <a:rPr lang="en-US" altLang="x-none" sz="1800" b="1" dirty="0">
                <a:solidFill>
                  <a:schemeClr val="tx1"/>
                </a:solidFill>
                <a:latin typeface="+mn-lt"/>
                <a:sym typeface="Arial" charset="0"/>
              </a:rPr>
              <a:t> du  </a:t>
            </a:r>
            <a:r>
              <a:rPr lang="en-US" altLang="x-none" sz="1800" b="1" dirty="0" err="1">
                <a:solidFill>
                  <a:schemeClr val="tx1"/>
                </a:solidFill>
                <a:latin typeface="+mn-lt"/>
                <a:sym typeface="Arial" charset="0"/>
              </a:rPr>
              <a:t>ou</a:t>
            </a:r>
            <a:r>
              <a:rPr lang="en-US" altLang="x-none" sz="1800" b="1" dirty="0">
                <a:solidFill>
                  <a:schemeClr val="tx1"/>
                </a:solidFill>
                <a:latin typeface="+mn-lt"/>
                <a:sym typeface="Arial" charset="0"/>
              </a:rPr>
              <a:t> des </a:t>
            </a:r>
            <a:r>
              <a:rPr lang="en-US" altLang="x-none" sz="1800" b="1" dirty="0" err="1">
                <a:solidFill>
                  <a:schemeClr val="tx1"/>
                </a:solidFill>
                <a:latin typeface="+mn-lt"/>
                <a:sym typeface="Arial" charset="0"/>
              </a:rPr>
              <a:t>événements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traumatiques</a:t>
            </a:r>
            <a:r>
              <a:rPr lang="en-US" altLang="x-none" sz="1800" b="1" dirty="0">
                <a:solidFill>
                  <a:schemeClr val="tx1"/>
                </a:solidFill>
                <a:latin typeface="+mn-lt"/>
                <a:sym typeface="Arial" charset="0"/>
              </a:rPr>
              <a:t> </a:t>
            </a:r>
            <a:r>
              <a:rPr lang="en-US" altLang="x-none" sz="1800" b="1" dirty="0" err="1">
                <a:solidFill>
                  <a:schemeClr val="tx1"/>
                </a:solidFill>
                <a:latin typeface="+mn-lt"/>
                <a:sym typeface="Arial" charset="0"/>
              </a:rPr>
              <a:t>en</a:t>
            </a:r>
            <a:r>
              <a:rPr lang="en-US" altLang="x-none" sz="1800" b="1" dirty="0">
                <a:solidFill>
                  <a:schemeClr val="tx1"/>
                </a:solidFill>
                <a:latin typeface="+mn-lt"/>
                <a:sym typeface="Arial" charset="0"/>
              </a:rPr>
              <a:t> cause:</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1. Souvenirs </a:t>
            </a:r>
            <a:r>
              <a:rPr lang="en-US" altLang="x-none" sz="1800" dirty="0" err="1">
                <a:solidFill>
                  <a:schemeClr val="tx1"/>
                </a:solidFill>
                <a:latin typeface="+mn-lt"/>
                <a:sym typeface="Arial" charset="0"/>
              </a:rPr>
              <a:t>répétitifs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involontaires</a:t>
            </a:r>
            <a:r>
              <a:rPr lang="en-US" altLang="x-none" sz="1800" dirty="0">
                <a:solidFill>
                  <a:schemeClr val="tx1"/>
                </a:solidFill>
                <a:latin typeface="+mn-lt"/>
                <a:sym typeface="Arial" charset="0"/>
              </a:rPr>
              <a:t> et </a:t>
            </a:r>
            <a:r>
              <a:rPr lang="en-US" altLang="x-none" sz="1800" dirty="0" err="1">
                <a:solidFill>
                  <a:schemeClr val="tx1"/>
                </a:solidFill>
                <a:latin typeface="+mn-lt"/>
                <a:sym typeface="Arial" charset="0"/>
              </a:rPr>
              <a:t>envahissants</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provoquant</a:t>
            </a:r>
            <a:r>
              <a:rPr lang="en-US" altLang="x-none" sz="1800" dirty="0">
                <a:solidFill>
                  <a:schemeClr val="tx1"/>
                </a:solidFill>
                <a:latin typeface="+mn-lt"/>
                <a:sym typeface="Arial" charset="0"/>
              </a:rPr>
              <a:t> de la </a:t>
            </a:r>
            <a:r>
              <a:rPr lang="en-US" altLang="x-none" sz="1800" dirty="0" err="1">
                <a:solidFill>
                  <a:schemeClr val="tx1"/>
                </a:solidFill>
                <a:latin typeface="+mn-lt"/>
                <a:sym typeface="Arial" charset="0"/>
              </a:rPr>
              <a:t>détresse</a:t>
            </a:r>
            <a:r>
              <a:rPr lang="en-US" altLang="x-none" sz="1800" dirty="0">
                <a:solidFill>
                  <a:schemeClr val="tx1"/>
                </a:solidFill>
                <a:latin typeface="+mn-lt"/>
                <a:sym typeface="Arial" charset="0"/>
              </a:rPr>
              <a:t> (enfant </a:t>
            </a:r>
            <a:r>
              <a:rPr lang="en-US" altLang="x-none" sz="1800" dirty="0" err="1">
                <a:solidFill>
                  <a:schemeClr val="tx1"/>
                </a:solidFill>
                <a:latin typeface="+mn-lt"/>
                <a:sym typeface="Arial" charset="0"/>
              </a:rPr>
              <a:t>moins</a:t>
            </a:r>
            <a:r>
              <a:rPr lang="en-US" altLang="x-none" sz="1800" dirty="0">
                <a:solidFill>
                  <a:schemeClr val="tx1"/>
                </a:solidFill>
                <a:latin typeface="+mn-lt"/>
                <a:sym typeface="Arial" charset="0"/>
              </a:rPr>
              <a:t> de 6 </a:t>
            </a:r>
            <a:r>
              <a:rPr lang="en-US" altLang="x-none" sz="1800" dirty="0" err="1">
                <a:solidFill>
                  <a:schemeClr val="tx1"/>
                </a:solidFill>
                <a:latin typeface="+mn-lt"/>
                <a:sym typeface="Arial" charset="0"/>
              </a:rPr>
              <a:t>ans</a:t>
            </a:r>
            <a:r>
              <a:rPr lang="en-US" altLang="x-none" sz="1800" dirty="0">
                <a:solidFill>
                  <a:schemeClr val="tx1"/>
                </a:solidFill>
                <a:latin typeface="+mn-lt"/>
                <a:sym typeface="Arial" charset="0"/>
              </a:rPr>
              <a:t>, jeux </a:t>
            </a:r>
            <a:r>
              <a:rPr lang="en-US" altLang="x-none" sz="1800" dirty="0" err="1">
                <a:solidFill>
                  <a:schemeClr val="tx1"/>
                </a:solidFill>
                <a:latin typeface="+mn-lt"/>
                <a:sym typeface="Arial" charset="0"/>
              </a:rPr>
              <a:t>répétitifs</a:t>
            </a:r>
            <a:r>
              <a:rPr lang="en-US" altLang="x-none" sz="1800" dirty="0">
                <a:solidFill>
                  <a:schemeClr val="tx1"/>
                </a:solidFill>
                <a:latin typeface="+mn-lt"/>
                <a:sym typeface="Arial" charset="0"/>
              </a:rPr>
              <a:t>).</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2. </a:t>
            </a:r>
            <a:r>
              <a:rPr lang="en-US" altLang="x-none" sz="1800" dirty="0" err="1">
                <a:solidFill>
                  <a:schemeClr val="tx1"/>
                </a:solidFill>
                <a:latin typeface="+mn-lt"/>
                <a:sym typeface="Arial" charset="0"/>
              </a:rPr>
              <a:t>Rêves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répétitifs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provoque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détresse</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et </a:t>
            </a:r>
            <a:r>
              <a:rPr lang="en-US" altLang="x-none" sz="1800" dirty="0" err="1">
                <a:solidFill>
                  <a:schemeClr val="tx1"/>
                </a:solidFill>
                <a:latin typeface="+mn-lt"/>
                <a:sym typeface="Arial" charset="0"/>
              </a:rPr>
              <a:t>perturbants</a:t>
            </a:r>
            <a:r>
              <a:rPr lang="en-US" altLang="x-none" sz="1800" dirty="0">
                <a:solidFill>
                  <a:schemeClr val="tx1"/>
                </a:solidFill>
                <a:latin typeface="+mn-lt"/>
                <a:sym typeface="Arial" charset="0"/>
              </a:rPr>
              <a:t>.</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3. Impression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agissement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soudain</a:t>
            </a:r>
            <a:r>
              <a:rPr lang="en-US" altLang="x-none" sz="1800" dirty="0">
                <a:solidFill>
                  <a:schemeClr val="tx1"/>
                </a:solidFill>
                <a:latin typeface="+mn-lt"/>
                <a:sym typeface="Arial" charset="0"/>
              </a:rPr>
              <a:t> « </a:t>
            </a:r>
            <a:r>
              <a:rPr lang="en-US" altLang="x-none" sz="1800" dirty="0" err="1">
                <a:solidFill>
                  <a:schemeClr val="tx1"/>
                </a:solidFill>
                <a:latin typeface="+mn-lt"/>
                <a:sym typeface="Arial" charset="0"/>
              </a:rPr>
              <a:t>comme-si</a:t>
            </a:r>
            <a:r>
              <a:rPr lang="en-US" altLang="x-none" sz="1800" dirty="0">
                <a:solidFill>
                  <a:schemeClr val="tx1"/>
                </a:solidFill>
                <a:latin typeface="+mn-lt"/>
                <a:sym typeface="Arial" charset="0"/>
              </a:rPr>
              <a:t> »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traumatique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allait</a:t>
            </a:r>
            <a:r>
              <a:rPr lang="en-US" altLang="x-none" sz="1800" dirty="0">
                <a:solidFill>
                  <a:schemeClr val="tx1"/>
                </a:solidFill>
                <a:latin typeface="+mn-lt"/>
                <a:sym typeface="Arial" charset="0"/>
              </a:rPr>
              <a:t> se </a:t>
            </a:r>
            <a:r>
              <a:rPr lang="en-US" altLang="x-none" sz="1800" dirty="0" err="1">
                <a:solidFill>
                  <a:schemeClr val="tx1"/>
                </a:solidFill>
                <a:latin typeface="+mn-lt"/>
                <a:sym typeface="Arial" charset="0"/>
              </a:rPr>
              <a:t>reproduire</a:t>
            </a:r>
            <a:r>
              <a:rPr lang="en-US" altLang="x-none" sz="1800" dirty="0">
                <a:solidFill>
                  <a:schemeClr val="tx1"/>
                </a:solidFill>
                <a:latin typeface="+mn-lt"/>
                <a:sym typeface="Arial" charset="0"/>
              </a:rPr>
              <a:t> (flash-backs).</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4. Sentiment intense de </a:t>
            </a:r>
            <a:r>
              <a:rPr lang="en-US" altLang="x-none" sz="1800" dirty="0" err="1">
                <a:solidFill>
                  <a:schemeClr val="tx1"/>
                </a:solidFill>
                <a:latin typeface="+mn-lt"/>
                <a:sym typeface="Arial" charset="0"/>
              </a:rPr>
              <a:t>détresse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psychique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lors</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l’exposition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à</a:t>
            </a:r>
            <a:r>
              <a:rPr lang="en-US" altLang="x-none" sz="1800" dirty="0">
                <a:solidFill>
                  <a:schemeClr val="tx1"/>
                </a:solidFill>
                <a:latin typeface="+mn-lt"/>
                <a:sym typeface="Arial" charset="0"/>
              </a:rPr>
              <a:t> des stimuli internes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externes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évoquant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ressemblant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à</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traumatique</a:t>
            </a:r>
            <a:r>
              <a:rPr lang="en-US" altLang="x-none" sz="1800" dirty="0">
                <a:solidFill>
                  <a:schemeClr val="tx1"/>
                </a:solidFill>
                <a:latin typeface="+mn-lt"/>
                <a:sym typeface="Arial" charset="0"/>
              </a:rPr>
              <a:t>.</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r>
              <a:rPr lang="en-US" altLang="x-none" sz="1800" dirty="0">
                <a:solidFill>
                  <a:schemeClr val="tx1"/>
                </a:solidFill>
                <a:latin typeface="+mn-lt"/>
                <a:sym typeface="Arial" charset="0"/>
              </a:rPr>
              <a:t>5. </a:t>
            </a:r>
            <a:r>
              <a:rPr lang="en-US" altLang="x-none" sz="1800" dirty="0" err="1">
                <a:solidFill>
                  <a:schemeClr val="tx1"/>
                </a:solidFill>
                <a:latin typeface="+mn-lt"/>
                <a:sym typeface="Arial" charset="0"/>
              </a:rPr>
              <a:t>Réactivité</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physiologique</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lors</a:t>
            </a:r>
            <a:r>
              <a:rPr lang="en-US" altLang="x-none" sz="1800" dirty="0">
                <a:solidFill>
                  <a:schemeClr val="tx1"/>
                </a:solidFill>
                <a:latin typeface="+mn-lt"/>
                <a:sym typeface="Arial" charset="0"/>
              </a:rPr>
              <a:t> de </a:t>
            </a:r>
            <a:r>
              <a:rPr lang="en-US" altLang="x-none" sz="1800" dirty="0" err="1">
                <a:solidFill>
                  <a:schemeClr val="tx1"/>
                </a:solidFill>
                <a:latin typeface="+mn-lt"/>
                <a:sym typeface="Arial" charset="0"/>
              </a:rPr>
              <a:t>l’exposition</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à</a:t>
            </a:r>
            <a:r>
              <a:rPr lang="en-US" altLang="x-none" sz="1800" dirty="0">
                <a:solidFill>
                  <a:schemeClr val="tx1"/>
                </a:solidFill>
                <a:latin typeface="+mn-lt"/>
                <a:sym typeface="Arial" charset="0"/>
              </a:rPr>
              <a:t> des stimuli internes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externes</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évoquant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ou</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ressemblant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à</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l’événement</a:t>
            </a:r>
            <a:r>
              <a:rPr lang="en-US" altLang="x-none" sz="1800" dirty="0">
                <a:solidFill>
                  <a:schemeClr val="tx1"/>
                </a:solidFill>
                <a:latin typeface="+mn-lt"/>
                <a:sym typeface="Arial" charset="0"/>
              </a:rPr>
              <a:t> </a:t>
            </a:r>
            <a:r>
              <a:rPr lang="en-US" altLang="x-none" sz="1800" dirty="0" err="1">
                <a:solidFill>
                  <a:schemeClr val="tx1"/>
                </a:solidFill>
                <a:latin typeface="+mn-lt"/>
                <a:sym typeface="Arial" charset="0"/>
              </a:rPr>
              <a:t>traumatique</a:t>
            </a:r>
            <a:r>
              <a:rPr lang="en-US" altLang="x-none" sz="1800" dirty="0">
                <a:solidFill>
                  <a:schemeClr val="tx1"/>
                </a:solidFill>
                <a:latin typeface="+mn-lt"/>
                <a:sym typeface="Arial" charset="0"/>
              </a:rPr>
              <a:t>.</a:t>
            </a: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chemeClr val="tx1"/>
              </a:solidFill>
              <a:latin typeface="+mn-lt"/>
              <a:sym typeface="Arial" charset="0"/>
            </a:endParaRPr>
          </a:p>
          <a:p>
            <a:pPr algn="just">
              <a:lnSpc>
                <a:spcPct val="90000"/>
              </a:lnSpc>
              <a:spcBef>
                <a:spcPts val="75"/>
              </a:spcBef>
              <a:buClrTx/>
              <a:buSzTx/>
              <a:buNone/>
            </a:pPr>
            <a:endParaRPr lang="en-US" altLang="x-none" sz="1800" dirty="0">
              <a:solidFill>
                <a:srgbClr val="D90B00"/>
              </a:solidFill>
              <a:latin typeface="+mn-lt"/>
              <a:sym typeface="Cambria" charset="0"/>
            </a:endParaRPr>
          </a:p>
        </p:txBody>
      </p:sp>
      <p:sp>
        <p:nvSpPr>
          <p:cNvPr id="264195" name="AutoShape 4"/>
          <p:cNvSpPr>
            <a:spLocks/>
          </p:cNvSpPr>
          <p:nvPr/>
        </p:nvSpPr>
        <p:spPr bwMode="auto">
          <a:xfrm>
            <a:off x="542925" y="2069307"/>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4196" name="Rectangle 5"/>
          <p:cNvSpPr>
            <a:spLocks/>
          </p:cNvSpPr>
          <p:nvPr/>
        </p:nvSpPr>
        <p:spPr bwMode="auto">
          <a:xfrm>
            <a:off x="764380" y="2310606"/>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a:t>
            </a:r>
          </a:p>
          <a:p>
            <a:pPr eaLnBrk="1" hangingPunct="1">
              <a:spcBef>
                <a:spcPct val="0"/>
              </a:spcBef>
              <a:buClrTx/>
              <a:buSzTx/>
              <a:buFontTx/>
              <a:buNone/>
            </a:pPr>
            <a:r>
              <a:rPr lang="en-US" altLang="x-none" sz="1700" b="1" dirty="0">
                <a:solidFill>
                  <a:srgbClr val="FFFFFF"/>
                </a:solidFill>
                <a:latin typeface="Tahoma" charset="0"/>
              </a:rPr>
              <a:t>B DSM-5</a:t>
            </a:r>
          </a:p>
        </p:txBody>
      </p:sp>
    </p:spTree>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Espace réservé du numéro de diapositive 3"/>
          <p:cNvSpPr>
            <a:spLocks noGrp="1"/>
          </p:cNvSpPr>
          <p:nvPr>
            <p:ph type="sldNum" sz="quarter" idx="12"/>
          </p:nvPr>
        </p:nvSpPr>
        <p:spPr bwMode="auto">
          <a:xfrm>
            <a:off x="1825626" y="6245225"/>
            <a:ext cx="228917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l">
              <a:spcBef>
                <a:spcPct val="0"/>
              </a:spcBef>
              <a:buClrTx/>
              <a:buSzTx/>
              <a:buFontTx/>
              <a:buNone/>
            </a:pPr>
            <a:fld id="{6722741B-D6B5-784A-AE5F-BBCD58094449}" type="slidenum">
              <a:rPr lang="en-US" altLang="x-none" sz="3600">
                <a:solidFill>
                  <a:schemeClr val="bg1"/>
                </a:solidFill>
                <a:latin typeface="Tahoma" charset="0"/>
              </a:rPr>
              <a:pPr algn="l">
                <a:spcBef>
                  <a:spcPct val="0"/>
                </a:spcBef>
                <a:buClrTx/>
                <a:buSzTx/>
                <a:buFontTx/>
                <a:buNone/>
              </a:pPr>
              <a:t>116</a:t>
            </a:fld>
            <a:endParaRPr lang="en-US" altLang="x-none" sz="3600">
              <a:solidFill>
                <a:schemeClr val="bg1"/>
              </a:solidFill>
              <a:latin typeface="Tahoma" charset="0"/>
            </a:endParaRPr>
          </a:p>
        </p:txBody>
      </p:sp>
      <p:sp>
        <p:nvSpPr>
          <p:cNvPr id="265218" name="AutoShape 1"/>
          <p:cNvSpPr>
            <a:spLocks/>
          </p:cNvSpPr>
          <p:nvPr/>
        </p:nvSpPr>
        <p:spPr bwMode="auto">
          <a:xfrm>
            <a:off x="1541463" y="1714501"/>
            <a:ext cx="1490662" cy="646113"/>
          </a:xfrm>
          <a:prstGeom prst="roundRect">
            <a:avLst>
              <a:gd name="adj" fmla="val 19736"/>
            </a:avLst>
          </a:prstGeom>
          <a:solidFill>
            <a:srgbClr val="00008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19" name="Rectangle 2"/>
          <p:cNvSpPr>
            <a:spLocks/>
          </p:cNvSpPr>
          <p:nvPr/>
        </p:nvSpPr>
        <p:spPr bwMode="auto">
          <a:xfrm>
            <a:off x="1524000" y="1852614"/>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C1 </a:t>
            </a:r>
          </a:p>
        </p:txBody>
      </p:sp>
      <p:sp>
        <p:nvSpPr>
          <p:cNvPr id="265220" name="Rectangle 3"/>
          <p:cNvSpPr>
            <a:spLocks/>
          </p:cNvSpPr>
          <p:nvPr/>
        </p:nvSpPr>
        <p:spPr bwMode="auto">
          <a:xfrm>
            <a:off x="3783014" y="1857375"/>
            <a:ext cx="6670675" cy="4826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21" name="Rectangle 4"/>
          <p:cNvSpPr>
            <a:spLocks/>
          </p:cNvSpPr>
          <p:nvPr/>
        </p:nvSpPr>
        <p:spPr bwMode="auto">
          <a:xfrm>
            <a:off x="3905251" y="1916114"/>
            <a:ext cx="65008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000000"/>
                </a:solidFill>
                <a:latin typeface="Arial" charset="0"/>
                <a:sym typeface="Arial" charset="0"/>
              </a:rPr>
              <a:t>Efforts pour éviter les pensées...</a:t>
            </a:r>
          </a:p>
        </p:txBody>
      </p:sp>
      <p:sp>
        <p:nvSpPr>
          <p:cNvPr id="265222" name="Rectangle 5"/>
          <p:cNvSpPr>
            <a:spLocks/>
          </p:cNvSpPr>
          <p:nvPr/>
        </p:nvSpPr>
        <p:spPr bwMode="auto">
          <a:xfrm>
            <a:off x="1097280" y="196851"/>
            <a:ext cx="9311959" cy="5445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500">
                <a:solidFill>
                  <a:schemeClr val="bg1"/>
                </a:solidFill>
                <a:latin typeface="+mj-lt"/>
                <a:sym typeface="Cambria" charset="0"/>
              </a:rPr>
              <a:t>Les «nouveautés» : du DSM-IV au DSM-V</a:t>
            </a:r>
          </a:p>
        </p:txBody>
      </p:sp>
      <p:sp>
        <p:nvSpPr>
          <p:cNvPr id="265223" name="Rectangle 6"/>
          <p:cNvSpPr>
            <a:spLocks/>
          </p:cNvSpPr>
          <p:nvPr/>
        </p:nvSpPr>
        <p:spPr bwMode="auto">
          <a:xfrm>
            <a:off x="3819525" y="2509839"/>
            <a:ext cx="6669088" cy="517525"/>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24" name="Rectangle 7"/>
          <p:cNvSpPr>
            <a:spLocks/>
          </p:cNvSpPr>
          <p:nvPr/>
        </p:nvSpPr>
        <p:spPr bwMode="auto">
          <a:xfrm>
            <a:off x="3881438" y="2603500"/>
            <a:ext cx="65008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Efforts pour éviter les activités...</a:t>
            </a:r>
          </a:p>
        </p:txBody>
      </p:sp>
      <p:sp>
        <p:nvSpPr>
          <p:cNvPr id="265225" name="AutoShape 8"/>
          <p:cNvSpPr>
            <a:spLocks/>
          </p:cNvSpPr>
          <p:nvPr/>
        </p:nvSpPr>
        <p:spPr bwMode="auto">
          <a:xfrm>
            <a:off x="1568451" y="2419351"/>
            <a:ext cx="1330325" cy="658813"/>
          </a:xfrm>
          <a:prstGeom prst="roundRect">
            <a:avLst>
              <a:gd name="adj" fmla="val 19736"/>
            </a:avLst>
          </a:prstGeom>
          <a:solidFill>
            <a:srgbClr val="00008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26" name="Rectangle 9"/>
          <p:cNvSpPr>
            <a:spLocks/>
          </p:cNvSpPr>
          <p:nvPr/>
        </p:nvSpPr>
        <p:spPr bwMode="auto">
          <a:xfrm>
            <a:off x="1568450" y="2544764"/>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C2</a:t>
            </a:r>
          </a:p>
        </p:txBody>
      </p:sp>
      <p:sp>
        <p:nvSpPr>
          <p:cNvPr id="32778" name="Line 10"/>
          <p:cNvSpPr>
            <a:spLocks noChangeShapeType="1"/>
          </p:cNvSpPr>
          <p:nvPr/>
        </p:nvSpPr>
        <p:spPr bwMode="auto">
          <a:xfrm flipH="1">
            <a:off x="2963863" y="2071688"/>
            <a:ext cx="887412"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32779" name="Line 11"/>
          <p:cNvSpPr>
            <a:spLocks noChangeShapeType="1"/>
          </p:cNvSpPr>
          <p:nvPr/>
        </p:nvSpPr>
        <p:spPr bwMode="auto">
          <a:xfrm flipH="1">
            <a:off x="2952751" y="2795588"/>
            <a:ext cx="885825"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29" name="Rectangle 12"/>
          <p:cNvSpPr>
            <a:spLocks/>
          </p:cNvSpPr>
          <p:nvPr/>
        </p:nvSpPr>
        <p:spPr bwMode="auto">
          <a:xfrm>
            <a:off x="3748089" y="820739"/>
            <a:ext cx="6740525" cy="750887"/>
          </a:xfrm>
          <a:prstGeom prst="rect">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30" name="Rectangle 13"/>
          <p:cNvSpPr>
            <a:spLocks/>
          </p:cNvSpPr>
          <p:nvPr/>
        </p:nvSpPr>
        <p:spPr bwMode="auto">
          <a:xfrm>
            <a:off x="3783013" y="896939"/>
            <a:ext cx="65008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spcBef>
                <a:spcPts val="1263"/>
              </a:spcBef>
              <a:buClrTx/>
              <a:buSzTx/>
              <a:buNone/>
            </a:pPr>
            <a:r>
              <a:rPr lang="en-US" altLang="x-none" sz="1800">
                <a:solidFill>
                  <a:srgbClr val="FF0000"/>
                </a:solidFill>
                <a:latin typeface="Arial" charset="0"/>
                <a:sym typeface="Arial" charset="0"/>
              </a:rPr>
              <a:t>Evitement persistant des stimuli associés au traumatisme et émoussement de la réactivité générale.</a:t>
            </a:r>
          </a:p>
        </p:txBody>
      </p:sp>
      <p:sp>
        <p:nvSpPr>
          <p:cNvPr id="265231" name="AutoShape 14"/>
          <p:cNvSpPr>
            <a:spLocks/>
          </p:cNvSpPr>
          <p:nvPr/>
        </p:nvSpPr>
        <p:spPr bwMode="auto">
          <a:xfrm>
            <a:off x="1639889" y="776288"/>
            <a:ext cx="1366837" cy="849312"/>
          </a:xfrm>
          <a:prstGeom prst="roundRect">
            <a:avLst>
              <a:gd name="adj" fmla="val 15787"/>
            </a:avLst>
          </a:prstGeom>
          <a:solidFill>
            <a:srgbClr val="CCFF66"/>
          </a:solidFill>
          <a:ln w="25400">
            <a:solidFill>
              <a:srgbClr val="FF000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32" name="Rectangle 15"/>
          <p:cNvSpPr>
            <a:spLocks/>
          </p:cNvSpPr>
          <p:nvPr/>
        </p:nvSpPr>
        <p:spPr bwMode="auto">
          <a:xfrm>
            <a:off x="1765300" y="873125"/>
            <a:ext cx="1517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600" b="1" dirty="0" err="1">
                <a:solidFill>
                  <a:srgbClr val="FF0000"/>
                </a:solidFill>
                <a:latin typeface="Tahoma" charset="0"/>
              </a:rPr>
              <a:t>Critère</a:t>
            </a:r>
            <a:r>
              <a:rPr lang="en-US" altLang="x-none" sz="1600" b="1" dirty="0">
                <a:solidFill>
                  <a:srgbClr val="FF0000"/>
                </a:solidFill>
                <a:latin typeface="Tahoma" charset="0"/>
              </a:rPr>
              <a:t> </a:t>
            </a:r>
          </a:p>
          <a:p>
            <a:pPr eaLnBrk="1" hangingPunct="1">
              <a:spcBef>
                <a:spcPct val="0"/>
              </a:spcBef>
              <a:buClrTx/>
              <a:buSzTx/>
              <a:buFontTx/>
              <a:buNone/>
            </a:pPr>
            <a:r>
              <a:rPr lang="en-US" altLang="x-none" sz="1600" b="1" dirty="0">
                <a:solidFill>
                  <a:srgbClr val="FF0000"/>
                </a:solidFill>
                <a:latin typeface="Tahoma" charset="0"/>
              </a:rPr>
              <a:t>C DSM-4</a:t>
            </a:r>
          </a:p>
        </p:txBody>
      </p:sp>
      <p:sp>
        <p:nvSpPr>
          <p:cNvPr id="32784" name="Line 16"/>
          <p:cNvSpPr>
            <a:spLocks noChangeShapeType="1"/>
          </p:cNvSpPr>
          <p:nvPr/>
        </p:nvSpPr>
        <p:spPr bwMode="auto">
          <a:xfrm rot="10800000">
            <a:off x="3035301" y="1166813"/>
            <a:ext cx="727075" cy="12700"/>
          </a:xfrm>
          <a:prstGeom prst="line">
            <a:avLst/>
          </a:prstGeom>
          <a:noFill/>
          <a:ln w="190500">
            <a:solidFill>
              <a:srgbClr val="FF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34" name="Rectangle 17"/>
          <p:cNvSpPr>
            <a:spLocks/>
          </p:cNvSpPr>
          <p:nvPr/>
        </p:nvSpPr>
        <p:spPr bwMode="auto">
          <a:xfrm>
            <a:off x="3819525" y="3179763"/>
            <a:ext cx="6669088" cy="500062"/>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35" name="Rectangle 18"/>
          <p:cNvSpPr>
            <a:spLocks/>
          </p:cNvSpPr>
          <p:nvPr/>
        </p:nvSpPr>
        <p:spPr bwMode="auto">
          <a:xfrm>
            <a:off x="3871913" y="3295650"/>
            <a:ext cx="65008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Incapacité à se rappeler un aspect important du traumatisme.</a:t>
            </a:r>
          </a:p>
        </p:txBody>
      </p:sp>
      <p:sp>
        <p:nvSpPr>
          <p:cNvPr id="265236" name="AutoShape 19"/>
          <p:cNvSpPr>
            <a:spLocks/>
          </p:cNvSpPr>
          <p:nvPr/>
        </p:nvSpPr>
        <p:spPr bwMode="auto">
          <a:xfrm>
            <a:off x="1524001" y="3133725"/>
            <a:ext cx="1374775" cy="661988"/>
          </a:xfrm>
          <a:prstGeom prst="roundRect">
            <a:avLst>
              <a:gd name="adj" fmla="val 19736"/>
            </a:avLst>
          </a:prstGeom>
          <a:solidFill>
            <a:srgbClr val="00008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37" name="Rectangle 20"/>
          <p:cNvSpPr>
            <a:spLocks/>
          </p:cNvSpPr>
          <p:nvPr/>
        </p:nvSpPr>
        <p:spPr bwMode="auto">
          <a:xfrm>
            <a:off x="1568450" y="3286125"/>
            <a:ext cx="1517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C3</a:t>
            </a:r>
          </a:p>
        </p:txBody>
      </p:sp>
      <p:sp>
        <p:nvSpPr>
          <p:cNvPr id="32789" name="Line 21"/>
          <p:cNvSpPr>
            <a:spLocks noChangeShapeType="1"/>
          </p:cNvSpPr>
          <p:nvPr/>
        </p:nvSpPr>
        <p:spPr bwMode="auto">
          <a:xfrm flipH="1">
            <a:off x="2881314" y="3455988"/>
            <a:ext cx="885825"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39" name="Rectangle 22"/>
          <p:cNvSpPr>
            <a:spLocks/>
          </p:cNvSpPr>
          <p:nvPr/>
        </p:nvSpPr>
        <p:spPr bwMode="auto">
          <a:xfrm>
            <a:off x="3810001" y="3919538"/>
            <a:ext cx="6670675" cy="500062"/>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40" name="Rectangle 23"/>
          <p:cNvSpPr>
            <a:spLocks/>
          </p:cNvSpPr>
          <p:nvPr/>
        </p:nvSpPr>
        <p:spPr bwMode="auto">
          <a:xfrm>
            <a:off x="3863976" y="4037013"/>
            <a:ext cx="65008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Réduction nette de l'intérêt....</a:t>
            </a:r>
          </a:p>
        </p:txBody>
      </p:sp>
      <p:sp>
        <p:nvSpPr>
          <p:cNvPr id="265241" name="AutoShape 24"/>
          <p:cNvSpPr>
            <a:spLocks/>
          </p:cNvSpPr>
          <p:nvPr/>
        </p:nvSpPr>
        <p:spPr bwMode="auto">
          <a:xfrm>
            <a:off x="1568450" y="3875088"/>
            <a:ext cx="1322388" cy="628650"/>
          </a:xfrm>
          <a:prstGeom prst="roundRect">
            <a:avLst>
              <a:gd name="adj" fmla="val 19736"/>
            </a:avLst>
          </a:prstGeom>
          <a:solidFill>
            <a:srgbClr val="008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42" name="Rectangle 25"/>
          <p:cNvSpPr>
            <a:spLocks/>
          </p:cNvSpPr>
          <p:nvPr/>
        </p:nvSpPr>
        <p:spPr bwMode="auto">
          <a:xfrm>
            <a:off x="1560513" y="4027489"/>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C4</a:t>
            </a:r>
          </a:p>
        </p:txBody>
      </p:sp>
      <p:sp>
        <p:nvSpPr>
          <p:cNvPr id="32794" name="Line 26"/>
          <p:cNvSpPr>
            <a:spLocks noChangeShapeType="1"/>
          </p:cNvSpPr>
          <p:nvPr/>
        </p:nvSpPr>
        <p:spPr bwMode="auto">
          <a:xfrm flipH="1">
            <a:off x="2871788" y="4197351"/>
            <a:ext cx="887412" cy="4763"/>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44" name="Rectangle 27"/>
          <p:cNvSpPr>
            <a:spLocks/>
          </p:cNvSpPr>
          <p:nvPr/>
        </p:nvSpPr>
        <p:spPr bwMode="auto">
          <a:xfrm>
            <a:off x="3800476" y="4660901"/>
            <a:ext cx="6670675" cy="50006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45" name="Rectangle 28"/>
          <p:cNvSpPr>
            <a:spLocks/>
          </p:cNvSpPr>
          <p:nvPr/>
        </p:nvSpPr>
        <p:spPr bwMode="auto">
          <a:xfrm>
            <a:off x="3854451" y="4776789"/>
            <a:ext cx="65008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Sentiment de détachement d</a:t>
            </a:r>
            <a:r>
              <a:rPr lang="ja-JP" altLang="en-US" sz="1700">
                <a:solidFill>
                  <a:schemeClr val="tx1"/>
                </a:solidFill>
                <a:latin typeface="Arial" charset="0"/>
                <a:sym typeface="Arial" charset="0"/>
              </a:rPr>
              <a:t>’</a:t>
            </a:r>
            <a:r>
              <a:rPr lang="en-US" altLang="ja-JP" sz="1700">
                <a:solidFill>
                  <a:schemeClr val="tx1"/>
                </a:solidFill>
                <a:latin typeface="Arial" charset="0"/>
                <a:sym typeface="Arial" charset="0"/>
              </a:rPr>
              <a:t>autrui...</a:t>
            </a:r>
            <a:endParaRPr lang="en-US" altLang="x-none" sz="1700">
              <a:solidFill>
                <a:schemeClr val="tx1"/>
              </a:solidFill>
              <a:latin typeface="Arial" charset="0"/>
              <a:sym typeface="Arial" charset="0"/>
            </a:endParaRPr>
          </a:p>
        </p:txBody>
      </p:sp>
      <p:sp>
        <p:nvSpPr>
          <p:cNvPr id="265246" name="AutoShape 29"/>
          <p:cNvSpPr>
            <a:spLocks/>
          </p:cNvSpPr>
          <p:nvPr/>
        </p:nvSpPr>
        <p:spPr bwMode="auto">
          <a:xfrm>
            <a:off x="1568451" y="4616450"/>
            <a:ext cx="1312863" cy="661988"/>
          </a:xfrm>
          <a:prstGeom prst="roundRect">
            <a:avLst>
              <a:gd name="adj" fmla="val 19736"/>
            </a:avLst>
          </a:prstGeom>
          <a:solidFill>
            <a:srgbClr val="008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47" name="Rectangle 30"/>
          <p:cNvSpPr>
            <a:spLocks/>
          </p:cNvSpPr>
          <p:nvPr/>
        </p:nvSpPr>
        <p:spPr bwMode="auto">
          <a:xfrm>
            <a:off x="1560513" y="4776789"/>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C5</a:t>
            </a:r>
          </a:p>
        </p:txBody>
      </p:sp>
      <p:sp>
        <p:nvSpPr>
          <p:cNvPr id="32799" name="Line 31"/>
          <p:cNvSpPr>
            <a:spLocks noChangeShapeType="1"/>
          </p:cNvSpPr>
          <p:nvPr/>
        </p:nvSpPr>
        <p:spPr bwMode="auto">
          <a:xfrm flipH="1">
            <a:off x="2863851" y="4938713"/>
            <a:ext cx="885825" cy="4762"/>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49" name="Rectangle 32"/>
          <p:cNvSpPr>
            <a:spLocks/>
          </p:cNvSpPr>
          <p:nvPr/>
        </p:nvSpPr>
        <p:spPr bwMode="auto">
          <a:xfrm>
            <a:off x="3792539" y="5402263"/>
            <a:ext cx="6670675" cy="500062"/>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50" name="Rectangle 33"/>
          <p:cNvSpPr>
            <a:spLocks/>
          </p:cNvSpPr>
          <p:nvPr/>
        </p:nvSpPr>
        <p:spPr bwMode="auto">
          <a:xfrm>
            <a:off x="3846513" y="5518150"/>
            <a:ext cx="65008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Restriction des affects...</a:t>
            </a:r>
          </a:p>
        </p:txBody>
      </p:sp>
      <p:sp>
        <p:nvSpPr>
          <p:cNvPr id="265251" name="AutoShape 34"/>
          <p:cNvSpPr>
            <a:spLocks/>
          </p:cNvSpPr>
          <p:nvPr/>
        </p:nvSpPr>
        <p:spPr bwMode="auto">
          <a:xfrm>
            <a:off x="1541464" y="5380039"/>
            <a:ext cx="1330325" cy="663575"/>
          </a:xfrm>
          <a:prstGeom prst="roundRect">
            <a:avLst>
              <a:gd name="adj" fmla="val 19736"/>
            </a:avLst>
          </a:prstGeom>
          <a:solidFill>
            <a:srgbClr val="008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52" name="Rectangle 35"/>
          <p:cNvSpPr>
            <a:spLocks/>
          </p:cNvSpPr>
          <p:nvPr/>
        </p:nvSpPr>
        <p:spPr bwMode="auto">
          <a:xfrm>
            <a:off x="1541463" y="5510214"/>
            <a:ext cx="15176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C6</a:t>
            </a:r>
          </a:p>
        </p:txBody>
      </p:sp>
      <p:sp>
        <p:nvSpPr>
          <p:cNvPr id="32804" name="Line 36"/>
          <p:cNvSpPr>
            <a:spLocks noChangeShapeType="1"/>
          </p:cNvSpPr>
          <p:nvPr/>
        </p:nvSpPr>
        <p:spPr bwMode="auto">
          <a:xfrm flipH="1">
            <a:off x="2854326" y="5678488"/>
            <a:ext cx="885825"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265254" name="Rectangle 37"/>
          <p:cNvSpPr>
            <a:spLocks/>
          </p:cNvSpPr>
          <p:nvPr/>
        </p:nvSpPr>
        <p:spPr bwMode="auto">
          <a:xfrm>
            <a:off x="3783014" y="6143626"/>
            <a:ext cx="6670675" cy="50006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55" name="Rectangle 38"/>
          <p:cNvSpPr>
            <a:spLocks/>
          </p:cNvSpPr>
          <p:nvPr/>
        </p:nvSpPr>
        <p:spPr bwMode="auto">
          <a:xfrm>
            <a:off x="3836988" y="6259514"/>
            <a:ext cx="65008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700">
                <a:solidFill>
                  <a:schemeClr val="tx1"/>
                </a:solidFill>
                <a:latin typeface="Arial" charset="0"/>
                <a:sym typeface="Arial" charset="0"/>
              </a:rPr>
              <a:t>Sentiment d</a:t>
            </a:r>
            <a:r>
              <a:rPr lang="ja-JP" altLang="en-US" sz="1700">
                <a:solidFill>
                  <a:schemeClr val="tx1"/>
                </a:solidFill>
                <a:latin typeface="Arial" charset="0"/>
                <a:sym typeface="Arial" charset="0"/>
              </a:rPr>
              <a:t>’</a:t>
            </a:r>
            <a:r>
              <a:rPr lang="en-US" altLang="ja-JP" sz="1700">
                <a:solidFill>
                  <a:schemeClr val="tx1"/>
                </a:solidFill>
                <a:latin typeface="Arial" charset="0"/>
                <a:sym typeface="Arial" charset="0"/>
              </a:rPr>
              <a:t>avenir bouché...</a:t>
            </a:r>
            <a:endParaRPr lang="en-US" altLang="x-none" sz="1700">
              <a:solidFill>
                <a:schemeClr val="tx1"/>
              </a:solidFill>
              <a:latin typeface="Arial" charset="0"/>
              <a:sym typeface="Arial" charset="0"/>
            </a:endParaRPr>
          </a:p>
        </p:txBody>
      </p:sp>
      <p:sp>
        <p:nvSpPr>
          <p:cNvPr id="265256" name="AutoShape 39"/>
          <p:cNvSpPr>
            <a:spLocks/>
          </p:cNvSpPr>
          <p:nvPr/>
        </p:nvSpPr>
        <p:spPr bwMode="auto">
          <a:xfrm>
            <a:off x="1541464" y="6099175"/>
            <a:ext cx="1322387" cy="679450"/>
          </a:xfrm>
          <a:prstGeom prst="roundRect">
            <a:avLst>
              <a:gd name="adj" fmla="val 19736"/>
            </a:avLst>
          </a:prstGeom>
          <a:solidFill>
            <a:srgbClr val="0080FF"/>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5257" name="Rectangle 40"/>
          <p:cNvSpPr>
            <a:spLocks/>
          </p:cNvSpPr>
          <p:nvPr/>
        </p:nvSpPr>
        <p:spPr bwMode="auto">
          <a:xfrm>
            <a:off x="1533525" y="6249989"/>
            <a:ext cx="15176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C7</a:t>
            </a:r>
          </a:p>
        </p:txBody>
      </p:sp>
      <p:sp>
        <p:nvSpPr>
          <p:cNvPr id="32809" name="Line 41"/>
          <p:cNvSpPr>
            <a:spLocks noChangeShapeType="1"/>
          </p:cNvSpPr>
          <p:nvPr/>
        </p:nvSpPr>
        <p:spPr bwMode="auto">
          <a:xfrm flipH="1">
            <a:off x="2846389" y="6419850"/>
            <a:ext cx="885825" cy="6350"/>
          </a:xfrm>
          <a:prstGeom prst="line">
            <a:avLst/>
          </a:prstGeom>
          <a:noFill/>
          <a:ln w="152400">
            <a:solidFill>
              <a:srgbClr val="40404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84"/>
                                        </p:tgtEl>
                                        <p:attrNameLst>
                                          <p:attrName>style.visibility</p:attrName>
                                        </p:attrNameLst>
                                      </p:cBhvr>
                                      <p:to>
                                        <p:strVal val="visible"/>
                                      </p:to>
                                    </p:set>
                                    <p:animEffect transition="in" filter="wipe(left)">
                                      <p:cBhvr>
                                        <p:cTn id="7" dur="500"/>
                                        <p:tgtEl>
                                          <p:spTgt spid="3278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778"/>
                                        </p:tgtEl>
                                        <p:attrNameLst>
                                          <p:attrName>style.visibility</p:attrName>
                                        </p:attrNameLst>
                                      </p:cBhvr>
                                      <p:to>
                                        <p:strVal val="visible"/>
                                      </p:to>
                                    </p:set>
                                    <p:animEffect transition="in" filter="wipe(left)">
                                      <p:cBhvr>
                                        <p:cTn id="11" dur="500"/>
                                        <p:tgtEl>
                                          <p:spTgt spid="32778"/>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2779"/>
                                        </p:tgtEl>
                                        <p:attrNameLst>
                                          <p:attrName>style.visibility</p:attrName>
                                        </p:attrNameLst>
                                      </p:cBhvr>
                                      <p:to>
                                        <p:strVal val="visible"/>
                                      </p:to>
                                    </p:set>
                                    <p:animEffect transition="in" filter="wipe(left)">
                                      <p:cBhvr>
                                        <p:cTn id="15" dur="500"/>
                                        <p:tgtEl>
                                          <p:spTgt spid="32779"/>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2789"/>
                                        </p:tgtEl>
                                        <p:attrNameLst>
                                          <p:attrName>style.visibility</p:attrName>
                                        </p:attrNameLst>
                                      </p:cBhvr>
                                      <p:to>
                                        <p:strVal val="visible"/>
                                      </p:to>
                                    </p:set>
                                    <p:animEffect transition="in" filter="wipe(left)">
                                      <p:cBhvr>
                                        <p:cTn id="19" dur="500"/>
                                        <p:tgtEl>
                                          <p:spTgt spid="32789"/>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2794"/>
                                        </p:tgtEl>
                                        <p:attrNameLst>
                                          <p:attrName>style.visibility</p:attrName>
                                        </p:attrNameLst>
                                      </p:cBhvr>
                                      <p:to>
                                        <p:strVal val="visible"/>
                                      </p:to>
                                    </p:set>
                                    <p:animEffect transition="in" filter="wipe(left)">
                                      <p:cBhvr>
                                        <p:cTn id="23" dur="500"/>
                                        <p:tgtEl>
                                          <p:spTgt spid="32794"/>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799"/>
                                        </p:tgtEl>
                                        <p:attrNameLst>
                                          <p:attrName>style.visibility</p:attrName>
                                        </p:attrNameLst>
                                      </p:cBhvr>
                                      <p:to>
                                        <p:strVal val="visible"/>
                                      </p:to>
                                    </p:set>
                                    <p:animEffect transition="in" filter="wipe(left)">
                                      <p:cBhvr>
                                        <p:cTn id="27" dur="500"/>
                                        <p:tgtEl>
                                          <p:spTgt spid="32799"/>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2804"/>
                                        </p:tgtEl>
                                        <p:attrNameLst>
                                          <p:attrName>style.visibility</p:attrName>
                                        </p:attrNameLst>
                                      </p:cBhvr>
                                      <p:to>
                                        <p:strVal val="visible"/>
                                      </p:to>
                                    </p:set>
                                    <p:animEffect transition="in" filter="wipe(left)">
                                      <p:cBhvr>
                                        <p:cTn id="31" dur="500"/>
                                        <p:tgtEl>
                                          <p:spTgt spid="32804"/>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2809"/>
                                        </p:tgtEl>
                                        <p:attrNameLst>
                                          <p:attrName>style.visibility</p:attrName>
                                        </p:attrNameLst>
                                      </p:cBhvr>
                                      <p:to>
                                        <p:strVal val="visible"/>
                                      </p:to>
                                    </p:set>
                                    <p:animEffect transition="in" filter="wipe(left)">
                                      <p:cBhvr>
                                        <p:cTn id="35" dur="500"/>
                                        <p:tgtEl>
                                          <p:spTgt spid="32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animBg="1"/>
      <p:bldP spid="32779" grpId="0" animBg="1"/>
      <p:bldP spid="32784" grpId="0" animBg="1"/>
      <p:bldP spid="32789" grpId="0" animBg="1"/>
      <p:bldP spid="32794" grpId="0" animBg="1"/>
      <p:bldP spid="32799" grpId="0" animBg="1"/>
      <p:bldP spid="32804" grpId="0" animBg="1"/>
      <p:bldP spid="3280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2855914" y="1773239"/>
            <a:ext cx="7812087" cy="3959225"/>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mj-lt"/>
            </a:endParaRPr>
          </a:p>
        </p:txBody>
      </p:sp>
      <p:sp>
        <p:nvSpPr>
          <p:cNvPr id="266242" name="Rectangle 3"/>
          <p:cNvSpPr>
            <a:spLocks/>
          </p:cNvSpPr>
          <p:nvPr/>
        </p:nvSpPr>
        <p:spPr bwMode="auto">
          <a:xfrm>
            <a:off x="2927350" y="1844676"/>
            <a:ext cx="73723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err="1">
                <a:solidFill>
                  <a:schemeClr val="tx1"/>
                </a:solidFill>
                <a:latin typeface="Arial" charset="0"/>
                <a:sym typeface="Arial" charset="0"/>
              </a:rPr>
              <a:t>Évitement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persistant</a:t>
            </a:r>
            <a:r>
              <a:rPr lang="en-US" altLang="x-none" sz="1800" b="1" dirty="0">
                <a:solidFill>
                  <a:schemeClr val="tx1"/>
                </a:solidFill>
                <a:latin typeface="Arial" charset="0"/>
                <a:sym typeface="Arial" charset="0"/>
              </a:rPr>
              <a:t> des stimuli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ce</a:t>
            </a:r>
            <a:r>
              <a:rPr lang="en-US" altLang="x-none" sz="1800" b="1" dirty="0">
                <a:solidFill>
                  <a:schemeClr val="tx1"/>
                </a:solidFill>
                <a:latin typeface="Arial" charset="0"/>
                <a:sym typeface="Arial" charset="0"/>
              </a:rPr>
              <a:t> dernier,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a:t>
            </a:r>
            <a:r>
              <a:rPr lang="en-US" altLang="x-none" sz="1800" b="1" dirty="0">
                <a:solidFill>
                  <a:schemeClr val="tx1"/>
                </a:solidFill>
                <a:latin typeface="Arial" charset="0"/>
                <a:sym typeface="Arial" charset="0"/>
              </a:rPr>
              <a:t> la presence de </a:t>
            </a:r>
            <a:r>
              <a:rPr lang="en-US" altLang="x-none" sz="1800" b="1" dirty="0" err="1">
                <a:solidFill>
                  <a:schemeClr val="tx1"/>
                </a:solidFill>
                <a:latin typeface="Arial" charset="0"/>
                <a:sym typeface="Arial" charset="0"/>
              </a:rPr>
              <a:t>l’une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deux </a:t>
            </a:r>
            <a:r>
              <a:rPr lang="en-US" altLang="x-none" sz="1800" b="1" dirty="0">
                <a:solidFill>
                  <a:schemeClr val="tx1"/>
                </a:solidFill>
                <a:latin typeface="+mn-lt"/>
                <a:sym typeface="Arial" charset="0"/>
              </a:rPr>
              <a:t>manifestations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efforts pour </a:t>
            </a:r>
            <a:r>
              <a:rPr lang="en-US" altLang="x-none" sz="1800" dirty="0" err="1">
                <a:solidFill>
                  <a:schemeClr val="tx1"/>
                </a:solidFill>
                <a:latin typeface="Arial" charset="0"/>
                <a:sym typeface="Arial" charset="0"/>
              </a:rPr>
              <a:t>éviter</a:t>
            </a:r>
            <a:r>
              <a:rPr lang="en-US" altLang="x-none" sz="1800" dirty="0">
                <a:solidFill>
                  <a:schemeClr val="tx1"/>
                </a:solidFill>
                <a:latin typeface="Arial" charset="0"/>
                <a:sym typeface="Arial" charset="0"/>
              </a:rPr>
              <a:t> les souvenirs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sentiments </a:t>
            </a:r>
            <a:r>
              <a:rPr lang="en-US" altLang="x-none" sz="1800" dirty="0" err="1">
                <a:solidFill>
                  <a:schemeClr val="tx1"/>
                </a:solidFill>
                <a:latin typeface="Arial" charset="0"/>
                <a:sym typeface="Arial" charset="0"/>
              </a:rPr>
              <a:t>concernant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étroitement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associés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et </a:t>
            </a:r>
            <a:r>
              <a:rPr lang="en-US" altLang="x-none" sz="1800" dirty="0" err="1">
                <a:solidFill>
                  <a:schemeClr val="tx1"/>
                </a:solidFill>
                <a:latin typeface="Arial" charset="0"/>
                <a:sym typeface="Arial" charset="0"/>
              </a:rPr>
              <a:t>provoquant</a:t>
            </a:r>
            <a:r>
              <a:rPr lang="en-US" altLang="x-none" sz="1800" dirty="0">
                <a:solidFill>
                  <a:schemeClr val="tx1"/>
                </a:solidFill>
                <a:latin typeface="Arial" charset="0"/>
                <a:sym typeface="Arial" charset="0"/>
              </a:rPr>
              <a:t> un sentiment de </a:t>
            </a:r>
            <a:r>
              <a:rPr lang="en-US" altLang="x-none" sz="1800" dirty="0" err="1">
                <a:solidFill>
                  <a:schemeClr val="tx1"/>
                </a:solidFill>
                <a:latin typeface="Arial" charset="0"/>
                <a:sym typeface="Arial" charset="0"/>
              </a:rPr>
              <a:t>détresse</a:t>
            </a:r>
            <a:r>
              <a:rPr lang="en-US" altLang="x-none" sz="1800" dirty="0">
                <a:solidFill>
                  <a:schemeClr val="tx1"/>
                </a:solidFill>
                <a:latin typeface="Arial" charset="0"/>
                <a:sym typeface="Arial" charset="0"/>
              </a:rPr>
              <a:t>.</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efforts pour </a:t>
            </a:r>
            <a:r>
              <a:rPr lang="en-US" altLang="x-none" sz="1800" dirty="0" err="1">
                <a:solidFill>
                  <a:schemeClr val="tx1"/>
                </a:solidFill>
                <a:latin typeface="Arial" charset="0"/>
                <a:sym typeface="Arial" charset="0"/>
              </a:rPr>
              <a:t>éviter</a:t>
            </a:r>
            <a:r>
              <a:rPr lang="en-US" altLang="x-none" sz="1800" dirty="0">
                <a:solidFill>
                  <a:schemeClr val="tx1"/>
                </a:solidFill>
                <a:latin typeface="Arial" charset="0"/>
                <a:sym typeface="Arial" charset="0"/>
              </a:rPr>
              <a:t> les rappels </a:t>
            </a:r>
            <a:r>
              <a:rPr lang="en-US" altLang="x-none" sz="1800" dirty="0" err="1">
                <a:solidFill>
                  <a:schemeClr val="tx1"/>
                </a:solidFill>
                <a:latin typeface="Arial" charset="0"/>
                <a:sym typeface="Arial" charset="0"/>
              </a:rPr>
              <a:t>externes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lieux</a:t>
            </a:r>
            <a:r>
              <a:rPr lang="en-US" altLang="x-none" sz="1800" dirty="0">
                <a:solidFill>
                  <a:schemeClr val="tx1"/>
                </a:solidFill>
                <a:latin typeface="Arial" charset="0"/>
                <a:sym typeface="Arial" charset="0"/>
              </a:rPr>
              <a:t>, conversations,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objets</a:t>
            </a:r>
            <a:r>
              <a:rPr lang="en-US" altLang="x-none" sz="1800" dirty="0">
                <a:solidFill>
                  <a:schemeClr val="tx1"/>
                </a:solidFill>
                <a:latin typeface="Arial" charset="0"/>
                <a:sym typeface="Arial" charset="0"/>
              </a:rPr>
              <a:t>, situations) qui </a:t>
            </a:r>
            <a:r>
              <a:rPr lang="en-US" altLang="x-none" sz="1800" dirty="0" err="1">
                <a:solidFill>
                  <a:schemeClr val="tx1"/>
                </a:solidFill>
                <a:latin typeface="Arial" charset="0"/>
                <a:sym typeface="Arial" charset="0"/>
              </a:rPr>
              <a:t>réveillent</a:t>
            </a:r>
            <a:r>
              <a:rPr lang="en-US" altLang="x-none" sz="1800" dirty="0">
                <a:solidFill>
                  <a:schemeClr val="tx1"/>
                </a:solidFill>
                <a:latin typeface="Arial" charset="0"/>
                <a:sym typeface="Arial" charset="0"/>
              </a:rPr>
              <a:t> des souvenirs, des pensées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sentiments </a:t>
            </a:r>
            <a:r>
              <a:rPr lang="en-US" altLang="x-none" sz="1800" dirty="0" err="1">
                <a:solidFill>
                  <a:schemeClr val="tx1"/>
                </a:solidFill>
                <a:latin typeface="Arial" charset="0"/>
                <a:sym typeface="Arial" charset="0"/>
              </a:rPr>
              <a:t>associés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et </a:t>
            </a:r>
            <a:r>
              <a:rPr lang="en-US" altLang="x-none" sz="1800" dirty="0" err="1">
                <a:solidFill>
                  <a:schemeClr val="tx1"/>
                </a:solidFill>
                <a:latin typeface="Arial" charset="0"/>
                <a:sym typeface="Arial" charset="0"/>
              </a:rPr>
              <a:t>provoquant</a:t>
            </a:r>
            <a:r>
              <a:rPr lang="en-US" altLang="x-none" sz="1800" dirty="0">
                <a:solidFill>
                  <a:schemeClr val="tx1"/>
                </a:solidFill>
                <a:latin typeface="Arial" charset="0"/>
                <a:sym typeface="Arial" charset="0"/>
              </a:rPr>
              <a:t> un sentiment de </a:t>
            </a:r>
            <a:r>
              <a:rPr lang="en-US" altLang="x-none" sz="1800" dirty="0" err="1">
                <a:solidFill>
                  <a:schemeClr val="tx1"/>
                </a:solidFill>
                <a:latin typeface="Arial" charset="0"/>
                <a:sym typeface="Arial" charset="0"/>
              </a:rPr>
              <a:t>détresse</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42925" y="1844676"/>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764380" y="1963013"/>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a:t>
            </a:r>
          </a:p>
          <a:p>
            <a:pPr eaLnBrk="1" hangingPunct="1">
              <a:spcBef>
                <a:spcPct val="0"/>
              </a:spcBef>
              <a:buClrTx/>
              <a:buSzTx/>
              <a:buFontTx/>
              <a:buNone/>
            </a:pPr>
            <a:r>
              <a:rPr lang="en-US" altLang="x-none" sz="1700" b="1" dirty="0">
                <a:solidFill>
                  <a:srgbClr val="FFFFFF"/>
                </a:solidFill>
                <a:latin typeface="Tahoma" charset="0"/>
              </a:rPr>
              <a:t>C DSM-5</a:t>
            </a:r>
          </a:p>
        </p:txBody>
      </p:sp>
    </p:spTree>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p:cNvSpPr>
          <p:nvPr/>
        </p:nvSpPr>
        <p:spPr bwMode="auto">
          <a:xfrm>
            <a:off x="2855914" y="404813"/>
            <a:ext cx="7812087"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7266" name="Rectangle 3"/>
          <p:cNvSpPr>
            <a:spLocks/>
          </p:cNvSpPr>
          <p:nvPr/>
        </p:nvSpPr>
        <p:spPr bwMode="auto">
          <a:xfrm>
            <a:off x="2927350" y="2276872"/>
            <a:ext cx="727310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Altérations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négatives</a:t>
            </a:r>
            <a:r>
              <a:rPr lang="en-US" altLang="x-none" sz="1800" b="1" dirty="0">
                <a:solidFill>
                  <a:schemeClr val="tx1"/>
                </a:solidFill>
                <a:latin typeface="Arial" charset="0"/>
                <a:sym typeface="Arial" charset="0"/>
              </a:rPr>
              <a:t> des cognitions et de </a:t>
            </a:r>
            <a:r>
              <a:rPr lang="en-US" altLang="x-none" sz="1800" b="1" dirty="0" err="1">
                <a:solidFill>
                  <a:schemeClr val="tx1"/>
                </a:solidFill>
                <a:latin typeface="Arial" charset="0"/>
                <a:sym typeface="Arial" charset="0"/>
              </a:rPr>
              <a:t>l'humeur</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s’aggravant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témoignent</a:t>
            </a:r>
            <a:r>
              <a:rPr lang="en-US" altLang="x-none" sz="1800" b="1" dirty="0">
                <a:solidFill>
                  <a:schemeClr val="tx1"/>
                </a:solidFill>
                <a:latin typeface="Arial" charset="0"/>
                <a:sym typeface="Arial" charset="0"/>
              </a:rPr>
              <a:t> deux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plus) des </a:t>
            </a:r>
            <a:r>
              <a:rPr lang="en-US" altLang="x-none" sz="1800" b="1" dirty="0" err="1">
                <a:solidFill>
                  <a:schemeClr val="tx1"/>
                </a:solidFill>
                <a:latin typeface="Arial" charset="0"/>
                <a:sym typeface="Arial" charset="0"/>
              </a:rPr>
              <a:t>éléments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Incapacité</a:t>
            </a:r>
            <a:r>
              <a:rPr lang="en-US" altLang="x-none" sz="1800" dirty="0">
                <a:solidFill>
                  <a:schemeClr val="tx1"/>
                </a:solidFill>
                <a:latin typeface="Arial" charset="0"/>
                <a:sym typeface="Arial" charset="0"/>
              </a:rPr>
              <a:t> de se rappeler un aspect important de </a:t>
            </a: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typiquement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raison </a:t>
            </a:r>
            <a:r>
              <a:rPr lang="en-US" altLang="x-none" sz="1800" dirty="0" err="1">
                <a:solidFill>
                  <a:schemeClr val="tx1"/>
                </a:solidFill>
                <a:latin typeface="Arial" charset="0"/>
                <a:sym typeface="Arial" charset="0"/>
              </a:rPr>
              <a:t>d'une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amnésie</a:t>
            </a:r>
            <a:r>
              <a:rPr lang="en-US" altLang="x-none" sz="1800" dirty="0">
                <a:solidFill>
                  <a:schemeClr val="tx1"/>
                </a:solidFill>
                <a:latin typeface="Arial" charset="0"/>
                <a:sym typeface="Arial" charset="0"/>
              </a:rPr>
              <a:t> dissociative et non </a:t>
            </a:r>
            <a:r>
              <a:rPr lang="en-US" altLang="x-none" sz="1800" dirty="0" err="1">
                <a:solidFill>
                  <a:schemeClr val="tx1"/>
                </a:solidFill>
                <a:latin typeface="Arial" charset="0"/>
                <a:sym typeface="Arial" charset="0"/>
              </a:rPr>
              <a:t>d'autres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facteurs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tels</a:t>
            </a:r>
            <a:r>
              <a:rPr lang="en-US" altLang="x-none" sz="1800" dirty="0">
                <a:solidFill>
                  <a:schemeClr val="tx1"/>
                </a:solidFill>
                <a:latin typeface="Arial" charset="0"/>
                <a:sym typeface="Arial" charset="0"/>
              </a:rPr>
              <a:t> que </a:t>
            </a:r>
            <a:r>
              <a:rPr lang="en-US" altLang="x-none" sz="1800" dirty="0" err="1">
                <a:solidFill>
                  <a:schemeClr val="tx1"/>
                </a:solidFill>
                <a:latin typeface="Arial" charset="0"/>
                <a:sym typeface="Arial" charset="0"/>
              </a:rPr>
              <a:t>blessure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la tête, </a:t>
            </a:r>
            <a:r>
              <a:rPr lang="en-US" altLang="x-none" sz="1800" dirty="0" err="1">
                <a:solidFill>
                  <a:schemeClr val="tx1"/>
                </a:solidFill>
                <a:latin typeface="Arial" charset="0"/>
                <a:sym typeface="Arial" charset="0"/>
              </a:rPr>
              <a:t>alcool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drogues).</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2. </a:t>
            </a:r>
            <a:r>
              <a:rPr lang="en-US" altLang="x-none" sz="1800" dirty="0" err="1">
                <a:solidFill>
                  <a:schemeClr val="tx1"/>
                </a:solidFill>
                <a:latin typeface="Arial" charset="0"/>
                <a:sym typeface="Arial" charset="0"/>
              </a:rPr>
              <a:t>Croyances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attentes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négatives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exagérées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concernant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soi-même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autres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du monde (par </a:t>
            </a: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 Je </a:t>
            </a:r>
            <a:r>
              <a:rPr lang="en-US" altLang="x-none" sz="1800" dirty="0" err="1">
                <a:solidFill>
                  <a:schemeClr val="tx1"/>
                </a:solidFill>
                <a:latin typeface="Arial" charset="0"/>
                <a:sym typeface="Arial" charset="0"/>
              </a:rPr>
              <a:t>suis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mauvais</a:t>
            </a:r>
            <a:r>
              <a:rPr lang="en-US" altLang="x-none" sz="1800" dirty="0">
                <a:solidFill>
                  <a:schemeClr val="tx1"/>
                </a:solidFill>
                <a:latin typeface="Arial" charset="0"/>
                <a:sym typeface="Arial" charset="0"/>
              </a:rPr>
              <a:t> », « On ne </a:t>
            </a:r>
            <a:r>
              <a:rPr lang="en-US" altLang="x-none" sz="1800" dirty="0" err="1">
                <a:solidFill>
                  <a:schemeClr val="tx1"/>
                </a:solidFill>
                <a:latin typeface="Arial" charset="0"/>
                <a:sym typeface="Arial" charset="0"/>
              </a:rPr>
              <a:t>peut</a:t>
            </a:r>
            <a:r>
              <a:rPr lang="en-US" altLang="x-none" sz="1800" dirty="0">
                <a:solidFill>
                  <a:schemeClr val="tx1"/>
                </a:solidFill>
                <a:latin typeface="Arial" charset="0"/>
                <a:sym typeface="Arial" charset="0"/>
              </a:rPr>
              <a:t> faire </a:t>
            </a:r>
            <a:r>
              <a:rPr lang="en-US" altLang="x-none" sz="1800" dirty="0" err="1">
                <a:solidFill>
                  <a:schemeClr val="tx1"/>
                </a:solidFill>
                <a:latin typeface="Arial" charset="0"/>
                <a:sym typeface="Arial" charset="0"/>
              </a:rPr>
              <a:t>confiance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 « Le monde </a:t>
            </a:r>
            <a:r>
              <a:rPr lang="en-US" altLang="x-none" sz="1800" dirty="0" err="1">
                <a:solidFill>
                  <a:schemeClr val="tx1"/>
                </a:solidFill>
                <a:latin typeface="Arial" charset="0"/>
                <a:sym typeface="Arial" charset="0"/>
              </a:rPr>
              <a:t>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complètement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dangereux</a:t>
            </a:r>
            <a:r>
              <a:rPr lang="en-US" altLang="x-none" sz="1800" dirty="0">
                <a:solidFill>
                  <a:schemeClr val="tx1"/>
                </a:solidFill>
                <a:latin typeface="Arial" charset="0"/>
                <a:sym typeface="Arial" charset="0"/>
              </a:rPr>
              <a:t> », « Mon </a:t>
            </a:r>
            <a:r>
              <a:rPr lang="en-US" altLang="x-none" sz="1800" dirty="0" err="1">
                <a:solidFill>
                  <a:schemeClr val="tx1"/>
                </a:solidFill>
                <a:latin typeface="Arial" charset="0"/>
                <a:sym typeface="Arial" charset="0"/>
              </a:rPr>
              <a:t>système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nerveux</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entier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définitivement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ruiné</a:t>
            </a:r>
            <a:r>
              <a:rPr lang="en-US" altLang="x-none" sz="1800" dirty="0">
                <a:solidFill>
                  <a:schemeClr val="tx1"/>
                </a:solidFill>
                <a:latin typeface="Arial" charset="0"/>
                <a:sym typeface="Arial" charset="0"/>
              </a:rPr>
              <a:t> ». </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3. </a:t>
            </a:r>
            <a:r>
              <a:rPr lang="en-US" altLang="x-none" sz="1800" dirty="0" err="1">
                <a:solidFill>
                  <a:schemeClr val="tx1"/>
                </a:solidFill>
                <a:latin typeface="Arial" charset="0"/>
                <a:sym typeface="Arial" charset="0"/>
              </a:rPr>
              <a:t>Distorsions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cognitives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propos</a:t>
            </a:r>
            <a:r>
              <a:rPr lang="en-US" altLang="x-none" sz="1800" dirty="0">
                <a:solidFill>
                  <a:schemeClr val="tx1"/>
                </a:solidFill>
                <a:latin typeface="Arial" charset="0"/>
                <a:sym typeface="Arial" charset="0"/>
              </a:rPr>
              <a:t> de la cause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conséquences</a:t>
            </a:r>
            <a:r>
              <a:rPr lang="en-US" altLang="x-none" sz="1800" dirty="0">
                <a:solidFill>
                  <a:schemeClr val="tx1"/>
                </a:solidFill>
                <a:latin typeface="Arial" charset="0"/>
                <a:sym typeface="Arial" charset="0"/>
              </a:rPr>
              <a:t> d’un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plusieur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qui </a:t>
            </a:r>
            <a:r>
              <a:rPr lang="en-US" altLang="x-none" sz="1800" dirty="0" err="1">
                <a:solidFill>
                  <a:schemeClr val="tx1"/>
                </a:solidFill>
                <a:latin typeface="Arial" charset="0"/>
                <a:sym typeface="Arial" charset="0"/>
              </a:rPr>
              <a:t>poussent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l'individu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se </a:t>
            </a:r>
            <a:r>
              <a:rPr lang="en-US" altLang="x-none" sz="1800" dirty="0" err="1">
                <a:solidFill>
                  <a:schemeClr val="tx1"/>
                </a:solidFill>
                <a:latin typeface="Arial" charset="0"/>
                <a:sym typeface="Arial" charset="0"/>
              </a:rPr>
              <a:t>blâmer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blâmer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d’autres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personnes</a:t>
            </a: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4. État </a:t>
            </a:r>
            <a:r>
              <a:rPr lang="en-US" altLang="x-none" sz="1800" dirty="0" err="1">
                <a:solidFill>
                  <a:schemeClr val="tx1"/>
                </a:solidFill>
                <a:latin typeface="Arial" charset="0"/>
                <a:sym typeface="Arial" charset="0"/>
              </a:rPr>
              <a:t>émotionnel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négatif</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a:t>
            </a:r>
            <a:r>
              <a:rPr lang="en-US" altLang="x-none" sz="1800" dirty="0">
                <a:solidFill>
                  <a:schemeClr val="tx1"/>
                </a:solidFill>
                <a:latin typeface="Arial" charset="0"/>
                <a:sym typeface="Arial" charset="0"/>
              </a:rPr>
              <a:t> (par </a:t>
            </a: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crainte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horreur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colère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culpabilité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honte</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7267" name="AutoShape 4"/>
          <p:cNvSpPr>
            <a:spLocks/>
          </p:cNvSpPr>
          <p:nvPr/>
        </p:nvSpPr>
        <p:spPr bwMode="auto">
          <a:xfrm>
            <a:off x="15081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7268"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D DSM 5</a:t>
            </a:r>
          </a:p>
        </p:txBody>
      </p:sp>
    </p:spTree>
    <p:extLst>
      <p:ext uri="{BB962C8B-B14F-4D97-AF65-F5344CB8AC3E}">
        <p14:creationId xmlns:p14="http://schemas.microsoft.com/office/powerpoint/2010/main" val="900040117"/>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p:cNvSpPr>
          <p:nvPr/>
        </p:nvSpPr>
        <p:spPr bwMode="auto">
          <a:xfrm>
            <a:off x="2855914" y="404813"/>
            <a:ext cx="7812087"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7266" name="Rectangle 3"/>
          <p:cNvSpPr>
            <a:spLocks/>
          </p:cNvSpPr>
          <p:nvPr/>
        </p:nvSpPr>
        <p:spPr bwMode="auto">
          <a:xfrm>
            <a:off x="2927350" y="2276872"/>
            <a:ext cx="727310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Altérations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négatives</a:t>
            </a:r>
            <a:r>
              <a:rPr lang="en-US" altLang="x-none" sz="1800" b="1" dirty="0">
                <a:solidFill>
                  <a:schemeClr val="tx1"/>
                </a:solidFill>
                <a:latin typeface="Arial" charset="0"/>
                <a:sym typeface="Arial" charset="0"/>
              </a:rPr>
              <a:t> des cognitions et de </a:t>
            </a:r>
            <a:r>
              <a:rPr lang="en-US" altLang="x-none" sz="1800" b="1" dirty="0" err="1">
                <a:solidFill>
                  <a:schemeClr val="tx1"/>
                </a:solidFill>
                <a:latin typeface="Arial" charset="0"/>
                <a:sym typeface="Arial" charset="0"/>
              </a:rPr>
              <a:t>l'humeur</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s’aggravant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témoignent</a:t>
            </a:r>
            <a:r>
              <a:rPr lang="en-US" altLang="x-none" sz="1800" b="1" dirty="0">
                <a:solidFill>
                  <a:schemeClr val="tx1"/>
                </a:solidFill>
                <a:latin typeface="Arial" charset="0"/>
                <a:sym typeface="Arial" charset="0"/>
              </a:rPr>
              <a:t> deux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plus) des </a:t>
            </a:r>
            <a:r>
              <a:rPr lang="en-US" altLang="x-none" sz="1800" b="1" dirty="0" err="1">
                <a:solidFill>
                  <a:schemeClr val="tx1"/>
                </a:solidFill>
                <a:latin typeface="Arial" charset="0"/>
                <a:sym typeface="Arial" charset="0"/>
              </a:rPr>
              <a:t>éléments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5. </a:t>
            </a:r>
            <a:r>
              <a:rPr lang="en-US" altLang="x-none" sz="1800" dirty="0" err="1">
                <a:solidFill>
                  <a:schemeClr val="tx1"/>
                </a:solidFill>
                <a:latin typeface="Arial" charset="0"/>
                <a:sym typeface="Arial" charset="0"/>
              </a:rPr>
              <a:t>Réduction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nette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l'intérêt</a:t>
            </a:r>
            <a:r>
              <a:rPr lang="en-US" altLang="x-none" sz="1800" dirty="0">
                <a:solidFill>
                  <a:schemeClr val="tx1"/>
                </a:solidFill>
                <a:latin typeface="Arial" charset="0"/>
                <a:sym typeface="Arial" charset="0"/>
              </a:rPr>
              <a:t> pour des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importantes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bien reduction de la participation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mêmes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6. Sentiment de </a:t>
            </a:r>
            <a:r>
              <a:rPr lang="en-US" altLang="x-none" sz="1800" dirty="0" err="1">
                <a:solidFill>
                  <a:schemeClr val="tx1"/>
                </a:solidFill>
                <a:latin typeface="Arial" charset="0"/>
                <a:sym typeface="Arial" charset="0"/>
              </a:rPr>
              <a:t>détachement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d’autrui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bien de </a:t>
            </a:r>
            <a:r>
              <a:rPr lang="en-US" altLang="x-none" sz="1800" dirty="0" err="1">
                <a:solidFill>
                  <a:schemeClr val="tx1"/>
                </a:solidFill>
                <a:latin typeface="Arial" charset="0"/>
                <a:sym typeface="Arial" charset="0"/>
              </a:rPr>
              <a:t>devenir</a:t>
            </a:r>
            <a:r>
              <a:rPr lang="en-US" altLang="x-none" sz="1800" dirty="0">
                <a:solidFill>
                  <a:schemeClr val="tx1"/>
                </a:solidFill>
                <a:latin typeface="Arial" charset="0"/>
                <a:sym typeface="Arial" charset="0"/>
              </a:rPr>
              <a:t> étranger par rapport aux </a:t>
            </a:r>
            <a:r>
              <a:rPr lang="en-US" altLang="x-none" sz="1800" dirty="0" err="1">
                <a:solidFill>
                  <a:schemeClr val="tx1"/>
                </a:solidFill>
                <a:latin typeface="Arial" charset="0"/>
                <a:sym typeface="Arial" charset="0"/>
              </a:rPr>
              <a:t>autres</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7. </a:t>
            </a:r>
            <a:r>
              <a:rPr lang="en-US" altLang="x-none" sz="1800" dirty="0" err="1">
                <a:solidFill>
                  <a:schemeClr val="tx1"/>
                </a:solidFill>
                <a:latin typeface="Arial" charset="0"/>
                <a:sym typeface="Arial" charset="0"/>
              </a:rPr>
              <a:t>Incapacité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d’éprouver</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émotions</a:t>
            </a:r>
            <a:r>
              <a:rPr lang="en-US" altLang="x-none" sz="1800" dirty="0">
                <a:solidFill>
                  <a:schemeClr val="tx1"/>
                </a:solidFill>
                <a:latin typeface="Arial" charset="0"/>
                <a:sym typeface="Arial" charset="0"/>
              </a:rPr>
              <a:t> positives (par </a:t>
            </a: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incapacité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éprouver</a:t>
            </a:r>
            <a:r>
              <a:rPr lang="en-US" altLang="x-none" sz="1800" dirty="0">
                <a:solidFill>
                  <a:schemeClr val="tx1"/>
                </a:solidFill>
                <a:latin typeface="Arial" charset="0"/>
                <a:sym typeface="Arial" charset="0"/>
              </a:rPr>
              <a:t> du bonheur, de la satisfaction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sentiments </a:t>
            </a:r>
            <a:r>
              <a:rPr lang="en-US" altLang="x-none" sz="1800" dirty="0" err="1">
                <a:solidFill>
                  <a:schemeClr val="tx1"/>
                </a:solidFill>
                <a:latin typeface="Arial" charset="0"/>
                <a:sym typeface="Arial" charset="0"/>
              </a:rPr>
              <a:t>affectueux</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7267" name="AutoShape 4"/>
          <p:cNvSpPr>
            <a:spLocks/>
          </p:cNvSpPr>
          <p:nvPr/>
        </p:nvSpPr>
        <p:spPr bwMode="auto">
          <a:xfrm>
            <a:off x="15081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7268"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D DSM 5</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88843" y="2636912"/>
            <a:ext cx="11449879" cy="2986658"/>
          </a:xfrm>
        </p:spPr>
        <p:txBody>
          <a:bodyPr>
            <a:normAutofit/>
          </a:bodyPr>
          <a:lstStyle/>
          <a:p>
            <a:pPr algn="just" eaLnBrk="1" hangingPunct="1"/>
            <a:r>
              <a:rPr lang="fr-FR" altLang="x-none" sz="2400" dirty="0">
                <a:ea typeface="ＭＳ Ｐゴシック" charset="-128"/>
              </a:rPr>
              <a:t>Freud parle de </a:t>
            </a:r>
            <a:r>
              <a:rPr lang="fr-FR" altLang="x-none" sz="2400" i="1" dirty="0" err="1">
                <a:ea typeface="ＭＳ Ｐゴシック" charset="-128"/>
              </a:rPr>
              <a:t>Nachträglich</a:t>
            </a:r>
            <a:r>
              <a:rPr lang="fr-FR" altLang="x-none" sz="2400" dirty="0">
                <a:ea typeface="ＭＳ Ｐゴシック" charset="-128"/>
              </a:rPr>
              <a:t>, pour expliquer pourquoi ce qui semblait non problématique initialement devient traumatique. Il distingue à cet égard trois temps.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p:cNvSpPr>
          <p:nvPr/>
        </p:nvSpPr>
        <p:spPr bwMode="auto">
          <a:xfrm>
            <a:off x="2639617" y="620688"/>
            <a:ext cx="8028384" cy="5328592"/>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8290" name="Rectangle 3"/>
          <p:cNvSpPr>
            <a:spLocks/>
          </p:cNvSpPr>
          <p:nvPr/>
        </p:nvSpPr>
        <p:spPr bwMode="auto">
          <a:xfrm>
            <a:off x="2927350" y="1844676"/>
            <a:ext cx="73723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err="1">
                <a:solidFill>
                  <a:schemeClr val="tx1"/>
                </a:solidFill>
                <a:latin typeface="Arial" charset="0"/>
                <a:sym typeface="Arial" charset="0"/>
              </a:rPr>
              <a:t>Altérations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marquées</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l’éveil</a:t>
            </a:r>
            <a:r>
              <a:rPr lang="en-US" altLang="x-none" sz="1800" b="1" dirty="0">
                <a:solidFill>
                  <a:schemeClr val="tx1"/>
                </a:solidFill>
                <a:latin typeface="Arial" charset="0"/>
                <a:sym typeface="Arial" charset="0"/>
              </a:rPr>
              <a:t> et de la </a:t>
            </a:r>
            <a:r>
              <a:rPr lang="en-US" altLang="x-none" sz="1800" b="1" dirty="0" err="1">
                <a:solidFill>
                  <a:schemeClr val="tx1"/>
                </a:solidFill>
                <a:latin typeface="Arial" charset="0"/>
                <a:sym typeface="Arial" charset="0"/>
              </a:rPr>
              <a:t>réactivité</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s’aggravant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témoignent</a:t>
            </a:r>
            <a:r>
              <a:rPr lang="en-US" altLang="x-none" sz="1800" b="1" dirty="0">
                <a:solidFill>
                  <a:schemeClr val="tx1"/>
                </a:solidFill>
                <a:latin typeface="Arial" charset="0"/>
                <a:sym typeface="Arial" charset="0"/>
              </a:rPr>
              <a:t> deux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plus) des manifestations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Comportement</a:t>
            </a:r>
            <a:r>
              <a:rPr lang="en-US" altLang="x-none" sz="1800" dirty="0">
                <a:solidFill>
                  <a:schemeClr val="tx1"/>
                </a:solidFill>
                <a:latin typeface="Arial" charset="0"/>
                <a:sym typeface="Arial" charset="0"/>
              </a:rPr>
              <a:t> irritable et crises de </a:t>
            </a:r>
            <a:r>
              <a:rPr lang="en-US" altLang="x-none" sz="1800" dirty="0" err="1">
                <a:solidFill>
                  <a:schemeClr val="tx1"/>
                </a:solidFill>
                <a:latin typeface="Arial" charset="0"/>
                <a:sym typeface="Arial" charset="0"/>
              </a:rPr>
              <a:t>colère</a:t>
            </a:r>
            <a:r>
              <a:rPr lang="en-US" altLang="x-none" sz="1800" dirty="0">
                <a:solidFill>
                  <a:schemeClr val="tx1"/>
                </a:solidFill>
                <a:latin typeface="Arial" charset="0"/>
                <a:sym typeface="Arial" charset="0"/>
              </a:rPr>
              <a:t> (avec </a:t>
            </a:r>
            <a:r>
              <a:rPr lang="en-US" altLang="x-none" sz="1800" dirty="0" err="1">
                <a:solidFill>
                  <a:schemeClr val="tx1"/>
                </a:solidFill>
                <a:latin typeface="Arial" charset="0"/>
                <a:sym typeface="Arial" charset="0"/>
              </a:rPr>
              <a:t>peu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pas de provocation) qui </a:t>
            </a:r>
            <a:r>
              <a:rPr lang="en-US" altLang="x-none" sz="1800" dirty="0" err="1">
                <a:solidFill>
                  <a:schemeClr val="tx1"/>
                </a:solidFill>
                <a:latin typeface="Arial" charset="0"/>
                <a:sym typeface="Arial" charset="0"/>
              </a:rPr>
              <a:t>s’exprime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typiquement</a:t>
            </a:r>
            <a:r>
              <a:rPr lang="en-US" altLang="x-none" sz="1800" dirty="0">
                <a:solidFill>
                  <a:schemeClr val="tx1"/>
                </a:solidFill>
                <a:latin typeface="Arial" charset="0"/>
                <a:sym typeface="Arial" charset="0"/>
              </a:rPr>
              <a:t> par </a:t>
            </a:r>
            <a:r>
              <a:rPr lang="en-US" altLang="x-none" sz="1800" dirty="0" err="1">
                <a:solidFill>
                  <a:schemeClr val="tx1"/>
                </a:solidFill>
                <a:latin typeface="Arial" charset="0"/>
                <a:sym typeface="Arial" charset="0"/>
              </a:rPr>
              <a:t>une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agressivié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verbale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physique </a:t>
            </a:r>
            <a:r>
              <a:rPr lang="en-US" altLang="x-none" sz="1800" dirty="0" err="1">
                <a:solidFill>
                  <a:schemeClr val="tx1"/>
                </a:solidFill>
                <a:latin typeface="Arial" charset="0"/>
                <a:sym typeface="Arial" charset="0"/>
              </a:rPr>
              <a:t>envers</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objets</a:t>
            </a:r>
            <a:r>
              <a:rPr lang="en-US" altLang="x-none" sz="1800" dirty="0">
                <a:solidFill>
                  <a:schemeClr val="tx1"/>
                </a:solidFill>
                <a:latin typeface="Arial" charset="0"/>
                <a:sym typeface="Arial" charset="0"/>
              </a:rPr>
              <a:t>.</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Comportement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irreflechi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autodestructeur</a:t>
            </a:r>
            <a:r>
              <a:rPr lang="en-US" altLang="x-none" sz="1800" dirty="0">
                <a:solidFill>
                  <a:schemeClr val="tx1"/>
                </a:solidFill>
                <a:latin typeface="Arial" charset="0"/>
                <a:sym typeface="Arial" charset="0"/>
              </a:rPr>
              <a:t>.</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Hypervigilance.</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sursaut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exagérée</a:t>
            </a:r>
            <a:r>
              <a:rPr lang="en-US" altLang="x-none" sz="1800" dirty="0">
                <a:solidFill>
                  <a:schemeClr val="tx1"/>
                </a:solidFill>
                <a:latin typeface="Arial" charset="0"/>
                <a:sym typeface="Arial" charset="0"/>
              </a:rPr>
              <a:t>.</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Problèmes</a:t>
            </a:r>
            <a:r>
              <a:rPr lang="en-US" altLang="x-none" sz="1800" dirty="0">
                <a:solidFill>
                  <a:schemeClr val="tx1"/>
                </a:solidFill>
                <a:latin typeface="Arial" charset="0"/>
                <a:sym typeface="Arial" charset="0"/>
              </a:rPr>
              <a:t> de concentration.</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Perturbation du </a:t>
            </a:r>
            <a:r>
              <a:rPr lang="en-US" altLang="x-none" sz="1800" dirty="0" err="1">
                <a:solidFill>
                  <a:schemeClr val="tx1"/>
                </a:solidFill>
                <a:latin typeface="Arial" charset="0"/>
                <a:sym typeface="Arial" charset="0"/>
              </a:rPr>
              <a:t>sommeil</a:t>
            </a:r>
            <a:r>
              <a:rPr lang="en-US" altLang="x-none" sz="1800" dirty="0">
                <a:solidFill>
                  <a:schemeClr val="tx1"/>
                </a:solidFill>
                <a:latin typeface="Arial" charset="0"/>
                <a:sym typeface="Arial" charset="0"/>
              </a:rPr>
              <a:t> (par </a:t>
            </a: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difficultés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s'endormir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rester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endormi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sommeil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agité</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8291" name="AutoShape 4"/>
          <p:cNvSpPr>
            <a:spLocks/>
          </p:cNvSpPr>
          <p:nvPr/>
        </p:nvSpPr>
        <p:spPr bwMode="auto">
          <a:xfrm>
            <a:off x="15081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8292"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E DSM 5</a:t>
            </a:r>
          </a:p>
        </p:txBody>
      </p:sp>
    </p:spTree>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2855914" y="404813"/>
            <a:ext cx="7812087"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2927350" y="1844676"/>
            <a:ext cx="737235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F. La durée de la perturbation (</a:t>
            </a:r>
            <a:r>
              <a:rPr lang="en-US" altLang="x-none" sz="1800" b="1" dirty="0" err="1">
                <a:solidFill>
                  <a:schemeClr val="tx1"/>
                </a:solidFill>
                <a:latin typeface="Arial" charset="0"/>
                <a:sym typeface="Arial" charset="0"/>
              </a:rPr>
              <a:t>critères</a:t>
            </a:r>
            <a:r>
              <a:rPr lang="en-US" altLang="x-none" sz="1800" b="1" dirty="0">
                <a:solidFill>
                  <a:schemeClr val="tx1"/>
                </a:solidFill>
                <a:latin typeface="Arial" charset="0"/>
                <a:sym typeface="Arial" charset="0"/>
              </a:rPr>
              <a:t> B, C, D, et E) dure plus d’un </a:t>
            </a:r>
            <a:r>
              <a:rPr lang="en-US" altLang="x-none" sz="1800" b="1" dirty="0" err="1">
                <a:solidFill>
                  <a:schemeClr val="tx1"/>
                </a:solidFill>
                <a:latin typeface="Arial" charset="0"/>
                <a:sym typeface="Arial" charset="0"/>
              </a:rPr>
              <a:t>mois</a:t>
            </a:r>
            <a:r>
              <a:rPr lang="en-US" altLang="x-none" sz="1800" b="1"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G. La perturbation </a:t>
            </a:r>
            <a:r>
              <a:rPr lang="en-US" altLang="x-none" sz="1800" b="1" dirty="0" err="1">
                <a:solidFill>
                  <a:schemeClr val="tx1"/>
                </a:solidFill>
                <a:latin typeface="Arial" charset="0"/>
                <a:sym typeface="Arial" charset="0"/>
              </a:rPr>
              <a:t>entraîne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souffrance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cliniquement</a:t>
            </a:r>
            <a:r>
              <a:rPr lang="en-US" altLang="x-none" sz="1800" b="1" dirty="0">
                <a:solidFill>
                  <a:schemeClr val="tx1"/>
                </a:solidFill>
                <a:latin typeface="Arial" charset="0"/>
                <a:sym typeface="Arial" charset="0"/>
              </a:rPr>
              <a:t> significative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altération</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fonctionnement</a:t>
            </a:r>
            <a:r>
              <a:rPr lang="en-US" altLang="x-none" sz="1800" b="1" dirty="0">
                <a:solidFill>
                  <a:schemeClr val="tx1"/>
                </a:solidFill>
                <a:latin typeface="Arial" charset="0"/>
                <a:sym typeface="Arial" charset="0"/>
              </a:rPr>
              <a:t> dans les </a:t>
            </a:r>
            <a:r>
              <a:rPr lang="en-US" altLang="x-none" sz="1800" b="1" dirty="0" err="1">
                <a:solidFill>
                  <a:schemeClr val="tx1"/>
                </a:solidFill>
                <a:latin typeface="Arial" charset="0"/>
                <a:sym typeface="Arial" charset="0"/>
              </a:rPr>
              <a:t>domaines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sociaux</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professionnels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autres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domaines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importants</a:t>
            </a:r>
            <a:r>
              <a:rPr lang="en-US" altLang="x-none" sz="1800" b="1"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H. La perturbation </a:t>
            </a:r>
            <a:r>
              <a:rPr lang="en-US" altLang="x-none" sz="1800" b="1" dirty="0" err="1">
                <a:solidFill>
                  <a:schemeClr val="tx1"/>
                </a:solidFill>
                <a:latin typeface="Arial" charset="0"/>
                <a:sym typeface="Arial" charset="0"/>
              </a:rPr>
              <a:t>n'est</a:t>
            </a:r>
            <a:r>
              <a:rPr lang="en-US" altLang="x-none" sz="1800" b="1" dirty="0">
                <a:solidFill>
                  <a:schemeClr val="tx1"/>
                </a:solidFill>
                <a:latin typeface="Arial" charset="0"/>
                <a:sym typeface="Arial" charset="0"/>
              </a:rPr>
              <a:t> pas imputable aux </a:t>
            </a:r>
            <a:r>
              <a:rPr lang="en-US" altLang="x-none" sz="1800" b="1" dirty="0" err="1">
                <a:solidFill>
                  <a:schemeClr val="tx1"/>
                </a:solidFill>
                <a:latin typeface="Arial" charset="0"/>
                <a:sym typeface="Arial" charset="0"/>
              </a:rPr>
              <a:t>effets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physiologiques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r>
              <a:rPr lang="en-US" altLang="x-none" sz="1800" b="1" dirty="0">
                <a:solidFill>
                  <a:schemeClr val="tx1"/>
                </a:solidFill>
                <a:latin typeface="Arial" charset="0"/>
                <a:sym typeface="Arial" charset="0"/>
              </a:rPr>
              <a:t> substance (par </a:t>
            </a:r>
            <a:r>
              <a:rPr lang="en-US" altLang="x-none" sz="1800" b="1" dirty="0" err="1">
                <a:solidFill>
                  <a:schemeClr val="tx1"/>
                </a:solidFill>
                <a:latin typeface="Arial" charset="0"/>
                <a:sym typeface="Arial" charset="0"/>
              </a:rPr>
              <a:t>exemple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médicaments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alcool</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autre</a:t>
            </a:r>
            <a:r>
              <a:rPr lang="en-US" altLang="x-none" sz="1800" b="1" dirty="0">
                <a:solidFill>
                  <a:schemeClr val="tx1"/>
                </a:solidFill>
                <a:latin typeface="Arial" charset="0"/>
                <a:sym typeface="Arial" charset="0"/>
              </a:rPr>
              <a:t> condition </a:t>
            </a:r>
            <a:r>
              <a:rPr lang="en-US" altLang="x-none" sz="1800" b="1" dirty="0" err="1">
                <a:solidFill>
                  <a:schemeClr val="tx1"/>
                </a:solidFill>
                <a:latin typeface="Arial" charset="0"/>
                <a:sym typeface="Arial" charset="0"/>
              </a:rPr>
              <a:t>médicale</a:t>
            </a:r>
            <a:r>
              <a:rPr lang="en-US" altLang="x-none" sz="1800" b="1"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9315" name="AutoShape 4"/>
          <p:cNvSpPr>
            <a:spLocks/>
          </p:cNvSpPr>
          <p:nvPr/>
        </p:nvSpPr>
        <p:spPr bwMode="auto">
          <a:xfrm>
            <a:off x="1508125" y="1773239"/>
            <a:ext cx="1231900" cy="1125537"/>
          </a:xfrm>
          <a:prstGeom prst="roundRect">
            <a:avLst>
              <a:gd name="adj" fmla="val 11903"/>
            </a:avLst>
          </a:prstGeom>
          <a:solidFill>
            <a:srgbClr val="FF000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6" name="Rectangle 5"/>
          <p:cNvSpPr>
            <a:spLocks/>
          </p:cNvSpPr>
          <p:nvPr/>
        </p:nvSpPr>
        <p:spPr bwMode="auto">
          <a:xfrm>
            <a:off x="1774825" y="1989139"/>
            <a:ext cx="15192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1700" b="1">
                <a:solidFill>
                  <a:srgbClr val="FFFFFF"/>
                </a:solidFill>
                <a:latin typeface="Tahoma" charset="0"/>
              </a:rPr>
              <a:t>Critère </a:t>
            </a:r>
          </a:p>
          <a:p>
            <a:pPr eaLnBrk="1" hangingPunct="1">
              <a:spcBef>
                <a:spcPct val="0"/>
              </a:spcBef>
              <a:buClrTx/>
              <a:buSzTx/>
              <a:buFontTx/>
              <a:buNone/>
            </a:pPr>
            <a:r>
              <a:rPr lang="en-US" altLang="x-none" sz="1700" b="1">
                <a:solidFill>
                  <a:srgbClr val="FFFFFF"/>
                </a:solidFill>
                <a:latin typeface="Tahoma" charset="0"/>
              </a:rPr>
              <a:t>F, G, H</a:t>
            </a:r>
          </a:p>
          <a:p>
            <a:pPr eaLnBrk="1" hangingPunct="1">
              <a:spcBef>
                <a:spcPct val="0"/>
              </a:spcBef>
              <a:buClrTx/>
              <a:buSzTx/>
              <a:buFontTx/>
              <a:buNone/>
            </a:pPr>
            <a:r>
              <a:rPr lang="en-US" altLang="x-none" sz="1700" b="1">
                <a:solidFill>
                  <a:srgbClr val="FFFFFF"/>
                </a:solidFill>
                <a:latin typeface="Tahoma" charset="0"/>
              </a:rPr>
              <a:t> DSM 5</a:t>
            </a:r>
          </a:p>
        </p:txBody>
      </p:sp>
    </p:spTree>
  </p:cSld>
  <p:clrMapOvr>
    <a:masterClrMapping/>
  </p:clrMapOvr>
  <p:transition spd="slow">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1631505" y="404813"/>
            <a:ext cx="9036496"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1685258" y="1124745"/>
            <a:ext cx="892899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err="1">
                <a:solidFill>
                  <a:schemeClr val="tx1"/>
                </a:solidFill>
                <a:latin typeface="Arial" charset="0"/>
                <a:sym typeface="Arial" charset="0"/>
              </a:rPr>
              <a:t>Spécifier</a:t>
            </a:r>
            <a:r>
              <a:rPr lang="en-US" altLang="x-none" sz="1800" b="1" dirty="0">
                <a:solidFill>
                  <a:schemeClr val="tx1"/>
                </a:solidFill>
                <a:latin typeface="Arial" charset="0"/>
                <a:sym typeface="Arial" charset="0"/>
              </a:rPr>
              <a:t> le type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Avec </a:t>
            </a:r>
            <a:r>
              <a:rPr lang="en-US" altLang="x-none" sz="1800" b="1" dirty="0" err="1">
                <a:solidFill>
                  <a:schemeClr val="tx1"/>
                </a:solidFill>
                <a:latin typeface="Arial" charset="0"/>
                <a:sym typeface="Arial" charset="0"/>
              </a:rPr>
              <a:t>symptômes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dissociatifs</a:t>
            </a:r>
            <a:r>
              <a:rPr lang="en-US" altLang="x-none" sz="1800" b="1"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Les </a:t>
            </a:r>
            <a:r>
              <a:rPr lang="en-US" altLang="x-none" sz="1800" dirty="0" err="1">
                <a:solidFill>
                  <a:schemeClr val="tx1"/>
                </a:solidFill>
                <a:latin typeface="Arial" charset="0"/>
                <a:sym typeface="Arial" charset="0"/>
              </a:rPr>
              <a:t>symptômes</a:t>
            </a:r>
            <a:r>
              <a:rPr lang="en-US" altLang="x-none" sz="1800" dirty="0">
                <a:solidFill>
                  <a:schemeClr val="tx1"/>
                </a:solidFill>
                <a:latin typeface="Arial" charset="0"/>
                <a:sym typeface="Arial" charset="0"/>
              </a:rPr>
              <a:t> de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répondent</a:t>
            </a:r>
            <a:r>
              <a:rPr lang="en-US" altLang="x-none" sz="1800" dirty="0">
                <a:solidFill>
                  <a:schemeClr val="tx1"/>
                </a:solidFill>
                <a:latin typeface="Arial" charset="0"/>
                <a:sym typeface="Arial" charset="0"/>
              </a:rPr>
              <a:t> aux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de trouble de stress post-</a:t>
            </a:r>
            <a:r>
              <a:rPr lang="en-US" altLang="x-none" sz="1800" dirty="0" err="1">
                <a:solidFill>
                  <a:schemeClr val="tx1"/>
                </a:solidFill>
                <a:latin typeface="Arial" charset="0"/>
                <a:sym typeface="Arial" charset="0"/>
              </a:rPr>
              <a:t>traumatique</a:t>
            </a:r>
            <a:r>
              <a:rPr lang="en-US" altLang="x-none" sz="1800" dirty="0">
                <a:solidFill>
                  <a:schemeClr val="tx1"/>
                </a:solidFill>
                <a:latin typeface="Arial" charset="0"/>
                <a:sym typeface="Arial" charset="0"/>
              </a:rPr>
              <a:t> et, de plus,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l’agent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stressant</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présente</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symptômes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l’un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l’autre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états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suivants</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1. </a:t>
            </a:r>
            <a:r>
              <a:rPr lang="en-US" altLang="x-none" sz="1800" b="1" dirty="0" err="1">
                <a:solidFill>
                  <a:schemeClr val="tx1"/>
                </a:solidFill>
                <a:latin typeface="Arial" charset="0"/>
                <a:sym typeface="Arial" charset="0"/>
              </a:rPr>
              <a:t>Dépersonnalisation</a:t>
            </a:r>
            <a:r>
              <a:rPr lang="en-US" altLang="x-none" sz="1800" b="1" dirty="0">
                <a:solidFill>
                  <a:schemeClr val="tx1"/>
                </a:solidFill>
                <a:latin typeface="Arial" charset="0"/>
                <a:sym typeface="Arial" charset="0"/>
              </a:rPr>
              <a:t> : </a:t>
            </a:r>
            <a:r>
              <a:rPr lang="en-US" altLang="x-none" sz="1800" dirty="0" err="1">
                <a:solidFill>
                  <a:schemeClr val="tx1"/>
                </a:solidFill>
                <a:latin typeface="Arial" charset="0"/>
                <a:sym typeface="Arial" charset="0"/>
              </a:rPr>
              <a:t>expérience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récurrente</a:t>
            </a:r>
            <a:r>
              <a:rPr lang="en-US" altLang="x-none" sz="1800" dirty="0">
                <a:solidFill>
                  <a:schemeClr val="tx1"/>
                </a:solidFill>
                <a:latin typeface="Arial" charset="0"/>
                <a:sym typeface="Arial" charset="0"/>
              </a:rPr>
              <a:t> de se </a:t>
            </a:r>
            <a:r>
              <a:rPr lang="en-US" altLang="x-none" sz="1800" dirty="0" err="1">
                <a:solidFill>
                  <a:schemeClr val="tx1"/>
                </a:solidFill>
                <a:latin typeface="Arial" charset="0"/>
                <a:sym typeface="Arial" charset="0"/>
              </a:rPr>
              <a:t>sentir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détachée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soi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même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comme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elle</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faisait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qu’observer</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l’extérieur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processus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mentaux</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son corps (p. ex., sentiment de vivre dans un </a:t>
            </a:r>
            <a:r>
              <a:rPr lang="en-US" altLang="x-none" sz="1800" dirty="0" err="1">
                <a:solidFill>
                  <a:schemeClr val="tx1"/>
                </a:solidFill>
                <a:latin typeface="Arial" charset="0"/>
                <a:sym typeface="Arial" charset="0"/>
              </a:rPr>
              <a:t>rêve</a:t>
            </a:r>
            <a:r>
              <a:rPr lang="en-US" altLang="x-none" sz="1800" dirty="0">
                <a:solidFill>
                  <a:schemeClr val="tx1"/>
                </a:solidFill>
                <a:latin typeface="Arial" charset="0"/>
                <a:sym typeface="Arial" charset="0"/>
              </a:rPr>
              <a:t>, que son corps </a:t>
            </a: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que tout se passe au </a:t>
            </a:r>
            <a:r>
              <a:rPr lang="en-US" altLang="x-none" sz="1800" dirty="0" err="1">
                <a:solidFill>
                  <a:schemeClr val="tx1"/>
                </a:solidFill>
                <a:latin typeface="Arial" charset="0"/>
                <a:sym typeface="Arial" charset="0"/>
              </a:rPr>
              <a:t>ralenti</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2. </a:t>
            </a:r>
            <a:r>
              <a:rPr lang="en-US" altLang="x-none" sz="1800" b="1" dirty="0" err="1">
                <a:solidFill>
                  <a:schemeClr val="tx1"/>
                </a:solidFill>
                <a:latin typeface="Arial" charset="0"/>
                <a:sym typeface="Arial" charset="0"/>
              </a:rPr>
              <a:t>Déréalisation</a:t>
            </a:r>
            <a:r>
              <a:rPr lang="en-US" altLang="x-none" sz="1800" b="1" dirty="0">
                <a:solidFill>
                  <a:schemeClr val="tx1"/>
                </a:solidFill>
                <a:latin typeface="Arial" charset="0"/>
                <a:sym typeface="Arial" charset="0"/>
              </a:rPr>
              <a:t> : </a:t>
            </a:r>
            <a:r>
              <a:rPr lang="en-US" altLang="x-none" sz="1800" dirty="0">
                <a:solidFill>
                  <a:schemeClr val="tx1"/>
                </a:solidFill>
                <a:latin typeface="Arial" charset="0"/>
                <a:sym typeface="Arial" charset="0"/>
              </a:rPr>
              <a:t>Sentiment </a:t>
            </a:r>
            <a:r>
              <a:rPr lang="en-US" altLang="x-none" sz="1800" dirty="0" err="1">
                <a:solidFill>
                  <a:schemeClr val="tx1"/>
                </a:solidFill>
                <a:latin typeface="Arial" charset="0"/>
                <a:sym typeface="Arial" charset="0"/>
              </a:rPr>
              <a:t>persistant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a:t>
            </a:r>
            <a:r>
              <a:rPr lang="en-US" altLang="x-none" sz="1800" dirty="0">
                <a:solidFill>
                  <a:schemeClr val="tx1"/>
                </a:solidFill>
                <a:latin typeface="Arial" charset="0"/>
                <a:sym typeface="Arial" charset="0"/>
              </a:rPr>
              <a:t> que </a:t>
            </a:r>
            <a:r>
              <a:rPr lang="en-US" altLang="x-none" sz="1800" dirty="0" err="1">
                <a:solidFill>
                  <a:schemeClr val="tx1"/>
                </a:solidFill>
                <a:latin typeface="Arial" charset="0"/>
                <a:sym typeface="Arial" charset="0"/>
              </a:rPr>
              <a:t>l’environnement</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(p. ex., le monde </a:t>
            </a:r>
            <a:r>
              <a:rPr lang="en-US" altLang="x-none" sz="1800" dirty="0" err="1">
                <a:solidFill>
                  <a:schemeClr val="tx1"/>
                </a:solidFill>
                <a:latin typeface="Arial" charset="0"/>
                <a:sym typeface="Arial" charset="0"/>
              </a:rPr>
              <a:t>environnant</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semble</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 </a:t>
            </a:r>
            <a:r>
              <a:rPr lang="en-US" altLang="x-none" sz="1800" dirty="0" err="1">
                <a:solidFill>
                  <a:schemeClr val="tx1"/>
                </a:solidFill>
                <a:latin typeface="Arial" charset="0"/>
                <a:sym typeface="Arial" charset="0"/>
              </a:rPr>
              <a:t>l’impression</a:t>
            </a:r>
            <a:r>
              <a:rPr lang="en-US" altLang="x-none" sz="1800" dirty="0">
                <a:solidFill>
                  <a:schemeClr val="tx1"/>
                </a:solidFill>
                <a:latin typeface="Arial" charset="0"/>
                <a:sym typeface="Arial" charset="0"/>
              </a:rPr>
              <a:t> d’être dans un </a:t>
            </a:r>
            <a:r>
              <a:rPr lang="en-US" altLang="x-none" sz="1800" dirty="0" err="1">
                <a:solidFill>
                  <a:schemeClr val="tx1"/>
                </a:solidFill>
                <a:latin typeface="Arial" charset="0"/>
                <a:sym typeface="Arial" charset="0"/>
              </a:rPr>
              <a:t>rêve</a:t>
            </a:r>
            <a:r>
              <a:rPr lang="en-US" altLang="x-none" sz="1800" dirty="0">
                <a:solidFill>
                  <a:schemeClr val="tx1"/>
                </a:solidFill>
                <a:latin typeface="Arial" charset="0"/>
                <a:sym typeface="Arial" charset="0"/>
              </a:rPr>
              <a:t>, se sent </a:t>
            </a:r>
            <a:r>
              <a:rPr lang="en-US" altLang="x-none" sz="1800" dirty="0" err="1">
                <a:solidFill>
                  <a:schemeClr val="tx1"/>
                </a:solidFill>
                <a:latin typeface="Arial" charset="0"/>
                <a:sym typeface="Arial" charset="0"/>
              </a:rPr>
              <a:t>distante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détachée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soi</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Tree>
    <p:extLst>
      <p:ext uri="{BB962C8B-B14F-4D97-AF65-F5344CB8AC3E}">
        <p14:creationId xmlns:p14="http://schemas.microsoft.com/office/powerpoint/2010/main" val="216702958"/>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1631505" y="404813"/>
            <a:ext cx="9036496"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1685258" y="1124745"/>
            <a:ext cx="892899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Remarque : </a:t>
            </a:r>
            <a:r>
              <a:rPr lang="en-US" altLang="x-none" sz="1800" i="1" dirty="0">
                <a:solidFill>
                  <a:schemeClr val="tx1"/>
                </a:solidFill>
                <a:latin typeface="Arial" charset="0"/>
                <a:sym typeface="Arial" charset="0"/>
              </a:rPr>
              <a:t>Pour </a:t>
            </a:r>
            <a:r>
              <a:rPr lang="en-US" altLang="x-none" sz="1800" i="1" dirty="0" err="1">
                <a:solidFill>
                  <a:schemeClr val="tx1"/>
                </a:solidFill>
                <a:latin typeface="Arial" charset="0"/>
                <a:sym typeface="Arial" charset="0"/>
              </a:rPr>
              <a:t>utiliser</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ce</a:t>
            </a:r>
            <a:r>
              <a:rPr lang="en-US" altLang="x-none" sz="1800" i="1" dirty="0">
                <a:solidFill>
                  <a:schemeClr val="tx1"/>
                </a:solidFill>
                <a:latin typeface="Arial" charset="0"/>
                <a:sym typeface="Arial" charset="0"/>
              </a:rPr>
              <a:t> sous-type, les </a:t>
            </a:r>
            <a:r>
              <a:rPr lang="en-US" altLang="x-none" sz="1800" i="1" dirty="0" err="1">
                <a:solidFill>
                  <a:schemeClr val="tx1"/>
                </a:solidFill>
                <a:latin typeface="Arial" charset="0"/>
                <a:sym typeface="Arial" charset="0"/>
              </a:rPr>
              <a:t>symptômes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dissociatifs</a:t>
            </a:r>
            <a:r>
              <a:rPr lang="en-US" altLang="x-none" sz="1800" i="1" dirty="0">
                <a:solidFill>
                  <a:schemeClr val="tx1"/>
                </a:solidFill>
                <a:latin typeface="Arial" charset="0"/>
                <a:sym typeface="Arial" charset="0"/>
              </a:rPr>
              <a:t> ne </a:t>
            </a:r>
            <a:r>
              <a:rPr lang="en-US" altLang="x-none" sz="1800" i="1" dirty="0" err="1">
                <a:solidFill>
                  <a:schemeClr val="tx1"/>
                </a:solidFill>
                <a:latin typeface="Arial" charset="0"/>
                <a:sym typeface="Arial" charset="0"/>
              </a:rPr>
              <a:t>doivent</a:t>
            </a:r>
            <a:r>
              <a:rPr lang="en-US" altLang="x-none" sz="1800" i="1" dirty="0">
                <a:solidFill>
                  <a:schemeClr val="tx1"/>
                </a:solidFill>
                <a:latin typeface="Arial" charset="0"/>
                <a:sym typeface="Arial" charset="0"/>
              </a:rPr>
              <a:t> pas </a:t>
            </a:r>
            <a:r>
              <a:rPr lang="en-US" altLang="x-none" sz="1800" i="1" dirty="0" err="1">
                <a:solidFill>
                  <a:schemeClr val="tx1"/>
                </a:solidFill>
                <a:latin typeface="Arial" charset="0"/>
                <a:sym typeface="Arial" charset="0"/>
              </a:rPr>
              <a:t>être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attribuables</a:t>
            </a:r>
            <a:r>
              <a:rPr lang="en-US" altLang="x-none" sz="1800" i="1" dirty="0">
                <a:solidFill>
                  <a:schemeClr val="tx1"/>
                </a:solidFill>
                <a:latin typeface="Arial" charset="0"/>
                <a:sym typeface="Arial" charset="0"/>
              </a:rPr>
              <a:t> aux </a:t>
            </a:r>
            <a:r>
              <a:rPr lang="en-US" altLang="x-none" sz="1800" i="1" dirty="0" err="1">
                <a:solidFill>
                  <a:schemeClr val="tx1"/>
                </a:solidFill>
                <a:latin typeface="Arial" charset="0"/>
                <a:sym typeface="Arial" charset="0"/>
              </a:rPr>
              <a:t>effets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physiologiques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d’une</a:t>
            </a:r>
            <a:r>
              <a:rPr lang="en-US" altLang="x-none" sz="1800" i="1" dirty="0">
                <a:solidFill>
                  <a:schemeClr val="tx1"/>
                </a:solidFill>
                <a:latin typeface="Arial" charset="0"/>
                <a:sym typeface="Arial" charset="0"/>
              </a:rPr>
              <a:t> substance (p. ex., moments </a:t>
            </a:r>
            <a:r>
              <a:rPr lang="en-US" altLang="x-none" sz="1800" i="1" dirty="0" err="1">
                <a:solidFill>
                  <a:schemeClr val="tx1"/>
                </a:solidFill>
                <a:latin typeface="Arial" charset="0"/>
                <a:sym typeface="Arial" charset="0"/>
              </a:rPr>
              <a:t>d’absence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comportement</a:t>
            </a:r>
            <a:r>
              <a:rPr lang="en-US" altLang="x-none" sz="1800" i="1" dirty="0">
                <a:solidFill>
                  <a:schemeClr val="tx1"/>
                </a:solidFill>
                <a:latin typeface="Arial" charset="0"/>
                <a:sym typeface="Arial" charset="0"/>
              </a:rPr>
              <a:t> pendant </a:t>
            </a:r>
            <a:r>
              <a:rPr lang="en-US" altLang="x-none" sz="1800" i="1" dirty="0" err="1">
                <a:solidFill>
                  <a:schemeClr val="tx1"/>
                </a:solidFill>
                <a:latin typeface="Arial" charset="0"/>
                <a:sym typeface="Arial" charset="0"/>
              </a:rPr>
              <a:t>une</a:t>
            </a:r>
            <a:r>
              <a:rPr lang="en-US" altLang="x-none" sz="1800" i="1" dirty="0">
                <a:solidFill>
                  <a:schemeClr val="tx1"/>
                </a:solidFill>
                <a:latin typeface="Arial" charset="0"/>
                <a:sym typeface="Arial" charset="0"/>
              </a:rPr>
              <a:t> intoxication </a:t>
            </a:r>
            <a:r>
              <a:rPr lang="en-US" altLang="x-none" sz="1800" i="1" dirty="0" err="1">
                <a:solidFill>
                  <a:schemeClr val="tx1"/>
                </a:solidFill>
                <a:latin typeface="Arial" charset="0"/>
                <a:sym typeface="Arial" charset="0"/>
              </a:rPr>
              <a:t>alcoolique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ou</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à</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une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autre</a:t>
            </a:r>
            <a:r>
              <a:rPr lang="en-US" altLang="x-none" sz="1800" i="1" dirty="0">
                <a:solidFill>
                  <a:schemeClr val="tx1"/>
                </a:solidFill>
                <a:latin typeface="Arial" charset="0"/>
                <a:sym typeface="Arial" charset="0"/>
              </a:rPr>
              <a:t> affection (p. ex., crises </a:t>
            </a:r>
            <a:r>
              <a:rPr lang="en-US" altLang="x-none" sz="1800" i="1" dirty="0" err="1">
                <a:solidFill>
                  <a:schemeClr val="tx1"/>
                </a:solidFill>
                <a:latin typeface="Arial" charset="0"/>
                <a:sym typeface="Arial" charset="0"/>
              </a:rPr>
              <a:t>d’épilepsie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partielles</a:t>
            </a:r>
            <a:r>
              <a:rPr lang="en-US" altLang="x-none" sz="1800" i="1" dirty="0">
                <a:solidFill>
                  <a:schemeClr val="tx1"/>
                </a:solidFill>
                <a:latin typeface="Arial" charset="0"/>
                <a:sym typeface="Arial" charset="0"/>
              </a:rPr>
              <a:t> complexes).</a:t>
            </a:r>
          </a:p>
          <a:p>
            <a:pPr algn="just">
              <a:lnSpc>
                <a:spcPct val="90000"/>
              </a:lnSpc>
              <a:spcBef>
                <a:spcPts val="75"/>
              </a:spcBef>
              <a:buClrTx/>
              <a:buSzTx/>
              <a:buNone/>
            </a:pPr>
            <a:endParaRPr lang="en-US" altLang="x-none" sz="1800" b="1" i="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A expression </a:t>
            </a:r>
            <a:r>
              <a:rPr lang="en-US" altLang="x-none" sz="1800" b="1" dirty="0" err="1">
                <a:solidFill>
                  <a:schemeClr val="tx1"/>
                </a:solidFill>
                <a:latin typeface="Arial" charset="0"/>
                <a:sym typeface="Arial" charset="0"/>
              </a:rPr>
              <a:t>retardée</a:t>
            </a:r>
            <a:r>
              <a:rPr lang="en-US" altLang="x-none" sz="1800" dirty="0">
                <a:solidFill>
                  <a:schemeClr val="tx1"/>
                </a:solidFill>
                <a:latin typeface="Arial" charset="0"/>
                <a:sym typeface="Arial" charset="0"/>
              </a:rPr>
              <a:t>:</a:t>
            </a:r>
          </a:p>
          <a:p>
            <a:pPr algn="just">
              <a:lnSpc>
                <a:spcPct val="90000"/>
              </a:lnSpc>
              <a:spcBef>
                <a:spcPts val="75"/>
              </a:spcBef>
              <a:buClrTx/>
              <a:buSzTx/>
              <a:buNone/>
            </a:pPr>
            <a:r>
              <a:rPr lang="en-US" altLang="x-none" sz="1800" dirty="0">
                <a:solidFill>
                  <a:schemeClr val="tx1"/>
                </a:solidFill>
                <a:latin typeface="Arial" charset="0"/>
                <a:sym typeface="Arial" charset="0"/>
              </a:rPr>
              <a:t>Si </a:t>
            </a:r>
            <a:r>
              <a:rPr lang="en-US" altLang="x-none" sz="1800" dirty="0" err="1">
                <a:solidFill>
                  <a:schemeClr val="tx1"/>
                </a:solidFill>
                <a:latin typeface="Arial" charset="0"/>
                <a:sym typeface="Arial" charset="0"/>
              </a:rPr>
              <a:t>l’ensemble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de diagnostic </a:t>
            </a: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présent</a:t>
            </a:r>
            <a:r>
              <a:rPr lang="en-US" altLang="x-none" sz="1800" dirty="0">
                <a:solidFill>
                  <a:schemeClr val="tx1"/>
                </a:solidFill>
                <a:latin typeface="Arial" charset="0"/>
                <a:sym typeface="Arial" charset="0"/>
              </a:rPr>
              <a:t> que six </a:t>
            </a:r>
            <a:r>
              <a:rPr lang="en-US" altLang="x-none" sz="1800" dirty="0" err="1">
                <a:solidFill>
                  <a:schemeClr val="tx1"/>
                </a:solidFill>
                <a:latin typeface="Arial" charset="0"/>
                <a:sym typeface="Arial" charset="0"/>
              </a:rPr>
              <a:t>mois</a:t>
            </a:r>
            <a:r>
              <a:rPr lang="en-US" altLang="x-none" sz="1800" dirty="0">
                <a:solidFill>
                  <a:schemeClr val="tx1"/>
                </a:solidFill>
                <a:latin typeface="Arial" charset="0"/>
                <a:sym typeface="Arial" charset="0"/>
              </a:rPr>
              <a:t> après</a:t>
            </a:r>
          </a:p>
          <a:p>
            <a:pPr algn="just">
              <a:lnSpc>
                <a:spcPct val="90000"/>
              </a:lnSpc>
              <a:spcBef>
                <a:spcPts val="75"/>
              </a:spcBef>
              <a:buClrTx/>
              <a:buSzTx/>
              <a:buNone/>
            </a:pP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(bien que </a:t>
            </a:r>
            <a:r>
              <a:rPr lang="en-US" altLang="x-none" sz="1800" dirty="0" err="1">
                <a:solidFill>
                  <a:schemeClr val="tx1"/>
                </a:solidFill>
                <a:latin typeface="Arial" charset="0"/>
                <a:sym typeface="Arial" charset="0"/>
              </a:rPr>
              <a:t>l’apparition</a:t>
            </a:r>
            <a:r>
              <a:rPr lang="en-US" altLang="x-none" sz="1800" dirty="0">
                <a:solidFill>
                  <a:schemeClr val="tx1"/>
                </a:solidFill>
                <a:latin typeface="Arial" charset="0"/>
                <a:sym typeface="Arial" charset="0"/>
              </a:rPr>
              <a:t> et la manifestation de </a:t>
            </a:r>
            <a:r>
              <a:rPr lang="en-US" altLang="x-none" sz="1800" dirty="0" err="1">
                <a:solidFill>
                  <a:schemeClr val="tx1"/>
                </a:solidFill>
                <a:latin typeface="Arial" charset="0"/>
                <a:sym typeface="Arial" charset="0"/>
              </a:rPr>
              <a:t>certains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symptômes</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puissent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être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immédiates</a:t>
            </a:r>
            <a:r>
              <a:rPr lang="en-US" altLang="x-none" sz="1800" dirty="0">
                <a:solidFill>
                  <a:schemeClr val="tx1"/>
                </a:solidFill>
                <a:latin typeface="Arial" charset="0"/>
                <a:sym typeface="Arial" charset="0"/>
              </a:rPr>
              <a:t> et que </a:t>
            </a:r>
            <a:r>
              <a:rPr lang="en-US" altLang="x-none" sz="1800" dirty="0" err="1">
                <a:solidFill>
                  <a:schemeClr val="tx1"/>
                </a:solidFill>
                <a:latin typeface="Arial" charset="0"/>
                <a:sym typeface="Arial" charset="0"/>
              </a:rPr>
              <a:t>tous</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soient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satisfaits</a:t>
            </a:r>
            <a:r>
              <a:rPr lang="en-US" altLang="x-none" sz="1800" dirty="0">
                <a:solidFill>
                  <a:schemeClr val="tx1"/>
                </a:solidFill>
                <a:latin typeface="Arial" charset="0"/>
                <a:sym typeface="Arial" charset="0"/>
              </a:rPr>
              <a:t> dans</a:t>
            </a:r>
          </a:p>
          <a:p>
            <a:pPr algn="just">
              <a:lnSpc>
                <a:spcPct val="90000"/>
              </a:lnSpc>
              <a:spcBef>
                <a:spcPts val="75"/>
              </a:spcBef>
              <a:buClrTx/>
              <a:buSzTx/>
              <a:buNone/>
            </a:pPr>
            <a:r>
              <a:rPr lang="en-US" altLang="x-none" sz="1800" dirty="0" err="1">
                <a:solidFill>
                  <a:schemeClr val="tx1"/>
                </a:solidFill>
                <a:latin typeface="Arial" charset="0"/>
                <a:sym typeface="Arial" charset="0"/>
              </a:rPr>
              <a:t>l’immédiat</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Tree>
    <p:extLst>
      <p:ext uri="{BB962C8B-B14F-4D97-AF65-F5344CB8AC3E}">
        <p14:creationId xmlns:p14="http://schemas.microsoft.com/office/powerpoint/2010/main" val="3901384547"/>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p:cNvSpPr>
            <a:spLocks noGrp="1" noRot="1" noChangeArrowheads="1"/>
          </p:cNvSpPr>
          <p:nvPr>
            <p:ph type="title"/>
          </p:nvPr>
        </p:nvSpPr>
        <p:spPr>
          <a:xfrm>
            <a:off x="1939246" y="713605"/>
            <a:ext cx="8042275" cy="1336675"/>
          </a:xfrm>
        </p:spPr>
        <p:txBody>
          <a:bodyPr/>
          <a:lstStyle/>
          <a:p>
            <a:pPr eaLnBrk="1" hangingPunct="1"/>
            <a:r>
              <a:rPr lang="fr-FR" altLang="x-none" sz="4000" dirty="0">
                <a:latin typeface="Tahoma" charset="0"/>
                <a:ea typeface="ＭＳ Ｐゴシック" charset="-128"/>
              </a:rPr>
              <a:t>3.2. Le TSPT de l’enfant de 6 ans ou moins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92300" y="1706562"/>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112168" y="1884364"/>
            <a:ext cx="7512224"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Chez </a:t>
            </a:r>
            <a:r>
              <a:rPr lang="en-US" altLang="x-none" sz="1800" b="1" dirty="0" err="1">
                <a:solidFill>
                  <a:schemeClr val="tx1"/>
                </a:solidFill>
                <a:latin typeface="Arial" charset="0"/>
                <a:sym typeface="Arial" charset="0"/>
              </a:rPr>
              <a:t>l’enfant</a:t>
            </a:r>
            <a:r>
              <a:rPr lang="en-US" altLang="x-none" sz="1800" b="1" dirty="0">
                <a:solidFill>
                  <a:schemeClr val="tx1"/>
                </a:solidFill>
                <a:latin typeface="Arial" charset="0"/>
                <a:sym typeface="Arial" charset="0"/>
              </a:rPr>
              <a:t> de 6 </a:t>
            </a:r>
            <a:r>
              <a:rPr lang="en-US" altLang="x-none" sz="1800" b="1" dirty="0" err="1">
                <a:solidFill>
                  <a:schemeClr val="tx1"/>
                </a:solidFill>
                <a:latin typeface="Arial" charset="0"/>
                <a:sym typeface="Arial" charset="0"/>
              </a:rPr>
              <a:t>ans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moins</a:t>
            </a:r>
            <a:r>
              <a:rPr lang="en-US" altLang="x-none" sz="1800" b="1" dirty="0">
                <a:solidFill>
                  <a:schemeClr val="tx1"/>
                </a:solidFill>
                <a:latin typeface="Arial" charset="0"/>
                <a:sym typeface="Arial" charset="0"/>
              </a:rPr>
              <a:t> , exposition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la mort effective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menace de mort,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blessure</a:t>
            </a:r>
            <a:r>
              <a:rPr lang="en-US" altLang="x-none" sz="1800" b="1" dirty="0">
                <a:solidFill>
                  <a:schemeClr val="tx1"/>
                </a:solidFill>
                <a:latin typeface="Arial" charset="0"/>
                <a:sym typeface="Arial" charset="0"/>
              </a:rPr>
              <a:t> grave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violences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sexuelles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façons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directement</a:t>
            </a:r>
            <a:r>
              <a:rPr lang="en-US" altLang="x-none" sz="1800" dirty="0">
                <a:solidFill>
                  <a:schemeClr val="tx1"/>
                </a:solidFill>
                <a:latin typeface="Arial" charset="0"/>
                <a:sym typeface="Arial" charset="0"/>
              </a:rPr>
              <a:t> exposé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témoin</a:t>
            </a:r>
            <a:r>
              <a:rPr lang="en-US" altLang="x-none" sz="1800" dirty="0">
                <a:solidFill>
                  <a:schemeClr val="tx1"/>
                </a:solidFill>
                <a:latin typeface="Arial" charset="0"/>
                <a:sym typeface="Arial" charset="0"/>
              </a:rPr>
              <a:t> direct d’un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survenus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d’autres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particulier des </a:t>
            </a:r>
            <a:r>
              <a:rPr lang="en-US" altLang="x-none" sz="1800" dirty="0" err="1">
                <a:solidFill>
                  <a:schemeClr val="tx1"/>
                </a:solidFill>
                <a:latin typeface="Arial" charset="0"/>
                <a:sym typeface="Arial" charset="0"/>
              </a:rPr>
              <a:t>adultes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proches</a:t>
            </a:r>
            <a:r>
              <a:rPr lang="en-US" altLang="x-none" sz="1800" dirty="0">
                <a:solidFill>
                  <a:schemeClr val="tx1"/>
                </a:solidFill>
                <a:latin typeface="Arial" charset="0"/>
                <a:sym typeface="Arial" charset="0"/>
              </a:rPr>
              <a:t> qui </a:t>
            </a:r>
            <a:r>
              <a:rPr lang="en-US" altLang="x-none" sz="1800" dirty="0" err="1">
                <a:solidFill>
                  <a:schemeClr val="tx1"/>
                </a:solidFill>
                <a:latin typeface="Arial" charset="0"/>
                <a:sym typeface="Arial" charset="0"/>
              </a:rPr>
              <a:t>prennent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soin</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l’enfant</a:t>
            </a:r>
            <a:r>
              <a:rPr lang="en-US" altLang="x-none" sz="1800" dirty="0">
                <a:solidFill>
                  <a:schemeClr val="tx1"/>
                </a:solidFill>
                <a:latin typeface="Arial" charset="0"/>
                <a:sym typeface="Arial" charset="0"/>
              </a:rPr>
              <a:t> ; </a:t>
            </a:r>
            <a:r>
              <a:rPr lang="en-US" altLang="x-none" sz="1800" i="1" dirty="0">
                <a:solidFill>
                  <a:schemeClr val="tx1"/>
                </a:solidFill>
                <a:latin typeface="Arial" charset="0"/>
                <a:sym typeface="Arial" charset="0"/>
              </a:rPr>
              <a:t>NB </a:t>
            </a:r>
            <a:r>
              <a:rPr lang="en-US" altLang="x-none" sz="1800" i="1" dirty="0" err="1">
                <a:solidFill>
                  <a:schemeClr val="tx1"/>
                </a:solidFill>
                <a:latin typeface="Arial" charset="0"/>
                <a:sym typeface="Arial" charset="0"/>
              </a:rPr>
              <a:t>être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témoinn</a:t>
            </a:r>
            <a:r>
              <a:rPr lang="en-US" altLang="x-none" sz="1800" i="1" dirty="0">
                <a:solidFill>
                  <a:schemeClr val="tx1"/>
                </a:solidFill>
                <a:latin typeface="Arial" charset="0"/>
                <a:sym typeface="Arial" charset="0"/>
              </a:rPr>
              <a:t> direct </a:t>
            </a:r>
            <a:r>
              <a:rPr lang="en-US" altLang="x-none" sz="1800" i="1" dirty="0" err="1">
                <a:solidFill>
                  <a:schemeClr val="tx1"/>
                </a:solidFill>
                <a:latin typeface="Arial" charset="0"/>
                <a:sym typeface="Arial" charset="0"/>
              </a:rPr>
              <a:t>n’inclut</a:t>
            </a:r>
            <a:r>
              <a:rPr lang="en-US" altLang="x-none" sz="1800" i="1" dirty="0">
                <a:solidFill>
                  <a:schemeClr val="tx1"/>
                </a:solidFill>
                <a:latin typeface="Arial" charset="0"/>
                <a:sym typeface="Arial" charset="0"/>
              </a:rPr>
              <a:t> pas les </a:t>
            </a:r>
            <a:r>
              <a:rPr lang="en-US" altLang="x-none" sz="1800" i="1" dirty="0" err="1">
                <a:solidFill>
                  <a:schemeClr val="tx1"/>
                </a:solidFill>
                <a:latin typeface="Arial" charset="0"/>
                <a:sym typeface="Arial" charset="0"/>
              </a:rPr>
              <a:t>évènements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dont</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l’enfant</a:t>
            </a:r>
            <a:r>
              <a:rPr lang="en-US" altLang="x-none" sz="1800" i="1" dirty="0">
                <a:solidFill>
                  <a:schemeClr val="tx1"/>
                </a:solidFill>
                <a:latin typeface="Arial" charset="0"/>
                <a:sym typeface="Arial" charset="0"/>
              </a:rPr>
              <a:t> a </a:t>
            </a:r>
            <a:r>
              <a:rPr lang="en-US" altLang="x-none" sz="1800" i="1" dirty="0" err="1">
                <a:solidFill>
                  <a:schemeClr val="tx1"/>
                </a:solidFill>
                <a:latin typeface="Arial" charset="0"/>
                <a:sym typeface="Arial" charset="0"/>
              </a:rPr>
              <a:t>été</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témoin</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seulement</a:t>
            </a:r>
            <a:r>
              <a:rPr lang="en-US" altLang="x-none" sz="1800" i="1" dirty="0">
                <a:solidFill>
                  <a:schemeClr val="tx1"/>
                </a:solidFill>
                <a:latin typeface="Arial" charset="0"/>
                <a:sym typeface="Arial" charset="0"/>
              </a:rPr>
              <a:t> par des medias </a:t>
            </a:r>
            <a:r>
              <a:rPr lang="en-US" altLang="x-none" sz="1800" i="1" dirty="0" err="1">
                <a:solidFill>
                  <a:schemeClr val="tx1"/>
                </a:solidFill>
                <a:latin typeface="Arial" charset="0"/>
                <a:sym typeface="Arial" charset="0"/>
              </a:rPr>
              <a:t>électronique</a:t>
            </a:r>
            <a:r>
              <a:rPr lang="en-US" altLang="x-none" sz="1800" i="1" dirty="0">
                <a:solidFill>
                  <a:schemeClr val="tx1"/>
                </a:solidFill>
                <a:latin typeface="Arial" charset="0"/>
                <a:sym typeface="Arial" charset="0"/>
              </a:rPr>
              <a:t>, TV, films, images ;</a:t>
            </a:r>
          </a:p>
          <a:p>
            <a:pPr algn="just">
              <a:lnSpc>
                <a:spcPct val="90000"/>
              </a:lnSpc>
              <a:spcBef>
                <a:spcPts val="75"/>
              </a:spcBef>
              <a:buClrTx/>
              <a:buSzTx/>
              <a:buFontTx/>
              <a:buAutoNum type="arabicPeriod"/>
            </a:pPr>
            <a:endParaRPr lang="en-US" altLang="x-none" sz="1800" dirty="0">
              <a:solidFill>
                <a:schemeClr val="tx1"/>
              </a:solidFill>
              <a:latin typeface="Arial" charset="0"/>
              <a:sym typeface="Arial" charset="0"/>
            </a:endParaRPr>
          </a:p>
          <a:p>
            <a:pPr algn="just">
              <a:lnSpc>
                <a:spcPct val="90000"/>
              </a:lnSpc>
              <a:spcBef>
                <a:spcPts val="75"/>
              </a:spcBef>
              <a:buClrTx/>
              <a:buSzTx/>
              <a:buFontTx/>
              <a:buAutoNum type="arabicPeriod"/>
            </a:pP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apprenant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qu’un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arrivés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membre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sa</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famille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proche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une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prenant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soin</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l’enfant</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480050" y="385491"/>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535997" y="644390"/>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A  DSM-5</a:t>
            </a:r>
          </a:p>
        </p:txBody>
      </p:sp>
    </p:spTree>
    <p:extLst>
      <p:ext uri="{BB962C8B-B14F-4D97-AF65-F5344CB8AC3E}">
        <p14:creationId xmlns:p14="http://schemas.microsoft.com/office/powerpoint/2010/main" val="897477309"/>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Présence</a:t>
            </a:r>
            <a:r>
              <a:rPr lang="en-US" altLang="x-none" sz="1800" b="1" dirty="0">
                <a:solidFill>
                  <a:schemeClr val="tx1"/>
                </a:solidFill>
                <a:latin typeface="Arial" charset="0"/>
                <a:sym typeface="Arial" charset="0"/>
              </a:rPr>
              <a:t> d’un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symptômes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envahissants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ayant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débuté</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cause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1. Souvenirs </a:t>
            </a:r>
            <a:r>
              <a:rPr lang="en-US" altLang="x-none" sz="1800" dirty="0" err="1">
                <a:solidFill>
                  <a:schemeClr val="tx1"/>
                </a:solidFill>
                <a:latin typeface="Arial" charset="0"/>
                <a:sym typeface="Arial" charset="0"/>
              </a:rPr>
              <a:t>répétitifs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involontaires</a:t>
            </a:r>
            <a:r>
              <a:rPr lang="en-US" altLang="x-none" sz="1800" dirty="0">
                <a:solidFill>
                  <a:schemeClr val="tx1"/>
                </a:solidFill>
                <a:latin typeface="Arial" charset="0"/>
                <a:sym typeface="Arial" charset="0"/>
              </a:rPr>
              <a:t> et </a:t>
            </a:r>
            <a:r>
              <a:rPr lang="en-US" altLang="x-none" sz="1800" dirty="0" err="1">
                <a:solidFill>
                  <a:schemeClr val="tx1"/>
                </a:solidFill>
                <a:latin typeface="Arial" charset="0"/>
                <a:sym typeface="Arial" charset="0"/>
              </a:rPr>
              <a:t>envahissants</a:t>
            </a:r>
            <a:r>
              <a:rPr lang="en-US" altLang="x-none" sz="1800" dirty="0">
                <a:solidFill>
                  <a:schemeClr val="tx1"/>
                </a:solidFill>
                <a:latin typeface="Arial" charset="0"/>
                <a:sym typeface="Arial" charset="0"/>
              </a:rPr>
              <a:t> du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r>
              <a:rPr lang="en-US" altLang="x-none" sz="1800" i="1" dirty="0">
                <a:solidFill>
                  <a:schemeClr val="tx1"/>
                </a:solidFill>
                <a:latin typeface="Arial" charset="0"/>
                <a:sym typeface="Arial" charset="0"/>
              </a:rPr>
              <a:t>NB les souvenirs </a:t>
            </a:r>
            <a:r>
              <a:rPr lang="en-US" altLang="x-none" sz="1800" i="1" dirty="0" err="1">
                <a:solidFill>
                  <a:schemeClr val="tx1"/>
                </a:solidFill>
                <a:latin typeface="Arial" charset="0"/>
                <a:sym typeface="Arial" charset="0"/>
              </a:rPr>
              <a:t>spontanés</a:t>
            </a:r>
            <a:r>
              <a:rPr lang="en-US" altLang="x-none" sz="1800" i="1" dirty="0">
                <a:solidFill>
                  <a:schemeClr val="tx1"/>
                </a:solidFill>
                <a:latin typeface="Arial" charset="0"/>
                <a:sym typeface="Arial" charset="0"/>
              </a:rPr>
              <a:t> et </a:t>
            </a:r>
            <a:r>
              <a:rPr lang="en-US" altLang="x-none" sz="1800" i="1" dirty="0" err="1">
                <a:solidFill>
                  <a:schemeClr val="tx1"/>
                </a:solidFill>
                <a:latin typeface="Arial" charset="0"/>
                <a:sym typeface="Arial" charset="0"/>
              </a:rPr>
              <a:t>envahissants</a:t>
            </a:r>
            <a:r>
              <a:rPr lang="en-US" altLang="x-none" sz="1800" i="1" dirty="0">
                <a:solidFill>
                  <a:schemeClr val="tx1"/>
                </a:solidFill>
                <a:latin typeface="Arial" charset="0"/>
                <a:sym typeface="Arial" charset="0"/>
              </a:rPr>
              <a:t> ne </a:t>
            </a:r>
            <a:r>
              <a:rPr lang="en-US" altLang="x-none" sz="1800" i="1" dirty="0" err="1">
                <a:solidFill>
                  <a:schemeClr val="tx1"/>
                </a:solidFill>
                <a:latin typeface="Arial" charset="0"/>
                <a:sym typeface="Arial" charset="0"/>
              </a:rPr>
              <a:t>laissent</a:t>
            </a:r>
            <a:r>
              <a:rPr lang="en-US" altLang="x-none" sz="1800" i="1" dirty="0">
                <a:solidFill>
                  <a:schemeClr val="tx1"/>
                </a:solidFill>
                <a:latin typeface="Arial" charset="0"/>
                <a:sym typeface="Arial" charset="0"/>
              </a:rPr>
              <a:t> pas </a:t>
            </a:r>
            <a:r>
              <a:rPr lang="en-US" altLang="x-none" sz="1800" i="1" dirty="0" err="1">
                <a:solidFill>
                  <a:schemeClr val="tx1"/>
                </a:solidFill>
                <a:latin typeface="Arial" charset="0"/>
                <a:sym typeface="Arial" charset="0"/>
              </a:rPr>
              <a:t>forcément</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apparaître</a:t>
            </a:r>
            <a:r>
              <a:rPr lang="en-US" altLang="x-none" sz="1800" i="1" dirty="0">
                <a:solidFill>
                  <a:schemeClr val="tx1"/>
                </a:solidFill>
                <a:latin typeface="Arial" charset="0"/>
                <a:sym typeface="Arial" charset="0"/>
              </a:rPr>
              <a:t> la </a:t>
            </a:r>
            <a:r>
              <a:rPr lang="en-US" altLang="x-none" sz="1800" i="1" dirty="0" err="1">
                <a:solidFill>
                  <a:schemeClr val="tx1"/>
                </a:solidFill>
                <a:latin typeface="Arial" charset="0"/>
                <a:sym typeface="Arial" charset="0"/>
              </a:rPr>
              <a:t>détresse</a:t>
            </a:r>
            <a:r>
              <a:rPr lang="en-US" altLang="x-none" sz="1800" i="1" dirty="0">
                <a:solidFill>
                  <a:schemeClr val="tx1"/>
                </a:solidFill>
                <a:latin typeface="Arial" charset="0"/>
                <a:sym typeface="Arial" charset="0"/>
              </a:rPr>
              <a:t> et </a:t>
            </a:r>
            <a:r>
              <a:rPr lang="en-US" altLang="x-none" sz="1800" i="1" dirty="0" err="1">
                <a:solidFill>
                  <a:schemeClr val="tx1"/>
                </a:solidFill>
                <a:latin typeface="Arial" charset="0"/>
                <a:sym typeface="Arial" charset="0"/>
              </a:rPr>
              <a:t>peuvent</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s’exprimer</a:t>
            </a:r>
            <a:r>
              <a:rPr lang="en-US" altLang="x-none" sz="1800" i="1" dirty="0">
                <a:solidFill>
                  <a:schemeClr val="tx1"/>
                </a:solidFill>
                <a:latin typeface="Arial" charset="0"/>
                <a:sym typeface="Arial" charset="0"/>
              </a:rPr>
              <a:t> par le </a:t>
            </a:r>
            <a:r>
              <a:rPr lang="en-US" altLang="x-none" sz="1800" i="1" dirty="0" err="1">
                <a:solidFill>
                  <a:schemeClr val="tx1"/>
                </a:solidFill>
                <a:latin typeface="Arial" charset="0"/>
                <a:sym typeface="Arial" charset="0"/>
              </a:rPr>
              <a:t>biais</a:t>
            </a:r>
            <a:r>
              <a:rPr lang="en-US" altLang="x-none" sz="1800" i="1" dirty="0">
                <a:solidFill>
                  <a:schemeClr val="tx1"/>
                </a:solidFill>
                <a:latin typeface="Arial" charset="0"/>
                <a:sym typeface="Arial" charset="0"/>
              </a:rPr>
              <a:t> reconstitutions dans le jeu ;</a:t>
            </a:r>
          </a:p>
          <a:p>
            <a:pPr algn="just">
              <a:lnSpc>
                <a:spcPct val="90000"/>
              </a:lnSpc>
              <a:spcBef>
                <a:spcPts val="75"/>
              </a:spcBef>
              <a:buClrTx/>
              <a:buSzTx/>
              <a:buNone/>
            </a:pPr>
            <a:r>
              <a:rPr lang="en-US" altLang="x-none" sz="1800" dirty="0">
                <a:solidFill>
                  <a:schemeClr val="tx1"/>
                </a:solidFill>
                <a:latin typeface="Arial" charset="0"/>
                <a:sym typeface="Arial" charset="0"/>
              </a:rPr>
              <a:t>2. </a:t>
            </a:r>
            <a:r>
              <a:rPr lang="en-US" altLang="x-none" sz="1800" dirty="0" err="1">
                <a:solidFill>
                  <a:schemeClr val="tx1"/>
                </a:solidFill>
                <a:latin typeface="Arial" charset="0"/>
                <a:sym typeface="Arial" charset="0"/>
              </a:rPr>
              <a:t>Rêves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dont</a:t>
            </a:r>
            <a:r>
              <a:rPr lang="en-US" altLang="x-none" sz="1800" dirty="0">
                <a:solidFill>
                  <a:schemeClr val="tx1"/>
                </a:solidFill>
                <a:latin typeface="Arial" charset="0"/>
                <a:sym typeface="Arial" charset="0"/>
              </a:rPr>
              <a:t> le </a:t>
            </a:r>
            <a:r>
              <a:rPr lang="en-US" altLang="x-none" sz="1800" dirty="0" err="1">
                <a:solidFill>
                  <a:schemeClr val="tx1"/>
                </a:solidFill>
                <a:latin typeface="Arial" charset="0"/>
                <a:sym typeface="Arial" charset="0"/>
              </a:rPr>
              <a:t>contenu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émotions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les deux, </a:t>
            </a:r>
            <a:r>
              <a:rPr lang="en-US" altLang="x-none" sz="1800" dirty="0" err="1">
                <a:solidFill>
                  <a:schemeClr val="tx1"/>
                </a:solidFill>
                <a:latin typeface="Arial" charset="0"/>
                <a:sym typeface="Arial" charset="0"/>
              </a:rPr>
              <a:t>sont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liés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et qui </a:t>
            </a:r>
            <a:r>
              <a:rPr lang="en-US" altLang="x-none" sz="1800" dirty="0" err="1">
                <a:solidFill>
                  <a:schemeClr val="tx1"/>
                </a:solidFill>
                <a:latin typeface="Arial" charset="0"/>
                <a:sym typeface="Arial" charset="0"/>
              </a:rPr>
              <a:t>provoquent</a:t>
            </a:r>
            <a:r>
              <a:rPr lang="en-US" altLang="x-none" sz="1800" dirty="0">
                <a:solidFill>
                  <a:schemeClr val="tx1"/>
                </a:solidFill>
                <a:latin typeface="Arial" charset="0"/>
                <a:sym typeface="Arial" charset="0"/>
              </a:rPr>
              <a:t> un sentiment de </a:t>
            </a:r>
            <a:r>
              <a:rPr lang="en-US" altLang="x-none" sz="1800" dirty="0" err="1">
                <a:solidFill>
                  <a:schemeClr val="tx1"/>
                </a:solidFill>
                <a:latin typeface="Arial" charset="0"/>
                <a:sym typeface="Arial" charset="0"/>
              </a:rPr>
              <a:t>détresse</a:t>
            </a:r>
            <a:r>
              <a:rPr lang="en-US" altLang="x-none" sz="1800" dirty="0">
                <a:solidFill>
                  <a:schemeClr val="tx1"/>
                </a:solidFill>
                <a:latin typeface="Arial" charset="0"/>
                <a:sym typeface="Arial" charset="0"/>
              </a:rPr>
              <a:t>. NB il </a:t>
            </a:r>
            <a:r>
              <a:rPr lang="en-US" altLang="x-none" sz="1800" dirty="0" err="1">
                <a:solidFill>
                  <a:schemeClr val="tx1"/>
                </a:solidFill>
                <a:latin typeface="Arial" charset="0"/>
                <a:sym typeface="Arial" charset="0"/>
              </a:rPr>
              <a:t>peut</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être</a:t>
            </a:r>
            <a:r>
              <a:rPr lang="en-US" altLang="x-none" sz="1800" dirty="0">
                <a:solidFill>
                  <a:schemeClr val="tx1"/>
                </a:solidFill>
                <a:latin typeface="Arial" charset="0"/>
                <a:sym typeface="Arial" charset="0"/>
              </a:rPr>
              <a:t> impossible de </a:t>
            </a:r>
            <a:r>
              <a:rPr lang="en-US" altLang="x-none" sz="1800" dirty="0" err="1">
                <a:solidFill>
                  <a:schemeClr val="tx1"/>
                </a:solidFill>
                <a:latin typeface="Arial" charset="0"/>
                <a:sym typeface="Arial" charset="0"/>
              </a:rPr>
              <a:t>vérifier</a:t>
            </a:r>
            <a:r>
              <a:rPr lang="en-US" altLang="x-none" sz="1800" dirty="0">
                <a:solidFill>
                  <a:schemeClr val="tx1"/>
                </a:solidFill>
                <a:latin typeface="Arial" charset="0"/>
                <a:sym typeface="Arial" charset="0"/>
              </a:rPr>
              <a:t> que le </a:t>
            </a:r>
            <a:r>
              <a:rPr lang="en-US" altLang="x-none" sz="1800" dirty="0" err="1">
                <a:solidFill>
                  <a:schemeClr val="tx1"/>
                </a:solidFill>
                <a:latin typeface="Arial" charset="0"/>
                <a:sym typeface="Arial" charset="0"/>
              </a:rPr>
              <a:t>contenu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effrayant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lié</a:t>
            </a:r>
            <a:r>
              <a:rPr lang="en-US" altLang="x-none" sz="1800" dirty="0">
                <a:solidFill>
                  <a:schemeClr val="tx1"/>
                </a:solidFill>
                <a:latin typeface="Arial" charset="0"/>
                <a:sym typeface="Arial" charset="0"/>
              </a:rPr>
              <a:t> aux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3. </a:t>
            </a:r>
            <a:r>
              <a:rPr lang="en-US" altLang="x-none" sz="1800" dirty="0" err="1">
                <a:solidFill>
                  <a:schemeClr val="tx1"/>
                </a:solidFill>
                <a:latin typeface="Arial" charset="0"/>
                <a:sym typeface="Arial" charset="0"/>
              </a:rPr>
              <a:t>Réactions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dissociatives</a:t>
            </a:r>
            <a:r>
              <a:rPr lang="en-US" altLang="x-none" sz="1800" dirty="0">
                <a:solidFill>
                  <a:schemeClr val="tx1"/>
                </a:solidFill>
                <a:latin typeface="Arial" charset="0"/>
                <a:sym typeface="Arial" charset="0"/>
              </a:rPr>
              <a:t> (p. ex. rappels </a:t>
            </a:r>
            <a:r>
              <a:rPr lang="en-US" altLang="x-none" sz="1800" dirty="0" err="1">
                <a:solidFill>
                  <a:schemeClr val="tx1"/>
                </a:solidFill>
                <a:latin typeface="Arial" charset="0"/>
                <a:sym typeface="Arial" charset="0"/>
              </a:rPr>
              <a:t>d’images</a:t>
            </a:r>
            <a:r>
              <a:rPr lang="en-US" altLang="x-none" sz="1800" dirty="0">
                <a:solidFill>
                  <a:schemeClr val="tx1"/>
                </a:solidFill>
                <a:latin typeface="Arial" charset="0"/>
                <a:sym typeface="Arial" charset="0"/>
              </a:rPr>
              <a:t>, flashbacks) au </a:t>
            </a:r>
            <a:r>
              <a:rPr lang="en-US" altLang="x-none" sz="1800" dirty="0" err="1">
                <a:solidFill>
                  <a:schemeClr val="tx1"/>
                </a:solidFill>
                <a:latin typeface="Arial" charset="0"/>
                <a:sym typeface="Arial" charset="0"/>
              </a:rPr>
              <a:t>cours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desquelles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l’enfant</a:t>
            </a:r>
            <a:r>
              <a:rPr lang="en-US" altLang="x-none" sz="1800" dirty="0">
                <a:solidFill>
                  <a:schemeClr val="tx1"/>
                </a:solidFill>
                <a:latin typeface="Arial" charset="0"/>
                <a:sym typeface="Arial" charset="0"/>
              </a:rPr>
              <a:t> se sent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agit </a:t>
            </a:r>
            <a:r>
              <a:rPr lang="en-US" altLang="x-none" sz="1800" dirty="0" err="1">
                <a:solidFill>
                  <a:schemeClr val="tx1"/>
                </a:solidFill>
                <a:latin typeface="Arial" charset="0"/>
                <a:sym typeface="Arial" charset="0"/>
              </a:rPr>
              <a:t>comme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a:t>
            </a:r>
            <a:r>
              <a:rPr lang="en-US" altLang="x-none" sz="1800" dirty="0">
                <a:solidFill>
                  <a:schemeClr val="tx1"/>
                </a:solidFill>
                <a:latin typeface="Arial" charset="0"/>
                <a:sym typeface="Arial" charset="0"/>
              </a:rPr>
              <a:t> se </a:t>
            </a:r>
            <a:r>
              <a:rPr lang="en-US" altLang="x-none" sz="1800" dirty="0" err="1">
                <a:solidFill>
                  <a:schemeClr val="tx1"/>
                </a:solidFill>
                <a:latin typeface="Arial" charset="0"/>
                <a:sym typeface="Arial" charset="0"/>
              </a:rPr>
              <a:t>reproduisait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réactions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peuvent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survenir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différents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niveaux</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la plus intense </a:t>
            </a:r>
            <a:r>
              <a:rPr lang="en-US" altLang="x-none" sz="1800" dirty="0" err="1">
                <a:solidFill>
                  <a:schemeClr val="tx1"/>
                </a:solidFill>
                <a:latin typeface="Arial" charset="0"/>
                <a:sym typeface="Arial" charset="0"/>
              </a:rPr>
              <a:t>étant</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perte</a:t>
            </a:r>
            <a:r>
              <a:rPr lang="en-US" altLang="x-none" sz="1800" dirty="0">
                <a:solidFill>
                  <a:schemeClr val="tx1"/>
                </a:solidFill>
                <a:latin typeface="Arial" charset="0"/>
                <a:sym typeface="Arial" charset="0"/>
              </a:rPr>
              <a:t> de conscience de </a:t>
            </a:r>
            <a:r>
              <a:rPr lang="en-US" altLang="x-none" sz="1800" dirty="0" err="1">
                <a:solidFill>
                  <a:schemeClr val="tx1"/>
                </a:solidFill>
                <a:latin typeface="Arial" charset="0"/>
                <a:sym typeface="Arial" charset="0"/>
              </a:rPr>
              <a:t>l’environnement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actuel</a:t>
            </a:r>
            <a:r>
              <a:rPr lang="en-US" altLang="x-none" sz="1800" dirty="0">
                <a:solidFill>
                  <a:schemeClr val="tx1"/>
                </a:solidFill>
                <a:latin typeface="Arial" charset="0"/>
                <a:sym typeface="Arial" charset="0"/>
              </a:rPr>
              <a:t>). Des reconstructions </a:t>
            </a:r>
            <a:r>
              <a:rPr lang="en-US" altLang="x-none" sz="1800" dirty="0" err="1">
                <a:solidFill>
                  <a:schemeClr val="tx1"/>
                </a:solidFill>
                <a:latin typeface="Arial" charset="0"/>
                <a:sym typeface="Arial" charset="0"/>
              </a:rPr>
              <a:t>spécifiques</a:t>
            </a:r>
            <a:r>
              <a:rPr lang="en-US" altLang="x-none" sz="1800" dirty="0">
                <a:solidFill>
                  <a:schemeClr val="tx1"/>
                </a:solidFill>
                <a:latin typeface="Arial" charset="0"/>
                <a:sym typeface="Arial" charset="0"/>
              </a:rPr>
              <a:t> du </a:t>
            </a:r>
            <a:r>
              <a:rPr lang="en-US" altLang="x-none" sz="1800" dirty="0" err="1">
                <a:solidFill>
                  <a:schemeClr val="tx1"/>
                </a:solidFill>
                <a:latin typeface="Arial" charset="0"/>
                <a:sym typeface="Arial" charset="0"/>
              </a:rPr>
              <a:t>traumatisme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peuvent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survenir</a:t>
            </a:r>
            <a:r>
              <a:rPr lang="en-US" altLang="x-none" sz="1800" dirty="0">
                <a:solidFill>
                  <a:schemeClr val="tx1"/>
                </a:solidFill>
                <a:latin typeface="Arial" charset="0"/>
                <a:sym typeface="Arial" charset="0"/>
              </a:rPr>
              <a:t> au </a:t>
            </a:r>
            <a:r>
              <a:rPr lang="en-US" altLang="x-none" sz="1800" dirty="0" err="1">
                <a:solidFill>
                  <a:schemeClr val="tx1"/>
                </a:solidFill>
                <a:latin typeface="Arial" charset="0"/>
                <a:sym typeface="Arial" charset="0"/>
              </a:rPr>
              <a:t>cours</a:t>
            </a:r>
            <a:r>
              <a:rPr lang="en-US" altLang="x-none" sz="1800" dirty="0">
                <a:solidFill>
                  <a:schemeClr val="tx1"/>
                </a:solidFill>
                <a:latin typeface="Arial" charset="0"/>
                <a:sym typeface="Arial" charset="0"/>
              </a:rPr>
              <a:t> de jeux</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DSM-5</a:t>
            </a:r>
          </a:p>
        </p:txBody>
      </p:sp>
    </p:spTree>
    <p:extLst>
      <p:ext uri="{BB962C8B-B14F-4D97-AF65-F5344CB8AC3E}">
        <p14:creationId xmlns:p14="http://schemas.microsoft.com/office/powerpoint/2010/main" val="2519109743"/>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Présence</a:t>
            </a:r>
            <a:r>
              <a:rPr lang="en-US" altLang="x-none" sz="1800" b="1" dirty="0">
                <a:solidFill>
                  <a:schemeClr val="tx1"/>
                </a:solidFill>
                <a:latin typeface="Arial" charset="0"/>
                <a:sym typeface="Arial" charset="0"/>
              </a:rPr>
              <a:t> d’un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symptômes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envahissants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ayant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débuté</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cause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4. Sentiment intense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prolongé</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détresse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psychique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lors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l’exposition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des indices internes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externes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évoquant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ressemblant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aspect de </a:t>
            </a: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5. </a:t>
            </a:r>
            <a:r>
              <a:rPr lang="en-US" altLang="x-none" sz="1800" dirty="0" err="1">
                <a:solidFill>
                  <a:schemeClr val="tx1"/>
                </a:solidFill>
                <a:latin typeface="Arial" charset="0"/>
                <a:sym typeface="Arial" charset="0"/>
              </a:rPr>
              <a:t>Réactions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physiologiques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marquées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lors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l’exposition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des indices internes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externes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pouvant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évoquer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ressembler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un aspect du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a:t>
            </a: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DSM-5</a:t>
            </a:r>
          </a:p>
        </p:txBody>
      </p:sp>
    </p:spTree>
    <p:extLst>
      <p:ext uri="{BB962C8B-B14F-4D97-AF65-F5344CB8AC3E}">
        <p14:creationId xmlns:p14="http://schemas.microsoft.com/office/powerpoint/2010/main" val="1196076888"/>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des symptoms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representant </a:t>
            </a:r>
            <a:r>
              <a:rPr lang="en-US" altLang="x-none" sz="1800" b="1" dirty="0" err="1">
                <a:solidFill>
                  <a:schemeClr val="tx1"/>
                </a:solidFill>
                <a:latin typeface="Arial" charset="0"/>
                <a:sym typeface="Arial" charset="0"/>
              </a:rPr>
              <a:t>soit</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évitement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persistant</a:t>
            </a:r>
            <a:r>
              <a:rPr lang="en-US" altLang="x-none" sz="1800" b="1" dirty="0">
                <a:solidFill>
                  <a:schemeClr val="tx1"/>
                </a:solidFill>
                <a:latin typeface="Arial" charset="0"/>
                <a:sym typeface="Arial" charset="0"/>
              </a:rPr>
              <a:t> de stimuli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soit</a:t>
            </a:r>
            <a:r>
              <a:rPr lang="en-US" altLang="x-none" sz="1800" b="1" dirty="0">
                <a:solidFill>
                  <a:schemeClr val="tx1"/>
                </a:solidFill>
                <a:latin typeface="Arial" charset="0"/>
                <a:sym typeface="Arial" charset="0"/>
              </a:rPr>
              <a:t> des alterations des cognitions et de </a:t>
            </a:r>
            <a:r>
              <a:rPr lang="en-US" altLang="x-none" sz="1800" b="1" dirty="0" err="1">
                <a:solidFill>
                  <a:schemeClr val="tx1"/>
                </a:solidFill>
                <a:latin typeface="Arial" charset="0"/>
                <a:sym typeface="Arial" charset="0"/>
              </a:rPr>
              <a:t>l’humeur</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doivent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être</a:t>
            </a:r>
            <a:r>
              <a:rPr lang="en-US" altLang="x-none" sz="1800" b="1" dirty="0">
                <a:solidFill>
                  <a:schemeClr val="tx1"/>
                </a:solidFill>
                <a:latin typeface="Arial" charset="0"/>
                <a:sym typeface="Arial" charset="0"/>
              </a:rPr>
              <a:t> presents et </a:t>
            </a:r>
            <a:r>
              <a:rPr lang="en-US" altLang="x-none" sz="1800" b="1" dirty="0" err="1">
                <a:solidFill>
                  <a:schemeClr val="tx1"/>
                </a:solidFill>
                <a:latin typeface="Arial" charset="0"/>
                <a:sym typeface="Arial" charset="0"/>
              </a:rPr>
              <a:t>débuter</a:t>
            </a:r>
            <a:r>
              <a:rPr lang="en-US" altLang="x-none" sz="1800" b="1" dirty="0">
                <a:solidFill>
                  <a:schemeClr val="tx1"/>
                </a:solidFill>
                <a:latin typeface="Arial" charset="0"/>
                <a:sym typeface="Arial" charset="0"/>
              </a:rPr>
              <a:t> après le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les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s’agraver</a:t>
            </a:r>
            <a:r>
              <a:rPr lang="en-US" altLang="x-none" sz="1800" b="1" dirty="0">
                <a:solidFill>
                  <a:schemeClr val="tx1"/>
                </a:solidFill>
                <a:latin typeface="Arial" charset="0"/>
                <a:sym typeface="Arial" charset="0"/>
              </a:rPr>
              <a:t> après le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les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ctr">
              <a:lnSpc>
                <a:spcPct val="90000"/>
              </a:lnSpc>
              <a:spcBef>
                <a:spcPts val="75"/>
              </a:spcBef>
              <a:buClrTx/>
              <a:buSzTx/>
              <a:buNone/>
            </a:pPr>
            <a:r>
              <a:rPr lang="en-US" altLang="x-none" sz="1800" b="1" dirty="0" err="1">
                <a:solidFill>
                  <a:schemeClr val="tx1"/>
                </a:solidFill>
                <a:latin typeface="Arial" charset="0"/>
                <a:sym typeface="Arial" charset="0"/>
              </a:rPr>
              <a:t>Évitement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persistant</a:t>
            </a:r>
            <a:r>
              <a:rPr lang="en-US" altLang="x-none" sz="1800" b="1" dirty="0">
                <a:solidFill>
                  <a:schemeClr val="tx1"/>
                </a:solidFill>
                <a:latin typeface="Arial" charset="0"/>
                <a:sym typeface="Arial" charset="0"/>
              </a:rPr>
              <a:t> de stimuli</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1. </a:t>
            </a:r>
            <a:r>
              <a:rPr lang="en-US" altLang="x-none" sz="1800" dirty="0" err="1">
                <a:solidFill>
                  <a:schemeClr val="tx1"/>
                </a:solidFill>
                <a:latin typeface="Arial" charset="0"/>
                <a:sym typeface="Arial" charset="0"/>
              </a:rPr>
              <a:t>Évitement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efforts pour </a:t>
            </a:r>
            <a:r>
              <a:rPr lang="en-US" altLang="x-none" sz="1800" dirty="0" err="1">
                <a:solidFill>
                  <a:schemeClr val="tx1"/>
                </a:solidFill>
                <a:latin typeface="Arial" charset="0"/>
                <a:sym typeface="Arial" charset="0"/>
              </a:rPr>
              <a:t>éviter</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endroits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indices physiques qui </a:t>
            </a:r>
            <a:r>
              <a:rPr lang="en-US" altLang="x-none" sz="1800" dirty="0" err="1">
                <a:solidFill>
                  <a:schemeClr val="tx1"/>
                </a:solidFill>
                <a:latin typeface="Arial" charset="0"/>
                <a:sym typeface="Arial" charset="0"/>
              </a:rPr>
              <a:t>réveillent</a:t>
            </a:r>
            <a:r>
              <a:rPr lang="en-US" altLang="x-none" sz="1800" dirty="0">
                <a:solidFill>
                  <a:schemeClr val="tx1"/>
                </a:solidFill>
                <a:latin typeface="Arial" charset="0"/>
                <a:sym typeface="Arial" charset="0"/>
              </a:rPr>
              <a:t> les souvenirs du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événement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2. </a:t>
            </a:r>
            <a:r>
              <a:rPr lang="en-US" altLang="x-none" sz="1800" dirty="0" err="1">
                <a:solidFill>
                  <a:schemeClr val="tx1"/>
                </a:solidFill>
                <a:latin typeface="Arial" charset="0"/>
                <a:sym typeface="Arial" charset="0"/>
              </a:rPr>
              <a:t>Évitement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effort pour </a:t>
            </a:r>
            <a:r>
              <a:rPr lang="en-US" altLang="x-none" sz="1800" dirty="0" err="1">
                <a:solidFill>
                  <a:schemeClr val="tx1"/>
                </a:solidFill>
                <a:latin typeface="Arial" charset="0"/>
                <a:sym typeface="Arial" charset="0"/>
              </a:rPr>
              <a:t>éviter</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conversations,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a:t>
            </a:r>
          </a:p>
          <a:p>
            <a:pPr algn="just">
              <a:lnSpc>
                <a:spcPct val="90000"/>
              </a:lnSpc>
              <a:spcBef>
                <a:spcPts val="75"/>
              </a:spcBef>
              <a:buClrTx/>
              <a:buSzTx/>
              <a:buNone/>
            </a:pPr>
            <a:r>
              <a:rPr lang="en-US" altLang="x-none" sz="1800" dirty="0">
                <a:solidFill>
                  <a:schemeClr val="tx1"/>
                </a:solidFill>
                <a:latin typeface="Arial" charset="0"/>
                <a:sym typeface="Arial" charset="0"/>
              </a:rPr>
              <a:t>situations </a:t>
            </a:r>
            <a:r>
              <a:rPr lang="en-US" altLang="x-none" sz="1800" dirty="0" err="1">
                <a:solidFill>
                  <a:schemeClr val="tx1"/>
                </a:solidFill>
                <a:latin typeface="Arial" charset="0"/>
                <a:sym typeface="Arial" charset="0"/>
              </a:rPr>
              <a:t>interpersonnelles</a:t>
            </a:r>
            <a:r>
              <a:rPr lang="en-US" altLang="x-none" sz="1800" dirty="0">
                <a:solidFill>
                  <a:schemeClr val="tx1"/>
                </a:solidFill>
                <a:latin typeface="Arial" charset="0"/>
                <a:sym typeface="Arial" charset="0"/>
              </a:rPr>
              <a:t> qui </a:t>
            </a:r>
            <a:r>
              <a:rPr lang="en-US" altLang="x-none" sz="1800" dirty="0" err="1">
                <a:solidFill>
                  <a:schemeClr val="tx1"/>
                </a:solidFill>
                <a:latin typeface="Arial" charset="0"/>
                <a:sym typeface="Arial" charset="0"/>
              </a:rPr>
              <a:t>réveillent</a:t>
            </a:r>
            <a:r>
              <a:rPr lang="en-US" altLang="x-none" sz="1800" dirty="0">
                <a:solidFill>
                  <a:schemeClr val="tx1"/>
                </a:solidFill>
                <a:latin typeface="Arial" charset="0"/>
                <a:sym typeface="Arial" charset="0"/>
              </a:rPr>
              <a:t> les souvenirs du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a:t>
            </a:r>
          </a:p>
          <a:p>
            <a:pPr algn="just">
              <a:lnSpc>
                <a:spcPct val="90000"/>
              </a:lnSpc>
              <a:spcBef>
                <a:spcPts val="75"/>
              </a:spcBef>
              <a:buClrTx/>
              <a:buSzTx/>
              <a:buNone/>
            </a:pPr>
            <a:r>
              <a:rPr lang="en-US" altLang="x-none" sz="1800" dirty="0" err="1">
                <a:solidFill>
                  <a:schemeClr val="tx1"/>
                </a:solidFill>
                <a:latin typeface="Arial" charset="0"/>
                <a:sym typeface="Arial" charset="0"/>
              </a:rPr>
              <a:t>événements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traumatiques</a:t>
            </a: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C  DSM-5</a:t>
            </a:r>
          </a:p>
        </p:txBody>
      </p:sp>
    </p:spTree>
    <p:extLst>
      <p:ext uri="{BB962C8B-B14F-4D97-AF65-F5344CB8AC3E}">
        <p14:creationId xmlns:p14="http://schemas.microsoft.com/office/powerpoint/2010/main" val="3436182203"/>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Un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des symptoms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representant </a:t>
            </a:r>
            <a:r>
              <a:rPr lang="en-US" altLang="x-none" sz="1800" b="1" dirty="0" err="1">
                <a:solidFill>
                  <a:schemeClr val="tx1"/>
                </a:solidFill>
                <a:latin typeface="Arial" charset="0"/>
                <a:sym typeface="Arial" charset="0"/>
              </a:rPr>
              <a:t>soit</a:t>
            </a:r>
            <a:r>
              <a:rPr lang="en-US" altLang="x-none" sz="1800" b="1" dirty="0">
                <a:solidFill>
                  <a:schemeClr val="tx1"/>
                </a:solidFill>
                <a:latin typeface="Arial" charset="0"/>
                <a:sym typeface="Arial" charset="0"/>
              </a:rPr>
              <a:t> un </a:t>
            </a:r>
            <a:r>
              <a:rPr lang="en-US" altLang="x-none" sz="1800" b="1" dirty="0" err="1">
                <a:solidFill>
                  <a:schemeClr val="tx1"/>
                </a:solidFill>
                <a:latin typeface="Arial" charset="0"/>
                <a:sym typeface="Arial" charset="0"/>
              </a:rPr>
              <a:t>évitement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persistant</a:t>
            </a:r>
            <a:r>
              <a:rPr lang="en-US" altLang="x-none" sz="1800" b="1" dirty="0">
                <a:solidFill>
                  <a:schemeClr val="tx1"/>
                </a:solidFill>
                <a:latin typeface="Arial" charset="0"/>
                <a:sym typeface="Arial" charset="0"/>
              </a:rPr>
              <a:t> de stimuli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soit</a:t>
            </a:r>
            <a:r>
              <a:rPr lang="en-US" altLang="x-none" sz="1800" b="1" dirty="0">
                <a:solidFill>
                  <a:schemeClr val="tx1"/>
                </a:solidFill>
                <a:latin typeface="Arial" charset="0"/>
                <a:sym typeface="Arial" charset="0"/>
              </a:rPr>
              <a:t> des alterations des cognitions et de </a:t>
            </a:r>
            <a:r>
              <a:rPr lang="en-US" altLang="x-none" sz="1800" b="1" dirty="0" err="1">
                <a:solidFill>
                  <a:schemeClr val="tx1"/>
                </a:solidFill>
                <a:latin typeface="Arial" charset="0"/>
                <a:sym typeface="Arial" charset="0"/>
              </a:rPr>
              <a:t>l’humeur</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doivent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être</a:t>
            </a:r>
            <a:r>
              <a:rPr lang="en-US" altLang="x-none" sz="1800" b="1" dirty="0">
                <a:solidFill>
                  <a:schemeClr val="tx1"/>
                </a:solidFill>
                <a:latin typeface="Arial" charset="0"/>
                <a:sym typeface="Arial" charset="0"/>
              </a:rPr>
              <a:t> presents et </a:t>
            </a:r>
            <a:r>
              <a:rPr lang="en-US" altLang="x-none" sz="1800" b="1" dirty="0" err="1">
                <a:solidFill>
                  <a:schemeClr val="tx1"/>
                </a:solidFill>
                <a:latin typeface="Arial" charset="0"/>
                <a:sym typeface="Arial" charset="0"/>
              </a:rPr>
              <a:t>débuter</a:t>
            </a:r>
            <a:r>
              <a:rPr lang="en-US" altLang="x-none" sz="1800" b="1" dirty="0">
                <a:solidFill>
                  <a:schemeClr val="tx1"/>
                </a:solidFill>
                <a:latin typeface="Arial" charset="0"/>
                <a:sym typeface="Arial" charset="0"/>
              </a:rPr>
              <a:t> après le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les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s’agraver</a:t>
            </a:r>
            <a:r>
              <a:rPr lang="en-US" altLang="x-none" sz="1800" b="1" dirty="0">
                <a:solidFill>
                  <a:schemeClr val="tx1"/>
                </a:solidFill>
                <a:latin typeface="Arial" charset="0"/>
                <a:sym typeface="Arial" charset="0"/>
              </a:rPr>
              <a:t> après le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les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ctr">
              <a:lnSpc>
                <a:spcPct val="90000"/>
              </a:lnSpc>
              <a:spcBef>
                <a:spcPts val="75"/>
              </a:spcBef>
              <a:buClrTx/>
              <a:buSzTx/>
              <a:buNone/>
            </a:pPr>
            <a:r>
              <a:rPr lang="en-US" altLang="x-none" sz="1800" b="1" dirty="0" err="1">
                <a:solidFill>
                  <a:schemeClr val="tx1"/>
                </a:solidFill>
                <a:latin typeface="Arial" charset="0"/>
                <a:sym typeface="Arial" charset="0"/>
              </a:rPr>
              <a:t>Altérations</a:t>
            </a:r>
            <a:r>
              <a:rPr lang="en-US" altLang="x-none" sz="1800" b="1" dirty="0">
                <a:solidFill>
                  <a:schemeClr val="tx1"/>
                </a:solidFill>
                <a:latin typeface="Arial" charset="0"/>
                <a:sym typeface="Arial" charset="0"/>
              </a:rPr>
              <a:t> negatives des cognitions</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3. Augmentation </a:t>
            </a:r>
            <a:r>
              <a:rPr lang="en-US" altLang="x-none" sz="1800" dirty="0" err="1">
                <a:solidFill>
                  <a:schemeClr val="tx1"/>
                </a:solidFill>
                <a:latin typeface="Arial" charset="0"/>
                <a:sym typeface="Arial" charset="0"/>
              </a:rPr>
              <a:t>nette</a:t>
            </a:r>
            <a:r>
              <a:rPr lang="en-US" altLang="x-none" sz="1800" dirty="0">
                <a:solidFill>
                  <a:schemeClr val="tx1"/>
                </a:solidFill>
                <a:latin typeface="Arial" charset="0"/>
                <a:sym typeface="Arial" charset="0"/>
              </a:rPr>
              <a:t> de la </a:t>
            </a:r>
            <a:r>
              <a:rPr lang="en-US" altLang="x-none" sz="1800" dirty="0" err="1">
                <a:solidFill>
                  <a:schemeClr val="tx1"/>
                </a:solidFill>
                <a:latin typeface="Arial" charset="0"/>
                <a:sym typeface="Arial" charset="0"/>
              </a:rPr>
              <a:t>fréquence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états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émotionnels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négatifs</a:t>
            </a:r>
            <a:r>
              <a:rPr lang="en-US" altLang="x-none" sz="1800" dirty="0">
                <a:solidFill>
                  <a:schemeClr val="tx1"/>
                </a:solidFill>
                <a:latin typeface="Arial" charset="0"/>
                <a:sym typeface="Arial" charset="0"/>
              </a:rPr>
              <a:t> (par</a:t>
            </a:r>
          </a:p>
          <a:p>
            <a:pPr algn="just">
              <a:lnSpc>
                <a:spcPct val="90000"/>
              </a:lnSpc>
              <a:spcBef>
                <a:spcPts val="75"/>
              </a:spcBef>
              <a:buClrTx/>
              <a:buSzTx/>
              <a:buNone/>
            </a:pPr>
            <a:r>
              <a:rPr lang="en-US" altLang="x-none" sz="1800" dirty="0" err="1">
                <a:solidFill>
                  <a:schemeClr val="tx1"/>
                </a:solidFill>
                <a:latin typeface="Arial" charset="0"/>
                <a:sym typeface="Arial" charset="0"/>
              </a:rPr>
              <a:t>exemple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crainte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culpabilité</a:t>
            </a:r>
            <a:r>
              <a:rPr lang="en-US" altLang="x-none" sz="1800" dirty="0">
                <a:solidFill>
                  <a:schemeClr val="tx1"/>
                </a:solidFill>
                <a:latin typeface="Arial" charset="0"/>
                <a:sym typeface="Arial" charset="0"/>
              </a:rPr>
              <a:t>, tristesse, </a:t>
            </a:r>
            <a:r>
              <a:rPr lang="en-US" altLang="x-none" sz="1800" dirty="0" err="1">
                <a:solidFill>
                  <a:schemeClr val="tx1"/>
                </a:solidFill>
                <a:latin typeface="Arial" charset="0"/>
                <a:sym typeface="Arial" charset="0"/>
              </a:rPr>
              <a:t>honte</a:t>
            </a:r>
            <a:r>
              <a:rPr lang="en-US" altLang="x-none" sz="1800" dirty="0">
                <a:solidFill>
                  <a:schemeClr val="tx1"/>
                </a:solidFill>
                <a:latin typeface="Arial" charset="0"/>
                <a:sym typeface="Arial" charset="0"/>
              </a:rPr>
              <a:t>, confusion) ;</a:t>
            </a:r>
          </a:p>
          <a:p>
            <a:pPr algn="just">
              <a:lnSpc>
                <a:spcPct val="90000"/>
              </a:lnSpc>
              <a:spcBef>
                <a:spcPts val="75"/>
              </a:spcBef>
              <a:buClrTx/>
              <a:buSzTx/>
              <a:buNone/>
            </a:pPr>
            <a:r>
              <a:rPr lang="en-US" altLang="x-none" sz="1800" dirty="0">
                <a:solidFill>
                  <a:schemeClr val="tx1"/>
                </a:solidFill>
                <a:latin typeface="Arial" charset="0"/>
                <a:sym typeface="Arial" charset="0"/>
              </a:rPr>
              <a:t>4. </a:t>
            </a:r>
            <a:r>
              <a:rPr lang="en-US" altLang="x-none" sz="1800" dirty="0" err="1">
                <a:solidFill>
                  <a:schemeClr val="tx1"/>
                </a:solidFill>
                <a:latin typeface="Arial" charset="0"/>
                <a:sym typeface="Arial" charset="0"/>
              </a:rPr>
              <a:t>Réduction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nette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l’intérêt</a:t>
            </a:r>
            <a:r>
              <a:rPr lang="en-US" altLang="x-none" sz="1800" dirty="0">
                <a:solidFill>
                  <a:schemeClr val="tx1"/>
                </a:solidFill>
                <a:latin typeface="Arial" charset="0"/>
                <a:sym typeface="Arial" charset="0"/>
              </a:rPr>
              <a:t> pour des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importantes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bien</a:t>
            </a:r>
          </a:p>
          <a:p>
            <a:pPr algn="just">
              <a:lnSpc>
                <a:spcPct val="90000"/>
              </a:lnSpc>
              <a:spcBef>
                <a:spcPts val="75"/>
              </a:spcBef>
              <a:buClrTx/>
              <a:buSzTx/>
              <a:buNone/>
            </a:pPr>
            <a:r>
              <a:rPr lang="en-US" altLang="x-none" sz="1800" dirty="0" err="1">
                <a:solidFill>
                  <a:schemeClr val="tx1"/>
                </a:solidFill>
                <a:latin typeface="Arial" charset="0"/>
                <a:sym typeface="Arial" charset="0"/>
              </a:rPr>
              <a:t>réduction</a:t>
            </a:r>
            <a:r>
              <a:rPr lang="en-US" altLang="x-none" sz="1800" dirty="0">
                <a:solidFill>
                  <a:schemeClr val="tx1"/>
                </a:solidFill>
                <a:latin typeface="Arial" charset="0"/>
                <a:sym typeface="Arial" charset="0"/>
              </a:rPr>
              <a:t> de la participation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activités</a:t>
            </a:r>
            <a:r>
              <a:rPr lang="en-US" altLang="x-none" sz="1800" dirty="0">
                <a:solidFill>
                  <a:schemeClr val="tx1"/>
                </a:solidFill>
                <a:latin typeface="Arial" charset="0"/>
                <a:sym typeface="Arial" charset="0"/>
              </a:rPr>
              <a:t> y </a:t>
            </a:r>
            <a:r>
              <a:rPr lang="en-US" altLang="x-none" sz="1800" dirty="0" err="1">
                <a:solidFill>
                  <a:schemeClr val="tx1"/>
                </a:solidFill>
                <a:latin typeface="Arial" charset="0"/>
                <a:sym typeface="Arial" charset="0"/>
              </a:rPr>
              <a:t>compris</a:t>
            </a:r>
            <a:r>
              <a:rPr lang="en-US" altLang="x-none" sz="1800" dirty="0">
                <a:solidFill>
                  <a:schemeClr val="tx1"/>
                </a:solidFill>
                <a:latin typeface="Arial" charset="0"/>
                <a:sym typeface="Arial" charset="0"/>
              </a:rPr>
              <a:t> le jeu ;</a:t>
            </a:r>
          </a:p>
          <a:p>
            <a:pPr algn="just">
              <a:lnSpc>
                <a:spcPct val="90000"/>
              </a:lnSpc>
              <a:spcBef>
                <a:spcPts val="75"/>
              </a:spcBef>
              <a:buClrTx/>
              <a:buSzTx/>
              <a:buNone/>
            </a:pPr>
            <a:r>
              <a:rPr lang="en-US" altLang="x-none" sz="1800" dirty="0">
                <a:solidFill>
                  <a:schemeClr val="tx1"/>
                </a:solidFill>
                <a:latin typeface="Arial" charset="0"/>
                <a:sym typeface="Arial" charset="0"/>
              </a:rPr>
              <a:t>5. </a:t>
            </a:r>
            <a:r>
              <a:rPr lang="en-US" altLang="x-none" sz="1800" dirty="0" err="1">
                <a:solidFill>
                  <a:schemeClr val="tx1"/>
                </a:solidFill>
                <a:latin typeface="Arial" charset="0"/>
                <a:sym typeface="Arial" charset="0"/>
              </a:rPr>
              <a:t>Comportement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traduisant</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retrait</a:t>
            </a:r>
            <a:r>
              <a:rPr lang="en-US" altLang="x-none" sz="1800" dirty="0">
                <a:solidFill>
                  <a:schemeClr val="tx1"/>
                </a:solidFill>
                <a:latin typeface="Arial" charset="0"/>
                <a:sym typeface="Arial" charset="0"/>
              </a:rPr>
              <a:t> social ;</a:t>
            </a:r>
          </a:p>
          <a:p>
            <a:pPr algn="just">
              <a:lnSpc>
                <a:spcPct val="90000"/>
              </a:lnSpc>
              <a:spcBef>
                <a:spcPts val="75"/>
              </a:spcBef>
              <a:buClrTx/>
              <a:buSzTx/>
              <a:buNone/>
            </a:pPr>
            <a:r>
              <a:rPr lang="en-US" altLang="x-none" sz="1800" dirty="0">
                <a:solidFill>
                  <a:schemeClr val="tx1"/>
                </a:solidFill>
                <a:latin typeface="Arial" charset="0"/>
                <a:sym typeface="Arial" charset="0"/>
              </a:rPr>
              <a:t>6. </a:t>
            </a:r>
            <a:r>
              <a:rPr lang="en-US" altLang="x-none" sz="1800" dirty="0" err="1">
                <a:solidFill>
                  <a:schemeClr val="tx1"/>
                </a:solidFill>
                <a:latin typeface="Arial" charset="0"/>
                <a:sym typeface="Arial" charset="0"/>
              </a:rPr>
              <a:t>Réduction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l’expression</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émotions</a:t>
            </a:r>
            <a:r>
              <a:rPr lang="en-US" altLang="x-none" sz="1800" dirty="0">
                <a:solidFill>
                  <a:schemeClr val="tx1"/>
                </a:solidFill>
                <a:latin typeface="Arial" charset="0"/>
                <a:sym typeface="Arial" charset="0"/>
              </a:rPr>
              <a:t> positives.</a:t>
            </a: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C  DSM-5</a:t>
            </a:r>
          </a:p>
        </p:txBody>
      </p:sp>
    </p:spTree>
    <p:extLst>
      <p:ext uri="{BB962C8B-B14F-4D97-AF65-F5344CB8AC3E}">
        <p14:creationId xmlns:p14="http://schemas.microsoft.com/office/powerpoint/2010/main" val="94541613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673570" y="3429000"/>
            <a:ext cx="8540750" cy="2160588"/>
          </a:xfrm>
        </p:spPr>
        <p:txBody>
          <a:bodyPr/>
          <a:lstStyle/>
          <a:p>
            <a:pPr algn="just" eaLnBrk="1" hangingPunct="1"/>
            <a:r>
              <a:rPr lang="fr-FR" altLang="x-none" sz="2800" dirty="0">
                <a:solidFill>
                  <a:srgbClr val="FF0000"/>
                </a:solidFill>
                <a:ea typeface="ＭＳ Ｐゴシック" charset="-128"/>
              </a:rPr>
              <a:t>Le premier où se produit la confrontation, laissant ainsi une trace en mémoire (trace mnésique dirions nous aujourd</a:t>
            </a:r>
            <a:r>
              <a:rPr lang="fr-FR" altLang="fr-FR" sz="2800" dirty="0">
                <a:solidFill>
                  <a:srgbClr val="FF0000"/>
                </a:solidFill>
                <a:ea typeface="ＭＳ Ｐゴシック" charset="-128"/>
              </a:rPr>
              <a:t>’</a:t>
            </a:r>
            <a:r>
              <a:rPr lang="fr-FR" altLang="x-none" sz="2800" dirty="0">
                <a:solidFill>
                  <a:srgbClr val="FF0000"/>
                </a:solidFill>
                <a:ea typeface="ＭＳ Ｐゴシック" charset="-128"/>
              </a:rPr>
              <a:t>hui).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err="1">
                <a:solidFill>
                  <a:schemeClr val="tx1"/>
                </a:solidFill>
                <a:latin typeface="Arial" charset="0"/>
                <a:sym typeface="Arial" charset="0"/>
              </a:rPr>
              <a:t>Changements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marqués</a:t>
            </a:r>
            <a:r>
              <a:rPr lang="en-US" altLang="x-none" sz="1800" b="1" dirty="0">
                <a:solidFill>
                  <a:schemeClr val="tx1"/>
                </a:solidFill>
                <a:latin typeface="Arial" charset="0"/>
                <a:sym typeface="Arial" charset="0"/>
              </a:rPr>
              <a:t> de </a:t>
            </a:r>
            <a:r>
              <a:rPr lang="en-US" altLang="x-none" sz="1800" b="1" dirty="0" err="1">
                <a:solidFill>
                  <a:schemeClr val="tx1"/>
                </a:solidFill>
                <a:latin typeface="Arial" charset="0"/>
                <a:sym typeface="Arial" charset="0"/>
              </a:rPr>
              <a:t>l’éveil</a:t>
            </a:r>
            <a:r>
              <a:rPr lang="en-US" altLang="x-none" sz="1800" b="1" dirty="0">
                <a:solidFill>
                  <a:schemeClr val="tx1"/>
                </a:solidFill>
                <a:latin typeface="Arial" charset="0"/>
                <a:sym typeface="Arial" charset="0"/>
              </a:rPr>
              <a:t> et de la </a:t>
            </a:r>
            <a:r>
              <a:rPr lang="en-US" altLang="x-none" sz="1800" b="1" dirty="0" err="1">
                <a:solidFill>
                  <a:schemeClr val="tx1"/>
                </a:solidFill>
                <a:latin typeface="Arial" charset="0"/>
                <a:sym typeface="Arial" charset="0"/>
              </a:rPr>
              <a:t>réactivité</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associés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l’événement</a:t>
            </a:r>
            <a:r>
              <a:rPr lang="en-US" altLang="x-none" sz="1800" b="1" dirty="0">
                <a:solidFill>
                  <a:schemeClr val="tx1"/>
                </a:solidFill>
                <a:latin typeface="Arial" charset="0"/>
                <a:sym typeface="Arial" charset="0"/>
              </a:rPr>
              <a:t>/aux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débutant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s’aggravant</a:t>
            </a:r>
            <a:r>
              <a:rPr lang="en-US" altLang="x-none" sz="1800" b="1" dirty="0">
                <a:solidFill>
                  <a:schemeClr val="tx1"/>
                </a:solidFill>
                <a:latin typeface="Arial" charset="0"/>
                <a:sym typeface="Arial" charset="0"/>
              </a:rPr>
              <a:t> après la </a:t>
            </a:r>
            <a:r>
              <a:rPr lang="en-US" altLang="x-none" sz="1800" b="1" dirty="0" err="1">
                <a:solidFill>
                  <a:schemeClr val="tx1"/>
                </a:solidFill>
                <a:latin typeface="Arial" charset="0"/>
                <a:sym typeface="Arial" charset="0"/>
              </a:rPr>
              <a:t>survenue</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des </a:t>
            </a:r>
            <a:r>
              <a:rPr lang="en-US" altLang="x-none" sz="1800" b="1" dirty="0" err="1">
                <a:solidFill>
                  <a:schemeClr val="tx1"/>
                </a:solidFill>
                <a:latin typeface="Arial" charset="0"/>
                <a:sym typeface="Arial" charset="0"/>
              </a:rPr>
              <a:t>événements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traumatiques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comme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en</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témoignent</a:t>
            </a:r>
            <a:r>
              <a:rPr lang="en-US" altLang="x-none" sz="1800" b="1" dirty="0">
                <a:solidFill>
                  <a:schemeClr val="tx1"/>
                </a:solidFill>
                <a:latin typeface="Arial" charset="0"/>
                <a:sym typeface="Arial" charset="0"/>
              </a:rPr>
              <a:t> au </a:t>
            </a:r>
            <a:r>
              <a:rPr lang="en-US" altLang="x-none" sz="1800" b="1" dirty="0" err="1">
                <a:solidFill>
                  <a:schemeClr val="tx1"/>
                </a:solidFill>
                <a:latin typeface="Arial" charset="0"/>
                <a:sym typeface="Arial" charset="0"/>
              </a:rPr>
              <a:t>moins</a:t>
            </a:r>
            <a:r>
              <a:rPr lang="en-US" altLang="x-none" sz="1800" b="1" dirty="0">
                <a:solidFill>
                  <a:schemeClr val="tx1"/>
                </a:solidFill>
                <a:latin typeface="Arial" charset="0"/>
                <a:sym typeface="Arial" charset="0"/>
              </a:rPr>
              <a:t> deux des manifestations </a:t>
            </a:r>
            <a:r>
              <a:rPr lang="en-US" altLang="x-none" sz="1800" b="1" dirty="0" err="1">
                <a:solidFill>
                  <a:schemeClr val="tx1"/>
                </a:solidFill>
                <a:latin typeface="Arial" charset="0"/>
                <a:sym typeface="Arial" charset="0"/>
              </a:rPr>
              <a:t>suivants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1. </a:t>
            </a:r>
            <a:r>
              <a:rPr lang="en-US" altLang="x-none" sz="1800" dirty="0" err="1">
                <a:solidFill>
                  <a:schemeClr val="tx1"/>
                </a:solidFill>
                <a:latin typeface="Arial" charset="0"/>
                <a:sym typeface="Arial" charset="0"/>
              </a:rPr>
              <a:t>Comportement</a:t>
            </a:r>
            <a:r>
              <a:rPr lang="en-US" altLang="x-none" sz="1800" dirty="0">
                <a:solidFill>
                  <a:schemeClr val="tx1"/>
                </a:solidFill>
                <a:latin typeface="Arial" charset="0"/>
                <a:sym typeface="Arial" charset="0"/>
              </a:rPr>
              <a:t> irritable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accès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colère</a:t>
            </a:r>
            <a:r>
              <a:rPr lang="en-US" altLang="x-none" sz="1800" dirty="0">
                <a:solidFill>
                  <a:schemeClr val="tx1"/>
                </a:solidFill>
                <a:latin typeface="Arial" charset="0"/>
                <a:sym typeface="Arial" charset="0"/>
              </a:rPr>
              <a:t> (avec </a:t>
            </a:r>
            <a:r>
              <a:rPr lang="en-US" altLang="x-none" sz="1800" dirty="0" err="1">
                <a:solidFill>
                  <a:schemeClr val="tx1"/>
                </a:solidFill>
                <a:latin typeface="Arial" charset="0"/>
                <a:sym typeface="Arial" charset="0"/>
              </a:rPr>
              <a:t>peu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pas de provocation) qui </a:t>
            </a:r>
            <a:r>
              <a:rPr lang="en-US" altLang="x-none" sz="1800" dirty="0" err="1">
                <a:solidFill>
                  <a:schemeClr val="tx1"/>
                </a:solidFill>
                <a:latin typeface="Arial" charset="0"/>
                <a:sym typeface="Arial" charset="0"/>
              </a:rPr>
              <a:t>s’expriment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typiquement</a:t>
            </a:r>
            <a:r>
              <a:rPr lang="en-US" altLang="x-none" sz="1800" dirty="0">
                <a:solidFill>
                  <a:schemeClr val="tx1"/>
                </a:solidFill>
                <a:latin typeface="Arial" charset="0"/>
                <a:sym typeface="Arial" charset="0"/>
              </a:rPr>
              <a:t> par </a:t>
            </a:r>
            <a:r>
              <a:rPr lang="en-US" altLang="x-none" sz="1800" dirty="0" err="1">
                <a:solidFill>
                  <a:schemeClr val="tx1"/>
                </a:solidFill>
                <a:latin typeface="Arial" charset="0"/>
                <a:sym typeface="Arial" charset="0"/>
              </a:rPr>
              <a:t>une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agressivité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verbale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physique </a:t>
            </a:r>
            <a:r>
              <a:rPr lang="en-US" altLang="x-none" sz="1800" dirty="0" err="1">
                <a:solidFill>
                  <a:schemeClr val="tx1"/>
                </a:solidFill>
                <a:latin typeface="Arial" charset="0"/>
                <a:sym typeface="Arial" charset="0"/>
              </a:rPr>
              <a:t>envers</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personnes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objets</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2. Hypervigilance ;</a:t>
            </a:r>
          </a:p>
          <a:p>
            <a:pPr algn="just">
              <a:lnSpc>
                <a:spcPct val="90000"/>
              </a:lnSpc>
              <a:spcBef>
                <a:spcPts val="75"/>
              </a:spcBef>
              <a:buClrTx/>
              <a:buSzTx/>
              <a:buNone/>
            </a:pPr>
            <a:r>
              <a:rPr lang="en-US" altLang="x-none" sz="1800" dirty="0">
                <a:solidFill>
                  <a:schemeClr val="tx1"/>
                </a:solidFill>
                <a:latin typeface="Arial" charset="0"/>
                <a:sym typeface="Arial" charset="0"/>
              </a:rPr>
              <a:t>3. </a:t>
            </a: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sursaut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exagéré</a:t>
            </a:r>
            <a:r>
              <a:rPr lang="en-US" altLang="x-none" sz="1800"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4. </a:t>
            </a:r>
            <a:r>
              <a:rPr lang="en-US" altLang="x-none" sz="1800" dirty="0" err="1">
                <a:solidFill>
                  <a:schemeClr val="tx1"/>
                </a:solidFill>
                <a:latin typeface="Arial" charset="0"/>
                <a:sym typeface="Arial" charset="0"/>
              </a:rPr>
              <a:t>Difficultés</a:t>
            </a:r>
            <a:r>
              <a:rPr lang="en-US" altLang="x-none" sz="1800" dirty="0">
                <a:solidFill>
                  <a:schemeClr val="tx1"/>
                </a:solidFill>
                <a:latin typeface="Arial" charset="0"/>
                <a:sym typeface="Arial" charset="0"/>
              </a:rPr>
              <a:t> de concentration ;</a:t>
            </a:r>
          </a:p>
          <a:p>
            <a:pPr algn="just">
              <a:lnSpc>
                <a:spcPct val="90000"/>
              </a:lnSpc>
              <a:spcBef>
                <a:spcPts val="75"/>
              </a:spcBef>
              <a:buClrTx/>
              <a:buSzTx/>
              <a:buNone/>
            </a:pPr>
            <a:r>
              <a:rPr lang="en-US" altLang="x-none" sz="1800" dirty="0">
                <a:solidFill>
                  <a:schemeClr val="tx1"/>
                </a:solidFill>
                <a:latin typeface="Arial" charset="0"/>
                <a:sym typeface="Arial" charset="0"/>
              </a:rPr>
              <a:t>5. Perturbation du </a:t>
            </a:r>
            <a:r>
              <a:rPr lang="en-US" altLang="x-none" sz="1800" dirty="0" err="1">
                <a:solidFill>
                  <a:schemeClr val="tx1"/>
                </a:solidFill>
                <a:latin typeface="Arial" charset="0"/>
                <a:sym typeface="Arial" charset="0"/>
              </a:rPr>
              <a:t>sommeil</a:t>
            </a:r>
            <a:r>
              <a:rPr lang="en-US" altLang="x-none" sz="1800" dirty="0">
                <a:solidFill>
                  <a:schemeClr val="tx1"/>
                </a:solidFill>
                <a:latin typeface="Arial" charset="0"/>
                <a:sym typeface="Arial" charset="0"/>
              </a:rPr>
              <a:t> (p. ex. </a:t>
            </a:r>
            <a:r>
              <a:rPr lang="en-US" altLang="x-none" sz="1800" dirty="0" err="1">
                <a:solidFill>
                  <a:schemeClr val="tx1"/>
                </a:solidFill>
                <a:latin typeface="Arial" charset="0"/>
                <a:sym typeface="Arial" charset="0"/>
              </a:rPr>
              <a:t>difficulté</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s’endormir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sommeil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interrompu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agité</a:t>
            </a:r>
            <a:r>
              <a:rPr lang="en-US" altLang="x-none" sz="1800" dirty="0">
                <a:solidFill>
                  <a:schemeClr val="tx1"/>
                </a:solidFill>
                <a:latin typeface="Arial" charset="0"/>
                <a:sym typeface="Arial" charset="0"/>
              </a:rPr>
              <a:t>).</a:t>
            </a:r>
            <a:endParaRPr lang="en-US" altLang="x-none" sz="1800" dirty="0">
              <a:solidFill>
                <a:srgbClr val="D90B00"/>
              </a:solidFill>
              <a:latin typeface="Cambria" charset="0"/>
              <a:sym typeface="Cambria"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D  DSM-5</a:t>
            </a:r>
          </a:p>
        </p:txBody>
      </p:sp>
    </p:spTree>
    <p:extLst>
      <p:ext uri="{BB962C8B-B14F-4D97-AF65-F5344CB8AC3E}">
        <p14:creationId xmlns:p14="http://schemas.microsoft.com/office/powerpoint/2010/main" val="3890564337"/>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La perturbation dure plus d’un </a:t>
            </a:r>
            <a:r>
              <a:rPr lang="en-US" altLang="x-none" sz="1800" b="1" dirty="0" err="1">
                <a:solidFill>
                  <a:schemeClr val="tx1"/>
                </a:solidFill>
                <a:latin typeface="Arial" charset="0"/>
                <a:sym typeface="Arial" charset="0"/>
              </a:rPr>
              <a:t>mois</a:t>
            </a:r>
            <a:r>
              <a:rPr lang="en-US" altLang="x-none" sz="1800" b="1" dirty="0">
                <a:solidFill>
                  <a:schemeClr val="tx1"/>
                </a:solidFill>
                <a:latin typeface="Arial" charset="0"/>
                <a:sym typeface="Arial" charset="0"/>
              </a:rPr>
              <a:t>.</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E  DSM-5</a:t>
            </a:r>
          </a:p>
        </p:txBody>
      </p:sp>
    </p:spTree>
    <p:extLst>
      <p:ext uri="{BB962C8B-B14F-4D97-AF65-F5344CB8AC3E}">
        <p14:creationId xmlns:p14="http://schemas.microsoft.com/office/powerpoint/2010/main" val="3332747011"/>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La perturbation </a:t>
            </a:r>
            <a:r>
              <a:rPr lang="en-US" altLang="x-none" sz="1800" b="1" dirty="0" err="1">
                <a:solidFill>
                  <a:schemeClr val="tx1"/>
                </a:solidFill>
                <a:latin typeface="Arial" charset="0"/>
                <a:sym typeface="Arial" charset="0"/>
              </a:rPr>
              <a:t>entraîne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souffrance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cliniquement</a:t>
            </a:r>
            <a:r>
              <a:rPr lang="en-US" altLang="x-none" sz="1800" b="1" dirty="0">
                <a:solidFill>
                  <a:schemeClr val="tx1"/>
                </a:solidFill>
                <a:latin typeface="Arial" charset="0"/>
                <a:sym typeface="Arial" charset="0"/>
              </a:rPr>
              <a:t> significative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altération</a:t>
            </a:r>
            <a:r>
              <a:rPr lang="en-US" altLang="x-none" sz="1800" b="1" dirty="0">
                <a:solidFill>
                  <a:schemeClr val="tx1"/>
                </a:solidFill>
                <a:latin typeface="Arial" charset="0"/>
                <a:sym typeface="Arial" charset="0"/>
              </a:rPr>
              <a:t> des relations avec les parents, la </a:t>
            </a:r>
            <a:r>
              <a:rPr lang="en-US" altLang="x-none" sz="1800" b="1" dirty="0" err="1">
                <a:solidFill>
                  <a:schemeClr val="tx1"/>
                </a:solidFill>
                <a:latin typeface="Arial" charset="0"/>
                <a:sym typeface="Arial" charset="0"/>
              </a:rPr>
              <a:t>fratrie</a:t>
            </a:r>
            <a:r>
              <a:rPr lang="en-US" altLang="x-none" sz="1800" b="1" dirty="0">
                <a:solidFill>
                  <a:schemeClr val="tx1"/>
                </a:solidFill>
                <a:latin typeface="Arial" charset="0"/>
                <a:sym typeface="Arial" charset="0"/>
              </a:rPr>
              <a:t>, les pairs, </a:t>
            </a:r>
            <a:r>
              <a:rPr lang="en-US" altLang="x-none" sz="1800" b="1" dirty="0" err="1">
                <a:solidFill>
                  <a:schemeClr val="tx1"/>
                </a:solidFill>
                <a:latin typeface="Arial" charset="0"/>
                <a:sym typeface="Arial" charset="0"/>
              </a:rPr>
              <a:t>d’autres</a:t>
            </a:r>
            <a:r>
              <a:rPr lang="en-US" altLang="x-none" sz="1800" b="1" dirty="0">
                <a:solidFill>
                  <a:schemeClr val="tx1"/>
                </a:solidFill>
                <a:latin typeface="Arial" charset="0"/>
                <a:sym typeface="Arial" charset="0"/>
              </a:rPr>
              <a:t> aidants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altération</a:t>
            </a:r>
            <a:r>
              <a:rPr lang="en-US" altLang="x-none" sz="1800" b="1" dirty="0">
                <a:solidFill>
                  <a:schemeClr val="tx1"/>
                </a:solidFill>
                <a:latin typeface="Arial" charset="0"/>
                <a:sym typeface="Arial" charset="0"/>
              </a:rPr>
              <a:t> du </a:t>
            </a:r>
            <a:r>
              <a:rPr lang="en-US" altLang="x-none" sz="1800" b="1" dirty="0" err="1">
                <a:solidFill>
                  <a:schemeClr val="tx1"/>
                </a:solidFill>
                <a:latin typeface="Arial" charset="0"/>
                <a:sym typeface="Arial" charset="0"/>
              </a:rPr>
              <a:t>comportement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scolaire</a:t>
            </a:r>
            <a:r>
              <a:rPr lang="en-US" altLang="x-none" sz="1800" b="1" dirty="0">
                <a:solidFill>
                  <a:schemeClr val="tx1"/>
                </a:solidFill>
                <a:latin typeface="Arial" charset="0"/>
                <a:sym typeface="Arial" charset="0"/>
              </a:rPr>
              <a:t>.</a:t>
            </a: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F  DSM-5</a:t>
            </a:r>
          </a:p>
        </p:txBody>
      </p:sp>
    </p:spTree>
    <p:extLst>
      <p:ext uri="{BB962C8B-B14F-4D97-AF65-F5344CB8AC3E}">
        <p14:creationId xmlns:p14="http://schemas.microsoft.com/office/powerpoint/2010/main" val="3703539776"/>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p:cNvSpPr>
          <p:nvPr/>
        </p:nvSpPr>
        <p:spPr bwMode="auto">
          <a:xfrm>
            <a:off x="1805937" y="1430859"/>
            <a:ext cx="8308156" cy="4746774"/>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2" name="Rectangle 3"/>
          <p:cNvSpPr>
            <a:spLocks/>
          </p:cNvSpPr>
          <p:nvPr/>
        </p:nvSpPr>
        <p:spPr bwMode="auto">
          <a:xfrm>
            <a:off x="2077908" y="1987812"/>
            <a:ext cx="7906525" cy="363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r>
              <a:rPr lang="en-US" altLang="x-none" sz="1800" b="1" dirty="0">
                <a:solidFill>
                  <a:schemeClr val="tx1"/>
                </a:solidFill>
                <a:latin typeface="Arial" charset="0"/>
                <a:sym typeface="Arial" charset="0"/>
              </a:rPr>
              <a:t>La perturbation </a:t>
            </a:r>
            <a:r>
              <a:rPr lang="en-US" altLang="x-none" sz="1800" b="1" dirty="0" err="1">
                <a:solidFill>
                  <a:schemeClr val="tx1"/>
                </a:solidFill>
                <a:latin typeface="Arial" charset="0"/>
                <a:sym typeface="Arial" charset="0"/>
              </a:rPr>
              <a:t>n’est</a:t>
            </a:r>
            <a:r>
              <a:rPr lang="en-US" altLang="x-none" sz="1800" b="1" dirty="0">
                <a:solidFill>
                  <a:schemeClr val="tx1"/>
                </a:solidFill>
                <a:latin typeface="Arial" charset="0"/>
                <a:sym typeface="Arial" charset="0"/>
              </a:rPr>
              <a:t> pas </a:t>
            </a:r>
            <a:r>
              <a:rPr lang="en-US" altLang="x-none" sz="1800" b="1" dirty="0" err="1">
                <a:solidFill>
                  <a:schemeClr val="tx1"/>
                </a:solidFill>
                <a:latin typeface="Arial" charset="0"/>
                <a:sym typeface="Arial" charset="0"/>
              </a:rPr>
              <a:t>attribuable</a:t>
            </a:r>
            <a:r>
              <a:rPr lang="en-US" altLang="x-none" sz="1800" b="1" dirty="0">
                <a:solidFill>
                  <a:schemeClr val="tx1"/>
                </a:solidFill>
                <a:latin typeface="Arial" charset="0"/>
                <a:sym typeface="Arial" charset="0"/>
              </a:rPr>
              <a:t> aux </a:t>
            </a:r>
            <a:r>
              <a:rPr lang="en-US" altLang="x-none" sz="1800" b="1" dirty="0" err="1">
                <a:solidFill>
                  <a:schemeClr val="tx1"/>
                </a:solidFill>
                <a:latin typeface="Arial" charset="0"/>
                <a:sym typeface="Arial" charset="0"/>
              </a:rPr>
              <a:t>effets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physiologiques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substance (par ex. </a:t>
            </a:r>
            <a:r>
              <a:rPr lang="en-US" altLang="x-none" sz="1800" b="1" dirty="0" err="1">
                <a:solidFill>
                  <a:schemeClr val="tx1"/>
                </a:solidFill>
                <a:latin typeface="Arial" charset="0"/>
                <a:sym typeface="Arial" charset="0"/>
              </a:rPr>
              <a:t>médicament</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alcool</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à</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autre</a:t>
            </a:r>
            <a:r>
              <a:rPr lang="en-US" altLang="x-none" sz="1800" b="1" dirty="0">
                <a:solidFill>
                  <a:schemeClr val="tx1"/>
                </a:solidFill>
                <a:latin typeface="Arial" charset="0"/>
                <a:sym typeface="Arial" charset="0"/>
              </a:rPr>
              <a:t> affection.</a:t>
            </a:r>
          </a:p>
        </p:txBody>
      </p:sp>
      <p:sp>
        <p:nvSpPr>
          <p:cNvPr id="266243" name="AutoShape 4"/>
          <p:cNvSpPr>
            <a:spLocks/>
          </p:cNvSpPr>
          <p:nvPr/>
        </p:nvSpPr>
        <p:spPr bwMode="auto">
          <a:xfrm>
            <a:off x="5252330" y="107529"/>
            <a:ext cx="1231900" cy="1125537"/>
          </a:xfrm>
          <a:prstGeom prst="roundRect">
            <a:avLst>
              <a:gd name="adj" fmla="val 11903"/>
            </a:avLst>
          </a:prstGeom>
          <a:solidFill>
            <a:srgbClr val="92D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6244" name="Rectangle 5"/>
          <p:cNvSpPr>
            <a:spLocks/>
          </p:cNvSpPr>
          <p:nvPr/>
        </p:nvSpPr>
        <p:spPr bwMode="auto">
          <a:xfrm>
            <a:off x="5308277" y="305323"/>
            <a:ext cx="112000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G  DSM-5</a:t>
            </a:r>
          </a:p>
        </p:txBody>
      </p:sp>
    </p:spTree>
    <p:extLst>
      <p:ext uri="{BB962C8B-B14F-4D97-AF65-F5344CB8AC3E}">
        <p14:creationId xmlns:p14="http://schemas.microsoft.com/office/powerpoint/2010/main" val="1888980915"/>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1631505" y="404813"/>
            <a:ext cx="9036496"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1685258" y="1124745"/>
            <a:ext cx="892899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err="1">
                <a:solidFill>
                  <a:schemeClr val="tx1"/>
                </a:solidFill>
                <a:latin typeface="Arial" charset="0"/>
                <a:sym typeface="Arial" charset="0"/>
              </a:rPr>
              <a:t>Spécifier</a:t>
            </a:r>
            <a:r>
              <a:rPr lang="en-US" altLang="x-none" sz="1800" b="1" dirty="0">
                <a:solidFill>
                  <a:schemeClr val="tx1"/>
                </a:solidFill>
                <a:latin typeface="Arial" charset="0"/>
                <a:sym typeface="Arial" charset="0"/>
              </a:rPr>
              <a:t> le type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Avec </a:t>
            </a:r>
            <a:r>
              <a:rPr lang="en-US" altLang="x-none" sz="1800" b="1" dirty="0" err="1">
                <a:solidFill>
                  <a:schemeClr val="tx1"/>
                </a:solidFill>
                <a:latin typeface="Arial" charset="0"/>
                <a:sym typeface="Arial" charset="0"/>
              </a:rPr>
              <a:t>symptômes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dissociatifs</a:t>
            </a:r>
            <a:r>
              <a:rPr lang="en-US" altLang="x-none" sz="1800" b="1" dirty="0">
                <a:solidFill>
                  <a:schemeClr val="tx1"/>
                </a:solidFill>
                <a:latin typeface="Arial" charset="0"/>
                <a:sym typeface="Arial" charset="0"/>
              </a:rPr>
              <a:t> :</a:t>
            </a:r>
          </a:p>
          <a:p>
            <a:pPr algn="just">
              <a:lnSpc>
                <a:spcPct val="90000"/>
              </a:lnSpc>
              <a:spcBef>
                <a:spcPts val="75"/>
              </a:spcBef>
              <a:buClrTx/>
              <a:buSzTx/>
              <a:buNone/>
            </a:pPr>
            <a:r>
              <a:rPr lang="en-US" altLang="x-none" sz="1800" dirty="0">
                <a:solidFill>
                  <a:schemeClr val="tx1"/>
                </a:solidFill>
                <a:latin typeface="Arial" charset="0"/>
                <a:sym typeface="Arial" charset="0"/>
              </a:rPr>
              <a:t>Les </a:t>
            </a:r>
            <a:r>
              <a:rPr lang="en-US" altLang="x-none" sz="1800" dirty="0" err="1">
                <a:solidFill>
                  <a:schemeClr val="tx1"/>
                </a:solidFill>
                <a:latin typeface="Arial" charset="0"/>
                <a:sym typeface="Arial" charset="0"/>
              </a:rPr>
              <a:t>symptômes</a:t>
            </a:r>
            <a:r>
              <a:rPr lang="en-US" altLang="x-none" sz="1800" dirty="0">
                <a:solidFill>
                  <a:schemeClr val="tx1"/>
                </a:solidFill>
                <a:latin typeface="Arial" charset="0"/>
                <a:sym typeface="Arial" charset="0"/>
              </a:rPr>
              <a:t> de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répondent</a:t>
            </a:r>
            <a:r>
              <a:rPr lang="en-US" altLang="x-none" sz="1800" dirty="0">
                <a:solidFill>
                  <a:schemeClr val="tx1"/>
                </a:solidFill>
                <a:latin typeface="Arial" charset="0"/>
                <a:sym typeface="Arial" charset="0"/>
              </a:rPr>
              <a:t> aux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de trouble de stress post-</a:t>
            </a:r>
            <a:r>
              <a:rPr lang="en-US" altLang="x-none" sz="1800" dirty="0" err="1">
                <a:solidFill>
                  <a:schemeClr val="tx1"/>
                </a:solidFill>
                <a:latin typeface="Arial" charset="0"/>
                <a:sym typeface="Arial" charset="0"/>
              </a:rPr>
              <a:t>traumatique</a:t>
            </a:r>
            <a:r>
              <a:rPr lang="en-US" altLang="x-none" sz="1800" dirty="0">
                <a:solidFill>
                  <a:schemeClr val="tx1"/>
                </a:solidFill>
                <a:latin typeface="Arial" charset="0"/>
                <a:sym typeface="Arial" charset="0"/>
              </a:rPr>
              <a:t> et, de plus,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réaction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à</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l’agent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stressant</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présente</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symptômes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récurrents</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l’un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l’autre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états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suivants</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1. </a:t>
            </a:r>
            <a:r>
              <a:rPr lang="en-US" altLang="x-none" sz="1800" b="1" dirty="0" err="1">
                <a:solidFill>
                  <a:schemeClr val="tx1"/>
                </a:solidFill>
                <a:latin typeface="Arial" charset="0"/>
                <a:sym typeface="Arial" charset="0"/>
              </a:rPr>
              <a:t>Dépersonnalisation</a:t>
            </a:r>
            <a:r>
              <a:rPr lang="en-US" altLang="x-none" sz="1800" b="1" dirty="0">
                <a:solidFill>
                  <a:schemeClr val="tx1"/>
                </a:solidFill>
                <a:latin typeface="Arial" charset="0"/>
                <a:sym typeface="Arial" charset="0"/>
              </a:rPr>
              <a:t> : </a:t>
            </a:r>
            <a:r>
              <a:rPr lang="en-US" altLang="x-none" sz="1800" dirty="0" err="1">
                <a:solidFill>
                  <a:schemeClr val="tx1"/>
                </a:solidFill>
                <a:latin typeface="Arial" charset="0"/>
                <a:sym typeface="Arial" charset="0"/>
              </a:rPr>
              <a:t>expérience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persistante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récurrente</a:t>
            </a:r>
            <a:r>
              <a:rPr lang="en-US" altLang="x-none" sz="1800" dirty="0">
                <a:solidFill>
                  <a:schemeClr val="tx1"/>
                </a:solidFill>
                <a:latin typeface="Arial" charset="0"/>
                <a:sym typeface="Arial" charset="0"/>
              </a:rPr>
              <a:t> de se </a:t>
            </a:r>
            <a:r>
              <a:rPr lang="en-US" altLang="x-none" sz="1800" dirty="0" err="1">
                <a:solidFill>
                  <a:schemeClr val="tx1"/>
                </a:solidFill>
                <a:latin typeface="Arial" charset="0"/>
                <a:sym typeface="Arial" charset="0"/>
              </a:rPr>
              <a:t>sentir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détachée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soi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même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comme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elle</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faisait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qu’observer</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l’extérieur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processus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mentaux</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son corps (p. ex., sentiment de vivre dans un </a:t>
            </a:r>
            <a:r>
              <a:rPr lang="en-US" altLang="x-none" sz="1800" dirty="0" err="1">
                <a:solidFill>
                  <a:schemeClr val="tx1"/>
                </a:solidFill>
                <a:latin typeface="Arial" charset="0"/>
                <a:sym typeface="Arial" charset="0"/>
              </a:rPr>
              <a:t>rêve</a:t>
            </a:r>
            <a:r>
              <a:rPr lang="en-US" altLang="x-none" sz="1800" dirty="0">
                <a:solidFill>
                  <a:schemeClr val="tx1"/>
                </a:solidFill>
                <a:latin typeface="Arial" charset="0"/>
                <a:sym typeface="Arial" charset="0"/>
              </a:rPr>
              <a:t>, que son corps </a:t>
            </a: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que tout se passe au </a:t>
            </a:r>
            <a:r>
              <a:rPr lang="en-US" altLang="x-none" sz="1800" dirty="0" err="1">
                <a:solidFill>
                  <a:schemeClr val="tx1"/>
                </a:solidFill>
                <a:latin typeface="Arial" charset="0"/>
                <a:sym typeface="Arial" charset="0"/>
              </a:rPr>
              <a:t>ralenti</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2. </a:t>
            </a:r>
            <a:r>
              <a:rPr lang="en-US" altLang="x-none" sz="1800" b="1" dirty="0" err="1">
                <a:solidFill>
                  <a:schemeClr val="tx1"/>
                </a:solidFill>
                <a:latin typeface="Arial" charset="0"/>
                <a:sym typeface="Arial" charset="0"/>
              </a:rPr>
              <a:t>Déréalisation</a:t>
            </a:r>
            <a:r>
              <a:rPr lang="en-US" altLang="x-none" sz="1800" b="1" dirty="0">
                <a:solidFill>
                  <a:schemeClr val="tx1"/>
                </a:solidFill>
                <a:latin typeface="Arial" charset="0"/>
                <a:sym typeface="Arial" charset="0"/>
              </a:rPr>
              <a:t> : </a:t>
            </a:r>
            <a:r>
              <a:rPr lang="en-US" altLang="x-none" sz="1800" dirty="0">
                <a:solidFill>
                  <a:schemeClr val="tx1"/>
                </a:solidFill>
                <a:latin typeface="Arial" charset="0"/>
                <a:sym typeface="Arial" charset="0"/>
              </a:rPr>
              <a:t>Sentiment </a:t>
            </a:r>
            <a:r>
              <a:rPr lang="en-US" altLang="x-none" sz="1800" dirty="0" err="1">
                <a:solidFill>
                  <a:schemeClr val="tx1"/>
                </a:solidFill>
                <a:latin typeface="Arial" charset="0"/>
                <a:sym typeface="Arial" charset="0"/>
              </a:rPr>
              <a:t>persistant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récurrent</a:t>
            </a:r>
            <a:r>
              <a:rPr lang="en-US" altLang="x-none" sz="1800" dirty="0">
                <a:solidFill>
                  <a:schemeClr val="tx1"/>
                </a:solidFill>
                <a:latin typeface="Arial" charset="0"/>
                <a:sym typeface="Arial" charset="0"/>
              </a:rPr>
              <a:t> que </a:t>
            </a:r>
            <a:r>
              <a:rPr lang="en-US" altLang="x-none" sz="1800" dirty="0" err="1">
                <a:solidFill>
                  <a:schemeClr val="tx1"/>
                </a:solidFill>
                <a:latin typeface="Arial" charset="0"/>
                <a:sym typeface="Arial" charset="0"/>
              </a:rPr>
              <a:t>l’environnement</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(p. ex., le monde </a:t>
            </a:r>
            <a:r>
              <a:rPr lang="en-US" altLang="x-none" sz="1800" dirty="0" err="1">
                <a:solidFill>
                  <a:schemeClr val="tx1"/>
                </a:solidFill>
                <a:latin typeface="Arial" charset="0"/>
                <a:sym typeface="Arial" charset="0"/>
              </a:rPr>
              <a:t>environnant</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semble</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réel</a:t>
            </a:r>
            <a:r>
              <a:rPr lang="en-US" altLang="x-none" sz="1800" dirty="0">
                <a:solidFill>
                  <a:schemeClr val="tx1"/>
                </a:solidFill>
                <a:latin typeface="Arial" charset="0"/>
                <a:sym typeface="Arial" charset="0"/>
              </a:rPr>
              <a:t>, la </a:t>
            </a:r>
            <a:r>
              <a:rPr lang="en-US" altLang="x-none" sz="1800" dirty="0" err="1">
                <a:solidFill>
                  <a:schemeClr val="tx1"/>
                </a:solidFill>
                <a:latin typeface="Arial" charset="0"/>
                <a:sym typeface="Arial" charset="0"/>
              </a:rPr>
              <a:t>personne</a:t>
            </a:r>
            <a:r>
              <a:rPr lang="en-US" altLang="x-none" sz="1800" dirty="0">
                <a:solidFill>
                  <a:schemeClr val="tx1"/>
                </a:solidFill>
                <a:latin typeface="Arial" charset="0"/>
                <a:sym typeface="Arial" charset="0"/>
              </a:rPr>
              <a:t> a </a:t>
            </a:r>
            <a:r>
              <a:rPr lang="en-US" altLang="x-none" sz="1800" dirty="0" err="1">
                <a:solidFill>
                  <a:schemeClr val="tx1"/>
                </a:solidFill>
                <a:latin typeface="Arial" charset="0"/>
                <a:sym typeface="Arial" charset="0"/>
              </a:rPr>
              <a:t>l’impression</a:t>
            </a:r>
            <a:r>
              <a:rPr lang="en-US" altLang="x-none" sz="1800" dirty="0">
                <a:solidFill>
                  <a:schemeClr val="tx1"/>
                </a:solidFill>
                <a:latin typeface="Arial" charset="0"/>
                <a:sym typeface="Arial" charset="0"/>
              </a:rPr>
              <a:t> d’être dans un </a:t>
            </a:r>
            <a:r>
              <a:rPr lang="en-US" altLang="x-none" sz="1800" dirty="0" err="1">
                <a:solidFill>
                  <a:schemeClr val="tx1"/>
                </a:solidFill>
                <a:latin typeface="Arial" charset="0"/>
                <a:sym typeface="Arial" charset="0"/>
              </a:rPr>
              <a:t>rêve</a:t>
            </a:r>
            <a:r>
              <a:rPr lang="en-US" altLang="x-none" sz="1800" dirty="0">
                <a:solidFill>
                  <a:schemeClr val="tx1"/>
                </a:solidFill>
                <a:latin typeface="Arial" charset="0"/>
                <a:sym typeface="Arial" charset="0"/>
              </a:rPr>
              <a:t>, se sent </a:t>
            </a:r>
            <a:r>
              <a:rPr lang="en-US" altLang="x-none" sz="1800" dirty="0" err="1">
                <a:solidFill>
                  <a:schemeClr val="tx1"/>
                </a:solidFill>
                <a:latin typeface="Arial" charset="0"/>
                <a:sym typeface="Arial" charset="0"/>
              </a:rPr>
              <a:t>distante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détachée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soi</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Tree>
    <p:extLst>
      <p:ext uri="{BB962C8B-B14F-4D97-AF65-F5344CB8AC3E}">
        <p14:creationId xmlns:p14="http://schemas.microsoft.com/office/powerpoint/2010/main" val="703960303"/>
      </p:ext>
    </p:extLst>
  </p:cSld>
  <p:clrMapOvr>
    <a:masterClrMapping/>
  </p:clrMapOvr>
  <p:transition spd="slow">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p:cNvSpPr>
          <p:nvPr/>
        </p:nvSpPr>
        <p:spPr bwMode="auto">
          <a:xfrm>
            <a:off x="1631505" y="404813"/>
            <a:ext cx="9036496" cy="6337300"/>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9314" name="Rectangle 3"/>
          <p:cNvSpPr>
            <a:spLocks/>
          </p:cNvSpPr>
          <p:nvPr/>
        </p:nvSpPr>
        <p:spPr bwMode="auto">
          <a:xfrm>
            <a:off x="1685258" y="1124745"/>
            <a:ext cx="892899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Remarque : </a:t>
            </a:r>
            <a:r>
              <a:rPr lang="en-US" altLang="x-none" sz="1800" i="1" dirty="0">
                <a:solidFill>
                  <a:schemeClr val="tx1"/>
                </a:solidFill>
                <a:latin typeface="Arial" charset="0"/>
                <a:sym typeface="Arial" charset="0"/>
              </a:rPr>
              <a:t>Pour </a:t>
            </a:r>
            <a:r>
              <a:rPr lang="en-US" altLang="x-none" sz="1800" i="1" dirty="0" err="1">
                <a:solidFill>
                  <a:schemeClr val="tx1"/>
                </a:solidFill>
                <a:latin typeface="Arial" charset="0"/>
                <a:sym typeface="Arial" charset="0"/>
              </a:rPr>
              <a:t>utiliser</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ce</a:t>
            </a:r>
            <a:r>
              <a:rPr lang="en-US" altLang="x-none" sz="1800" i="1" dirty="0">
                <a:solidFill>
                  <a:schemeClr val="tx1"/>
                </a:solidFill>
                <a:latin typeface="Arial" charset="0"/>
                <a:sym typeface="Arial" charset="0"/>
              </a:rPr>
              <a:t> sous-type, les </a:t>
            </a:r>
            <a:r>
              <a:rPr lang="en-US" altLang="x-none" sz="1800" i="1" dirty="0" err="1">
                <a:solidFill>
                  <a:schemeClr val="tx1"/>
                </a:solidFill>
                <a:latin typeface="Arial" charset="0"/>
                <a:sym typeface="Arial" charset="0"/>
              </a:rPr>
              <a:t>symptômes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dissociatifs</a:t>
            </a:r>
            <a:r>
              <a:rPr lang="en-US" altLang="x-none" sz="1800" i="1" dirty="0">
                <a:solidFill>
                  <a:schemeClr val="tx1"/>
                </a:solidFill>
                <a:latin typeface="Arial" charset="0"/>
                <a:sym typeface="Arial" charset="0"/>
              </a:rPr>
              <a:t> ne </a:t>
            </a:r>
            <a:r>
              <a:rPr lang="en-US" altLang="x-none" sz="1800" i="1" dirty="0" err="1">
                <a:solidFill>
                  <a:schemeClr val="tx1"/>
                </a:solidFill>
                <a:latin typeface="Arial" charset="0"/>
                <a:sym typeface="Arial" charset="0"/>
              </a:rPr>
              <a:t>doivent</a:t>
            </a:r>
            <a:r>
              <a:rPr lang="en-US" altLang="x-none" sz="1800" i="1" dirty="0">
                <a:solidFill>
                  <a:schemeClr val="tx1"/>
                </a:solidFill>
                <a:latin typeface="Arial" charset="0"/>
                <a:sym typeface="Arial" charset="0"/>
              </a:rPr>
              <a:t> pas </a:t>
            </a:r>
            <a:r>
              <a:rPr lang="en-US" altLang="x-none" sz="1800" i="1" dirty="0" err="1">
                <a:solidFill>
                  <a:schemeClr val="tx1"/>
                </a:solidFill>
                <a:latin typeface="Arial" charset="0"/>
                <a:sym typeface="Arial" charset="0"/>
              </a:rPr>
              <a:t>être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attribuables</a:t>
            </a:r>
            <a:r>
              <a:rPr lang="en-US" altLang="x-none" sz="1800" i="1" dirty="0">
                <a:solidFill>
                  <a:schemeClr val="tx1"/>
                </a:solidFill>
                <a:latin typeface="Arial" charset="0"/>
                <a:sym typeface="Arial" charset="0"/>
              </a:rPr>
              <a:t> aux </a:t>
            </a:r>
            <a:r>
              <a:rPr lang="en-US" altLang="x-none" sz="1800" i="1" dirty="0" err="1">
                <a:solidFill>
                  <a:schemeClr val="tx1"/>
                </a:solidFill>
                <a:latin typeface="Arial" charset="0"/>
                <a:sym typeface="Arial" charset="0"/>
              </a:rPr>
              <a:t>effets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physiologiques</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d’une</a:t>
            </a:r>
            <a:r>
              <a:rPr lang="en-US" altLang="x-none" sz="1800" i="1" dirty="0">
                <a:solidFill>
                  <a:schemeClr val="tx1"/>
                </a:solidFill>
                <a:latin typeface="Arial" charset="0"/>
                <a:sym typeface="Arial" charset="0"/>
              </a:rPr>
              <a:t> substance (p. ex., moments </a:t>
            </a:r>
            <a:r>
              <a:rPr lang="en-US" altLang="x-none" sz="1800" i="1" dirty="0" err="1">
                <a:solidFill>
                  <a:schemeClr val="tx1"/>
                </a:solidFill>
                <a:latin typeface="Arial" charset="0"/>
                <a:sym typeface="Arial" charset="0"/>
              </a:rPr>
              <a:t>d’absence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comportement</a:t>
            </a:r>
            <a:r>
              <a:rPr lang="en-US" altLang="x-none" sz="1800" i="1" dirty="0">
                <a:solidFill>
                  <a:schemeClr val="tx1"/>
                </a:solidFill>
                <a:latin typeface="Arial" charset="0"/>
                <a:sym typeface="Arial" charset="0"/>
              </a:rPr>
              <a:t> pendant </a:t>
            </a:r>
            <a:r>
              <a:rPr lang="en-US" altLang="x-none" sz="1800" i="1" dirty="0" err="1">
                <a:solidFill>
                  <a:schemeClr val="tx1"/>
                </a:solidFill>
                <a:latin typeface="Arial" charset="0"/>
                <a:sym typeface="Arial" charset="0"/>
              </a:rPr>
              <a:t>une</a:t>
            </a:r>
            <a:r>
              <a:rPr lang="en-US" altLang="x-none" sz="1800" i="1" dirty="0">
                <a:solidFill>
                  <a:schemeClr val="tx1"/>
                </a:solidFill>
                <a:latin typeface="Arial" charset="0"/>
                <a:sym typeface="Arial" charset="0"/>
              </a:rPr>
              <a:t> intoxication </a:t>
            </a:r>
            <a:r>
              <a:rPr lang="en-US" altLang="x-none" sz="1800" i="1" dirty="0" err="1">
                <a:solidFill>
                  <a:schemeClr val="tx1"/>
                </a:solidFill>
                <a:latin typeface="Arial" charset="0"/>
                <a:sym typeface="Arial" charset="0"/>
              </a:rPr>
              <a:t>alcoolique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ou</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à</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une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autre</a:t>
            </a:r>
            <a:r>
              <a:rPr lang="en-US" altLang="x-none" sz="1800" i="1" dirty="0">
                <a:solidFill>
                  <a:schemeClr val="tx1"/>
                </a:solidFill>
                <a:latin typeface="Arial" charset="0"/>
                <a:sym typeface="Arial" charset="0"/>
              </a:rPr>
              <a:t> affection (p. ex., crises </a:t>
            </a:r>
            <a:r>
              <a:rPr lang="en-US" altLang="x-none" sz="1800" i="1" dirty="0" err="1">
                <a:solidFill>
                  <a:schemeClr val="tx1"/>
                </a:solidFill>
                <a:latin typeface="Arial" charset="0"/>
                <a:sym typeface="Arial" charset="0"/>
              </a:rPr>
              <a:t>d’épilepsie</a:t>
            </a:r>
            <a:r>
              <a:rPr lang="en-US" altLang="x-none" sz="1800" i="1" dirty="0">
                <a:solidFill>
                  <a:schemeClr val="tx1"/>
                </a:solidFill>
                <a:latin typeface="Arial" charset="0"/>
                <a:sym typeface="Arial" charset="0"/>
              </a:rPr>
              <a:t> </a:t>
            </a:r>
            <a:r>
              <a:rPr lang="en-US" altLang="x-none" sz="1800" i="1" dirty="0" err="1">
                <a:solidFill>
                  <a:schemeClr val="tx1"/>
                </a:solidFill>
                <a:latin typeface="Arial" charset="0"/>
                <a:sym typeface="Arial" charset="0"/>
              </a:rPr>
              <a:t>partielles</a:t>
            </a:r>
            <a:r>
              <a:rPr lang="en-US" altLang="x-none" sz="1800" i="1" dirty="0">
                <a:solidFill>
                  <a:schemeClr val="tx1"/>
                </a:solidFill>
                <a:latin typeface="Arial" charset="0"/>
                <a:sym typeface="Arial" charset="0"/>
              </a:rPr>
              <a:t> complexes).</a:t>
            </a:r>
          </a:p>
          <a:p>
            <a:pPr algn="just">
              <a:lnSpc>
                <a:spcPct val="90000"/>
              </a:lnSpc>
              <a:spcBef>
                <a:spcPts val="75"/>
              </a:spcBef>
              <a:buClrTx/>
              <a:buSzTx/>
              <a:buNone/>
            </a:pPr>
            <a:endParaRPr lang="en-US" altLang="x-none" sz="1800" b="1" i="1"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A expression </a:t>
            </a:r>
            <a:r>
              <a:rPr lang="en-US" altLang="x-none" sz="1800" b="1" dirty="0" err="1">
                <a:solidFill>
                  <a:schemeClr val="tx1"/>
                </a:solidFill>
                <a:latin typeface="Arial" charset="0"/>
                <a:sym typeface="Arial" charset="0"/>
              </a:rPr>
              <a:t>retardée</a:t>
            </a:r>
            <a:r>
              <a:rPr lang="en-US" altLang="x-none" sz="1800" dirty="0">
                <a:solidFill>
                  <a:schemeClr val="tx1"/>
                </a:solidFill>
                <a:latin typeface="Arial" charset="0"/>
                <a:sym typeface="Arial" charset="0"/>
              </a:rPr>
              <a:t>:</a:t>
            </a:r>
          </a:p>
          <a:p>
            <a:pPr algn="just">
              <a:lnSpc>
                <a:spcPct val="90000"/>
              </a:lnSpc>
              <a:spcBef>
                <a:spcPts val="75"/>
              </a:spcBef>
              <a:buClrTx/>
              <a:buSzTx/>
              <a:buNone/>
            </a:pPr>
            <a:r>
              <a:rPr lang="en-US" altLang="x-none" sz="1800" dirty="0">
                <a:solidFill>
                  <a:schemeClr val="tx1"/>
                </a:solidFill>
                <a:latin typeface="Arial" charset="0"/>
                <a:sym typeface="Arial" charset="0"/>
              </a:rPr>
              <a:t>Si </a:t>
            </a:r>
            <a:r>
              <a:rPr lang="en-US" altLang="x-none" sz="1800" dirty="0" err="1">
                <a:solidFill>
                  <a:schemeClr val="tx1"/>
                </a:solidFill>
                <a:latin typeface="Arial" charset="0"/>
                <a:sym typeface="Arial" charset="0"/>
              </a:rPr>
              <a:t>l’ensemble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de diagnostic </a:t>
            </a:r>
            <a:r>
              <a:rPr lang="en-US" altLang="x-none" sz="1800" dirty="0" err="1">
                <a:solidFill>
                  <a:schemeClr val="tx1"/>
                </a:solidFill>
                <a:latin typeface="Arial" charset="0"/>
                <a:sym typeface="Arial" charset="0"/>
              </a:rPr>
              <a:t>n’est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présent</a:t>
            </a:r>
            <a:r>
              <a:rPr lang="en-US" altLang="x-none" sz="1800" dirty="0">
                <a:solidFill>
                  <a:schemeClr val="tx1"/>
                </a:solidFill>
                <a:latin typeface="Arial" charset="0"/>
                <a:sym typeface="Arial" charset="0"/>
              </a:rPr>
              <a:t> que six </a:t>
            </a:r>
            <a:r>
              <a:rPr lang="en-US" altLang="x-none" sz="1800" dirty="0" err="1">
                <a:solidFill>
                  <a:schemeClr val="tx1"/>
                </a:solidFill>
                <a:latin typeface="Arial" charset="0"/>
                <a:sym typeface="Arial" charset="0"/>
              </a:rPr>
              <a:t>mois</a:t>
            </a:r>
            <a:r>
              <a:rPr lang="en-US" altLang="x-none" sz="1800" dirty="0">
                <a:solidFill>
                  <a:schemeClr val="tx1"/>
                </a:solidFill>
                <a:latin typeface="Arial" charset="0"/>
                <a:sym typeface="Arial" charset="0"/>
              </a:rPr>
              <a:t> après</a:t>
            </a:r>
          </a:p>
          <a:p>
            <a:pPr algn="just">
              <a:lnSpc>
                <a:spcPct val="90000"/>
              </a:lnSpc>
              <a:spcBef>
                <a:spcPts val="75"/>
              </a:spcBef>
              <a:buClrTx/>
              <a:buSzTx/>
              <a:buNone/>
            </a:pPr>
            <a:r>
              <a:rPr lang="en-US" altLang="x-none" sz="1800" dirty="0" err="1">
                <a:solidFill>
                  <a:schemeClr val="tx1"/>
                </a:solidFill>
                <a:latin typeface="Arial" charset="0"/>
                <a:sym typeface="Arial" charset="0"/>
              </a:rPr>
              <a:t>l’événement</a:t>
            </a:r>
            <a:r>
              <a:rPr lang="en-US" altLang="x-none" sz="1800" dirty="0">
                <a:solidFill>
                  <a:schemeClr val="tx1"/>
                </a:solidFill>
                <a:latin typeface="Arial" charset="0"/>
                <a:sym typeface="Arial" charset="0"/>
              </a:rPr>
              <a:t> (bien que </a:t>
            </a:r>
            <a:r>
              <a:rPr lang="en-US" altLang="x-none" sz="1800" dirty="0" err="1">
                <a:solidFill>
                  <a:schemeClr val="tx1"/>
                </a:solidFill>
                <a:latin typeface="Arial" charset="0"/>
                <a:sym typeface="Arial" charset="0"/>
              </a:rPr>
              <a:t>l’apparition</a:t>
            </a:r>
            <a:r>
              <a:rPr lang="en-US" altLang="x-none" sz="1800" dirty="0">
                <a:solidFill>
                  <a:schemeClr val="tx1"/>
                </a:solidFill>
                <a:latin typeface="Arial" charset="0"/>
                <a:sym typeface="Arial" charset="0"/>
              </a:rPr>
              <a:t> et la manifestation de </a:t>
            </a:r>
            <a:r>
              <a:rPr lang="en-US" altLang="x-none" sz="1800" dirty="0" err="1">
                <a:solidFill>
                  <a:schemeClr val="tx1"/>
                </a:solidFill>
                <a:latin typeface="Arial" charset="0"/>
                <a:sym typeface="Arial" charset="0"/>
              </a:rPr>
              <a:t>certains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symptômes</a:t>
            </a: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err="1">
                <a:solidFill>
                  <a:schemeClr val="tx1"/>
                </a:solidFill>
                <a:latin typeface="Arial" charset="0"/>
                <a:sym typeface="Arial" charset="0"/>
              </a:rPr>
              <a:t>puissent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être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immédiates</a:t>
            </a:r>
            <a:r>
              <a:rPr lang="en-US" altLang="x-none" sz="1800" dirty="0">
                <a:solidFill>
                  <a:schemeClr val="tx1"/>
                </a:solidFill>
                <a:latin typeface="Arial" charset="0"/>
                <a:sym typeface="Arial" charset="0"/>
              </a:rPr>
              <a:t> et que </a:t>
            </a:r>
            <a:r>
              <a:rPr lang="en-US" altLang="x-none" sz="1800" dirty="0" err="1">
                <a:solidFill>
                  <a:schemeClr val="tx1"/>
                </a:solidFill>
                <a:latin typeface="Arial" charset="0"/>
                <a:sym typeface="Arial" charset="0"/>
              </a:rPr>
              <a:t>tous</a:t>
            </a:r>
            <a:r>
              <a:rPr lang="en-US" altLang="x-none" sz="1800" dirty="0">
                <a:solidFill>
                  <a:schemeClr val="tx1"/>
                </a:solidFill>
                <a:latin typeface="Arial" charset="0"/>
                <a:sym typeface="Arial" charset="0"/>
              </a:rPr>
              <a:t> les </a:t>
            </a:r>
            <a:r>
              <a:rPr lang="en-US" altLang="x-none" sz="1800" dirty="0" err="1">
                <a:solidFill>
                  <a:schemeClr val="tx1"/>
                </a:solidFill>
                <a:latin typeface="Arial" charset="0"/>
                <a:sym typeface="Arial" charset="0"/>
              </a:rPr>
              <a:t>critères</a:t>
            </a:r>
            <a:r>
              <a:rPr lang="en-US" altLang="x-none" sz="1800" dirty="0">
                <a:solidFill>
                  <a:schemeClr val="tx1"/>
                </a:solidFill>
                <a:latin typeface="Arial" charset="0"/>
                <a:sym typeface="Arial" charset="0"/>
              </a:rPr>
              <a:t> ne </a:t>
            </a:r>
            <a:r>
              <a:rPr lang="en-US" altLang="x-none" sz="1800" dirty="0" err="1">
                <a:solidFill>
                  <a:schemeClr val="tx1"/>
                </a:solidFill>
                <a:latin typeface="Arial" charset="0"/>
                <a:sym typeface="Arial" charset="0"/>
              </a:rPr>
              <a:t>soient</a:t>
            </a:r>
            <a:r>
              <a:rPr lang="en-US" altLang="x-none" sz="1800" dirty="0">
                <a:solidFill>
                  <a:schemeClr val="tx1"/>
                </a:solidFill>
                <a:latin typeface="Arial" charset="0"/>
                <a:sym typeface="Arial" charset="0"/>
              </a:rPr>
              <a:t> pas </a:t>
            </a:r>
            <a:r>
              <a:rPr lang="en-US" altLang="x-none" sz="1800" dirty="0" err="1">
                <a:solidFill>
                  <a:schemeClr val="tx1"/>
                </a:solidFill>
                <a:latin typeface="Arial" charset="0"/>
                <a:sym typeface="Arial" charset="0"/>
              </a:rPr>
              <a:t>satisfaits</a:t>
            </a:r>
            <a:r>
              <a:rPr lang="en-US" altLang="x-none" sz="1800" dirty="0">
                <a:solidFill>
                  <a:schemeClr val="tx1"/>
                </a:solidFill>
                <a:latin typeface="Arial" charset="0"/>
                <a:sym typeface="Arial" charset="0"/>
              </a:rPr>
              <a:t> dans</a:t>
            </a:r>
          </a:p>
          <a:p>
            <a:pPr algn="just">
              <a:lnSpc>
                <a:spcPct val="90000"/>
              </a:lnSpc>
              <a:spcBef>
                <a:spcPts val="75"/>
              </a:spcBef>
              <a:buClrTx/>
              <a:buSzTx/>
              <a:buNone/>
            </a:pPr>
            <a:r>
              <a:rPr lang="en-US" altLang="x-none" sz="1800" dirty="0" err="1">
                <a:solidFill>
                  <a:schemeClr val="tx1"/>
                </a:solidFill>
                <a:latin typeface="Arial" charset="0"/>
                <a:sym typeface="Arial" charset="0"/>
              </a:rPr>
              <a:t>l’immédiat</a:t>
            </a:r>
            <a:r>
              <a:rPr lang="en-US" altLang="x-none" sz="1800" dirty="0">
                <a:solidFill>
                  <a:schemeClr val="tx1"/>
                </a:solidFill>
                <a:latin typeface="Arial" charset="0"/>
                <a:sym typeface="Arial" charset="0"/>
              </a:rPr>
              <a:t>).</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Tree>
    <p:extLst>
      <p:ext uri="{BB962C8B-B14F-4D97-AF65-F5344CB8AC3E}">
        <p14:creationId xmlns:p14="http://schemas.microsoft.com/office/powerpoint/2010/main" val="3714971128"/>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p:cNvSpPr>
            <a:spLocks noGrp="1" noRot="1" noChangeArrowheads="1"/>
          </p:cNvSpPr>
          <p:nvPr>
            <p:ph type="title"/>
          </p:nvPr>
        </p:nvSpPr>
        <p:spPr>
          <a:xfrm>
            <a:off x="1769429" y="778919"/>
            <a:ext cx="8042275" cy="1336675"/>
          </a:xfrm>
        </p:spPr>
        <p:txBody>
          <a:bodyPr/>
          <a:lstStyle/>
          <a:p>
            <a:pPr eaLnBrk="1" hangingPunct="1"/>
            <a:r>
              <a:rPr lang="fr-FR" altLang="x-none" sz="4000" dirty="0">
                <a:latin typeface="Tahoma" charset="0"/>
                <a:ea typeface="ＭＳ Ｐゴシック" charset="-128"/>
              </a:rPr>
              <a:t>3.3. Le Trouble de Stress Aigu ou TSA</a:t>
            </a:r>
          </a:p>
        </p:txBody>
      </p:sp>
    </p:spTree>
    <p:extLst>
      <p:ext uri="{BB962C8B-B14F-4D97-AF65-F5344CB8AC3E}">
        <p14:creationId xmlns:p14="http://schemas.microsoft.com/office/powerpoint/2010/main" val="37779183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Rot="1" noChangeArrowheads="1"/>
          </p:cNvSpPr>
          <p:nvPr>
            <p:ph type="body" idx="1"/>
          </p:nvPr>
        </p:nvSpPr>
        <p:spPr>
          <a:xfrm>
            <a:off x="1847850" y="2708921"/>
            <a:ext cx="8540750" cy="3701405"/>
          </a:xfrm>
        </p:spPr>
        <p:txBody>
          <a:bodyPr>
            <a:normAutofit/>
          </a:bodyPr>
          <a:lstStyle/>
          <a:p>
            <a:pPr algn="just" eaLnBrk="1" hangingPunct="1"/>
            <a:r>
              <a:rPr lang="fr-FR" altLang="x-none" sz="2400" b="1" dirty="0">
                <a:ea typeface="ＭＳ Ｐゴシック" charset="-128"/>
              </a:rPr>
              <a:t>Le Trouble de Stress Aigu (TSA) constitue une opérationnalisation de ce que nous nommions familièrement «l'état de choc» autrefois. Il désigne la réaction immédiate de la personne à la suite d'un événement traumatique. </a:t>
            </a:r>
          </a:p>
        </p:txBody>
      </p:sp>
      <p:sp>
        <p:nvSpPr>
          <p:cNvPr id="2" name="Titre 1">
            <a:extLst>
              <a:ext uri="{FF2B5EF4-FFF2-40B4-BE49-F238E27FC236}">
                <a16:creationId xmlns:a16="http://schemas.microsoft.com/office/drawing/2014/main" id="{B17AD353-F3A7-2047-8AF0-668124FF576B}"/>
              </a:ext>
            </a:extLst>
          </p:cNvPr>
          <p:cNvSpPr>
            <a:spLocks noGrp="1"/>
          </p:cNvSpPr>
          <p:nvPr>
            <p:ph type="title"/>
          </p:nvPr>
        </p:nvSpPr>
        <p:spPr/>
        <p:txBody>
          <a:bodyPr/>
          <a:lstStyle/>
          <a:p>
            <a:endParaRPr lang="fr-F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rrowheads="1"/>
          </p:cNvSpPr>
          <p:nvPr>
            <p:ph type="body" idx="1"/>
          </p:nvPr>
        </p:nvSpPr>
        <p:spPr>
          <a:xfrm>
            <a:off x="1677711" y="2968231"/>
            <a:ext cx="8540750" cy="3485381"/>
          </a:xfrm>
        </p:spPr>
        <p:txBody>
          <a:bodyPr>
            <a:normAutofit/>
          </a:bodyPr>
          <a:lstStyle/>
          <a:p>
            <a:pPr algn="just" eaLnBrk="1" hangingPunct="1">
              <a:lnSpc>
                <a:spcPct val="90000"/>
              </a:lnSpc>
            </a:pPr>
            <a:r>
              <a:rPr lang="fr-FR" altLang="x-none" sz="2400" dirty="0">
                <a:ea typeface="ＭＳ Ｐゴシック" charset="-128"/>
              </a:rPr>
              <a:t>Le TSA comporte plusieurs similitudes avec le trouble de stress post-traumatique. En effet, </a:t>
            </a:r>
          </a:p>
          <a:p>
            <a:pPr algn="just" eaLnBrk="1" hangingPunct="1">
              <a:lnSpc>
                <a:spcPct val="90000"/>
              </a:lnSpc>
            </a:pPr>
            <a:r>
              <a:rPr lang="fr-FR" altLang="x-none" sz="2400" dirty="0">
                <a:ea typeface="ＭＳ Ｐゴシック" charset="-128"/>
              </a:rPr>
              <a:t>Il faut avoir vécu un événement traumatique qui est défini de la même façon que pour le TSPT</a:t>
            </a:r>
          </a:p>
          <a:p>
            <a:pPr algn="just" eaLnBrk="1" hangingPunct="1">
              <a:lnSpc>
                <a:spcPct val="90000"/>
              </a:lnSpc>
            </a:pPr>
            <a:r>
              <a:rPr lang="fr-FR" altLang="x-none" sz="2400" dirty="0">
                <a:ea typeface="ＭＳ Ｐゴシック" charset="-128"/>
              </a:rPr>
              <a:t>Il faut aussi que la victime souffre d'au moins un symptôme de reviviscences, d'évitement et d'</a:t>
            </a:r>
            <a:r>
              <a:rPr lang="fr-FR" altLang="x-none" sz="2400" dirty="0" err="1">
                <a:ea typeface="ＭＳ Ｐゴシック" charset="-128"/>
              </a:rPr>
              <a:t>hyperactivation</a:t>
            </a:r>
            <a:r>
              <a:rPr lang="fr-FR" altLang="x-none" sz="2400" dirty="0">
                <a:ea typeface="ＭＳ Ｐゴシック" charset="-128"/>
              </a:rPr>
              <a:t> défini de la même façon que pour le TSPT.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3614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b="1" dirty="0">
                <a:solidFill>
                  <a:schemeClr val="tx1"/>
                </a:solidFill>
                <a:latin typeface="Arial" charset="0"/>
                <a:sym typeface="Arial" charset="0"/>
              </a:rPr>
              <a:t>Exposition à la mort effective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menace de mort, à </a:t>
            </a:r>
            <a:r>
              <a:rPr lang="en-US" altLang="x-none" sz="1800" b="1" dirty="0" err="1">
                <a:solidFill>
                  <a:schemeClr val="tx1"/>
                </a:solidFill>
                <a:latin typeface="Arial" charset="0"/>
                <a:sym typeface="Arial" charset="0"/>
              </a:rPr>
              <a:t>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blessure</a:t>
            </a:r>
            <a:r>
              <a:rPr lang="en-US" altLang="x-none" sz="1800" b="1" dirty="0">
                <a:solidFill>
                  <a:schemeClr val="tx1"/>
                </a:solidFill>
                <a:latin typeface="Arial" charset="0"/>
                <a:sym typeface="Arial" charset="0"/>
              </a:rPr>
              <a:t> grave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 des </a:t>
            </a:r>
            <a:r>
              <a:rPr lang="en-US" altLang="x-none" sz="1800" b="1" dirty="0" err="1">
                <a:solidFill>
                  <a:schemeClr val="tx1"/>
                </a:solidFill>
                <a:latin typeface="Arial" charset="0"/>
                <a:sym typeface="Arial" charset="0"/>
              </a:rPr>
              <a:t>violences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sexuelles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d’une</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ou</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plusieurs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façons</a:t>
            </a:r>
            <a:r>
              <a:rPr lang="en-US" altLang="x-none" sz="1800" b="1" dirty="0">
                <a:solidFill>
                  <a:schemeClr val="tx1"/>
                </a:solidFill>
                <a:latin typeface="Arial" charset="0"/>
                <a:sym typeface="Arial" charset="0"/>
              </a:rPr>
              <a:t> </a:t>
            </a:r>
            <a:r>
              <a:rPr lang="en-US" altLang="x-none" sz="1800" b="1" dirty="0" err="1">
                <a:solidFill>
                  <a:schemeClr val="tx1"/>
                </a:solidFill>
                <a:latin typeface="Arial" charset="0"/>
                <a:sym typeface="Arial" charset="0"/>
              </a:rPr>
              <a:t>suivantes</a:t>
            </a:r>
            <a:r>
              <a:rPr lang="en-US" altLang="x-none" sz="1800" b="1"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marL="342900" indent="-342900" algn="just">
              <a:lnSpc>
                <a:spcPct val="90000"/>
              </a:lnSpc>
              <a:spcBef>
                <a:spcPts val="75"/>
              </a:spcBef>
              <a:buClrTx/>
              <a:buSzTx/>
              <a:buFontTx/>
              <a:buAutoNum type="arabicPeriod"/>
            </a:pP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directement</a:t>
            </a:r>
            <a:r>
              <a:rPr lang="en-US" altLang="x-none" sz="1800" dirty="0">
                <a:solidFill>
                  <a:schemeClr val="tx1"/>
                </a:solidFill>
                <a:latin typeface="Arial" charset="0"/>
                <a:sym typeface="Arial" charset="0"/>
              </a:rPr>
              <a:t> exposé à 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événements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2.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étant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témoin</a:t>
            </a:r>
            <a:r>
              <a:rPr lang="en-US" altLang="x-none" sz="1800" dirty="0">
                <a:solidFill>
                  <a:schemeClr val="tx1"/>
                </a:solidFill>
                <a:latin typeface="Arial" charset="0"/>
                <a:sym typeface="Arial" charset="0"/>
              </a:rPr>
              <a:t> direct d’un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événements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3.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apprenant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qu’un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plusieurs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événements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sont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arrivés</a:t>
            </a:r>
            <a:r>
              <a:rPr lang="en-US" altLang="x-none" sz="1800" dirty="0">
                <a:solidFill>
                  <a:schemeClr val="tx1"/>
                </a:solidFill>
                <a:latin typeface="Arial" charset="0"/>
                <a:sym typeface="Arial" charset="0"/>
              </a:rPr>
              <a:t> à un </a:t>
            </a:r>
            <a:r>
              <a:rPr lang="en-US" altLang="x-none" sz="1800" dirty="0" err="1">
                <a:solidFill>
                  <a:schemeClr val="tx1"/>
                </a:solidFill>
                <a:latin typeface="Arial" charset="0"/>
                <a:sym typeface="Arial" charset="0"/>
              </a:rPr>
              <a:t>membre</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sa</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famille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proche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un </a:t>
            </a:r>
            <a:r>
              <a:rPr lang="en-US" altLang="x-none" sz="1800" dirty="0" err="1">
                <a:solidFill>
                  <a:schemeClr val="tx1"/>
                </a:solidFill>
                <a:latin typeface="Arial" charset="0"/>
                <a:sym typeface="Arial" charset="0"/>
              </a:rPr>
              <a:t>ami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proche</a:t>
            </a:r>
            <a:r>
              <a:rPr lang="en-US" altLang="x-none" sz="1800" dirty="0">
                <a:solidFill>
                  <a:schemeClr val="tx1"/>
                </a:solidFill>
                <a:latin typeface="Arial" charset="0"/>
                <a:sym typeface="Arial" charset="0"/>
              </a:rPr>
              <a:t>. Dans les </a:t>
            </a:r>
            <a:r>
              <a:rPr lang="en-US" altLang="x-none" sz="1800" dirty="0" err="1">
                <a:solidFill>
                  <a:schemeClr val="tx1"/>
                </a:solidFill>
                <a:latin typeface="Arial" charset="0"/>
                <a:sym typeface="Arial" charset="0"/>
              </a:rPr>
              <a:t>cas</a:t>
            </a:r>
            <a:r>
              <a:rPr lang="en-US" altLang="x-none" sz="1800" dirty="0">
                <a:solidFill>
                  <a:schemeClr val="tx1"/>
                </a:solidFill>
                <a:latin typeface="Arial" charset="0"/>
                <a:sym typeface="Arial" charset="0"/>
              </a:rPr>
              <a:t> de la mort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de la menace de mort d’un </a:t>
            </a:r>
            <a:r>
              <a:rPr lang="en-US" altLang="x-none" sz="1800" dirty="0" err="1">
                <a:solidFill>
                  <a:schemeClr val="tx1"/>
                </a:solidFill>
                <a:latin typeface="Arial" charset="0"/>
                <a:sym typeface="Arial" charset="0"/>
              </a:rPr>
              <a:t>membre</a:t>
            </a:r>
            <a:r>
              <a:rPr lang="en-US" altLang="x-none" sz="1800" dirty="0">
                <a:solidFill>
                  <a:schemeClr val="tx1"/>
                </a:solidFill>
                <a:latin typeface="Arial" charset="0"/>
                <a:sym typeface="Arial" charset="0"/>
              </a:rPr>
              <a:t> de la </a:t>
            </a:r>
            <a:r>
              <a:rPr lang="en-US" altLang="x-none" sz="1800" dirty="0" err="1">
                <a:solidFill>
                  <a:schemeClr val="tx1"/>
                </a:solidFill>
                <a:latin typeface="Arial" charset="0"/>
                <a:sym typeface="Arial" charset="0"/>
              </a:rPr>
              <a:t>famille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d’un </a:t>
            </a:r>
            <a:r>
              <a:rPr lang="en-US" altLang="x-none" sz="1800" dirty="0" err="1">
                <a:solidFill>
                  <a:schemeClr val="tx1"/>
                </a:solidFill>
                <a:latin typeface="Arial" charset="0"/>
                <a:sym typeface="Arial" charset="0"/>
              </a:rPr>
              <a:t>ami</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l’événement</a:t>
            </a:r>
            <a:r>
              <a:rPr lang="en-US" altLang="x-none" sz="1800" dirty="0">
                <a:solidFill>
                  <a:schemeClr val="tx1"/>
                </a:solidFill>
                <a:latin typeface="Arial" charset="0"/>
                <a:sym typeface="Arial" charset="0"/>
              </a:rPr>
              <a:t> doit </a:t>
            </a:r>
            <a:r>
              <a:rPr lang="en-US" altLang="x-none" sz="1800" dirty="0" err="1">
                <a:solidFill>
                  <a:schemeClr val="tx1"/>
                </a:solidFill>
                <a:latin typeface="Arial" charset="0"/>
                <a:sym typeface="Arial" charset="0"/>
              </a:rPr>
              <a:t>avoir</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éte</a:t>
            </a:r>
            <a:r>
              <a:rPr lang="en-US" altLang="x-none" sz="1800" dirty="0">
                <a:solidFill>
                  <a:schemeClr val="tx1"/>
                </a:solidFill>
                <a:latin typeface="Arial" charset="0"/>
                <a:sym typeface="Arial" charset="0"/>
              </a:rPr>
              <a:t>́ violent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accidentel</a:t>
            </a:r>
            <a:r>
              <a:rPr lang="en-US" altLang="x-none" sz="1800" dirty="0">
                <a:solidFill>
                  <a:schemeClr val="tx1"/>
                </a:solidFill>
                <a:latin typeface="Arial" charset="0"/>
                <a:sym typeface="Arial" charset="0"/>
              </a:rPr>
              <a:t> ;</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en-US" altLang="x-none" sz="1800" dirty="0">
                <a:solidFill>
                  <a:schemeClr val="tx1"/>
                </a:solidFill>
                <a:latin typeface="Arial" charset="0"/>
                <a:sym typeface="Arial" charset="0"/>
              </a:rPr>
              <a:t>4. </a:t>
            </a:r>
            <a:r>
              <a:rPr lang="en-US" altLang="x-none" sz="1800" dirty="0" err="1">
                <a:solidFill>
                  <a:schemeClr val="tx1"/>
                </a:solidFill>
                <a:latin typeface="Arial" charset="0"/>
                <a:sym typeface="Arial" charset="0"/>
              </a:rPr>
              <a:t>en</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étant</a:t>
            </a:r>
            <a:r>
              <a:rPr lang="en-US" altLang="x-none" sz="1800" dirty="0">
                <a:solidFill>
                  <a:schemeClr val="tx1"/>
                </a:solidFill>
                <a:latin typeface="Arial" charset="0"/>
                <a:sym typeface="Arial" charset="0"/>
              </a:rPr>
              <a:t> exposé de </a:t>
            </a:r>
            <a:r>
              <a:rPr lang="en-US" altLang="x-none" sz="1800" dirty="0" err="1">
                <a:solidFill>
                  <a:schemeClr val="tx1"/>
                </a:solidFill>
                <a:latin typeface="Arial" charset="0"/>
                <a:sym typeface="Arial" charset="0"/>
              </a:rPr>
              <a:t>manière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répétée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ou</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extrême</a:t>
            </a:r>
            <a:r>
              <a:rPr lang="en-US" altLang="x-none" sz="1800" dirty="0">
                <a:solidFill>
                  <a:schemeClr val="tx1"/>
                </a:solidFill>
                <a:latin typeface="Arial" charset="0"/>
                <a:sym typeface="Arial" charset="0"/>
              </a:rPr>
              <a:t> à des </a:t>
            </a:r>
            <a:r>
              <a:rPr lang="en-US" altLang="x-none" sz="1800" dirty="0" err="1">
                <a:solidFill>
                  <a:schemeClr val="tx1"/>
                </a:solidFill>
                <a:latin typeface="Arial" charset="0"/>
                <a:sym typeface="Arial" charset="0"/>
              </a:rPr>
              <a:t>détails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horribles</a:t>
            </a:r>
            <a:r>
              <a:rPr lang="en-US" altLang="x-none" sz="1800" dirty="0">
                <a:solidFill>
                  <a:schemeClr val="tx1"/>
                </a:solidFill>
                <a:latin typeface="Arial" charset="0"/>
                <a:sym typeface="Arial" charset="0"/>
              </a:rPr>
              <a:t> d’un </a:t>
            </a:r>
            <a:r>
              <a:rPr lang="en-US" altLang="x-none" sz="1800" dirty="0" err="1">
                <a:solidFill>
                  <a:schemeClr val="tx1"/>
                </a:solidFill>
                <a:latin typeface="Arial" charset="0"/>
                <a:sym typeface="Arial" charset="0"/>
              </a:rPr>
              <a:t>événement</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traumatisant</a:t>
            </a:r>
            <a:r>
              <a:rPr lang="en-US" altLang="x-none" sz="1800" dirty="0">
                <a:solidFill>
                  <a:schemeClr val="tx1"/>
                </a:solidFill>
                <a:latin typeface="Arial" charset="0"/>
                <a:sym typeface="Arial" charset="0"/>
              </a:rPr>
              <a:t> (p. ex., premiers </a:t>
            </a:r>
            <a:r>
              <a:rPr lang="en-US" altLang="x-none" sz="1800" dirty="0" err="1">
                <a:solidFill>
                  <a:schemeClr val="tx1"/>
                </a:solidFill>
                <a:latin typeface="Arial" charset="0"/>
                <a:sym typeface="Arial" charset="0"/>
              </a:rPr>
              <a:t>intervenants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ramassant</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restes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humains</a:t>
            </a:r>
            <a:r>
              <a:rPr lang="en-US" altLang="x-none" sz="1800" dirty="0">
                <a:solidFill>
                  <a:schemeClr val="tx1"/>
                </a:solidFill>
                <a:latin typeface="Arial" charset="0"/>
                <a:sym typeface="Arial" charset="0"/>
              </a:rPr>
              <a:t>, agents de police qui </a:t>
            </a:r>
            <a:r>
              <a:rPr lang="en-US" altLang="x-none" sz="1800" dirty="0" err="1">
                <a:solidFill>
                  <a:schemeClr val="tx1"/>
                </a:solidFill>
                <a:latin typeface="Arial" charset="0"/>
                <a:sym typeface="Arial" charset="0"/>
              </a:rPr>
              <a:t>entendent</a:t>
            </a:r>
            <a:r>
              <a:rPr lang="en-US" altLang="x-none" sz="1800" dirty="0">
                <a:solidFill>
                  <a:schemeClr val="tx1"/>
                </a:solidFill>
                <a:latin typeface="Arial" charset="0"/>
                <a:sym typeface="Arial" charset="0"/>
              </a:rPr>
              <a:t> de </a:t>
            </a:r>
            <a:r>
              <a:rPr lang="en-US" altLang="x-none" sz="1800" dirty="0" err="1">
                <a:solidFill>
                  <a:schemeClr val="tx1"/>
                </a:solidFill>
                <a:latin typeface="Arial" charset="0"/>
                <a:sym typeface="Arial" charset="0"/>
              </a:rPr>
              <a:t>manière</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répétée</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détails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concernant</a:t>
            </a:r>
            <a:r>
              <a:rPr lang="en-US" altLang="x-none" sz="1800" dirty="0">
                <a:solidFill>
                  <a:schemeClr val="tx1"/>
                </a:solidFill>
                <a:latin typeface="Arial" charset="0"/>
                <a:sym typeface="Arial" charset="0"/>
              </a:rPr>
              <a:t> des </a:t>
            </a:r>
            <a:r>
              <a:rPr lang="en-US" altLang="x-none" sz="1800" dirty="0" err="1">
                <a:solidFill>
                  <a:schemeClr val="tx1"/>
                </a:solidFill>
                <a:latin typeface="Arial" charset="0"/>
                <a:sym typeface="Arial" charset="0"/>
              </a:rPr>
              <a:t>violences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sexuelles</a:t>
            </a:r>
            <a:r>
              <a:rPr lang="en-US" altLang="x-none" sz="1800" dirty="0">
                <a:solidFill>
                  <a:schemeClr val="tx1"/>
                </a:solidFill>
                <a:latin typeface="Arial" charset="0"/>
                <a:sym typeface="Arial" charset="0"/>
              </a:rPr>
              <a:t> </a:t>
            </a:r>
            <a:r>
              <a:rPr lang="en-US" altLang="x-none" sz="1800" dirty="0" err="1">
                <a:solidFill>
                  <a:schemeClr val="tx1"/>
                </a:solidFill>
                <a:latin typeface="Arial" charset="0"/>
                <a:sym typeface="Arial" charset="0"/>
              </a:rPr>
              <a:t>faites</a:t>
            </a:r>
            <a:r>
              <a:rPr lang="en-US" altLang="x-none" sz="1800" dirty="0">
                <a:solidFill>
                  <a:schemeClr val="tx1"/>
                </a:solidFill>
                <a:latin typeface="Arial" charset="0"/>
                <a:sym typeface="Arial" charset="0"/>
              </a:rPr>
              <a:t> à des enfants).</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A DSM 5</a:t>
            </a:r>
          </a:p>
        </p:txBody>
      </p:sp>
      <p:sp>
        <p:nvSpPr>
          <p:cNvPr id="7" name="Rectangle 1">
            <a:extLst>
              <a:ext uri="{FF2B5EF4-FFF2-40B4-BE49-F238E27FC236}">
                <a16:creationId xmlns:a16="http://schemas.microsoft.com/office/drawing/2014/main" id="{44ACACAA-25C9-964E-8F2E-6E7682EA2284}"/>
              </a:ext>
            </a:extLst>
          </p:cNvPr>
          <p:cNvSpPr>
            <a:spLocks/>
          </p:cNvSpPr>
          <p:nvPr/>
        </p:nvSpPr>
        <p:spPr bwMode="auto">
          <a:xfrm>
            <a:off x="274320" y="6083238"/>
            <a:ext cx="10296745" cy="76323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2000" dirty="0">
                <a:solidFill>
                  <a:schemeClr val="bg1"/>
                </a:solidFill>
                <a:latin typeface="+mj-lt"/>
                <a:sym typeface="Cambria" charset="0"/>
              </a:rPr>
              <a:t>Remarque : Le </a:t>
            </a:r>
            <a:r>
              <a:rPr lang="en-US" altLang="x-none" sz="2000" dirty="0" err="1">
                <a:solidFill>
                  <a:schemeClr val="bg1"/>
                </a:solidFill>
                <a:latin typeface="+mj-lt"/>
                <a:sym typeface="Cambria" charset="0"/>
              </a:rPr>
              <a:t>critère</a:t>
            </a:r>
            <a:r>
              <a:rPr lang="en-US" altLang="x-none" sz="2000" dirty="0">
                <a:solidFill>
                  <a:schemeClr val="bg1"/>
                </a:solidFill>
                <a:latin typeface="+mj-lt"/>
                <a:sym typeface="Cambria" charset="0"/>
              </a:rPr>
              <a:t> A4 ne </a:t>
            </a:r>
            <a:r>
              <a:rPr lang="en-US" altLang="x-none" sz="2000" dirty="0" err="1">
                <a:solidFill>
                  <a:schemeClr val="bg1"/>
                </a:solidFill>
                <a:latin typeface="+mj-lt"/>
                <a:sym typeface="Cambria" charset="0"/>
              </a:rPr>
              <a:t>s’applique</a:t>
            </a:r>
            <a:r>
              <a:rPr lang="en-US" altLang="x-none" sz="2000" dirty="0">
                <a:solidFill>
                  <a:schemeClr val="bg1"/>
                </a:solidFill>
                <a:latin typeface="+mj-lt"/>
                <a:sym typeface="Cambria" charset="0"/>
              </a:rPr>
              <a:t> pas à </a:t>
            </a:r>
            <a:r>
              <a:rPr lang="en-US" altLang="x-none" sz="2000" dirty="0" err="1">
                <a:solidFill>
                  <a:schemeClr val="bg1"/>
                </a:solidFill>
                <a:latin typeface="+mj-lt"/>
                <a:sym typeface="Cambria" charset="0"/>
              </a:rPr>
              <a:t>l’exposition</a:t>
            </a:r>
            <a:r>
              <a:rPr lang="en-US" altLang="x-none" sz="2000" dirty="0">
                <a:solidFill>
                  <a:schemeClr val="bg1"/>
                </a:solidFill>
                <a:latin typeface="+mj-lt"/>
                <a:sym typeface="Cambria" charset="0"/>
              </a:rPr>
              <a:t> par des </a:t>
            </a:r>
            <a:r>
              <a:rPr lang="en-US" altLang="x-none" sz="2000" dirty="0" err="1">
                <a:solidFill>
                  <a:schemeClr val="bg1"/>
                </a:solidFill>
                <a:latin typeface="+mj-lt"/>
                <a:sym typeface="Cambria" charset="0"/>
              </a:rPr>
              <a:t>médias</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électroniques</a:t>
            </a:r>
            <a:r>
              <a:rPr lang="en-US" altLang="x-none" sz="2000" dirty="0">
                <a:solidFill>
                  <a:schemeClr val="bg1"/>
                </a:solidFill>
                <a:latin typeface="+mj-lt"/>
                <a:sym typeface="Cambria" charset="0"/>
              </a:rPr>
              <a:t>, la </a:t>
            </a:r>
            <a:r>
              <a:rPr lang="en-US" altLang="x-none" sz="2000" dirty="0" err="1">
                <a:solidFill>
                  <a:schemeClr val="bg1"/>
                </a:solidFill>
                <a:latin typeface="+mj-lt"/>
                <a:sym typeface="Cambria" charset="0"/>
              </a:rPr>
              <a:t>télévision</a:t>
            </a:r>
            <a:r>
              <a:rPr lang="en-US" altLang="x-none" sz="2000" dirty="0">
                <a:solidFill>
                  <a:schemeClr val="bg1"/>
                </a:solidFill>
                <a:latin typeface="+mj-lt"/>
                <a:sym typeface="Cambria" charset="0"/>
              </a:rPr>
              <a:t>, des films </a:t>
            </a:r>
            <a:r>
              <a:rPr lang="en-US" altLang="x-none" sz="2000" dirty="0" err="1">
                <a:solidFill>
                  <a:schemeClr val="bg1"/>
                </a:solidFill>
                <a:latin typeface="+mj-lt"/>
                <a:sym typeface="Cambria" charset="0"/>
              </a:rPr>
              <a:t>ou</a:t>
            </a:r>
            <a:r>
              <a:rPr lang="en-US" altLang="x-none" sz="2000" dirty="0">
                <a:solidFill>
                  <a:schemeClr val="bg1"/>
                </a:solidFill>
                <a:latin typeface="+mj-lt"/>
                <a:sym typeface="Cambria" charset="0"/>
              </a:rPr>
              <a:t> des photos, </a:t>
            </a:r>
            <a:r>
              <a:rPr lang="en-US" altLang="x-none" sz="2000" dirty="0" err="1">
                <a:solidFill>
                  <a:schemeClr val="bg1"/>
                </a:solidFill>
                <a:latin typeface="+mj-lt"/>
                <a:sym typeface="Cambria" charset="0"/>
              </a:rPr>
              <a:t>sauf</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si</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cela</a:t>
            </a:r>
            <a:r>
              <a:rPr lang="en-US" altLang="x-none" sz="2000" dirty="0">
                <a:solidFill>
                  <a:schemeClr val="bg1"/>
                </a:solidFill>
                <a:latin typeface="+mj-lt"/>
                <a:sym typeface="Cambria" charset="0"/>
              </a:rPr>
              <a:t> </a:t>
            </a:r>
            <a:r>
              <a:rPr lang="en-US" altLang="x-none" sz="2000" dirty="0" err="1">
                <a:solidFill>
                  <a:schemeClr val="bg1"/>
                </a:solidFill>
                <a:latin typeface="+mj-lt"/>
                <a:sym typeface="Cambria" charset="0"/>
              </a:rPr>
              <a:t>est</a:t>
            </a:r>
            <a:r>
              <a:rPr lang="en-US" altLang="x-none" sz="2000" dirty="0">
                <a:solidFill>
                  <a:schemeClr val="bg1"/>
                </a:solidFill>
                <a:latin typeface="+mj-lt"/>
                <a:sym typeface="Cambria" charset="0"/>
              </a:rPr>
              <a:t> lié au travail.</a:t>
            </a:r>
          </a:p>
        </p:txBody>
      </p:sp>
    </p:spTree>
    <p:extLst>
      <p:ext uri="{BB962C8B-B14F-4D97-AF65-F5344CB8AC3E}">
        <p14:creationId xmlns:p14="http://schemas.microsoft.com/office/powerpoint/2010/main" val="176525805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825625" y="3714889"/>
            <a:ext cx="8540750" cy="3851275"/>
          </a:xfrm>
        </p:spPr>
        <p:txBody>
          <a:bodyPr/>
          <a:lstStyle/>
          <a:p>
            <a:pPr algn="just" eaLnBrk="1" hangingPunct="1"/>
            <a:r>
              <a:rPr lang="fr-FR" altLang="x-none" sz="2800" dirty="0">
                <a:solidFill>
                  <a:srgbClr val="FF0000"/>
                </a:solidFill>
                <a:ea typeface="ＭＳ Ｐゴシック" charset="-128"/>
              </a:rPr>
              <a:t>Le second temps reste celui de  l</a:t>
            </a:r>
            <a:r>
              <a:rPr lang="fr-FR" altLang="fr-FR" sz="2800" dirty="0">
                <a:solidFill>
                  <a:srgbClr val="FF0000"/>
                </a:solidFill>
                <a:ea typeface="ＭＳ Ｐゴシック" charset="-128"/>
              </a:rPr>
              <a:t>’</a:t>
            </a:r>
            <a:r>
              <a:rPr lang="fr-FR" altLang="x-none" sz="2800" dirty="0">
                <a:solidFill>
                  <a:srgbClr val="FF0000"/>
                </a:solidFill>
                <a:ea typeface="ＭＳ Ｐゴシック" charset="-128"/>
              </a:rPr>
              <a:t>évolution du sujet, de son et du développement de son système psychique.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29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Symptômes envahissants</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marL="342900" indent="-342900" algn="just">
              <a:lnSpc>
                <a:spcPct val="90000"/>
              </a:lnSpc>
              <a:spcBef>
                <a:spcPts val="75"/>
              </a:spcBef>
              <a:buClrTx/>
              <a:buSzTx/>
              <a:buFontTx/>
              <a:buAutoNum type="arabicPeriod"/>
            </a:pPr>
            <a:r>
              <a:rPr lang="fr-FR" altLang="x-none" sz="1800" dirty="0">
                <a:solidFill>
                  <a:schemeClr val="tx1"/>
                </a:solidFill>
                <a:latin typeface="Arial" charset="0"/>
                <a:sym typeface="Arial" charset="0"/>
              </a:rPr>
              <a:t>Souvenirs répétitifs, involontaires et envahissants du ou des événements traumatiques provoquant un sentiment de détresse;</a:t>
            </a:r>
          </a:p>
          <a:p>
            <a:pPr algn="just">
              <a:lnSpc>
                <a:spcPct val="90000"/>
              </a:lnSpc>
              <a:spcBef>
                <a:spcPts val="75"/>
              </a:spcBef>
              <a:buClrTx/>
              <a:buSzTx/>
              <a:buNone/>
            </a:pPr>
            <a:r>
              <a:rPr lang="fr-FR" altLang="x-none" sz="1800" i="1" dirty="0">
                <a:solidFill>
                  <a:schemeClr val="tx1"/>
                </a:solidFill>
                <a:latin typeface="Arial" charset="0"/>
                <a:sym typeface="Arial" charset="0"/>
              </a:rPr>
              <a:t>NB: chez les enfants de plus de 6 ans on peut observer un jeu répétitif exprimant des thèmes ou des aspects du traumatisme</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2. Rêves répétitifs provoquant un sentiment de détresse dans lesquels le contenu et/ou l’affect du rêve sont liés à l’événement/aux événements traumatiques</a:t>
            </a:r>
          </a:p>
          <a:p>
            <a:pPr algn="just">
              <a:lnSpc>
                <a:spcPct val="90000"/>
              </a:lnSpc>
              <a:spcBef>
                <a:spcPts val="75"/>
              </a:spcBef>
              <a:buClrTx/>
              <a:buSzTx/>
              <a:buNone/>
            </a:pPr>
            <a:r>
              <a:rPr lang="fr-FR" altLang="x-none" sz="1800" i="1" dirty="0">
                <a:solidFill>
                  <a:schemeClr val="tx1"/>
                </a:solidFill>
                <a:latin typeface="Arial" charset="0"/>
                <a:sym typeface="Arial" charset="0"/>
              </a:rPr>
              <a:t>NB: Chez les enfants, il peut y avoir des rêves effrayants sans contenu reconnaissable</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1679677456"/>
      </p:ext>
    </p:extLst>
  </p:cSld>
  <p:clrMapOvr>
    <a:masterClrMapping/>
  </p:clrMapOvr>
  <p:transition spd="slow">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4" y="1844676"/>
            <a:ext cx="7920879" cy="29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3. Réactions dissociatives (par exemple flashbacks) au cours desquelles l’individu se sent ou agit comme si le ou les évènements traumatiques allaient se reproduire. (De tells réactions peuvent survenir sur un continuum, l’expression la plus extrême étant une abolition complète de la conscience de l’environnement.</a:t>
            </a:r>
          </a:p>
          <a:p>
            <a:pPr algn="just">
              <a:lnSpc>
                <a:spcPct val="90000"/>
              </a:lnSpc>
              <a:spcBef>
                <a:spcPts val="75"/>
              </a:spcBef>
              <a:buClrTx/>
              <a:buSzTx/>
              <a:buNone/>
            </a:pPr>
            <a:r>
              <a:rPr lang="fr-FR" altLang="x-none" sz="1800" i="1" dirty="0">
                <a:solidFill>
                  <a:schemeClr val="tx1"/>
                </a:solidFill>
                <a:latin typeface="Arial" charset="0"/>
                <a:sym typeface="Arial" charset="0"/>
              </a:rPr>
              <a:t>NB: Chez les enfants, on peut observer des reconstitutions spécifiques du traumatismes au cours de jeux.</a:t>
            </a:r>
          </a:p>
          <a:p>
            <a:pPr algn="just">
              <a:lnSpc>
                <a:spcPct val="90000"/>
              </a:lnSpc>
              <a:spcBef>
                <a:spcPts val="75"/>
              </a:spcBef>
              <a:buClrTx/>
              <a:buSzTx/>
              <a:buNone/>
            </a:pPr>
            <a:endParaRPr lang="fr-FR" altLang="x-none" sz="1800" i="1"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4. Sentiment intense ou prolongé de </a:t>
            </a:r>
            <a:r>
              <a:rPr lang="fr-FR" altLang="x-none" sz="1800" dirty="0" err="1">
                <a:solidFill>
                  <a:schemeClr val="tx1"/>
                </a:solidFill>
                <a:latin typeface="Arial" charset="0"/>
                <a:sym typeface="Arial" charset="0"/>
              </a:rPr>
              <a:t>détressse</a:t>
            </a:r>
            <a:r>
              <a:rPr lang="fr-FR" altLang="x-none" sz="1800" dirty="0">
                <a:solidFill>
                  <a:schemeClr val="tx1"/>
                </a:solidFill>
                <a:latin typeface="Arial" charset="0"/>
                <a:sym typeface="Arial" charset="0"/>
              </a:rPr>
              <a:t> psychique lors de l’exposition à des indices internes ou externes pouvant évoquer ou ressembler à un aspect du ou des événements traumatiques en cause</a:t>
            </a:r>
          </a:p>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4197472833"/>
      </p:ext>
    </p:extLst>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29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Humeur négative</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5. Incapacité persistante d’éprouver des émotions positives (par exemple incapacité d’éprouver bonheur, satisfaction ou sentiment affectueux)</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4039304918"/>
      </p:ext>
    </p:extLst>
  </p:cSld>
  <p:clrMapOvr>
    <a:masterClrMapping/>
  </p:clrMapOvr>
  <p:transition spd="slow">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33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Symptômes dissociatifs</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6. Altération de la perception de la réalité, de son environnement ou de soi-même (par exemple se voire soi-même d’une manière différente, être dans un état d’hébétude ou percevoir un ralentissement  de l’écoulement du temps)</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7. Incapacité de se rappeler un aspect important du ou des événements traumatiques (typiquement en raison de l’</a:t>
            </a:r>
            <a:r>
              <a:rPr lang="fr-FR" altLang="x-none" sz="1800" dirty="0" err="1">
                <a:solidFill>
                  <a:schemeClr val="tx1"/>
                </a:solidFill>
                <a:latin typeface="Arial" charset="0"/>
                <a:sym typeface="Arial" charset="0"/>
              </a:rPr>
              <a:t>amnèsie</a:t>
            </a:r>
            <a:r>
              <a:rPr lang="fr-FR" altLang="x-none" sz="1800" dirty="0">
                <a:solidFill>
                  <a:schemeClr val="tx1"/>
                </a:solidFill>
                <a:latin typeface="Arial" charset="0"/>
                <a:sym typeface="Arial" charset="0"/>
              </a:rPr>
              <a:t> dissociative et non pas en raison d’autres facteurs comme un traumatisme crânien, l’alcool ou des drogues)</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3593399228"/>
      </p:ext>
    </p:extLst>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33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Symptômes d’évitement</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8. Efforts pour éviter les souvenirs, pensées ou sentiments concernant ou étroitement associés à un ou plusieurs événements traumatiques et provoquant un sentiment de détresse</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9. Efforts pour éviter les rappels externes (personnes, endroits, conversations, activités, objets, situations) qui réveillent des souvenirs, des pensées ou des sentiments associés à un ou plusieurs événements traumatiques et provoquant un sentiment de détresse.</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1251670764"/>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844676"/>
            <a:ext cx="8264236" cy="33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Présence de neuf (ou plus) des symptômes suivants de n’importe laquelle des cinq catégories suivantes: symptômes envahissants, humeur négative, symptômes dissociatifs, symptômes d’évitement et symptômes d’éveil, débutant ou s’aggravant après la survenue du ou des événements traumatiques en cause.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ctr">
              <a:lnSpc>
                <a:spcPct val="90000"/>
              </a:lnSpc>
              <a:spcBef>
                <a:spcPts val="75"/>
              </a:spcBef>
              <a:buClrTx/>
              <a:buSzTx/>
              <a:buNone/>
            </a:pPr>
            <a:r>
              <a:rPr lang="fr-FR" altLang="x-none" sz="1800" b="1" dirty="0">
                <a:solidFill>
                  <a:schemeClr val="tx1"/>
                </a:solidFill>
                <a:latin typeface="Arial" charset="0"/>
                <a:sym typeface="Arial" charset="0"/>
              </a:rPr>
              <a:t>Symptômes d’éveil</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10. Perturbation du sommeil</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11. Comportements irritable ou accès de colère (avec peu ou pas de provocation) qui s’expriment typiquement par une agressivité verbale ou physique envers des personnes ou des objets.</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12. </a:t>
            </a:r>
            <a:r>
              <a:rPr lang="fr-FR" altLang="x-none" sz="1800" dirty="0" err="1">
                <a:solidFill>
                  <a:schemeClr val="tx1"/>
                </a:solidFill>
                <a:latin typeface="Arial" charset="0"/>
                <a:sym typeface="Arial" charset="0"/>
              </a:rPr>
              <a:t>Hypervigilance</a:t>
            </a:r>
            <a:endParaRPr lang="fr-FR" altLang="x-none" sz="1800" dirty="0">
              <a:solidFill>
                <a:schemeClr val="tx1"/>
              </a:solidFill>
              <a:latin typeface="Arial" charset="0"/>
              <a:sym typeface="Arial" charset="0"/>
            </a:endParaRP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13. Difficultés de concentration</a:t>
            </a:r>
          </a:p>
          <a:p>
            <a:pPr algn="just">
              <a:lnSpc>
                <a:spcPct val="90000"/>
              </a:lnSpc>
              <a:spcBef>
                <a:spcPts val="75"/>
              </a:spcBef>
              <a:buClrTx/>
              <a:buSzTx/>
              <a:buNone/>
            </a:pPr>
            <a:endParaRPr lang="fr-FR"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14. Réaction de sursaut </a:t>
            </a:r>
            <a:r>
              <a:rPr lang="fr-FR" altLang="x-none" sz="1800" dirty="0" err="1">
                <a:solidFill>
                  <a:schemeClr val="tx1"/>
                </a:solidFill>
                <a:latin typeface="Arial" charset="0"/>
                <a:sym typeface="Arial" charset="0"/>
              </a:rPr>
              <a:t>exagéée</a:t>
            </a:r>
            <a:endParaRPr lang="fr-FR" altLang="x-none" sz="1800"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B ADSM 5 </a:t>
            </a:r>
          </a:p>
        </p:txBody>
      </p:sp>
    </p:spTree>
    <p:extLst>
      <p:ext uri="{BB962C8B-B14F-4D97-AF65-F5344CB8AC3E}">
        <p14:creationId xmlns:p14="http://schemas.microsoft.com/office/powerpoint/2010/main" val="790604916"/>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484785"/>
            <a:ext cx="826423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La durée de la perturbation (des symptômes du critères B) est de 3 jours à 1 mois après l’exposition au traumatisme</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just">
              <a:lnSpc>
                <a:spcPct val="90000"/>
              </a:lnSpc>
              <a:spcBef>
                <a:spcPts val="75"/>
              </a:spcBef>
              <a:buClrTx/>
              <a:buSzTx/>
              <a:buNone/>
            </a:pPr>
            <a:r>
              <a:rPr lang="fr-FR" altLang="x-none" sz="1800" dirty="0">
                <a:solidFill>
                  <a:schemeClr val="tx1"/>
                </a:solidFill>
                <a:latin typeface="Arial" charset="0"/>
                <a:sym typeface="Arial" charset="0"/>
              </a:rPr>
              <a:t>NB: Les symptômes débutent typiquement immédiatement après le traumatisme mais ils doivent persister pendant au moins 3 jours et jusqu’à 1 mois pour répondre aux critères diagnostiques du trouble.</a:t>
            </a: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C ADSM 5 </a:t>
            </a:r>
          </a:p>
        </p:txBody>
      </p:sp>
    </p:spTree>
    <p:extLst>
      <p:ext uri="{BB962C8B-B14F-4D97-AF65-F5344CB8AC3E}">
        <p14:creationId xmlns:p14="http://schemas.microsoft.com/office/powerpoint/2010/main" val="2358978372"/>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484785"/>
            <a:ext cx="826423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La perturbation entraine une détresse cliniquement significative ou une altération du fonctionnement social, professionnel ou dans d’autres domaines importants</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D ADSM 5 </a:t>
            </a:r>
          </a:p>
        </p:txBody>
      </p:sp>
    </p:spTree>
    <p:extLst>
      <p:ext uri="{BB962C8B-B14F-4D97-AF65-F5344CB8AC3E}">
        <p14:creationId xmlns:p14="http://schemas.microsoft.com/office/powerpoint/2010/main" val="2284654511"/>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p:cNvSpPr>
          <p:nvPr/>
        </p:nvSpPr>
        <p:spPr bwMode="auto">
          <a:xfrm>
            <a:off x="1864211" y="844179"/>
            <a:ext cx="8778874" cy="5169643"/>
          </a:xfrm>
          <a:prstGeom prst="rect">
            <a:avLst/>
          </a:prstGeom>
          <a:solidFill>
            <a:srgbClr val="FFCC66"/>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262147" name="Rectangle 3"/>
          <p:cNvSpPr>
            <a:spLocks/>
          </p:cNvSpPr>
          <p:nvPr/>
        </p:nvSpPr>
        <p:spPr bwMode="auto">
          <a:xfrm>
            <a:off x="2063553" y="1484785"/>
            <a:ext cx="8264236"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a:lnSpc>
                <a:spcPct val="90000"/>
              </a:lnSpc>
              <a:spcBef>
                <a:spcPts val="75"/>
              </a:spcBef>
              <a:buClrTx/>
              <a:buSzTx/>
              <a:buNone/>
            </a:pPr>
            <a:endParaRPr lang="en-US" altLang="x-none" sz="1800" dirty="0">
              <a:solidFill>
                <a:schemeClr val="tx1"/>
              </a:solidFill>
              <a:latin typeface="Arial" charset="0"/>
              <a:sym typeface="Arial" charset="0"/>
            </a:endParaRPr>
          </a:p>
          <a:p>
            <a:pPr algn="just">
              <a:lnSpc>
                <a:spcPct val="90000"/>
              </a:lnSpc>
              <a:spcBef>
                <a:spcPts val="75"/>
              </a:spcBef>
              <a:buClrTx/>
              <a:buSzTx/>
              <a:buNone/>
            </a:pPr>
            <a:r>
              <a:rPr lang="fr-FR" altLang="x-none" sz="1800" b="1" dirty="0">
                <a:solidFill>
                  <a:schemeClr val="tx1"/>
                </a:solidFill>
                <a:latin typeface="Arial" charset="0"/>
                <a:sym typeface="Arial" charset="0"/>
              </a:rPr>
              <a:t>La perturbation n’est pas due aux effets physiologiques d’une substance (par exemple médicament ou alcool) ou à une autre affection médicale (par exemple lésion cérébrale traumatique légère) et n’est pas mieux expliquée par un troubles psychotique bref.</a:t>
            </a:r>
          </a:p>
          <a:p>
            <a:pPr algn="just">
              <a:lnSpc>
                <a:spcPct val="90000"/>
              </a:lnSpc>
              <a:spcBef>
                <a:spcPts val="75"/>
              </a:spcBef>
              <a:buClrTx/>
              <a:buSzTx/>
              <a:buNone/>
            </a:pPr>
            <a:endParaRPr lang="fr-FR" altLang="x-none" sz="1800" b="1" dirty="0">
              <a:solidFill>
                <a:schemeClr val="tx1"/>
              </a:solidFill>
              <a:latin typeface="Arial" charset="0"/>
              <a:sym typeface="Arial" charset="0"/>
            </a:endParaRPr>
          </a:p>
          <a:p>
            <a:pPr algn="just">
              <a:lnSpc>
                <a:spcPct val="90000"/>
              </a:lnSpc>
              <a:spcBef>
                <a:spcPts val="75"/>
              </a:spcBef>
              <a:buClrTx/>
              <a:buSzTx/>
              <a:buNone/>
            </a:pPr>
            <a:endParaRPr lang="en-US" altLang="x-none" sz="1800" dirty="0">
              <a:solidFill>
                <a:srgbClr val="D90B00"/>
              </a:solidFill>
              <a:latin typeface="Cambria" charset="0"/>
              <a:sym typeface="Cambria" charset="0"/>
            </a:endParaRPr>
          </a:p>
        </p:txBody>
      </p:sp>
      <p:sp>
        <p:nvSpPr>
          <p:cNvPr id="262148" name="AutoShape 4"/>
          <p:cNvSpPr>
            <a:spLocks/>
          </p:cNvSpPr>
          <p:nvPr/>
        </p:nvSpPr>
        <p:spPr bwMode="auto">
          <a:xfrm>
            <a:off x="5570831" y="-83741"/>
            <a:ext cx="1221592" cy="927919"/>
          </a:xfrm>
          <a:prstGeom prst="roundRect">
            <a:avLst>
              <a:gd name="adj" fmla="val 11903"/>
            </a:avLst>
          </a:prstGeom>
          <a:solidFill>
            <a:srgbClr val="00B050"/>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sz="1800">
              <a:solidFill>
                <a:schemeClr val="tx1"/>
              </a:solidFill>
              <a:latin typeface="Tahoma" charset="0"/>
            </a:endParaRPr>
          </a:p>
        </p:txBody>
      </p:sp>
      <p:sp>
        <p:nvSpPr>
          <p:cNvPr id="262149" name="Rectangle 5"/>
          <p:cNvSpPr>
            <a:spLocks/>
          </p:cNvSpPr>
          <p:nvPr/>
        </p:nvSpPr>
        <p:spPr bwMode="auto">
          <a:xfrm>
            <a:off x="5593134" y="22462"/>
            <a:ext cx="1080119"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700" b="1" dirty="0" err="1">
                <a:solidFill>
                  <a:srgbClr val="FFFFFF"/>
                </a:solidFill>
                <a:latin typeface="Tahoma" charset="0"/>
              </a:rPr>
              <a:t>Critère</a:t>
            </a:r>
            <a:r>
              <a:rPr lang="en-US" altLang="x-none" sz="1700" b="1" dirty="0">
                <a:solidFill>
                  <a:srgbClr val="FFFFFF"/>
                </a:solidFill>
                <a:latin typeface="Tahoma" charset="0"/>
              </a:rPr>
              <a:t> E ADSM 5 </a:t>
            </a:r>
          </a:p>
        </p:txBody>
      </p:sp>
    </p:spTree>
    <p:extLst>
      <p:ext uri="{BB962C8B-B14F-4D97-AF65-F5344CB8AC3E}">
        <p14:creationId xmlns:p14="http://schemas.microsoft.com/office/powerpoint/2010/main" val="2597787204"/>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rrowheads="1"/>
          </p:cNvSpPr>
          <p:nvPr>
            <p:ph type="body" idx="1"/>
          </p:nvPr>
        </p:nvSpPr>
        <p:spPr>
          <a:xfrm>
            <a:off x="2648585" y="1412875"/>
            <a:ext cx="8540750" cy="5445125"/>
          </a:xfrm>
        </p:spPr>
        <p:txBody>
          <a:bodyPr>
            <a:normAutofit/>
          </a:bodyPr>
          <a:lstStyle/>
          <a:p>
            <a:pPr eaLnBrk="1" hangingPunct="1">
              <a:defRPr/>
            </a:pPr>
            <a:r>
              <a:rPr lang="fr-FR" altLang="x-none" sz="2800" b="1" dirty="0">
                <a:solidFill>
                  <a:schemeClr val="bg1"/>
                </a:solidFill>
                <a:effectLst>
                  <a:outerShdw blurRad="38100" dist="38100" dir="2700000" algn="tl">
                    <a:srgbClr val="C0C0C0"/>
                  </a:outerShdw>
                </a:effectLst>
                <a:latin typeface="+mj-lt"/>
                <a:ea typeface="ＭＳ Ｐゴシック" charset="-128"/>
              </a:rPr>
              <a:t>Le TSPT se présente rarement seul…</a:t>
            </a:r>
          </a:p>
          <a:p>
            <a:pPr eaLnBrk="1" hangingPunct="1">
              <a:defRPr/>
            </a:pPr>
            <a:endParaRPr lang="fr-FR" altLang="x-none" sz="2800" b="1" dirty="0">
              <a:solidFill>
                <a:srgbClr val="FF0000"/>
              </a:solidFill>
              <a:effectLst>
                <a:outerShdw blurRad="38100" dist="38100" dir="2700000" algn="tl">
                  <a:srgbClr val="C0C0C0"/>
                </a:outerShdw>
              </a:effectLst>
              <a:latin typeface="+mj-lt"/>
              <a:ea typeface="ＭＳ Ｐゴシック" charset="-128"/>
            </a:endParaRP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Dépression</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TS</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Séquelles physiques</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Anxiété</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Addictions</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Difficultés relationnelles</a:t>
            </a:r>
          </a:p>
          <a:p>
            <a:pPr lvl="1" eaLnBrk="1" hangingPunct="1">
              <a:defRPr/>
            </a:pPr>
            <a:r>
              <a:rPr lang="fr-FR" altLang="x-none" sz="2800" b="1" dirty="0">
                <a:solidFill>
                  <a:srgbClr val="003399"/>
                </a:solidFill>
                <a:effectLst>
                  <a:outerShdw blurRad="38100" dist="38100" dir="2700000" algn="tl">
                    <a:srgbClr val="C0C0C0"/>
                  </a:outerShdw>
                </a:effectLst>
                <a:latin typeface="+mj-lt"/>
                <a:ea typeface="ＭＳ Ｐゴシック" charset="-128"/>
              </a:rPr>
              <a:t>Troubles de la sexualité.</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754947" y="3216069"/>
            <a:ext cx="8540750" cy="3922712"/>
          </a:xfrm>
        </p:spPr>
        <p:txBody>
          <a:bodyPr/>
          <a:lstStyle/>
          <a:p>
            <a:pPr algn="just" eaLnBrk="1" hangingPunct="1"/>
            <a:r>
              <a:rPr lang="fr-FR" altLang="x-none" sz="2800" dirty="0">
                <a:solidFill>
                  <a:srgbClr val="FF0000"/>
                </a:solidFill>
                <a:ea typeface="ＭＳ Ｐゴシック" charset="-128"/>
              </a:rPr>
              <a:t>C</a:t>
            </a:r>
            <a:r>
              <a:rPr lang="fr-FR" altLang="fr-FR" sz="2800" dirty="0">
                <a:solidFill>
                  <a:srgbClr val="FF0000"/>
                </a:solidFill>
                <a:ea typeface="ＭＳ Ｐゴシック" charset="-128"/>
              </a:rPr>
              <a:t>’</a:t>
            </a:r>
            <a:r>
              <a:rPr lang="fr-FR" altLang="x-none" sz="2800" dirty="0">
                <a:solidFill>
                  <a:srgbClr val="FF0000"/>
                </a:solidFill>
                <a:ea typeface="ＭＳ Ｐゴシック" charset="-128"/>
              </a:rPr>
              <a:t>est dans un troisième temps, que le symptôme va apparaître, le plus souvent suite à la confrontation à un autre événement plus ou moins traumatique et parfois même anodin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3"/>
          <p:cNvSpPr>
            <a:spLocks noGrp="1" noRot="1" noChangeArrowheads="1"/>
          </p:cNvSpPr>
          <p:nvPr>
            <p:ph type="title"/>
          </p:nvPr>
        </p:nvSpPr>
        <p:spPr>
          <a:xfrm>
            <a:off x="992597" y="519159"/>
            <a:ext cx="8042275" cy="1336675"/>
          </a:xfrm>
        </p:spPr>
        <p:txBody>
          <a:bodyPr/>
          <a:lstStyle/>
          <a:p>
            <a:pPr eaLnBrk="1" hangingPunct="1"/>
            <a:r>
              <a:rPr lang="fr-FR" altLang="x-none" sz="4000" dirty="0">
                <a:latin typeface="Tahoma" charset="0"/>
                <a:ea typeface="ＭＳ Ｐゴシック" charset="-128"/>
              </a:rPr>
              <a:t>3.4. Les modèles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a:extLst>
              <a:ext uri="{FF2B5EF4-FFF2-40B4-BE49-F238E27FC236}">
                <a16:creationId xmlns:a16="http://schemas.microsoft.com/office/drawing/2014/main" id="{BBFADF72-C2E9-8842-90B9-D11D2DD30266}"/>
              </a:ext>
            </a:extLst>
          </p:cNvPr>
          <p:cNvSpPr>
            <a:spLocks noGrp="1" noRot="1"/>
          </p:cNvSpPr>
          <p:nvPr>
            <p:ph type="title"/>
          </p:nvPr>
        </p:nvSpPr>
        <p:spPr>
          <a:xfrm>
            <a:off x="2338071" y="571411"/>
            <a:ext cx="8042275" cy="1336675"/>
          </a:xfrm>
        </p:spPr>
        <p:txBody>
          <a:bodyPr/>
          <a:lstStyle/>
          <a:p>
            <a:pPr algn="ctr" eaLnBrk="1" hangingPunct="1"/>
            <a:r>
              <a:rPr lang="fr-FR" altLang="fr-FR" sz="4000" dirty="0">
                <a:latin typeface="Tahoma" panose="020B0604030504040204" pitchFamily="34" charset="0"/>
                <a:ea typeface="ＭＳ Ｐゴシック" panose="020B0600070205080204" pitchFamily="34" charset="-128"/>
              </a:rPr>
              <a:t>Partie 1</a:t>
            </a:r>
            <a:br>
              <a:rPr lang="fr-FR" altLang="fr-FR" sz="4000" dirty="0">
                <a:latin typeface="Tahoma" panose="020B0604030504040204" pitchFamily="34" charset="0"/>
                <a:ea typeface="ＭＳ Ｐゴシック" panose="020B0600070205080204" pitchFamily="34" charset="-128"/>
              </a:rPr>
            </a:br>
            <a:r>
              <a:rPr lang="fr-FR" altLang="fr-FR" sz="4000" dirty="0">
                <a:latin typeface="Tahoma" panose="020B0604030504040204" pitchFamily="34" charset="0"/>
                <a:ea typeface="ＭＳ Ｐゴシック" panose="020B0600070205080204" pitchFamily="34" charset="-128"/>
              </a:rPr>
              <a:t>Les modèles classiques du trauma</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6263FBC5-63F0-5349-8E6A-C8BA36527E73}"/>
              </a:ext>
            </a:extLst>
          </p:cNvPr>
          <p:cNvSpPr>
            <a:spLocks noGrp="1" noRot="1"/>
          </p:cNvSpPr>
          <p:nvPr>
            <p:ph type="body" idx="1"/>
          </p:nvPr>
        </p:nvSpPr>
        <p:spPr>
          <a:xfrm>
            <a:off x="1175657" y="2948895"/>
            <a:ext cx="9962878" cy="4679950"/>
          </a:xfrm>
        </p:spPr>
        <p:txBody>
          <a:bodyPr>
            <a:normAutofit/>
          </a:bodyPr>
          <a:lstStyle/>
          <a:p>
            <a:pPr algn="just" eaLnBrk="1" hangingPunct="1"/>
            <a:r>
              <a:rPr lang="fr-FR" altLang="fr-FR" sz="2800" dirty="0">
                <a:latin typeface="+mj-lt"/>
                <a:ea typeface="ＭＳ Ｐゴシック" panose="020B0600070205080204" pitchFamily="34" charset="-128"/>
              </a:rPr>
              <a:t>Le modèle de conditionnement de </a:t>
            </a:r>
            <a:r>
              <a:rPr lang="fr-FR" altLang="fr-FR" sz="2800" dirty="0" err="1">
                <a:latin typeface="+mj-lt"/>
                <a:ea typeface="ＭＳ Ｐゴシック" panose="020B0600070205080204" pitchFamily="34" charset="-128"/>
              </a:rPr>
              <a:t>Mowrer</a:t>
            </a:r>
            <a:r>
              <a:rPr lang="fr-FR" altLang="fr-FR" sz="2800" dirty="0">
                <a:latin typeface="+mj-lt"/>
                <a:ea typeface="ＭＳ Ｐゴシック" panose="020B0600070205080204" pitchFamily="34" charset="-128"/>
              </a:rPr>
              <a:t> (1960) </a:t>
            </a:r>
          </a:p>
          <a:p>
            <a:pPr algn="just" eaLnBrk="1" hangingPunct="1"/>
            <a:r>
              <a:rPr lang="fr-FR" altLang="fr-FR" sz="2800" dirty="0">
                <a:latin typeface="+mj-lt"/>
                <a:ea typeface="ＭＳ Ｐゴシック" panose="020B0600070205080204" pitchFamily="34" charset="-128"/>
              </a:rPr>
              <a:t>Le modèle de traitement émotionnel de </a:t>
            </a:r>
            <a:r>
              <a:rPr lang="fr-FR" altLang="fr-FR" sz="2800" dirty="0" err="1">
                <a:latin typeface="+mj-lt"/>
                <a:ea typeface="ＭＳ Ｐゴシック" panose="020B0600070205080204" pitchFamily="34" charset="-128"/>
              </a:rPr>
              <a:t>Foa</a:t>
            </a:r>
            <a:r>
              <a:rPr lang="fr-FR" altLang="fr-FR" sz="2800" dirty="0">
                <a:latin typeface="+mj-lt"/>
                <a:ea typeface="ＭＳ Ｐゴシック" panose="020B0600070205080204" pitchFamily="34" charset="-128"/>
              </a:rPr>
              <a:t> et al. (1989) </a:t>
            </a:r>
          </a:p>
          <a:p>
            <a:pPr algn="just" eaLnBrk="1" hangingPunct="1"/>
            <a:r>
              <a:rPr lang="fr-FR" altLang="fr-FR" sz="2800" dirty="0">
                <a:latin typeface="+mj-lt"/>
                <a:ea typeface="ＭＳ Ｐゴシック" panose="020B0600070205080204" pitchFamily="34" charset="-128"/>
              </a:rPr>
              <a:t>Le modèle de Joseph et al. (1995) </a:t>
            </a:r>
          </a:p>
          <a:p>
            <a:pPr algn="just" eaLnBrk="1" hangingPunct="1"/>
            <a:r>
              <a:rPr lang="fr-FR" altLang="fr-FR" sz="2800" dirty="0">
                <a:latin typeface="+mj-lt"/>
                <a:ea typeface="ＭＳ Ｐゴシック" panose="020B0600070205080204" pitchFamily="34" charset="-128"/>
              </a:rPr>
              <a:t>Le modèle de traitement de l'information d'Horowitz (1986)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61C224A0-6380-2846-83A9-6E44684D9337}"/>
              </a:ext>
            </a:extLst>
          </p:cNvPr>
          <p:cNvSpPr>
            <a:spLocks noGrp="1" noRot="1" noChangeArrowheads="1"/>
          </p:cNvSpPr>
          <p:nvPr>
            <p:ph type="body" idx="1"/>
          </p:nvPr>
        </p:nvSpPr>
        <p:spPr>
          <a:xfrm>
            <a:off x="1825625" y="3210152"/>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Le modèle de conditionnement de </a:t>
            </a:r>
            <a:r>
              <a:rPr lang="fr-FR" altLang="fr-FR" sz="3600" b="1" dirty="0" err="1">
                <a:solidFill>
                  <a:schemeClr val="accent1">
                    <a:lumMod val="60000"/>
                    <a:lumOff val="40000"/>
                  </a:schemeClr>
                </a:solidFill>
                <a:effectLst>
                  <a:outerShdw blurRad="38100" dist="38100" dir="2700000" algn="tl">
                    <a:srgbClr val="C0C0C0"/>
                  </a:outerShdw>
                </a:effectLst>
                <a:latin typeface="+mj-lt"/>
                <a:ea typeface="ＭＳ Ｐゴシック" charset="-128"/>
              </a:rPr>
              <a:t>Mowrer</a:t>
            </a: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 (1960)</a:t>
            </a:r>
            <a:r>
              <a:rPr lang="fr-FR" altLang="fr-FR" sz="3600" dirty="0">
                <a:solidFill>
                  <a:schemeClr val="accent1">
                    <a:lumMod val="60000"/>
                    <a:lumOff val="40000"/>
                  </a:schemeClr>
                </a:solidFill>
                <a:effectLst>
                  <a:outerShdw blurRad="38100" dist="38100" dir="2700000" algn="tl">
                    <a:srgbClr val="C0C0C0"/>
                  </a:outerShdw>
                </a:effectLst>
                <a:latin typeface="+mj-lt"/>
                <a:ea typeface="ＭＳ Ｐゴシック" charset="-128"/>
              </a:rPr>
              <a:t> </a:t>
            </a:r>
          </a:p>
          <a:p>
            <a:pPr algn="ctr" eaLnBrk="1" hangingPunct="1">
              <a:buFont typeface="Arial" charset="0"/>
              <a:buNone/>
              <a:defRPr/>
            </a:pPr>
            <a:endParaRPr lang="fr-FR" altLang="fr-FR" sz="3600" dirty="0">
              <a:solidFill>
                <a:srgbClr val="FF0000"/>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a:extLst>
              <a:ext uri="{FF2B5EF4-FFF2-40B4-BE49-F238E27FC236}">
                <a16:creationId xmlns:a16="http://schemas.microsoft.com/office/drawing/2014/main" id="{4FF94935-81DB-FB42-A991-0CDD4D639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94" y="0"/>
            <a:ext cx="119438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B3FE4109-D77C-2946-8D17-A8FA9C3EFABA}"/>
              </a:ext>
            </a:extLst>
          </p:cNvPr>
          <p:cNvSpPr>
            <a:spLocks noGrp="1" noRot="1" noChangeArrowheads="1"/>
          </p:cNvSpPr>
          <p:nvPr>
            <p:ph type="body" idx="1"/>
          </p:nvPr>
        </p:nvSpPr>
        <p:spPr>
          <a:xfrm>
            <a:off x="1825625" y="3040335"/>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ea typeface="ＭＳ Ｐゴシック" charset="-128"/>
              </a:rPr>
              <a:t>Le modèle de traitement émotionnel de </a:t>
            </a:r>
            <a:r>
              <a:rPr lang="fr-FR" altLang="fr-FR" sz="3600" b="1" dirty="0" err="1">
                <a:solidFill>
                  <a:schemeClr val="accent1">
                    <a:lumMod val="60000"/>
                    <a:lumOff val="40000"/>
                  </a:schemeClr>
                </a:solidFill>
                <a:effectLst>
                  <a:outerShdw blurRad="38100" dist="38100" dir="2700000" algn="tl">
                    <a:srgbClr val="C0C0C0"/>
                  </a:outerShdw>
                </a:effectLst>
                <a:ea typeface="ＭＳ Ｐゴシック" charset="-128"/>
              </a:rPr>
              <a:t>Foa</a:t>
            </a:r>
            <a:r>
              <a:rPr lang="fr-FR" altLang="fr-FR" sz="3600" b="1" dirty="0">
                <a:solidFill>
                  <a:schemeClr val="accent1">
                    <a:lumMod val="60000"/>
                    <a:lumOff val="40000"/>
                  </a:schemeClr>
                </a:solidFill>
                <a:effectLst>
                  <a:outerShdw blurRad="38100" dist="38100" dir="2700000" algn="tl">
                    <a:srgbClr val="C0C0C0"/>
                  </a:outerShdw>
                </a:effectLst>
                <a:ea typeface="ＭＳ Ｐゴシック" charset="-128"/>
              </a:rPr>
              <a:t> et al. (1989)</a:t>
            </a:r>
            <a:r>
              <a:rPr lang="fr-FR" altLang="fr-FR" sz="3600" dirty="0">
                <a:solidFill>
                  <a:schemeClr val="accent1">
                    <a:lumMod val="60000"/>
                    <a:lumOff val="40000"/>
                  </a:schemeClr>
                </a:solidFill>
                <a:effectLst>
                  <a:outerShdw blurRad="38100" dist="38100" dir="2700000" algn="tl">
                    <a:srgbClr val="C0C0C0"/>
                  </a:outerShdw>
                </a:effectLst>
                <a:ea typeface="ＭＳ Ｐゴシック" charset="-128"/>
              </a:rPr>
              <a:t> </a:t>
            </a:r>
          </a:p>
          <a:p>
            <a:pPr algn="just" eaLnBrk="1" hangingPunct="1">
              <a:buFont typeface="Arial" charset="0"/>
              <a:buNone/>
              <a:defRPr/>
            </a:pPr>
            <a:endParaRPr lang="fr-FR" altLang="fr-FR" sz="3600" dirty="0">
              <a:solidFill>
                <a:srgbClr val="FF0000"/>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a:extLst>
              <a:ext uri="{FF2B5EF4-FFF2-40B4-BE49-F238E27FC236}">
                <a16:creationId xmlns:a16="http://schemas.microsoft.com/office/drawing/2014/main" id="{A48382CC-8096-DA4C-BB46-A25BE54B3573}"/>
              </a:ext>
            </a:extLst>
          </p:cNvPr>
          <p:cNvPicPr>
            <a:picLocks noChangeAspect="1" noChangeArrowheads="1"/>
          </p:cNvPicPr>
          <p:nvPr/>
        </p:nvPicPr>
        <p:blipFill>
          <a:blip r:embed="rId3">
            <a:lum bright="24000" contrast="28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a:extLst>
              <a:ext uri="{FF2B5EF4-FFF2-40B4-BE49-F238E27FC236}">
                <a16:creationId xmlns:a16="http://schemas.microsoft.com/office/drawing/2014/main" id="{2C60C95F-C80A-484E-B34C-DBAC9D678978}"/>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496FA51C-C165-9649-ADC3-E7884F170307}"/>
              </a:ext>
            </a:extLst>
          </p:cNvPr>
          <p:cNvSpPr>
            <a:spLocks noGrp="1" noRot="1" noChangeArrowheads="1"/>
          </p:cNvSpPr>
          <p:nvPr>
            <p:ph type="body" idx="1"/>
          </p:nvPr>
        </p:nvSpPr>
        <p:spPr>
          <a:xfrm>
            <a:off x="1825625" y="2896644"/>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Le modèle de traitement émotionnel de </a:t>
            </a:r>
            <a:r>
              <a:rPr lang="fr-FR" altLang="fr-FR" sz="3600" b="1" dirty="0" err="1">
                <a:solidFill>
                  <a:schemeClr val="accent1">
                    <a:lumMod val="60000"/>
                    <a:lumOff val="40000"/>
                  </a:schemeClr>
                </a:solidFill>
                <a:effectLst>
                  <a:outerShdw blurRad="38100" dist="38100" dir="2700000" algn="tl">
                    <a:srgbClr val="C0C0C0"/>
                  </a:outerShdw>
                </a:effectLst>
                <a:latin typeface="+mj-lt"/>
                <a:ea typeface="ＭＳ Ｐゴシック" charset="-128"/>
              </a:rPr>
              <a:t>Foa</a:t>
            </a: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 et </a:t>
            </a:r>
            <a:r>
              <a:rPr lang="fr-FR" altLang="fr-FR" sz="3600" b="1" dirty="0" err="1">
                <a:solidFill>
                  <a:schemeClr val="accent1">
                    <a:lumMod val="60000"/>
                    <a:lumOff val="40000"/>
                  </a:schemeClr>
                </a:solidFill>
                <a:effectLst>
                  <a:outerShdw blurRad="38100" dist="38100" dir="2700000" algn="tl">
                    <a:srgbClr val="C0C0C0"/>
                  </a:outerShdw>
                </a:effectLst>
                <a:latin typeface="+mj-lt"/>
                <a:ea typeface="ＭＳ Ｐゴシック" charset="-128"/>
              </a:rPr>
              <a:t>Rothbaum</a:t>
            </a: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 (1998)</a:t>
            </a:r>
            <a:r>
              <a:rPr lang="fr-FR" altLang="fr-FR" sz="3600" dirty="0">
                <a:solidFill>
                  <a:schemeClr val="accent1">
                    <a:lumMod val="60000"/>
                    <a:lumOff val="40000"/>
                  </a:schemeClr>
                </a:solidFill>
                <a:effectLst>
                  <a:outerShdw blurRad="38100" dist="38100" dir="2700000" algn="tl">
                    <a:srgbClr val="C0C0C0"/>
                  </a:outerShdw>
                </a:effectLst>
                <a:latin typeface="+mj-lt"/>
                <a:ea typeface="ＭＳ Ｐゴシック" charset="-128"/>
              </a:rPr>
              <a:t> </a:t>
            </a:r>
          </a:p>
          <a:p>
            <a:pPr algn="just" eaLnBrk="1" hangingPunct="1">
              <a:buFont typeface="Arial" charset="0"/>
              <a:buNone/>
              <a:defRPr/>
            </a:pPr>
            <a:endParaRPr lang="fr-FR" altLang="fr-FR" sz="3600" dirty="0">
              <a:solidFill>
                <a:srgbClr val="FF0000"/>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 2" descr="modèle schématique de FOA ">
            <a:extLst>
              <a:ext uri="{FF2B5EF4-FFF2-40B4-BE49-F238E27FC236}">
                <a16:creationId xmlns:a16="http://schemas.microsoft.com/office/drawing/2014/main" id="{1B4A7AAE-9C53-8A44-B5BB-76FE676F5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68818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516835" y="3554356"/>
            <a:ext cx="10942982" cy="4320133"/>
          </a:xfrm>
        </p:spPr>
        <p:txBody>
          <a:bodyPr>
            <a:normAutofit/>
          </a:bodyPr>
          <a:lstStyle/>
          <a:p>
            <a:pPr algn="just" eaLnBrk="1" hangingPunct="1"/>
            <a:r>
              <a:rPr lang="fr-FR" altLang="x-none" sz="2400" dirty="0">
                <a:ea typeface="ＭＳ Ｐゴシック" charset="-128"/>
              </a:rPr>
              <a:t>Freud convoque alors la métaphore du corps étranger pour situer la fonction du traumatisme et de son souvenir ultérieur « Mieux vaut dire que le traumatisme psychique, et par suite, son souvenir agissent à la manière d</a:t>
            </a:r>
            <a:r>
              <a:rPr lang="fr-FR" altLang="fr-FR" sz="2400" dirty="0">
                <a:ea typeface="ＭＳ Ｐゴシック" charset="-128"/>
              </a:rPr>
              <a:t>’</a:t>
            </a:r>
            <a:r>
              <a:rPr lang="fr-FR" altLang="x-none" sz="2400" dirty="0">
                <a:ea typeface="ＭＳ Ｐゴシック" charset="-128"/>
              </a:rPr>
              <a:t>un corps étranger qui, longtemps encore après son irruption, continue à jouer un rôle actif » (Freud et Breuer, 1895). </a:t>
            </a:r>
            <a:endParaRPr lang="fr-FR" altLang="x-none" sz="2400" dirty="0">
              <a:solidFill>
                <a:srgbClr val="FF0000"/>
              </a:solidFill>
              <a:ea typeface="ＭＳ Ｐゴシック" charset="-128"/>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514F3576-5F32-F64F-8111-51FE5302DBB8}"/>
              </a:ext>
            </a:extLst>
          </p:cNvPr>
          <p:cNvSpPr>
            <a:spLocks noGrp="1" noRot="1" noChangeArrowheads="1"/>
          </p:cNvSpPr>
          <p:nvPr>
            <p:ph type="body" idx="1"/>
          </p:nvPr>
        </p:nvSpPr>
        <p:spPr>
          <a:xfrm>
            <a:off x="1825625" y="2687638"/>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Le modèle de Joseph et al. (1995)</a:t>
            </a:r>
            <a:r>
              <a:rPr lang="fr-FR" altLang="fr-FR" dirty="0">
                <a:solidFill>
                  <a:schemeClr val="accent1">
                    <a:lumMod val="60000"/>
                    <a:lumOff val="40000"/>
                  </a:schemeClr>
                </a:solidFill>
                <a:latin typeface="+mj-lt"/>
                <a:ea typeface="ＭＳ Ｐゴシック" charset="-128"/>
              </a:rPr>
              <a:t> </a:t>
            </a:r>
          </a:p>
          <a:p>
            <a:pPr algn="just" eaLnBrk="1" hangingPunct="1">
              <a:buFont typeface="Wingdings 2" charset="2"/>
              <a:buChar char=""/>
              <a:defRPr/>
            </a:pPr>
            <a:endParaRPr lang="fr-FR" altLang="fr-FR" dirty="0">
              <a:latin typeface="Tahoma" charset="0"/>
              <a:ea typeface="ＭＳ Ｐゴシック" charset="-128"/>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a:extLst>
              <a:ext uri="{FF2B5EF4-FFF2-40B4-BE49-F238E27FC236}">
                <a16:creationId xmlns:a16="http://schemas.microsoft.com/office/drawing/2014/main" id="{DD745BA5-06A6-C84C-8667-2B8C64074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EFCE2CF4-E599-9E41-B07D-9BC08EAAB13F}"/>
              </a:ext>
            </a:extLst>
          </p:cNvPr>
          <p:cNvSpPr>
            <a:spLocks noGrp="1" noRot="1" noChangeArrowheads="1"/>
          </p:cNvSpPr>
          <p:nvPr>
            <p:ph type="body" idx="1"/>
          </p:nvPr>
        </p:nvSpPr>
        <p:spPr>
          <a:xfrm>
            <a:off x="1825625" y="2948895"/>
            <a:ext cx="8540750" cy="4679950"/>
          </a:xfrm>
        </p:spPr>
        <p:txBody>
          <a:bodyPr>
            <a:normAutofit/>
          </a:bodyPr>
          <a:lstStyle/>
          <a:p>
            <a:pPr algn="ctr" eaLnBrk="1" hangingPunct="1">
              <a:buFont typeface="Wingdings 2" charset="2"/>
              <a:buChar char=""/>
              <a:defRPr/>
            </a:pPr>
            <a:r>
              <a:rPr lang="fr-FR" altLang="fr-FR" sz="3600" b="1" dirty="0">
                <a:solidFill>
                  <a:schemeClr val="accent1">
                    <a:lumMod val="60000"/>
                    <a:lumOff val="40000"/>
                  </a:schemeClr>
                </a:solidFill>
                <a:effectLst>
                  <a:outerShdw blurRad="38100" dist="38100" dir="2700000" algn="tl">
                    <a:srgbClr val="C0C0C0"/>
                  </a:outerShdw>
                </a:effectLst>
                <a:latin typeface="+mj-lt"/>
                <a:ea typeface="ＭＳ Ｐゴシック" charset="-128"/>
              </a:rPr>
              <a:t>Le modèle de traitement de l'information d'Horowitz (1986)</a:t>
            </a:r>
            <a:r>
              <a:rPr lang="fr-FR" altLang="fr-FR" sz="3600" dirty="0">
                <a:solidFill>
                  <a:schemeClr val="accent1">
                    <a:lumMod val="60000"/>
                    <a:lumOff val="40000"/>
                  </a:schemeClr>
                </a:solidFill>
                <a:effectLst>
                  <a:outerShdw blurRad="38100" dist="38100" dir="2700000" algn="tl">
                    <a:srgbClr val="C0C0C0"/>
                  </a:outerShdw>
                </a:effectLst>
                <a:latin typeface="+mj-lt"/>
                <a:ea typeface="ＭＳ Ｐゴシック" charset="-128"/>
              </a:rPr>
              <a:t>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a:extLst>
              <a:ext uri="{FF2B5EF4-FFF2-40B4-BE49-F238E27FC236}">
                <a16:creationId xmlns:a16="http://schemas.microsoft.com/office/drawing/2014/main" id="{909EF892-5482-2143-B827-F1C780B4A6DF}"/>
              </a:ext>
            </a:extLst>
          </p:cNvPr>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426B476F-C209-D340-B98B-20BE726C8879}"/>
              </a:ext>
            </a:extLst>
          </p:cNvPr>
          <p:cNvSpPr>
            <a:spLocks noGrp="1" noRot="1"/>
          </p:cNvSpPr>
          <p:nvPr>
            <p:ph type="title"/>
          </p:nvPr>
        </p:nvSpPr>
        <p:spPr>
          <a:xfrm>
            <a:off x="1502048" y="793478"/>
            <a:ext cx="8042275" cy="1336675"/>
          </a:xfrm>
        </p:spPr>
        <p:txBody>
          <a:bodyPr/>
          <a:lstStyle/>
          <a:p>
            <a:pPr algn="ctr" eaLnBrk="1" hangingPunct="1"/>
            <a:r>
              <a:rPr lang="fr-FR" altLang="fr-FR" sz="4000" dirty="0">
                <a:latin typeface="Tahoma" panose="020B0604030504040204" pitchFamily="34" charset="0"/>
                <a:ea typeface="ＭＳ Ｐゴシック" panose="020B0600070205080204" pitchFamily="34" charset="-128"/>
              </a:rPr>
              <a:t>Partie 2</a:t>
            </a:r>
            <a:br>
              <a:rPr lang="fr-FR" altLang="fr-FR" sz="4000" dirty="0">
                <a:latin typeface="Tahoma" panose="020B0604030504040204" pitchFamily="34" charset="0"/>
                <a:ea typeface="ＭＳ Ｐゴシック" panose="020B0600070205080204" pitchFamily="34" charset="-128"/>
              </a:rPr>
            </a:br>
            <a:r>
              <a:rPr lang="fr-FR" altLang="fr-FR" sz="4000" dirty="0">
                <a:latin typeface="Tahoma" panose="020B0604030504040204" pitchFamily="34" charset="0"/>
                <a:ea typeface="ＭＳ Ｐゴシック" panose="020B0600070205080204" pitchFamily="34" charset="-128"/>
              </a:rPr>
              <a:t> Des modèles plus actuels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a:extLst>
              <a:ext uri="{FF2B5EF4-FFF2-40B4-BE49-F238E27FC236}">
                <a16:creationId xmlns:a16="http://schemas.microsoft.com/office/drawing/2014/main" id="{F66BF341-D713-B14A-85C2-3B45C05610C5}"/>
              </a:ext>
            </a:extLst>
          </p:cNvPr>
          <p:cNvSpPr>
            <a:spLocks noChangeArrowheads="1"/>
          </p:cNvSpPr>
          <p:nvPr/>
        </p:nvSpPr>
        <p:spPr bwMode="auto">
          <a:xfrm>
            <a:off x="718457" y="2552328"/>
            <a:ext cx="10816046" cy="122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just" eaLnBrk="1" hangingPunct="1"/>
            <a:r>
              <a:rPr lang="fr-FR" altLang="fr-FR" sz="2500" dirty="0">
                <a:solidFill>
                  <a:srgbClr val="000000"/>
                </a:solidFill>
                <a:latin typeface="+mj-lt"/>
                <a:sym typeface="Tw Cen MT" panose="020B0602020104020603" pitchFamily="34" charset="77"/>
              </a:rPr>
              <a:t>Il existe des psychothérapies particulièrement recommandées pour l’ESPT (Bisson, 2010; Bisson &amp; al., 2007). Si utilisées dans une perspective de «</a:t>
            </a:r>
            <a:r>
              <a:rPr lang="fr-FR" altLang="fr-FR" sz="2500" dirty="0">
                <a:solidFill>
                  <a:srgbClr val="0061FF"/>
                </a:solidFill>
                <a:latin typeface="+mj-lt"/>
                <a:sym typeface="Tw Cen MT" panose="020B0602020104020603" pitchFamily="34" charset="77"/>
              </a:rPr>
              <a:t>trauma-</a:t>
            </a:r>
            <a:r>
              <a:rPr lang="fr-FR" altLang="fr-FR" sz="2500" dirty="0" err="1">
                <a:solidFill>
                  <a:srgbClr val="0061FF"/>
                </a:solidFill>
                <a:latin typeface="+mj-lt"/>
                <a:sym typeface="Tw Cen MT" panose="020B0602020104020603" pitchFamily="34" charset="77"/>
              </a:rPr>
              <a:t>focused</a:t>
            </a:r>
            <a:r>
              <a:rPr lang="fr-FR" altLang="fr-FR" sz="2500" dirty="0">
                <a:solidFill>
                  <a:srgbClr val="0061FF"/>
                </a:solidFill>
                <a:latin typeface="+mj-lt"/>
                <a:sym typeface="Tw Cen MT" panose="020B0602020104020603" pitchFamily="34" charset="77"/>
              </a:rPr>
              <a:t> </a:t>
            </a:r>
            <a:r>
              <a:rPr lang="fr-FR" altLang="fr-FR" sz="2500" dirty="0" err="1">
                <a:solidFill>
                  <a:srgbClr val="0061FF"/>
                </a:solidFill>
                <a:latin typeface="+mj-lt"/>
                <a:sym typeface="Tw Cen MT" panose="020B0602020104020603" pitchFamily="34" charset="77"/>
              </a:rPr>
              <a:t>psychological</a:t>
            </a:r>
            <a:r>
              <a:rPr lang="fr-FR" altLang="fr-FR" sz="2500" dirty="0">
                <a:solidFill>
                  <a:srgbClr val="0061FF"/>
                </a:solidFill>
                <a:latin typeface="+mj-lt"/>
                <a:sym typeface="Tw Cen MT" panose="020B0602020104020603" pitchFamily="34" charset="77"/>
              </a:rPr>
              <a:t> </a:t>
            </a:r>
            <a:r>
              <a:rPr lang="fr-FR" altLang="fr-FR" sz="2500" dirty="0" err="1">
                <a:solidFill>
                  <a:srgbClr val="0061FF"/>
                </a:solidFill>
                <a:latin typeface="+mj-lt"/>
                <a:sym typeface="Tw Cen MT" panose="020B0602020104020603" pitchFamily="34" charset="77"/>
              </a:rPr>
              <a:t>treatments</a:t>
            </a:r>
            <a:r>
              <a:rPr lang="fr-FR" altLang="fr-FR" sz="2500" dirty="0">
                <a:solidFill>
                  <a:srgbClr val="000000"/>
                </a:solidFill>
                <a:latin typeface="+mj-lt"/>
                <a:sym typeface="Tw Cen MT" panose="020B0602020104020603" pitchFamily="34" charset="77"/>
              </a:rPr>
              <a:t>» </a:t>
            </a:r>
          </a:p>
        </p:txBody>
      </p:sp>
      <p:sp>
        <p:nvSpPr>
          <p:cNvPr id="200" name="Shape 200">
            <a:extLst>
              <a:ext uri="{FF2B5EF4-FFF2-40B4-BE49-F238E27FC236}">
                <a16:creationId xmlns:a16="http://schemas.microsoft.com/office/drawing/2014/main" id="{68E7AC6B-A7D3-6848-BBB4-3F944FFED274}"/>
              </a:ext>
            </a:extLst>
          </p:cNvPr>
          <p:cNvSpPr>
            <a:spLocks noChangeArrowheads="1"/>
          </p:cNvSpPr>
          <p:nvPr/>
        </p:nvSpPr>
        <p:spPr bwMode="auto">
          <a:xfrm>
            <a:off x="1154955" y="3938589"/>
            <a:ext cx="932572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2500" dirty="0">
                <a:solidFill>
                  <a:srgbClr val="B51A00"/>
                </a:solidFill>
                <a:latin typeface="+mn-lt"/>
                <a:sym typeface="Tw Cen MT" panose="020B0602020104020603" pitchFamily="34" charset="77"/>
              </a:rPr>
              <a:t>TCC d’Exposition</a:t>
            </a:r>
          </a:p>
          <a:p>
            <a:pPr eaLnBrk="1" hangingPunct="1"/>
            <a:endParaRPr lang="fr-FR" altLang="fr-FR" sz="2500" dirty="0">
              <a:solidFill>
                <a:srgbClr val="B51A00"/>
              </a:solidFill>
              <a:latin typeface="+mn-lt"/>
              <a:sym typeface="Tw Cen MT" panose="020B0602020104020603" pitchFamily="34" charset="77"/>
            </a:endParaRPr>
          </a:p>
          <a:p>
            <a:pPr eaLnBrk="1" hangingPunct="1"/>
            <a:r>
              <a:rPr lang="fr-FR" altLang="fr-FR" sz="2500" dirty="0">
                <a:solidFill>
                  <a:srgbClr val="B51A00"/>
                </a:solidFill>
                <a:latin typeface="+mn-lt"/>
                <a:sym typeface="Tw Cen MT" panose="020B0602020104020603" pitchFamily="34" charset="77"/>
              </a:rPr>
              <a:t>EMDR</a:t>
            </a:r>
          </a:p>
          <a:p>
            <a:pPr eaLnBrk="1" hangingPunct="1"/>
            <a:endParaRPr lang="fr-FR" altLang="fr-FR" sz="2500" dirty="0">
              <a:solidFill>
                <a:srgbClr val="B51A00"/>
              </a:solidFill>
              <a:latin typeface="+mn-lt"/>
              <a:sym typeface="Tw Cen MT" panose="020B0602020104020603" pitchFamily="34" charset="77"/>
            </a:endParaRPr>
          </a:p>
          <a:p>
            <a:pPr eaLnBrk="1" hangingPunct="1"/>
            <a:r>
              <a:rPr lang="fr-FR" altLang="fr-FR" sz="2500" dirty="0">
                <a:solidFill>
                  <a:srgbClr val="B51A00"/>
                </a:solidFill>
                <a:latin typeface="+mn-lt"/>
                <a:sym typeface="Tw Cen MT" panose="020B0602020104020603" pitchFamily="34" charset="77"/>
              </a:rPr>
              <a:t>Psychothérapies psychodynamiques</a:t>
            </a:r>
          </a:p>
          <a:p>
            <a:pPr eaLnBrk="1" hangingPunct="1"/>
            <a:r>
              <a:rPr lang="fr-FR" altLang="fr-FR" sz="2500" dirty="0">
                <a:solidFill>
                  <a:srgbClr val="B51A00"/>
                </a:solidFill>
                <a:latin typeface="Tw Cen MT" panose="020B0602020104020603" pitchFamily="34" charset="77"/>
                <a:sym typeface="Tw Cen MT" panose="020B0602020104020603" pitchFamily="34" charset="77"/>
              </a:rPr>
              <a:t>...</a:t>
            </a:r>
          </a:p>
        </p:txBody>
      </p:sp>
      <p:sp>
        <p:nvSpPr>
          <p:cNvPr id="3" name="Titre 2">
            <a:extLst>
              <a:ext uri="{FF2B5EF4-FFF2-40B4-BE49-F238E27FC236}">
                <a16:creationId xmlns:a16="http://schemas.microsoft.com/office/drawing/2014/main" id="{61FC4659-CA1E-B84A-B394-E7E96E82FA67}"/>
              </a:ext>
            </a:extLst>
          </p:cNvPr>
          <p:cNvSpPr>
            <a:spLocks noGrp="1"/>
          </p:cNvSpPr>
          <p:nvPr>
            <p:ph type="title"/>
          </p:nvPr>
        </p:nvSpPr>
        <p:spPr/>
        <p:txBody>
          <a:bodyPr/>
          <a:lstStyle/>
          <a:p>
            <a:r>
              <a:rPr lang="fr-FR" dirty="0"/>
              <a:t>1. Introduction</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19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advAuto="0"/>
      <p:bldP spid="200" grpId="0" animBg="1" advAuto="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a:extLst>
              <a:ext uri="{FF2B5EF4-FFF2-40B4-BE49-F238E27FC236}">
                <a16:creationId xmlns:a16="http://schemas.microsoft.com/office/drawing/2014/main" id="{6407717F-A556-D149-ADE8-A6F8C41D7321}"/>
              </a:ext>
            </a:extLst>
          </p:cNvPr>
          <p:cNvSpPr>
            <a:spLocks noChangeArrowheads="1"/>
          </p:cNvSpPr>
          <p:nvPr/>
        </p:nvSpPr>
        <p:spPr bwMode="auto">
          <a:xfrm>
            <a:off x="300446" y="2333449"/>
            <a:ext cx="11338560" cy="43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Il s’agit de la thérapie la plus validée empiriquement pour l’ESPT, avec des tailles d’effet (d de Cohen) pré-post traitement de </a:t>
            </a:r>
            <a:r>
              <a:rPr lang="fr-FR" altLang="fr-FR" sz="2500" dirty="0">
                <a:solidFill>
                  <a:srgbClr val="E32400"/>
                </a:solidFill>
                <a:latin typeface="+mj-lt"/>
                <a:sym typeface="Tw Cen MT" panose="020B0602020104020603" pitchFamily="34" charset="77"/>
              </a:rPr>
              <a:t>1.57</a:t>
            </a:r>
            <a:r>
              <a:rPr lang="fr-FR" altLang="fr-FR" sz="2500" dirty="0">
                <a:solidFill>
                  <a:srgbClr val="000000"/>
                </a:solidFill>
                <a:latin typeface="+mj-lt"/>
                <a:sym typeface="Tw Cen MT" panose="020B0602020104020603" pitchFamily="34" charset="77"/>
              </a:rPr>
              <a:t> (Bisson, et al., 2007; Bradley, et al., 2005; </a:t>
            </a:r>
            <a:r>
              <a:rPr lang="fr-FR" altLang="fr-FR" sz="2500" dirty="0" err="1">
                <a:solidFill>
                  <a:srgbClr val="000000"/>
                </a:solidFill>
                <a:latin typeface="+mj-lt"/>
                <a:sym typeface="Tw Cen MT" panose="020B0602020104020603" pitchFamily="34" charset="77"/>
              </a:rPr>
              <a:t>Foa</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Hembree</a:t>
            </a:r>
            <a:r>
              <a:rPr lang="fr-FR" altLang="fr-FR" sz="2500" dirty="0">
                <a:solidFill>
                  <a:srgbClr val="000000"/>
                </a:solidFill>
                <a:latin typeface="+mj-lt"/>
                <a:sym typeface="Tw Cen MT" panose="020B0602020104020603" pitchFamily="34" charset="77"/>
              </a:rPr>
              <a:t>, &amp; </a:t>
            </a:r>
            <a:r>
              <a:rPr lang="fr-FR" altLang="fr-FR" sz="2500" dirty="0" err="1">
                <a:solidFill>
                  <a:srgbClr val="000000"/>
                </a:solidFill>
                <a:latin typeface="+mj-lt"/>
                <a:sym typeface="Tw Cen MT" panose="020B0602020104020603" pitchFamily="34" charset="77"/>
              </a:rPr>
              <a:t>Rothbaum</a:t>
            </a:r>
            <a:r>
              <a:rPr lang="fr-FR" altLang="fr-FR" sz="2500" dirty="0">
                <a:solidFill>
                  <a:srgbClr val="000000"/>
                </a:solidFill>
                <a:latin typeface="+mj-lt"/>
                <a:sym typeface="Tw Cen MT" panose="020B0602020104020603" pitchFamily="34" charset="77"/>
              </a:rPr>
              <a:t>, 2007).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Amélioration en moyenne de </a:t>
            </a:r>
            <a:r>
              <a:rPr lang="fr-FR" altLang="fr-FR" sz="2500" dirty="0">
                <a:solidFill>
                  <a:srgbClr val="E32400"/>
                </a:solidFill>
                <a:latin typeface="+mj-lt"/>
                <a:sym typeface="Tw Cen MT" panose="020B0602020104020603" pitchFamily="34" charset="77"/>
              </a:rPr>
              <a:t>52.6% </a:t>
            </a:r>
            <a:r>
              <a:rPr lang="fr-FR" altLang="fr-FR" sz="2500" dirty="0">
                <a:solidFill>
                  <a:srgbClr val="000000"/>
                </a:solidFill>
                <a:latin typeface="+mj-lt"/>
                <a:sym typeface="Tw Cen MT" panose="020B0602020104020603" pitchFamily="34" charset="77"/>
              </a:rPr>
              <a:t>en posttraitement sur les symptômes d’ESPT (Bradley, et al., 2005).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Il s’agit d’une thérapie en </a:t>
            </a:r>
            <a:r>
              <a:rPr lang="fr-FR" altLang="fr-FR" sz="2500" dirty="0">
                <a:solidFill>
                  <a:srgbClr val="E32400"/>
                </a:solidFill>
                <a:latin typeface="+mj-lt"/>
                <a:sym typeface="Tw Cen MT" panose="020B0602020104020603" pitchFamily="34" charset="77"/>
              </a:rPr>
              <a:t>10-12 séances de 90 minutes</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Foa</a:t>
            </a:r>
            <a:r>
              <a:rPr lang="fr-FR" altLang="fr-FR" sz="2500" dirty="0">
                <a:solidFill>
                  <a:srgbClr val="000000"/>
                </a:solidFill>
                <a:latin typeface="+mj-lt"/>
                <a:sym typeface="Tw Cen MT" panose="020B0602020104020603" pitchFamily="34" charset="77"/>
              </a:rPr>
              <a:t> et al., 2007).</a:t>
            </a:r>
          </a:p>
          <a:p>
            <a:pPr algn="just" eaLnBrk="1" hangingPunct="1"/>
            <a:endParaRPr lang="fr-FR" altLang="fr-FR" sz="2500" dirty="0">
              <a:solidFill>
                <a:srgbClr val="000000"/>
              </a:solidFill>
              <a:latin typeface="+mj-lt"/>
              <a:sym typeface="Tw Cen MT" panose="020B0602020104020603" pitchFamily="34" charset="77"/>
            </a:endParaRPr>
          </a:p>
        </p:txBody>
      </p:sp>
      <p:sp>
        <p:nvSpPr>
          <p:cNvPr id="49154" name="Shape 203">
            <a:extLst>
              <a:ext uri="{FF2B5EF4-FFF2-40B4-BE49-F238E27FC236}">
                <a16:creationId xmlns:a16="http://schemas.microsoft.com/office/drawing/2014/main" id="{28B5EB34-4880-1943-AA2A-605119F4124F}"/>
              </a:ext>
            </a:extLst>
          </p:cNvPr>
          <p:cNvSpPr>
            <a:spLocks noChangeArrowheads="1"/>
          </p:cNvSpPr>
          <p:nvPr/>
        </p:nvSpPr>
        <p:spPr bwMode="auto">
          <a:xfrm>
            <a:off x="4159251" y="176214"/>
            <a:ext cx="3903663"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TCC d’Exposition</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a:extLst>
              <a:ext uri="{FF2B5EF4-FFF2-40B4-BE49-F238E27FC236}">
                <a16:creationId xmlns:a16="http://schemas.microsoft.com/office/drawing/2014/main" id="{93ADC557-F303-4D40-8856-FEB20C5AC5D9}"/>
              </a:ext>
            </a:extLst>
          </p:cNvPr>
          <p:cNvSpPr>
            <a:spLocks noChangeArrowheads="1"/>
          </p:cNvSpPr>
          <p:nvPr/>
        </p:nvSpPr>
        <p:spPr bwMode="auto">
          <a:xfrm>
            <a:off x="470263" y="917896"/>
            <a:ext cx="11299371" cy="584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dirty="0">
              <a:solidFill>
                <a:srgbClr val="000000"/>
              </a:solidFill>
              <a:latin typeface="+mj-lt"/>
              <a:sym typeface="Tw Cen MT" panose="020B0602020104020603" pitchFamily="34" charset="77"/>
            </a:endParaRPr>
          </a:p>
          <a:p>
            <a:pPr eaLnBrk="1" hangingPunct="1"/>
            <a:r>
              <a:rPr lang="fr-FR" altLang="fr-FR" sz="2500" dirty="0">
                <a:solidFill>
                  <a:schemeClr val="bg1"/>
                </a:solidFill>
                <a:latin typeface="+mj-lt"/>
                <a:sym typeface="Tw Cen MT" panose="020B0602020104020603" pitchFamily="34" charset="77"/>
              </a:rPr>
              <a:t>Eléments de la prise en charge:</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t>
            </a:r>
            <a:r>
              <a:rPr lang="fr-FR" altLang="fr-FR" sz="2500" dirty="0">
                <a:solidFill>
                  <a:srgbClr val="0056D6"/>
                </a:solidFill>
                <a:latin typeface="+mj-lt"/>
                <a:sym typeface="Tw Cen MT" panose="020B0602020104020603" pitchFamily="34" charset="77"/>
              </a:rPr>
              <a:t>Psychoéducation</a:t>
            </a:r>
            <a:r>
              <a:rPr lang="fr-FR" altLang="fr-FR" sz="2500" dirty="0">
                <a:solidFill>
                  <a:srgbClr val="000000"/>
                </a:solidFill>
                <a:latin typeface="+mj-lt"/>
                <a:sym typeface="Tw Cen MT" panose="020B0602020104020603" pitchFamily="34" charset="77"/>
              </a:rPr>
              <a:t> sur l’ESPT;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Apprentissage de la </a:t>
            </a:r>
            <a:r>
              <a:rPr lang="fr-FR" altLang="fr-FR" sz="2500" dirty="0">
                <a:solidFill>
                  <a:srgbClr val="0056D6"/>
                </a:solidFill>
                <a:latin typeface="+mj-lt"/>
                <a:sym typeface="Tw Cen MT" panose="020B0602020104020603" pitchFamily="34" charset="77"/>
              </a:rPr>
              <a:t>respiration diaphragmatique</a:t>
            </a:r>
            <a:r>
              <a:rPr lang="fr-FR" altLang="fr-FR" sz="2500" dirty="0">
                <a:solidFill>
                  <a:srgbClr val="000000"/>
                </a:solidFill>
                <a:latin typeface="+mj-lt"/>
                <a:sym typeface="Tw Cen MT" panose="020B0602020104020603" pitchFamily="34" charset="77"/>
              </a:rPr>
              <a:t>;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t>
            </a:r>
            <a:r>
              <a:rPr lang="fr-FR" altLang="fr-FR" sz="2500" dirty="0">
                <a:solidFill>
                  <a:srgbClr val="0056D6"/>
                </a:solidFill>
                <a:latin typeface="+mj-lt"/>
                <a:sym typeface="Tw Cen MT" panose="020B0602020104020603" pitchFamily="34" charset="77"/>
              </a:rPr>
              <a:t>Exposition par imagination</a:t>
            </a:r>
            <a:r>
              <a:rPr lang="fr-FR" altLang="fr-FR" sz="2500" dirty="0">
                <a:solidFill>
                  <a:srgbClr val="000000"/>
                </a:solidFill>
                <a:latin typeface="+mj-lt"/>
                <a:sym typeface="Tw Cen MT" panose="020B0602020104020603" pitchFamily="34" charset="77"/>
              </a:rPr>
              <a:t> (in vitro): narration détaillée du déroulement de l’événement traumatique, les yeux fermés, à plusieurs reprises pendant 30-60 minutes;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t>
            </a:r>
            <a:r>
              <a:rPr lang="fr-FR" altLang="fr-FR" sz="2500" dirty="0">
                <a:solidFill>
                  <a:srgbClr val="0056D6"/>
                </a:solidFill>
                <a:latin typeface="+mj-lt"/>
                <a:sym typeface="Tw Cen MT" panose="020B0602020104020603" pitchFamily="34" charset="77"/>
              </a:rPr>
              <a:t>Exposition hors du cabinet</a:t>
            </a:r>
            <a:r>
              <a:rPr lang="fr-FR" altLang="fr-FR" sz="2500" dirty="0">
                <a:solidFill>
                  <a:srgbClr val="000000"/>
                </a:solidFill>
                <a:latin typeface="+mj-lt"/>
                <a:sym typeface="Tw Cen MT" panose="020B0602020104020603" pitchFamily="34" charset="77"/>
              </a:rPr>
              <a:t> (in vivo):  liste hiérarchisée de situations évitées, travaillée à chaque séance et pour lesquelles il y aura à effectuer une exposition en devoir à la maison;</a:t>
            </a:r>
          </a:p>
          <a:p>
            <a:pPr algn="just" eaLnBrk="1" hangingPunct="1"/>
            <a:endParaRPr lang="fr-FR" altLang="fr-FR" sz="2500" dirty="0">
              <a:solidFill>
                <a:srgbClr val="000000"/>
              </a:solidFill>
              <a:latin typeface="+mj-lt"/>
              <a:sym typeface="Tw Cen MT" panose="020B0602020104020603" pitchFamily="34" charset="77"/>
            </a:endParaRPr>
          </a:p>
        </p:txBody>
      </p:sp>
      <p:sp>
        <p:nvSpPr>
          <p:cNvPr id="50178" name="Shape 206">
            <a:extLst>
              <a:ext uri="{FF2B5EF4-FFF2-40B4-BE49-F238E27FC236}">
                <a16:creationId xmlns:a16="http://schemas.microsoft.com/office/drawing/2014/main" id="{E4A0D62B-4AE8-4746-A947-228F7CCCCD5C}"/>
              </a:ext>
            </a:extLst>
          </p:cNvPr>
          <p:cNvSpPr>
            <a:spLocks noChangeArrowheads="1"/>
          </p:cNvSpPr>
          <p:nvPr/>
        </p:nvSpPr>
        <p:spPr bwMode="auto">
          <a:xfrm>
            <a:off x="4159251" y="176214"/>
            <a:ext cx="3903663"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TCC d’Exposition</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dvAuto="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a:extLst>
              <a:ext uri="{FF2B5EF4-FFF2-40B4-BE49-F238E27FC236}">
                <a16:creationId xmlns:a16="http://schemas.microsoft.com/office/drawing/2014/main" id="{6BBB879A-82AB-A74E-804E-86673CAE9AA7}"/>
              </a:ext>
            </a:extLst>
          </p:cNvPr>
          <p:cNvSpPr>
            <a:spLocks noChangeArrowheads="1"/>
          </p:cNvSpPr>
          <p:nvPr/>
        </p:nvSpPr>
        <p:spPr bwMode="auto">
          <a:xfrm>
            <a:off x="339635" y="2016403"/>
            <a:ext cx="11717382" cy="468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La psychothérapie EMDR (</a:t>
            </a:r>
            <a:r>
              <a:rPr lang="fr-FR" altLang="fr-FR" sz="2500" dirty="0" err="1">
                <a:solidFill>
                  <a:srgbClr val="000000"/>
                </a:solidFill>
                <a:latin typeface="+mj-lt"/>
                <a:sym typeface="Tw Cen MT" panose="020B0602020104020603" pitchFamily="34" charset="77"/>
              </a:rPr>
              <a:t>eye</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movement</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desensitization</a:t>
            </a:r>
            <a:r>
              <a:rPr lang="fr-FR" altLang="fr-FR" sz="2500" dirty="0">
                <a:solidFill>
                  <a:srgbClr val="000000"/>
                </a:solidFill>
                <a:latin typeface="+mj-lt"/>
                <a:sym typeface="Tw Cen MT" panose="020B0602020104020603" pitchFamily="34" charset="77"/>
              </a:rPr>
              <a:t> and </a:t>
            </a:r>
            <a:r>
              <a:rPr lang="fr-FR" altLang="fr-FR" sz="2500" dirty="0" err="1">
                <a:solidFill>
                  <a:srgbClr val="000000"/>
                </a:solidFill>
                <a:latin typeface="+mj-lt"/>
                <a:sym typeface="Tw Cen MT" panose="020B0602020104020603" pitchFamily="34" charset="77"/>
              </a:rPr>
              <a:t>reprocessing</a:t>
            </a:r>
            <a:r>
              <a:rPr lang="fr-FR" altLang="fr-FR" sz="2500" dirty="0">
                <a:solidFill>
                  <a:srgbClr val="000000"/>
                </a:solidFill>
                <a:latin typeface="+mj-lt"/>
                <a:sym typeface="Tw Cen MT" panose="020B0602020104020603" pitchFamily="34" charset="77"/>
              </a:rPr>
              <a:t>) est aussi recommandées pour l’ESPT, avec des tailles d’effet pré-post traitement de </a:t>
            </a:r>
            <a:r>
              <a:rPr lang="fr-FR" altLang="fr-FR" sz="2500" dirty="0">
                <a:solidFill>
                  <a:srgbClr val="E32400"/>
                </a:solidFill>
                <a:latin typeface="+mj-lt"/>
                <a:sym typeface="Tw Cen MT" panose="020B0602020104020603" pitchFamily="34" charset="77"/>
              </a:rPr>
              <a:t>1.43</a:t>
            </a:r>
            <a:r>
              <a:rPr lang="fr-FR" altLang="fr-FR" sz="2500" dirty="0">
                <a:solidFill>
                  <a:srgbClr val="000000"/>
                </a:solidFill>
                <a:latin typeface="+mj-lt"/>
                <a:sym typeface="Tw Cen MT" panose="020B0602020104020603" pitchFamily="34" charset="77"/>
              </a:rPr>
              <a:t> (Bradley, et al., 2005), bien qu’il y ait eu moins d’études d’efficacité en comparaison avec les thérapies d’exposition (Bisson, et al., 2007).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Réduction moyenne des symptômes d’ESPT de </a:t>
            </a:r>
            <a:r>
              <a:rPr lang="fr-FR" altLang="fr-FR" sz="2500" dirty="0">
                <a:solidFill>
                  <a:srgbClr val="E32400"/>
                </a:solidFill>
                <a:latin typeface="+mj-lt"/>
                <a:sym typeface="Tw Cen MT" panose="020B0602020104020603" pitchFamily="34" charset="77"/>
              </a:rPr>
              <a:t>60.4%</a:t>
            </a:r>
            <a:r>
              <a:rPr lang="fr-FR" altLang="fr-FR" sz="2500" dirty="0">
                <a:solidFill>
                  <a:srgbClr val="000000"/>
                </a:solidFill>
                <a:latin typeface="+mj-lt"/>
                <a:sym typeface="Tw Cen MT" panose="020B0602020104020603" pitchFamily="34" charset="77"/>
              </a:rPr>
              <a:t> en post-traitement (Bradley, et al., 2005).</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a:t>
            </a:r>
            <a:r>
              <a:rPr lang="fr-FR" altLang="fr-FR" sz="2500" dirty="0">
                <a:solidFill>
                  <a:srgbClr val="E32400"/>
                </a:solidFill>
                <a:latin typeface="+mj-lt"/>
                <a:sym typeface="Tw Cen MT" panose="020B0602020104020603" pitchFamily="34" charset="77"/>
              </a:rPr>
              <a:t>3 à 5 </a:t>
            </a:r>
            <a:r>
              <a:rPr lang="fr-FR" altLang="fr-FR" sz="2500" dirty="0">
                <a:solidFill>
                  <a:srgbClr val="000000"/>
                </a:solidFill>
                <a:latin typeface="+mj-lt"/>
                <a:sym typeface="Tw Cen MT" panose="020B0602020104020603" pitchFamily="34" charset="77"/>
              </a:rPr>
              <a:t>séances...dans le cadre de recherches</a:t>
            </a:r>
          </a:p>
          <a:p>
            <a:pPr algn="just" eaLnBrk="1" hangingPunct="1"/>
            <a:endParaRPr lang="fr-FR" altLang="fr-FR" sz="2500" dirty="0">
              <a:solidFill>
                <a:srgbClr val="000000"/>
              </a:solidFill>
              <a:latin typeface="+mj-lt"/>
              <a:sym typeface="Tw Cen MT" panose="020B0602020104020603" pitchFamily="34" charset="77"/>
            </a:endParaRPr>
          </a:p>
        </p:txBody>
      </p:sp>
      <p:sp>
        <p:nvSpPr>
          <p:cNvPr id="51202" name="Shape 209">
            <a:extLst>
              <a:ext uri="{FF2B5EF4-FFF2-40B4-BE49-F238E27FC236}">
                <a16:creationId xmlns:a16="http://schemas.microsoft.com/office/drawing/2014/main" id="{A9D25B5F-FC2C-8242-AE36-D014BDA56394}"/>
              </a:ext>
            </a:extLst>
          </p:cNvPr>
          <p:cNvSpPr>
            <a:spLocks noChangeArrowheads="1"/>
          </p:cNvSpPr>
          <p:nvPr/>
        </p:nvSpPr>
        <p:spPr bwMode="auto">
          <a:xfrm>
            <a:off x="5394326" y="176214"/>
            <a:ext cx="1408113"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EMDR</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advAuto="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a:extLst>
              <a:ext uri="{FF2B5EF4-FFF2-40B4-BE49-F238E27FC236}">
                <a16:creationId xmlns:a16="http://schemas.microsoft.com/office/drawing/2014/main" id="{61A75A8F-2E9D-8542-9D25-B6DF139017BF}"/>
              </a:ext>
            </a:extLst>
          </p:cNvPr>
          <p:cNvSpPr>
            <a:spLocks noChangeArrowheads="1"/>
          </p:cNvSpPr>
          <p:nvPr/>
        </p:nvSpPr>
        <p:spPr bwMode="auto">
          <a:xfrm>
            <a:off x="614091" y="2361934"/>
            <a:ext cx="10985726" cy="391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Un grand nombre d’études de cas suggère leur efficacité, même si on retrouve t</a:t>
            </a:r>
            <a:r>
              <a:rPr lang="fr-FR" altLang="fr-FR" sz="2500" dirty="0">
                <a:solidFill>
                  <a:srgbClr val="0056D6"/>
                </a:solidFill>
                <a:latin typeface="+mj-lt"/>
                <a:sym typeface="Tw Cen MT" panose="020B0602020104020603" pitchFamily="34" charset="77"/>
              </a:rPr>
              <a:t>rès peu d’études d’efficacité contrôlée avec randomisation</a:t>
            </a:r>
            <a:r>
              <a:rPr lang="fr-FR" altLang="fr-FR" sz="2500" dirty="0">
                <a:solidFill>
                  <a:srgbClr val="000000"/>
                </a:solidFill>
                <a:latin typeface="+mj-lt"/>
                <a:sym typeface="Tw Cen MT" panose="020B0602020104020603" pitchFamily="34" charset="77"/>
              </a:rPr>
              <a:t>. </a:t>
            </a:r>
          </a:p>
          <a:p>
            <a:pPr algn="just" eaLnBrk="1" hangingPunct="1"/>
            <a:endParaRPr lang="fr-FR" altLang="fr-FR" sz="2500" dirty="0">
              <a:solidFill>
                <a:srgbClr val="000000"/>
              </a:solidFill>
              <a:latin typeface="+mj-lt"/>
              <a:sym typeface="Tw Cen MT" panose="020B0602020104020603" pitchFamily="34" charset="77"/>
            </a:endParaRPr>
          </a:p>
          <a:p>
            <a:pPr algn="just" eaLnBrk="1" hangingPunct="1"/>
            <a:r>
              <a:rPr lang="fr-FR" altLang="fr-FR" sz="2500" dirty="0">
                <a:solidFill>
                  <a:srgbClr val="000000"/>
                </a:solidFill>
                <a:latin typeface="+mj-lt"/>
                <a:sym typeface="Tw Cen MT" panose="020B0602020104020603" pitchFamily="34" charset="77"/>
              </a:rPr>
              <a:t>- Il ne manquerait qu’</a:t>
            </a:r>
            <a:r>
              <a:rPr lang="fr-FR" altLang="fr-FR" sz="2500" dirty="0">
                <a:solidFill>
                  <a:srgbClr val="0056D6"/>
                </a:solidFill>
                <a:latin typeface="+mj-lt"/>
                <a:sym typeface="Tw Cen MT" panose="020B0602020104020603" pitchFamily="34" charset="77"/>
              </a:rPr>
              <a:t>une étude d’efficacité contrôlée</a:t>
            </a:r>
            <a:r>
              <a:rPr lang="fr-FR" altLang="fr-FR" sz="2500" dirty="0">
                <a:solidFill>
                  <a:srgbClr val="000000"/>
                </a:solidFill>
                <a:latin typeface="+mj-lt"/>
                <a:sym typeface="Tw Cen MT" panose="020B0602020104020603" pitchFamily="34" charset="77"/>
              </a:rPr>
              <a:t> avec randomisation pour qu’elle soit aussi recommandée en première ligne pour le TSPT (</a:t>
            </a:r>
            <a:r>
              <a:rPr lang="fr-FR" altLang="fr-FR" sz="2500" dirty="0" err="1">
                <a:solidFill>
                  <a:srgbClr val="000000"/>
                </a:solidFill>
                <a:latin typeface="+mj-lt"/>
                <a:sym typeface="Tw Cen MT" panose="020B0602020104020603" pitchFamily="34" charset="77"/>
              </a:rPr>
              <a:t>Foa</a:t>
            </a:r>
            <a:r>
              <a:rPr lang="fr-FR" altLang="fr-FR" sz="2500" dirty="0">
                <a:solidFill>
                  <a:srgbClr val="000000"/>
                </a:solidFill>
                <a:latin typeface="+mj-lt"/>
                <a:sym typeface="Tw Cen MT" panose="020B0602020104020603" pitchFamily="34" charset="77"/>
              </a:rPr>
              <a:t>, Keane, Friedman, &amp; Cohen, 2008; </a:t>
            </a:r>
            <a:r>
              <a:rPr lang="fr-FR" altLang="fr-FR" sz="2500" dirty="0" err="1">
                <a:solidFill>
                  <a:srgbClr val="000000"/>
                </a:solidFill>
                <a:latin typeface="+mj-lt"/>
                <a:sym typeface="Tw Cen MT" panose="020B0602020104020603" pitchFamily="34" charset="77"/>
              </a:rPr>
              <a:t>Wittmann</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Lindy</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Marmar</a:t>
            </a:r>
            <a:r>
              <a:rPr lang="fr-FR" altLang="fr-FR" sz="2500" dirty="0">
                <a:solidFill>
                  <a:srgbClr val="000000"/>
                </a:solidFill>
                <a:latin typeface="+mj-lt"/>
                <a:sym typeface="Tw Cen MT" panose="020B0602020104020603" pitchFamily="34" charset="77"/>
              </a:rPr>
              <a:t>, </a:t>
            </a:r>
            <a:r>
              <a:rPr lang="fr-FR" altLang="fr-FR" sz="2500" dirty="0" err="1">
                <a:solidFill>
                  <a:srgbClr val="000000"/>
                </a:solidFill>
                <a:latin typeface="+mj-lt"/>
                <a:sym typeface="Tw Cen MT" panose="020B0602020104020603" pitchFamily="34" charset="77"/>
              </a:rPr>
              <a:t>Kudler</a:t>
            </a:r>
            <a:r>
              <a:rPr lang="fr-FR" altLang="fr-FR" sz="2500" dirty="0">
                <a:solidFill>
                  <a:srgbClr val="000000"/>
                </a:solidFill>
                <a:latin typeface="+mj-lt"/>
                <a:sym typeface="Tw Cen MT" panose="020B0602020104020603" pitchFamily="34" charset="77"/>
              </a:rPr>
              <a:t>, &amp; Brett, 2009).</a:t>
            </a:r>
          </a:p>
          <a:p>
            <a:pPr algn="just" eaLnBrk="1" hangingPunct="1"/>
            <a:endParaRPr lang="fr-FR" altLang="fr-FR" sz="2500" dirty="0">
              <a:solidFill>
                <a:srgbClr val="000000"/>
              </a:solidFill>
              <a:latin typeface="+mj-lt"/>
              <a:sym typeface="Tw Cen MT" panose="020B0602020104020603" pitchFamily="34" charset="77"/>
            </a:endParaRPr>
          </a:p>
        </p:txBody>
      </p:sp>
      <p:sp>
        <p:nvSpPr>
          <p:cNvPr id="52226" name="Shape 212">
            <a:extLst>
              <a:ext uri="{FF2B5EF4-FFF2-40B4-BE49-F238E27FC236}">
                <a16:creationId xmlns:a16="http://schemas.microsoft.com/office/drawing/2014/main" id="{9E194380-3B5E-BE46-9049-AC1F078DFEF1}"/>
              </a:ext>
            </a:extLst>
          </p:cNvPr>
          <p:cNvSpPr>
            <a:spLocks noChangeArrowheads="1"/>
          </p:cNvSpPr>
          <p:nvPr/>
        </p:nvSpPr>
        <p:spPr bwMode="auto">
          <a:xfrm>
            <a:off x="2035176" y="149226"/>
            <a:ext cx="8201025" cy="765175"/>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Psychothérapies psychodynamiques</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03225" y="2652921"/>
            <a:ext cx="11245436" cy="3922713"/>
          </a:xfrm>
        </p:spPr>
        <p:txBody>
          <a:bodyPr>
            <a:normAutofit/>
          </a:bodyPr>
          <a:lstStyle/>
          <a:p>
            <a:pPr algn="just" eaLnBrk="1" hangingPunct="1"/>
            <a:r>
              <a:rPr lang="fr-FR" altLang="x-none" sz="2400" dirty="0">
                <a:ea typeface="ＭＳ Ｐゴシック" charset="-128"/>
              </a:rPr>
              <a:t>Freud parlera de </a:t>
            </a:r>
            <a:r>
              <a:rPr lang="fr-FR" altLang="x-none" sz="2400" dirty="0">
                <a:solidFill>
                  <a:srgbClr val="FF0000"/>
                </a:solidFill>
                <a:ea typeface="ＭＳ Ｐゴシック" charset="-128"/>
              </a:rPr>
              <a:t>clivage du moi</a:t>
            </a:r>
            <a:r>
              <a:rPr lang="fr-FR" altLang="x-none" sz="2400" dirty="0">
                <a:ea typeface="ＭＳ Ｐゴシック" charset="-128"/>
              </a:rPr>
              <a:t>. Un clivage entre le sujet de l</a:t>
            </a:r>
            <a:r>
              <a:rPr lang="fr-FR" altLang="fr-FR" sz="2400" dirty="0">
                <a:ea typeface="ＭＳ Ｐゴシック" charset="-128"/>
              </a:rPr>
              <a:t>’</a:t>
            </a:r>
            <a:r>
              <a:rPr lang="fr-FR" altLang="x-none" sz="2400" dirty="0">
                <a:ea typeface="ＭＳ Ｐゴシック" charset="-128"/>
              </a:rPr>
              <a:t>expérience traumatique (l</a:t>
            </a:r>
            <a:r>
              <a:rPr lang="fr-FR" altLang="fr-FR" sz="2400" dirty="0">
                <a:ea typeface="ＭＳ Ｐゴシック" charset="-128"/>
              </a:rPr>
              <a:t>’</a:t>
            </a:r>
            <a:r>
              <a:rPr lang="fr-FR" altLang="x-none" sz="2400" dirty="0">
                <a:ea typeface="ＭＳ Ｐゴシック" charset="-128"/>
              </a:rPr>
              <a:t>enfant abusé par exemple) et le sujet conscient de l</a:t>
            </a:r>
            <a:r>
              <a:rPr lang="fr-FR" altLang="fr-FR" sz="2400" dirty="0">
                <a:ea typeface="ＭＳ Ｐゴシック" charset="-128"/>
              </a:rPr>
              <a:t>’</a:t>
            </a:r>
            <a:r>
              <a:rPr lang="fr-FR" altLang="x-none" sz="2400" dirty="0">
                <a:ea typeface="ＭＳ Ｐゴシック" charset="-128"/>
              </a:rPr>
              <a:t>événement tel qu</a:t>
            </a:r>
            <a:r>
              <a:rPr lang="fr-FR" altLang="fr-FR" sz="2400" dirty="0">
                <a:ea typeface="ＭＳ Ｐゴシック" charset="-128"/>
              </a:rPr>
              <a:t>’</a:t>
            </a:r>
            <a:r>
              <a:rPr lang="fr-FR" altLang="x-none" sz="2400" dirty="0">
                <a:ea typeface="ＭＳ Ｐゴシック" charset="-128"/>
              </a:rPr>
              <a:t>il existe aujourd</a:t>
            </a:r>
            <a:r>
              <a:rPr lang="fr-FR" altLang="fr-FR" sz="2400" dirty="0">
                <a:ea typeface="ＭＳ Ｐゴシック" charset="-128"/>
              </a:rPr>
              <a:t>’</a:t>
            </a:r>
            <a:r>
              <a:rPr lang="fr-FR" altLang="x-none" sz="2400" dirty="0">
                <a:ea typeface="ＭＳ Ｐゴシック" charset="-128"/>
              </a:rPr>
              <a:t>hui. </a:t>
            </a:r>
          </a:p>
          <a:p>
            <a:pPr algn="just" eaLnBrk="1" hangingPunct="1"/>
            <a:endParaRPr lang="fr-FR" altLang="x-none" sz="2400" dirty="0">
              <a:ea typeface="ＭＳ Ｐゴシック" charset="-128"/>
            </a:endParaRPr>
          </a:p>
          <a:p>
            <a:pPr algn="just" eaLnBrk="1" hangingPunct="1"/>
            <a:r>
              <a:rPr lang="fr-FR" altLang="x-none" sz="2400" dirty="0">
                <a:ea typeface="ＭＳ Ｐゴシック" charset="-128"/>
              </a:rPr>
              <a:t>Ce réel devenu conscient, marquant et traumatique est comme </a:t>
            </a:r>
            <a:r>
              <a:rPr lang="fr-FR" altLang="x-none" sz="2400" dirty="0">
                <a:solidFill>
                  <a:srgbClr val="FF0000"/>
                </a:solidFill>
                <a:ea typeface="ＭＳ Ｐゴシック" charset="-128"/>
              </a:rPr>
              <a:t>un corps étranger</a:t>
            </a:r>
            <a:r>
              <a:rPr lang="fr-FR" altLang="x-none" sz="2400" dirty="0">
                <a:ea typeface="ＭＳ Ｐゴシック" charset="-128"/>
              </a:rPr>
              <a:t>. Il n</a:t>
            </a:r>
            <a:r>
              <a:rPr lang="fr-FR" altLang="fr-FR" sz="2400" dirty="0">
                <a:ea typeface="ＭＳ Ｐゴシック" charset="-128"/>
              </a:rPr>
              <a:t>’</a:t>
            </a:r>
            <a:r>
              <a:rPr lang="fr-FR" altLang="x-none" sz="2400" dirty="0">
                <a:ea typeface="ＭＳ Ｐゴシック" charset="-128"/>
              </a:rPr>
              <a:t>est pas possible de l</a:t>
            </a:r>
            <a:r>
              <a:rPr lang="fr-FR" altLang="fr-FR" sz="2400" dirty="0">
                <a:ea typeface="ＭＳ Ｐゴシック" charset="-128"/>
              </a:rPr>
              <a:t>’</a:t>
            </a:r>
            <a:r>
              <a:rPr lang="fr-FR" altLang="x-none" sz="2400" dirty="0">
                <a:ea typeface="ＭＳ Ｐゴシック" charset="-128"/>
              </a:rPr>
              <a:t>intégrer, ni de le métaboliser. Il fait obstruction. </a:t>
            </a:r>
            <a:endParaRPr lang="fr-FR" altLang="x-none" sz="2400" dirty="0">
              <a:solidFill>
                <a:srgbClr val="FF0000"/>
              </a:solidFill>
              <a:ea typeface="ＭＳ Ｐゴシック" charset="-128"/>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a:extLst>
              <a:ext uri="{FF2B5EF4-FFF2-40B4-BE49-F238E27FC236}">
                <a16:creationId xmlns:a16="http://schemas.microsoft.com/office/drawing/2014/main" id="{5EC62BFC-1FB9-F546-B771-CC03D07074AB}"/>
              </a:ext>
            </a:extLst>
          </p:cNvPr>
          <p:cNvSpPr>
            <a:spLocks noChangeArrowheads="1"/>
          </p:cNvSpPr>
          <p:nvPr/>
        </p:nvSpPr>
        <p:spPr bwMode="auto">
          <a:xfrm>
            <a:off x="914535" y="1364085"/>
            <a:ext cx="10201955" cy="570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3300" dirty="0">
                <a:solidFill>
                  <a:schemeClr val="bg1"/>
                </a:solidFill>
                <a:latin typeface="+mn-lt"/>
                <a:sym typeface="Tw Cen MT" panose="020B0602020104020603" pitchFamily="34" charset="77"/>
              </a:rPr>
              <a:t>A VRAI DIRE...</a:t>
            </a:r>
          </a:p>
          <a:p>
            <a:pPr eaLnBrk="1" hangingPunct="1"/>
            <a:endParaRPr lang="fr-FR" altLang="fr-FR" sz="3300" dirty="0">
              <a:solidFill>
                <a:srgbClr val="E32400"/>
              </a:solidFill>
              <a:latin typeface="+mn-lt"/>
              <a:sym typeface="Tw Cen MT" panose="020B0602020104020603" pitchFamily="34" charset="77"/>
            </a:endParaRPr>
          </a:p>
          <a:p>
            <a:pPr algn="just" eaLnBrk="1" hangingPunct="1"/>
            <a:r>
              <a:rPr lang="fr-FR" altLang="fr-FR" sz="2500" dirty="0">
                <a:solidFill>
                  <a:srgbClr val="000000"/>
                </a:solidFill>
                <a:latin typeface="+mn-lt"/>
                <a:sym typeface="Tw Cen MT" panose="020B0602020104020603" pitchFamily="34" charset="77"/>
              </a:rPr>
              <a:t>Ces thérapies dont l’objectif est un travail d’exploration des événements traumatiques (</a:t>
            </a:r>
            <a:r>
              <a:rPr lang="fr-FR" altLang="fr-FR" sz="2500" dirty="0">
                <a:solidFill>
                  <a:srgbClr val="0056D6"/>
                </a:solidFill>
                <a:latin typeface="+mn-lt"/>
                <a:sym typeface="Tw Cen MT" panose="020B0602020104020603" pitchFamily="34" charset="77"/>
              </a:rPr>
              <a:t>trauma-</a:t>
            </a:r>
            <a:r>
              <a:rPr lang="fr-FR" altLang="fr-FR" sz="2500" dirty="0" err="1">
                <a:solidFill>
                  <a:srgbClr val="0056D6"/>
                </a:solidFill>
                <a:latin typeface="+mn-lt"/>
                <a:sym typeface="Tw Cen MT" panose="020B0602020104020603" pitchFamily="34" charset="77"/>
              </a:rPr>
              <a:t>focused</a:t>
            </a:r>
            <a:r>
              <a:rPr lang="fr-FR" altLang="fr-FR" sz="2500" dirty="0">
                <a:solidFill>
                  <a:srgbClr val="0056D6"/>
                </a:solidFill>
                <a:latin typeface="+mn-lt"/>
                <a:sym typeface="Tw Cen MT" panose="020B0602020104020603" pitchFamily="34" charset="77"/>
              </a:rPr>
              <a:t> </a:t>
            </a:r>
            <a:r>
              <a:rPr lang="fr-FR" altLang="fr-FR" sz="2500" dirty="0" err="1">
                <a:solidFill>
                  <a:srgbClr val="0056D6"/>
                </a:solidFill>
                <a:latin typeface="+mn-lt"/>
                <a:sym typeface="Tw Cen MT" panose="020B0602020104020603" pitchFamily="34" charset="77"/>
              </a:rPr>
              <a:t>psychological</a:t>
            </a:r>
            <a:r>
              <a:rPr lang="fr-FR" altLang="fr-FR" sz="2500" dirty="0">
                <a:solidFill>
                  <a:srgbClr val="0056D6"/>
                </a:solidFill>
                <a:latin typeface="+mn-lt"/>
                <a:sym typeface="Tw Cen MT" panose="020B0602020104020603" pitchFamily="34" charset="77"/>
              </a:rPr>
              <a:t> </a:t>
            </a:r>
            <a:r>
              <a:rPr lang="fr-FR" altLang="fr-FR" sz="2500" dirty="0" err="1">
                <a:solidFill>
                  <a:srgbClr val="0056D6"/>
                </a:solidFill>
                <a:latin typeface="+mn-lt"/>
                <a:sym typeface="Tw Cen MT" panose="020B0602020104020603" pitchFamily="34" charset="77"/>
              </a:rPr>
              <a:t>treatments</a:t>
            </a:r>
            <a:r>
              <a:rPr lang="fr-FR" altLang="fr-FR" sz="2500" dirty="0">
                <a:solidFill>
                  <a:srgbClr val="000000"/>
                </a:solidFill>
                <a:latin typeface="+mn-lt"/>
                <a:sym typeface="Tw Cen MT" panose="020B0602020104020603" pitchFamily="34" charset="77"/>
              </a:rPr>
              <a:t>) paraissent plus efficaces que celles davantage concernées par l’élaboration d’aspects présents ou passés, autres que les événements traumatiques, telles que les thérapies de soutien (Bisson, et al., 2007).</a:t>
            </a:r>
          </a:p>
          <a:p>
            <a:pPr algn="just" eaLnBrk="1" hangingPunct="1"/>
            <a:endParaRPr lang="fr-FR" altLang="fr-FR" sz="2500" dirty="0">
              <a:solidFill>
                <a:srgbClr val="000000"/>
              </a:solidFill>
              <a:latin typeface="+mn-lt"/>
              <a:sym typeface="Tw Cen MT" panose="020B0602020104020603" pitchFamily="34" charset="77"/>
            </a:endParaRPr>
          </a:p>
          <a:p>
            <a:pPr algn="just" eaLnBrk="1" hangingPunct="1"/>
            <a:r>
              <a:rPr lang="fr-FR" altLang="fr-FR" sz="2500" dirty="0">
                <a:solidFill>
                  <a:srgbClr val="000000"/>
                </a:solidFill>
                <a:latin typeface="+mn-lt"/>
                <a:sym typeface="Tw Cen MT" panose="020B0602020104020603" pitchFamily="34" charset="77"/>
              </a:rPr>
              <a:t>Dans ces thérapies validées empiriquement, </a:t>
            </a:r>
            <a:r>
              <a:rPr lang="fr-FR" altLang="fr-FR" sz="2500" dirty="0">
                <a:solidFill>
                  <a:srgbClr val="B51A00"/>
                </a:solidFill>
                <a:latin typeface="+mn-lt"/>
                <a:sym typeface="Tw Cen MT" panose="020B0602020104020603" pitchFamily="34" charset="77"/>
              </a:rPr>
              <a:t>67%</a:t>
            </a:r>
            <a:r>
              <a:rPr lang="fr-FR" altLang="fr-FR" sz="2500" dirty="0">
                <a:solidFill>
                  <a:srgbClr val="000000"/>
                </a:solidFill>
                <a:latin typeface="+mn-lt"/>
                <a:sym typeface="Tw Cen MT" panose="020B0602020104020603" pitchFamily="34" charset="77"/>
              </a:rPr>
              <a:t> des patients qui complètent le traitement ne souffrent plus d’ESPT (Bradley, et al., 2005).</a:t>
            </a:r>
          </a:p>
          <a:p>
            <a:pPr algn="just" eaLnBrk="1" hangingPunct="1"/>
            <a:endParaRPr lang="fr-FR" altLang="fr-FR" sz="2500" dirty="0">
              <a:solidFill>
                <a:srgbClr val="000000"/>
              </a:solidFill>
              <a:latin typeface="+mn-lt"/>
              <a:sym typeface="Tw Cen MT" panose="020B0602020104020603" pitchFamily="34" charset="77"/>
            </a:endParaRPr>
          </a:p>
          <a:p>
            <a:pPr algn="just" eaLnBrk="1" hangingPunct="1"/>
            <a:endParaRPr lang="fr-FR" altLang="fr-FR" sz="2500" dirty="0">
              <a:solidFill>
                <a:srgbClr val="000000"/>
              </a:solidFill>
              <a:latin typeface="+mn-lt"/>
              <a:sym typeface="Tw Cen MT" panose="020B0602020104020603" pitchFamily="34" charset="77"/>
            </a:endParaRP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dvAuto="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91367BD4-B8F3-7D4E-9B19-0B93000E75FD}"/>
              </a:ext>
            </a:extLst>
          </p:cNvPr>
          <p:cNvSpPr txBox="1">
            <a:spLocks/>
          </p:cNvSpPr>
          <p:nvPr/>
        </p:nvSpPr>
        <p:spPr bwMode="gray">
          <a:xfrm>
            <a:off x="522514" y="973668"/>
            <a:ext cx="1025434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2. La théorie de la consolidation/reconsolidation en mémoire</a:t>
            </a:r>
          </a:p>
        </p:txBody>
      </p:sp>
    </p:spTree>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hape 259">
            <a:extLst>
              <a:ext uri="{FF2B5EF4-FFF2-40B4-BE49-F238E27FC236}">
                <a16:creationId xmlns:a16="http://schemas.microsoft.com/office/drawing/2014/main" id="{97CC4F33-3672-464E-8E1C-CA1777144F36}"/>
              </a:ext>
            </a:extLst>
          </p:cNvPr>
          <p:cNvSpPr>
            <a:spLocks noGrp="1"/>
          </p:cNvSpPr>
          <p:nvPr>
            <p:ph type="body" idx="1"/>
          </p:nvPr>
        </p:nvSpPr>
        <p:spPr>
          <a:xfrm>
            <a:off x="195943" y="2290672"/>
            <a:ext cx="11599817" cy="4419600"/>
          </a:xfrm>
        </p:spPr>
        <p:txBody>
          <a:bodyPr>
            <a:normAutofit/>
          </a:bodyPr>
          <a:lstStyle/>
          <a:p>
            <a:pPr marL="879475" indent="-344488" algn="just"/>
            <a:r>
              <a:rPr lang="fr-FR" altLang="fr-FR" sz="2800" dirty="0">
                <a:latin typeface="+mj-lt"/>
                <a:ea typeface="ＭＳ Ｐゴシック" panose="020B0600070205080204" pitchFamily="34" charset="-128"/>
                <a:sym typeface="Tw Cen MT" panose="020B0602020104020603" pitchFamily="34" charset="77"/>
              </a:rPr>
              <a:t>Il existe une nouvelle théorie (sur </a:t>
            </a:r>
            <a:r>
              <a:rPr lang="fr-FR" altLang="fr-FR" sz="2800" dirty="0">
                <a:solidFill>
                  <a:srgbClr val="E32400"/>
                </a:solidFill>
                <a:latin typeface="+mj-lt"/>
                <a:ea typeface="ＭＳ Ｐゴシック" panose="020B0600070205080204" pitchFamily="34" charset="-128"/>
                <a:sym typeface="Tw Cen MT" panose="020B0602020104020603" pitchFamily="34" charset="77"/>
              </a:rPr>
              <a:t>la reconsolidation des souvenirs</a:t>
            </a:r>
            <a:r>
              <a:rPr lang="fr-FR" altLang="fr-FR" sz="2800" dirty="0">
                <a:latin typeface="+mj-lt"/>
                <a:ea typeface="ＭＳ Ｐゴシック" panose="020B0600070205080204" pitchFamily="34" charset="-128"/>
                <a:sym typeface="Tw Cen MT" panose="020B0602020104020603" pitchFamily="34" charset="77"/>
              </a:rPr>
              <a:t>) qui évoque la possibilité d’atténuer l’intensité émotionnelle d’un souvenir de peur de façon permanente. </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Selon cette théorie, un souvenir devient </a:t>
            </a:r>
            <a:r>
              <a:rPr lang="fr-FR" altLang="fr-FR" sz="2800" dirty="0">
                <a:solidFill>
                  <a:srgbClr val="E32400"/>
                </a:solidFill>
                <a:latin typeface="+mj-lt"/>
                <a:ea typeface="ＭＳ Ｐゴシック" panose="020B0600070205080204" pitchFamily="34" charset="-128"/>
                <a:sym typeface="Tw Cen MT" panose="020B0602020104020603" pitchFamily="34" charset="77"/>
              </a:rPr>
              <a:t>sensible à la dégradation lorsqu’il est remémoré</a:t>
            </a:r>
            <a:r>
              <a:rPr lang="fr-FR" altLang="fr-FR" sz="2800" dirty="0">
                <a:latin typeface="+mj-lt"/>
                <a:ea typeface="ＭＳ Ｐゴシック" panose="020B0600070205080204" pitchFamily="34" charset="-128"/>
                <a:sym typeface="Tw Cen MT" panose="020B0602020104020603" pitchFamily="34" charset="77"/>
              </a:rPr>
              <a:t>, et doit être </a:t>
            </a:r>
            <a:r>
              <a:rPr lang="fr-FR" altLang="fr-FR" sz="2800" dirty="0" err="1">
                <a:latin typeface="+mj-lt"/>
                <a:ea typeface="ＭＳ Ｐゴシック" panose="020B0600070205080204" pitchFamily="34" charset="-128"/>
                <a:sym typeface="Tw Cen MT" panose="020B0602020104020603" pitchFamily="34" charset="77"/>
              </a:rPr>
              <a:t>ré-inscrit</a:t>
            </a:r>
            <a:r>
              <a:rPr lang="fr-FR" altLang="fr-FR" sz="2800" dirty="0">
                <a:latin typeface="+mj-lt"/>
                <a:ea typeface="ＭＳ Ｐゴシック" panose="020B0600070205080204" pitchFamily="34" charset="-128"/>
                <a:sym typeface="Tw Cen MT" panose="020B0602020104020603" pitchFamily="34" charset="77"/>
              </a:rPr>
              <a:t> (reconsolidé) dans la mémoire pour être </a:t>
            </a:r>
            <a:r>
              <a:rPr lang="fr-FR" altLang="fr-FR" sz="2800" dirty="0" err="1">
                <a:latin typeface="+mj-lt"/>
                <a:ea typeface="ＭＳ Ｐゴシック" panose="020B0600070205080204" pitchFamily="34" charset="-128"/>
                <a:sym typeface="Tw Cen MT" panose="020B0602020104020603" pitchFamily="34" charset="77"/>
              </a:rPr>
              <a:t>re</a:t>
            </a:r>
            <a:r>
              <a:rPr lang="fr-FR" altLang="fr-FR" sz="2800" dirty="0">
                <a:latin typeface="+mj-lt"/>
                <a:ea typeface="ＭＳ Ｐゴシック" panose="020B0600070205080204" pitchFamily="34" charset="-128"/>
                <a:sym typeface="Tw Cen MT" panose="020B0602020104020603" pitchFamily="34" charset="77"/>
              </a:rPr>
              <a:t>-stabilisé.</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Il serait possible d’agir à l’</a:t>
            </a:r>
            <a:r>
              <a:rPr lang="fr-FR" altLang="fr-FR" sz="2800" dirty="0">
                <a:solidFill>
                  <a:srgbClr val="B51A00"/>
                </a:solidFill>
                <a:latin typeface="+mj-lt"/>
                <a:ea typeface="ＭＳ Ｐゴシック" panose="020B0600070205080204" pitchFamily="34" charset="-128"/>
                <a:sym typeface="Tw Cen MT" panose="020B0602020104020603" pitchFamily="34" charset="77"/>
              </a:rPr>
              <a:t>intérieur de cette fenêtre</a:t>
            </a:r>
            <a:r>
              <a:rPr lang="fr-FR" altLang="fr-FR" sz="2800" dirty="0">
                <a:latin typeface="+mj-lt"/>
                <a:ea typeface="ＭＳ Ｐゴシック" panose="020B0600070205080204" pitchFamily="34" charset="-128"/>
                <a:sym typeface="Tw Cen MT" panose="020B0602020104020603" pitchFamily="34" charset="77"/>
              </a:rPr>
              <a:t> d’instabilité du souvenir de façon à atténuer son intensité émotionnelle.</a:t>
            </a:r>
          </a:p>
        </p:txBody>
      </p:sp>
    </p:spTree>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263">
            <a:extLst>
              <a:ext uri="{FF2B5EF4-FFF2-40B4-BE49-F238E27FC236}">
                <a16:creationId xmlns:a16="http://schemas.microsoft.com/office/drawing/2014/main" id="{CF87E5CA-8C77-4747-BEE2-4DB7FC3C01E8}"/>
              </a:ext>
            </a:extLst>
          </p:cNvPr>
          <p:cNvSpPr>
            <a:spLocks noGrp="1"/>
          </p:cNvSpPr>
          <p:nvPr>
            <p:ph type="body" idx="1"/>
          </p:nvPr>
        </p:nvSpPr>
        <p:spPr>
          <a:xfrm>
            <a:off x="587829" y="2223998"/>
            <a:ext cx="11430000" cy="5794375"/>
          </a:xfrm>
          <a:extLst>
            <a:ext uri="{91240B29-F687-4F45-9708-019B960494DF}">
              <a14:hiddenLine xmlns:a14="http://schemas.microsoft.com/office/drawing/2010/main" w="9525">
                <a:solidFill>
                  <a:srgbClr val="000000"/>
                </a:solidFill>
                <a:round/>
                <a:headEnd/>
                <a:tailEnd/>
              </a14:hiddenLine>
            </a:ext>
          </a:extLst>
        </p:spPr>
        <p:txBody>
          <a:bodyPr/>
          <a:lstStyle/>
          <a:p>
            <a:pPr marL="879475" indent="-344488" algn="just"/>
            <a:r>
              <a:rPr lang="fr-FR" altLang="fr-FR" sz="2800" dirty="0">
                <a:latin typeface="+mj-lt"/>
                <a:ea typeface="ＭＳ Ｐゴシック" panose="020B0600070205080204" pitchFamily="34" charset="-128"/>
                <a:sym typeface="Tw Cen MT" panose="020B0602020104020603" pitchFamily="34" charset="77"/>
              </a:rPr>
              <a:t>Depuis plus de 100 ans, nous savons que les nouveaux souvenirs sont initialement fragiles (Muller &amp; </a:t>
            </a:r>
            <a:r>
              <a:rPr lang="fr-FR" altLang="fr-FR" sz="2800" dirty="0" err="1">
                <a:latin typeface="+mj-lt"/>
                <a:ea typeface="ＭＳ Ｐゴシック" panose="020B0600070205080204" pitchFamily="34" charset="-128"/>
                <a:sym typeface="Tw Cen MT" panose="020B0602020104020603" pitchFamily="34" charset="77"/>
              </a:rPr>
              <a:t>Pilzecker</a:t>
            </a:r>
            <a:r>
              <a:rPr lang="fr-FR" altLang="fr-FR" sz="2800" dirty="0">
                <a:latin typeface="+mj-lt"/>
                <a:ea typeface="ＭＳ Ｐゴシック" panose="020B0600070205080204" pitchFamily="34" charset="-128"/>
                <a:sym typeface="Tw Cen MT" panose="020B0602020104020603" pitchFamily="34" charset="77"/>
              </a:rPr>
              <a:t>, 1900)</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Ils peuvent alors êt</a:t>
            </a:r>
            <a:r>
              <a:rPr lang="fr-FR" altLang="fr-FR" sz="2800" dirty="0">
                <a:solidFill>
                  <a:srgbClr val="000000"/>
                </a:solidFill>
                <a:latin typeface="+mj-lt"/>
                <a:ea typeface="ＭＳ Ｐゴシック" panose="020B0600070205080204" pitchFamily="34" charset="-128"/>
                <a:sym typeface="Tw Cen MT" panose="020B0602020104020603" pitchFamily="34" charset="77"/>
              </a:rPr>
              <a:t>re soit enco</a:t>
            </a:r>
            <a:r>
              <a:rPr lang="fr-FR" altLang="fr-FR" sz="2800" dirty="0">
                <a:latin typeface="+mj-lt"/>
                <a:ea typeface="ＭＳ Ｐゴシック" panose="020B0600070205080204" pitchFamily="34" charset="-128"/>
                <a:sym typeface="Tw Cen MT" panose="020B0602020104020603" pitchFamily="34" charset="77"/>
              </a:rPr>
              <a:t>dés dans la mémoire à long terme, modif</a:t>
            </a:r>
            <a:r>
              <a:rPr lang="fr-FR" altLang="fr-FR" sz="2800" dirty="0">
                <a:solidFill>
                  <a:srgbClr val="000000"/>
                </a:solidFill>
                <a:latin typeface="+mj-lt"/>
                <a:ea typeface="ＭＳ Ｐゴシック" panose="020B0600070205080204" pitchFamily="34" charset="-128"/>
                <a:sym typeface="Tw Cen MT" panose="020B0602020104020603" pitchFamily="34" charset="77"/>
              </a:rPr>
              <a:t>iés, ou enc</a:t>
            </a:r>
            <a:r>
              <a:rPr lang="fr-FR" altLang="fr-FR" sz="2800" dirty="0">
                <a:latin typeface="+mj-lt"/>
                <a:ea typeface="ＭＳ Ｐゴシック" panose="020B0600070205080204" pitchFamily="34" charset="-128"/>
                <a:sym typeface="Tw Cen MT" panose="020B0602020104020603" pitchFamily="34" charset="77"/>
              </a:rPr>
              <a:t>ore oubliés. </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Pour s’inscrire dan</a:t>
            </a:r>
            <a:r>
              <a:rPr lang="fr-FR" altLang="fr-FR" sz="2800" dirty="0">
                <a:solidFill>
                  <a:srgbClr val="000000"/>
                </a:solidFill>
                <a:latin typeface="+mj-lt"/>
                <a:ea typeface="ＭＳ Ｐゴシック" panose="020B0600070205080204" pitchFamily="34" charset="-128"/>
                <a:sym typeface="Tw Cen MT" panose="020B0602020104020603" pitchFamily="34" charset="77"/>
              </a:rPr>
              <a:t>s la mém</a:t>
            </a:r>
            <a:r>
              <a:rPr lang="fr-FR" altLang="fr-FR" sz="2800" dirty="0">
                <a:latin typeface="+mj-lt"/>
                <a:ea typeface="ＭＳ Ｐゴシック" panose="020B0600070205080204" pitchFamily="34" charset="-128"/>
                <a:sym typeface="Tw Cen MT" panose="020B0602020104020603" pitchFamily="34" charset="77"/>
              </a:rPr>
              <a:t>oire à long terme, ils doivent être encod</a:t>
            </a:r>
            <a:r>
              <a:rPr lang="fr-FR" altLang="fr-FR" sz="2800" dirty="0">
                <a:solidFill>
                  <a:srgbClr val="000000"/>
                </a:solidFill>
                <a:latin typeface="+mj-lt"/>
                <a:ea typeface="ＭＳ Ｐゴシック" panose="020B0600070205080204" pitchFamily="34" charset="-128"/>
                <a:sym typeface="Tw Cen MT" panose="020B0602020104020603" pitchFamily="34" charset="77"/>
              </a:rPr>
              <a:t>és, un proc</a:t>
            </a:r>
            <a:r>
              <a:rPr lang="fr-FR" altLang="fr-FR" sz="2800" dirty="0">
                <a:latin typeface="+mj-lt"/>
                <a:ea typeface="ＭＳ Ｐゴシック" panose="020B0600070205080204" pitchFamily="34" charset="-128"/>
                <a:sym typeface="Tw Cen MT" panose="020B0602020104020603" pitchFamily="34" charset="77"/>
              </a:rPr>
              <a:t>essus connu sous le nom de conso</a:t>
            </a:r>
            <a:r>
              <a:rPr lang="fr-FR" altLang="fr-FR" sz="2800" dirty="0">
                <a:solidFill>
                  <a:srgbClr val="000000"/>
                </a:solidFill>
                <a:latin typeface="+mj-lt"/>
                <a:ea typeface="ＭＳ Ｐゴシック" panose="020B0600070205080204" pitchFamily="34" charset="-128"/>
                <a:sym typeface="Tw Cen MT" panose="020B0602020104020603" pitchFamily="34" charset="77"/>
              </a:rPr>
              <a:t>lidation des souveni</a:t>
            </a:r>
            <a:r>
              <a:rPr lang="fr-FR" altLang="fr-FR" sz="2800" dirty="0">
                <a:latin typeface="+mj-lt"/>
                <a:ea typeface="ＭＳ Ｐゴシック" panose="020B0600070205080204" pitchFamily="34" charset="-128"/>
                <a:sym typeface="Tw Cen MT" panose="020B0602020104020603" pitchFamily="34" charset="77"/>
              </a:rPr>
              <a:t>rs. </a:t>
            </a:r>
          </a:p>
          <a:p>
            <a:pPr marL="879475" indent="-344488" algn="just"/>
            <a:r>
              <a:rPr lang="fr-FR" altLang="fr-FR" sz="2800" dirty="0">
                <a:latin typeface="+mj-lt"/>
                <a:ea typeface="ＭＳ Ｐゴシック" panose="020B0600070205080204" pitchFamily="34" charset="-128"/>
                <a:sym typeface="Tw Cen MT" panose="020B0602020104020603" pitchFamily="34" charset="77"/>
              </a:rPr>
              <a:t>Une fois consolidés, les </a:t>
            </a:r>
            <a:r>
              <a:rPr lang="fr-FR" altLang="fr-FR" sz="2800" dirty="0">
                <a:solidFill>
                  <a:srgbClr val="E32400"/>
                </a:solidFill>
                <a:latin typeface="+mj-lt"/>
                <a:ea typeface="ＭＳ Ｐゴシック" panose="020B0600070205080204" pitchFamily="34" charset="-128"/>
                <a:sym typeface="Tw Cen MT" panose="020B0602020104020603" pitchFamily="34" charset="77"/>
              </a:rPr>
              <a:t>souvenirs étaient jusqu’à tout récemment réputés être permanents.</a:t>
            </a:r>
          </a:p>
        </p:txBody>
      </p:sp>
    </p:spTree>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hape 266">
            <a:extLst>
              <a:ext uri="{FF2B5EF4-FFF2-40B4-BE49-F238E27FC236}">
                <a16:creationId xmlns:a16="http://schemas.microsoft.com/office/drawing/2014/main" id="{A0F0D716-A56F-6C4D-B1EB-331B68A2FD9F}"/>
              </a:ext>
            </a:extLst>
          </p:cNvPr>
          <p:cNvSpPr>
            <a:spLocks noGrp="1"/>
          </p:cNvSpPr>
          <p:nvPr>
            <p:ph type="body" idx="1"/>
          </p:nvPr>
        </p:nvSpPr>
        <p:spPr>
          <a:xfrm>
            <a:off x="1774826" y="527051"/>
            <a:ext cx="8424863" cy="5795963"/>
          </a:xfrm>
        </p:spPr>
        <p:txBody>
          <a:bodyPr/>
          <a:lstStyle/>
          <a:p>
            <a:pPr marL="534988" indent="0" algn="just">
              <a:buNone/>
            </a:pP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Cependant, ce paradigme de la </a:t>
            </a:r>
            <a:r>
              <a:rPr lang="fr-FR" altLang="fr-FR" sz="3600">
                <a:solidFill>
                  <a:srgbClr val="E32400"/>
                </a:solidFill>
                <a:latin typeface="Tw Cen MT" panose="020B0602020104020603" pitchFamily="34" charset="77"/>
                <a:ea typeface="ＭＳ Ｐゴシック" panose="020B0600070205080204" pitchFamily="34" charset="-128"/>
                <a:sym typeface="Tw Cen MT" panose="020B0602020104020603" pitchFamily="34" charset="77"/>
              </a:rPr>
              <a:t>consolidation</a:t>
            </a: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 est contesté, depuis que des chercheurs ont découvert l’existence de la </a:t>
            </a:r>
            <a:r>
              <a:rPr lang="fr-FR" altLang="fr-FR" sz="3600">
                <a:solidFill>
                  <a:srgbClr val="E32400"/>
                </a:solidFill>
                <a:latin typeface="Tw Cen MT" panose="020B0602020104020603" pitchFamily="34" charset="77"/>
                <a:ea typeface="ＭＳ Ｐゴシック" panose="020B0600070205080204" pitchFamily="34" charset="-128"/>
                <a:sym typeface="Tw Cen MT" panose="020B0602020104020603" pitchFamily="34" charset="77"/>
              </a:rPr>
              <a:t>reconsolidation</a:t>
            </a: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 des souvenirs, tout d’abord chez les animaux (Nader, Schafe, &amp; Le Doux, 2000; Przybyslawski &amp; Sara,1997) et plus récemment chez les humains (Kindt, Soeter, &amp; Vervliet, 2009).</a:t>
            </a:r>
          </a:p>
        </p:txBody>
      </p:sp>
    </p:spTree>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hape 269">
            <a:extLst>
              <a:ext uri="{FF2B5EF4-FFF2-40B4-BE49-F238E27FC236}">
                <a16:creationId xmlns:a16="http://schemas.microsoft.com/office/drawing/2014/main" id="{E125EE20-D308-8D48-962A-77DA1F7E0719}"/>
              </a:ext>
            </a:extLst>
          </p:cNvPr>
          <p:cNvSpPr>
            <a:spLocks noGrp="1"/>
          </p:cNvSpPr>
          <p:nvPr>
            <p:ph type="body" idx="1"/>
          </p:nvPr>
        </p:nvSpPr>
        <p:spPr>
          <a:xfrm>
            <a:off x="-404949" y="2300017"/>
            <a:ext cx="12435840" cy="5518150"/>
          </a:xfrm>
        </p:spPr>
        <p:txBody>
          <a:bodyPr>
            <a:normAutofit/>
          </a:bodyPr>
          <a:lstStyle/>
          <a:p>
            <a:pPr marL="879475" indent="-344488" algn="just"/>
            <a:r>
              <a:rPr lang="fr-FR" altLang="fr-FR" sz="2400" dirty="0">
                <a:latin typeface="+mj-lt"/>
                <a:ea typeface="ＭＳ Ｐゴシック" panose="020B0600070205080204" pitchFamily="34" charset="-128"/>
                <a:sym typeface="Tw Cen MT" panose="020B0602020104020603" pitchFamily="34" charset="77"/>
              </a:rPr>
              <a:t>Selon cette théorie, un souvenir déjà consolidé qui est remémoré ne demeurera pas figé (comme dans la théorie de la consolidation).</a:t>
            </a:r>
          </a:p>
          <a:p>
            <a:pPr marL="879475" indent="-344488" algn="just"/>
            <a:r>
              <a:rPr lang="fr-FR" altLang="fr-FR" sz="2400" dirty="0">
                <a:latin typeface="+mj-lt"/>
                <a:ea typeface="ＭＳ Ｐゴシック" panose="020B0600070205080204" pitchFamily="34" charset="-128"/>
                <a:sym typeface="Tw Cen MT" panose="020B0602020104020603" pitchFamily="34" charset="77"/>
              </a:rPr>
              <a:t> Il pourra être </a:t>
            </a:r>
            <a:r>
              <a:rPr lang="fr-FR" altLang="fr-FR" sz="2400" dirty="0">
                <a:solidFill>
                  <a:srgbClr val="E32400"/>
                </a:solidFill>
                <a:latin typeface="+mj-lt"/>
                <a:ea typeface="ＭＳ Ｐゴシック" panose="020B0600070205080204" pitchFamily="34" charset="-128"/>
                <a:sym typeface="Tw Cen MT" panose="020B0602020104020603" pitchFamily="34" charset="77"/>
              </a:rPr>
              <a:t>ré-encodé</a:t>
            </a:r>
            <a:r>
              <a:rPr lang="fr-FR" altLang="fr-FR" sz="2400" dirty="0">
                <a:latin typeface="+mj-lt"/>
                <a:ea typeface="ＭＳ Ｐゴシック" panose="020B0600070205080204" pitchFamily="34" charset="-128"/>
                <a:sym typeface="Tw Cen MT" panose="020B0602020104020603" pitchFamily="34" charset="77"/>
              </a:rPr>
              <a:t> dans la mémoire à long terme, </a:t>
            </a:r>
            <a:r>
              <a:rPr lang="fr-FR" altLang="fr-FR" sz="2400" dirty="0">
                <a:solidFill>
                  <a:srgbClr val="E32400"/>
                </a:solidFill>
                <a:latin typeface="+mj-lt"/>
                <a:ea typeface="ＭＳ Ｐゴシック" panose="020B0600070205080204" pitchFamily="34" charset="-128"/>
                <a:sym typeface="Tw Cen MT" panose="020B0602020104020603" pitchFamily="34" charset="77"/>
              </a:rPr>
              <a:t>modifié,</a:t>
            </a:r>
            <a:r>
              <a:rPr lang="fr-FR" altLang="fr-FR" sz="2400" dirty="0">
                <a:latin typeface="+mj-lt"/>
                <a:ea typeface="ＭＳ Ｐゴシック" panose="020B0600070205080204" pitchFamily="34" charset="-128"/>
                <a:sym typeface="Tw Cen MT" panose="020B0602020104020603" pitchFamily="34" charset="77"/>
              </a:rPr>
              <a:t> ou encore </a:t>
            </a:r>
            <a:r>
              <a:rPr lang="fr-FR" altLang="fr-FR" sz="2400" dirty="0">
                <a:solidFill>
                  <a:srgbClr val="E32400"/>
                </a:solidFill>
                <a:latin typeface="+mj-lt"/>
                <a:ea typeface="ＭＳ Ｐゴシック" panose="020B0600070205080204" pitchFamily="34" charset="-128"/>
                <a:sym typeface="Tw Cen MT" panose="020B0602020104020603" pitchFamily="34" charset="77"/>
              </a:rPr>
              <a:t>atténué</a:t>
            </a:r>
            <a:r>
              <a:rPr lang="fr-FR" altLang="fr-FR" sz="2400" dirty="0">
                <a:latin typeface="+mj-lt"/>
                <a:ea typeface="ＭＳ Ｐゴシック" panose="020B0600070205080204" pitchFamily="34" charset="-128"/>
                <a:sym typeface="Tw Cen MT" panose="020B0602020104020603" pitchFamily="34" charset="77"/>
              </a:rPr>
              <a:t>. Mais il devra être </a:t>
            </a:r>
            <a:r>
              <a:rPr lang="fr-FR" altLang="fr-FR" sz="2400" u="sng" dirty="0">
                <a:solidFill>
                  <a:srgbClr val="0042AA"/>
                </a:solidFill>
                <a:latin typeface="+mj-lt"/>
                <a:ea typeface="ＭＳ Ｐゴシック" panose="020B0600070205080204" pitchFamily="34" charset="-128"/>
                <a:sym typeface="Tw Cen MT" panose="020B0602020104020603" pitchFamily="34" charset="77"/>
              </a:rPr>
              <a:t>reconsolidé (vs </a:t>
            </a:r>
            <a:r>
              <a:rPr lang="fr-FR" altLang="fr-FR" sz="2400" u="sng" dirty="0" err="1">
                <a:solidFill>
                  <a:srgbClr val="0042AA"/>
                </a:solidFill>
                <a:latin typeface="+mj-lt"/>
                <a:ea typeface="ＭＳ Ｐゴシック" panose="020B0600070205080204" pitchFamily="34" charset="-128"/>
                <a:sym typeface="Tw Cen MT" panose="020B0602020104020603" pitchFamily="34" charset="77"/>
              </a:rPr>
              <a:t>re-consolidé</a:t>
            </a:r>
            <a:r>
              <a:rPr lang="fr-FR" altLang="fr-FR" sz="2400" u="sng" dirty="0">
                <a:solidFill>
                  <a:srgbClr val="0042AA"/>
                </a:solidFill>
                <a:latin typeface="+mj-lt"/>
                <a:ea typeface="ＭＳ Ｐゴシック" panose="020B0600070205080204" pitchFamily="34" charset="-128"/>
                <a:sym typeface="Tw Cen MT" panose="020B0602020104020603" pitchFamily="34" charset="77"/>
              </a:rPr>
              <a:t>)</a:t>
            </a:r>
            <a:r>
              <a:rPr lang="fr-FR" altLang="fr-FR" sz="2400" u="sng" dirty="0">
                <a:latin typeface="+mj-lt"/>
                <a:ea typeface="ＭＳ Ｐゴシック" panose="020B0600070205080204" pitchFamily="34" charset="-128"/>
                <a:sym typeface="Tw Cen MT" panose="020B0602020104020603" pitchFamily="34" charset="77"/>
              </a:rPr>
              <a:t> </a:t>
            </a:r>
            <a:r>
              <a:rPr lang="fr-FR" altLang="fr-FR" sz="2400" dirty="0">
                <a:latin typeface="+mj-lt"/>
                <a:ea typeface="ＭＳ Ｐゴシック" panose="020B0600070205080204" pitchFamily="34" charset="-128"/>
                <a:sym typeface="Tw Cen MT" panose="020B0602020104020603" pitchFamily="34" charset="77"/>
              </a:rPr>
              <a:t>afin de persister dans la mémoire à long terme. </a:t>
            </a:r>
          </a:p>
          <a:p>
            <a:pPr marL="879475" indent="-344488" algn="just"/>
            <a:r>
              <a:rPr lang="fr-FR" altLang="fr-FR" sz="2400" dirty="0">
                <a:latin typeface="+mj-lt"/>
                <a:ea typeface="ＭＳ Ｐゴシック" panose="020B0600070205080204" pitchFamily="34" charset="-128"/>
                <a:sym typeface="Tw Cen MT" panose="020B0602020104020603" pitchFamily="34" charset="77"/>
              </a:rPr>
              <a:t>Il serait ainsi </a:t>
            </a:r>
            <a:r>
              <a:rPr lang="fr-FR" altLang="fr-FR" sz="2400" dirty="0">
                <a:solidFill>
                  <a:srgbClr val="E32400"/>
                </a:solidFill>
                <a:latin typeface="+mj-lt"/>
                <a:ea typeface="ＭＳ Ｐゴシック" panose="020B0600070205080204" pitchFamily="34" charset="-128"/>
                <a:sym typeface="Tw Cen MT" panose="020B0602020104020603" pitchFamily="34" charset="77"/>
              </a:rPr>
              <a:t>possible d’agir sur un ancien souvenir en atténuant son intensité</a:t>
            </a:r>
            <a:r>
              <a:rPr lang="fr-FR" altLang="fr-FR" sz="2400" dirty="0">
                <a:latin typeface="+mj-lt"/>
                <a:ea typeface="ＭＳ Ｐゴシック" panose="020B0600070205080204" pitchFamily="34" charset="-128"/>
                <a:sym typeface="Tw Cen MT" panose="020B0602020104020603" pitchFamily="34" charset="77"/>
              </a:rPr>
              <a:t> (théorie de la reconsolidation). </a:t>
            </a:r>
          </a:p>
          <a:p>
            <a:pPr marL="879475" indent="-344488" algn="just"/>
            <a:r>
              <a:rPr lang="fr-FR" altLang="fr-FR" sz="2400" dirty="0">
                <a:latin typeface="+mj-lt"/>
                <a:ea typeface="ＭＳ Ｐゴシック" panose="020B0600070205080204" pitchFamily="34" charset="-128"/>
                <a:sym typeface="Tw Cen MT" panose="020B0602020104020603" pitchFamily="34" charset="77"/>
              </a:rPr>
              <a:t>Ainsi, le blocage de la reconsolidation des souvenirs traumatiques pourrait être une voie intéressante dans le </a:t>
            </a:r>
            <a:r>
              <a:rPr lang="fr-FR" altLang="fr-FR" sz="2400" dirty="0">
                <a:solidFill>
                  <a:srgbClr val="E32400"/>
                </a:solidFill>
                <a:latin typeface="+mj-lt"/>
                <a:ea typeface="ＭＳ Ｐゴシック" panose="020B0600070205080204" pitchFamily="34" charset="-128"/>
                <a:sym typeface="Tw Cen MT" panose="020B0602020104020603" pitchFamily="34" charset="77"/>
              </a:rPr>
              <a:t>traitement de l’ESPT,</a:t>
            </a:r>
            <a:r>
              <a:rPr lang="fr-FR" altLang="fr-FR" sz="2400" dirty="0">
                <a:latin typeface="+mj-lt"/>
                <a:ea typeface="ＭＳ Ｐゴシック" panose="020B0600070205080204" pitchFamily="34" charset="-128"/>
                <a:sym typeface="Tw Cen MT" panose="020B0602020104020603" pitchFamily="34" charset="77"/>
              </a:rPr>
              <a:t> mais pas seulement...</a:t>
            </a:r>
          </a:p>
        </p:txBody>
      </p:sp>
    </p:spTree>
  </p:cSld>
  <p:clrMapOvr>
    <a:masterClrMapping/>
  </p:clrMapOvr>
  <p:transition spd="slow"/>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droppedImage.png">
            <a:extLst>
              <a:ext uri="{FF2B5EF4-FFF2-40B4-BE49-F238E27FC236}">
                <a16:creationId xmlns:a16="http://schemas.microsoft.com/office/drawing/2014/main" id="{EF36CB9B-6C6F-354E-A934-DD6AA69212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 y="1503363"/>
            <a:ext cx="11051177"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9394" name="Shape 274">
            <a:extLst>
              <a:ext uri="{FF2B5EF4-FFF2-40B4-BE49-F238E27FC236}">
                <a16:creationId xmlns:a16="http://schemas.microsoft.com/office/drawing/2014/main" id="{1DF4ABF0-C2AE-F340-A3B5-67F80C5FB8E6}"/>
              </a:ext>
            </a:extLst>
          </p:cNvPr>
          <p:cNvSpPr>
            <a:spLocks noChangeArrowheads="1"/>
          </p:cNvSpPr>
          <p:nvPr/>
        </p:nvSpPr>
        <p:spPr bwMode="auto">
          <a:xfrm>
            <a:off x="1604964" y="5104179"/>
            <a:ext cx="7750175" cy="31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just">
              <a:spcBef>
                <a:spcPts val="850"/>
              </a:spcBef>
            </a:pPr>
            <a:endParaRPr lang="fr-FR" altLang="fr-FR" sz="1600">
              <a:solidFill>
                <a:srgbClr val="000000"/>
              </a:solidFill>
              <a:latin typeface="Tw Cen MT" panose="020B0602020104020603" pitchFamily="34" charset="77"/>
              <a:sym typeface="Tw Cen MT" panose="020B0602020104020603" pitchFamily="34" charset="77"/>
            </a:endParaRPr>
          </a:p>
        </p:txBody>
      </p:sp>
      <p:sp>
        <p:nvSpPr>
          <p:cNvPr id="275" name="Shape 275">
            <a:extLst>
              <a:ext uri="{FF2B5EF4-FFF2-40B4-BE49-F238E27FC236}">
                <a16:creationId xmlns:a16="http://schemas.microsoft.com/office/drawing/2014/main" id="{FCDB8EEA-9D74-F544-866C-90BC6D9483F3}"/>
              </a:ext>
            </a:extLst>
          </p:cNvPr>
          <p:cNvSpPr/>
          <p:nvPr/>
        </p:nvSpPr>
        <p:spPr>
          <a:xfrm flipH="1">
            <a:off x="3917090" y="4259655"/>
            <a:ext cx="1023937" cy="600075"/>
          </a:xfrm>
          <a:prstGeom prst="line">
            <a:avLst/>
          </a:prstGeom>
          <a:ln w="139700">
            <a:solidFill>
              <a:srgbClr val="FF2600"/>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276" name="Shape 276">
            <a:extLst>
              <a:ext uri="{FF2B5EF4-FFF2-40B4-BE49-F238E27FC236}">
                <a16:creationId xmlns:a16="http://schemas.microsoft.com/office/drawing/2014/main" id="{601C97CC-E57C-7244-9CD7-5EEC29FCC0B4}"/>
              </a:ext>
            </a:extLst>
          </p:cNvPr>
          <p:cNvSpPr>
            <a:spLocks/>
          </p:cNvSpPr>
          <p:nvPr/>
        </p:nvSpPr>
        <p:spPr bwMode="auto">
          <a:xfrm>
            <a:off x="5239455" y="2814638"/>
            <a:ext cx="204787" cy="1241425"/>
          </a:xfrm>
          <a:custGeom>
            <a:avLst/>
            <a:gdLst>
              <a:gd name="T0" fmla="*/ 87514956 w 21600"/>
              <a:gd name="T1" fmla="*/ 2147483646 h 21600"/>
              <a:gd name="T2" fmla="*/ 87514956 w 21600"/>
              <a:gd name="T3" fmla="*/ 2147483646 h 21600"/>
              <a:gd name="T4" fmla="*/ 87514956 w 21600"/>
              <a:gd name="T5" fmla="*/ 2147483646 h 21600"/>
              <a:gd name="T6" fmla="*/ 8751495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6464"/>
                </a:lnTo>
                <a:lnTo>
                  <a:pt x="0" y="12140"/>
                </a:lnTo>
                <a:lnTo>
                  <a:pt x="3600" y="16082"/>
                </a:lnTo>
                <a:lnTo>
                  <a:pt x="9600" y="19235"/>
                </a:lnTo>
                <a:lnTo>
                  <a:pt x="20400" y="21600"/>
                </a:lnTo>
              </a:path>
            </a:pathLst>
          </a:custGeom>
          <a:noFill/>
          <a:ln w="165100">
            <a:solidFill>
              <a:srgbClr val="FF2600"/>
            </a:solidFill>
            <a:miter lim="400000"/>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endParaRPr lang="fr-FR"/>
          </a:p>
        </p:txBody>
      </p:sp>
      <p:sp>
        <p:nvSpPr>
          <p:cNvPr id="277" name="Shape 277">
            <a:extLst>
              <a:ext uri="{FF2B5EF4-FFF2-40B4-BE49-F238E27FC236}">
                <a16:creationId xmlns:a16="http://schemas.microsoft.com/office/drawing/2014/main" id="{AE83DA69-4E37-CF49-8D8F-78101F9C9013}"/>
              </a:ext>
            </a:extLst>
          </p:cNvPr>
          <p:cNvSpPr/>
          <p:nvPr/>
        </p:nvSpPr>
        <p:spPr>
          <a:xfrm flipH="1">
            <a:off x="5349673" y="2733676"/>
            <a:ext cx="160337" cy="276225"/>
          </a:xfrm>
          <a:prstGeom prst="line">
            <a:avLst/>
          </a:prstGeom>
          <a:ln w="139700">
            <a:solidFill>
              <a:srgbClr val="FF2600"/>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278" name="Shape 278">
            <a:extLst>
              <a:ext uri="{FF2B5EF4-FFF2-40B4-BE49-F238E27FC236}">
                <a16:creationId xmlns:a16="http://schemas.microsoft.com/office/drawing/2014/main" id="{EFAD53D6-E0DA-EE4E-87CC-1CC049F9B2C0}"/>
              </a:ext>
            </a:extLst>
          </p:cNvPr>
          <p:cNvSpPr>
            <a:spLocks noChangeArrowheads="1"/>
          </p:cNvSpPr>
          <p:nvPr/>
        </p:nvSpPr>
        <p:spPr bwMode="auto">
          <a:xfrm>
            <a:off x="156754" y="5503780"/>
            <a:ext cx="11142617" cy="851067"/>
          </a:xfrm>
          <a:prstGeom prst="rect">
            <a:avLst/>
          </a:prstGeom>
          <a:noFill/>
          <a:ln>
            <a:noFill/>
          </a:ln>
        </p:spPr>
        <p:txBody>
          <a:bodyPr wrap="square" lIns="35719" tIns="35719" rIns="35719" bIns="35719" anchor="ctr">
            <a:spAutoFit/>
          </a:bodyPr>
          <a:lstStyle/>
          <a:p>
            <a:pPr algn="ctr" defTabSz="321457">
              <a:spcBef>
                <a:spcPts val="844"/>
              </a:spcBef>
              <a:defRPr sz="3600">
                <a:solidFill>
                  <a:srgbClr val="000000"/>
                </a:solidFill>
                <a:latin typeface="Tw Cen MT"/>
                <a:ea typeface="Tw Cen MT"/>
                <a:cs typeface="Tw Cen MT"/>
                <a:sym typeface="Tw Cen MT"/>
              </a:defRPr>
            </a:pPr>
            <a:r>
              <a:rPr sz="2531" dirty="0">
                <a:solidFill>
                  <a:srgbClr val="000000"/>
                </a:solidFill>
                <a:latin typeface="+mj-lt"/>
                <a:ea typeface="Tw Cen MT"/>
                <a:cs typeface="Tw Cen MT"/>
                <a:sym typeface="Tw Cen MT"/>
              </a:rPr>
              <a:t>Nouvelle </a:t>
            </a:r>
            <a:r>
              <a:rPr sz="2531" dirty="0" err="1">
                <a:solidFill>
                  <a:srgbClr val="E32400"/>
                </a:solidFill>
                <a:latin typeface="+mj-lt"/>
                <a:ea typeface="Tw Cen MT"/>
                <a:cs typeface="Tw Cen MT"/>
                <a:sym typeface="Tw Cen MT"/>
              </a:rPr>
              <a:t>synthèse</a:t>
            </a:r>
            <a:r>
              <a:rPr sz="2531" dirty="0">
                <a:solidFill>
                  <a:srgbClr val="E32400"/>
                </a:solidFill>
                <a:latin typeface="+mj-lt"/>
                <a:ea typeface="Tw Cen MT"/>
                <a:cs typeface="Tw Cen MT"/>
                <a:sym typeface="Tw Cen MT"/>
              </a:rPr>
              <a:t> </a:t>
            </a:r>
            <a:r>
              <a:rPr sz="2531" dirty="0" err="1">
                <a:solidFill>
                  <a:srgbClr val="E32400"/>
                </a:solidFill>
                <a:latin typeface="+mj-lt"/>
                <a:ea typeface="Tw Cen MT"/>
                <a:cs typeface="Tw Cen MT"/>
                <a:sym typeface="Tw Cen MT"/>
              </a:rPr>
              <a:t>protéique</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notamment</a:t>
            </a:r>
            <a:r>
              <a:rPr sz="2531" dirty="0">
                <a:solidFill>
                  <a:srgbClr val="000000"/>
                </a:solidFill>
                <a:latin typeface="+mj-lt"/>
                <a:ea typeface="Tw Cen MT"/>
                <a:cs typeface="Tw Cen MT"/>
                <a:sym typeface="Tw Cen MT"/>
              </a:rPr>
              <a:t> au </a:t>
            </a:r>
            <a:r>
              <a:rPr sz="2531" dirty="0" err="1">
                <a:solidFill>
                  <a:srgbClr val="000000"/>
                </a:solidFill>
                <a:latin typeface="+mj-lt"/>
                <a:ea typeface="Tw Cen MT"/>
                <a:cs typeface="Tw Cen MT"/>
                <a:sym typeface="Tw Cen MT"/>
              </a:rPr>
              <a:t>niveau</a:t>
            </a:r>
            <a:r>
              <a:rPr lang="fr-F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hippocampique</a:t>
            </a:r>
            <a:r>
              <a:rPr sz="2531" dirty="0">
                <a:solidFill>
                  <a:srgbClr val="000000"/>
                </a:solidFill>
                <a:latin typeface="+mj-lt"/>
                <a:ea typeface="Tw Cen MT"/>
                <a:cs typeface="Tw Cen MT"/>
                <a:sym typeface="Tw Cen MT"/>
              </a:rPr>
              <a:t> (Sara 2000; Nader 2003;</a:t>
            </a:r>
            <a:r>
              <a:rPr lang="fr-FR" sz="2531" dirty="0">
                <a:solidFill>
                  <a:srgbClr val="000000"/>
                </a:solidFill>
                <a:latin typeface="+mj-lt"/>
                <a:ea typeface="Tw Cen MT"/>
                <a:cs typeface="Tw Cen MT"/>
                <a:sym typeface="Tw Cen MT"/>
              </a:rPr>
              <a:t> </a:t>
            </a:r>
            <a:r>
              <a:rPr sz="2531" dirty="0">
                <a:solidFill>
                  <a:srgbClr val="000000"/>
                </a:solidFill>
                <a:latin typeface="+mj-lt"/>
                <a:ea typeface="Tw Cen MT"/>
                <a:cs typeface="Tw Cen MT"/>
                <a:sym typeface="Tw Cen MT"/>
              </a:rPr>
              <a:t>Artinian et al, 2007, 2008)</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p:tmAbs val="0"/>
                                  </p:iterate>
                                  <p:childTnLst>
                                    <p:set>
                                      <p:cBhvr>
                                        <p:cTn id="6" fill="hold"/>
                                        <p:tgtEl>
                                          <p:spTgt spid="27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iterate>
                                    <p:tmAbs val="0"/>
                                  </p:iterate>
                                  <p:childTnLst>
                                    <p:set>
                                      <p:cBhvr>
                                        <p:cTn id="9" fill="hold"/>
                                        <p:tgtEl>
                                          <p:spTgt spid="277"/>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iterate>
                                    <p:tmAbs val="0"/>
                                  </p:iterate>
                                  <p:childTnLst>
                                    <p:set>
                                      <p:cBhvr>
                                        <p:cTn id="12" fill="hold"/>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droppedImage.png">
            <a:extLst>
              <a:ext uri="{FF2B5EF4-FFF2-40B4-BE49-F238E27FC236}">
                <a16:creationId xmlns:a16="http://schemas.microsoft.com/office/drawing/2014/main" id="{A1E28360-E463-2F4A-B905-87C9BFF8D0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213" y="911226"/>
            <a:ext cx="6240462"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4" name="Shape 284">
            <a:extLst>
              <a:ext uri="{FF2B5EF4-FFF2-40B4-BE49-F238E27FC236}">
                <a16:creationId xmlns:a16="http://schemas.microsoft.com/office/drawing/2014/main" id="{CD0A0DBA-BC32-B049-99EE-939EB54CAB2D}"/>
              </a:ext>
            </a:extLst>
          </p:cNvPr>
          <p:cNvSpPr>
            <a:spLocks noChangeArrowheads="1"/>
          </p:cNvSpPr>
          <p:nvPr/>
        </p:nvSpPr>
        <p:spPr bwMode="auto">
          <a:xfrm>
            <a:off x="548640" y="5273675"/>
            <a:ext cx="10972799" cy="1239838"/>
          </a:xfrm>
          <a:prstGeom prst="rect">
            <a:avLst/>
          </a:prstGeom>
          <a:noFill/>
          <a:ln>
            <a:noFill/>
          </a:ln>
        </p:spPr>
        <p:txBody>
          <a:bodyPr wrap="square" lIns="35719" tIns="35719" rIns="35719" bIns="35719" anchor="ctr">
            <a:spAutoFit/>
          </a:bodyPr>
          <a:lstStyle/>
          <a:p>
            <a:pPr algn="just" defTabSz="321457">
              <a:defRPr sz="3600">
                <a:solidFill>
                  <a:srgbClr val="000000"/>
                </a:solidFill>
                <a:latin typeface="Tw Cen MT"/>
                <a:ea typeface="Tw Cen MT"/>
                <a:cs typeface="Tw Cen MT"/>
                <a:sym typeface="Tw Cen MT"/>
              </a:defRPr>
            </a:pPr>
            <a:r>
              <a:rPr sz="2531" dirty="0">
                <a:solidFill>
                  <a:srgbClr val="000000"/>
                </a:solidFill>
                <a:latin typeface="+mj-lt"/>
                <a:ea typeface="Tw Cen MT"/>
                <a:cs typeface="Tw Cen MT"/>
                <a:sym typeface="Tw Cen MT"/>
              </a:rPr>
              <a:t>La </a:t>
            </a:r>
            <a:r>
              <a:rPr sz="2531" dirty="0" err="1">
                <a:solidFill>
                  <a:srgbClr val="000000"/>
                </a:solidFill>
                <a:latin typeface="+mj-lt"/>
                <a:ea typeface="Tw Cen MT"/>
                <a:cs typeface="Tw Cen MT"/>
                <a:sym typeface="Tw Cen MT"/>
              </a:rPr>
              <a:t>stabilité</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à</a:t>
            </a:r>
            <a:r>
              <a:rPr sz="2531" dirty="0">
                <a:solidFill>
                  <a:srgbClr val="000000"/>
                </a:solidFill>
                <a:latin typeface="+mj-lt"/>
                <a:ea typeface="Tw Cen MT"/>
                <a:cs typeface="Tw Cen MT"/>
                <a:sym typeface="Tw Cen MT"/>
              </a:rPr>
              <a:t> long </a:t>
            </a:r>
            <a:r>
              <a:rPr sz="2531" dirty="0" err="1">
                <a:solidFill>
                  <a:srgbClr val="000000"/>
                </a:solidFill>
                <a:latin typeface="+mj-lt"/>
                <a:ea typeface="Tw Cen MT"/>
                <a:cs typeface="Tw Cen MT"/>
                <a:sym typeface="Tw Cen MT"/>
              </a:rPr>
              <a:t>terme</a:t>
            </a:r>
            <a:r>
              <a:rPr sz="2531" dirty="0">
                <a:solidFill>
                  <a:srgbClr val="000000"/>
                </a:solidFill>
                <a:latin typeface="+mj-lt"/>
                <a:ea typeface="Tw Cen MT"/>
                <a:cs typeface="Tw Cen MT"/>
                <a:sym typeface="Tw Cen MT"/>
              </a:rPr>
              <a:t> de la </a:t>
            </a:r>
            <a:r>
              <a:rPr sz="2531" dirty="0" err="1">
                <a:solidFill>
                  <a:srgbClr val="000000"/>
                </a:solidFill>
                <a:latin typeface="+mj-lt"/>
                <a:ea typeface="Tw Cen MT"/>
                <a:cs typeface="Tw Cen MT"/>
                <a:sym typeface="Tw Cen MT"/>
              </a:rPr>
              <a:t>mémorisation</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dépend</a:t>
            </a:r>
            <a:r>
              <a:rPr sz="2531" dirty="0">
                <a:solidFill>
                  <a:srgbClr val="000000"/>
                </a:solidFill>
                <a:latin typeface="+mj-lt"/>
                <a:ea typeface="Tw Cen MT"/>
                <a:cs typeface="Tw Cen MT"/>
                <a:sym typeface="Tw Cen MT"/>
              </a:rPr>
              <a:t> de la </a:t>
            </a:r>
            <a:r>
              <a:rPr sz="2531" dirty="0" err="1">
                <a:solidFill>
                  <a:srgbClr val="000000"/>
                </a:solidFill>
                <a:latin typeface="+mj-lt"/>
                <a:ea typeface="Tw Cen MT"/>
                <a:cs typeface="Tw Cen MT"/>
                <a:sym typeface="Tw Cen MT"/>
              </a:rPr>
              <a:t>synthèse</a:t>
            </a:r>
            <a:r>
              <a:rPr sz="2531" dirty="0">
                <a:solidFill>
                  <a:srgbClr val="000000"/>
                </a:solidFill>
                <a:latin typeface="+mj-lt"/>
                <a:ea typeface="Tw Cen MT"/>
                <a:cs typeface="Tw Cen MT"/>
                <a:sym typeface="Tw Cen MT"/>
              </a:rPr>
              <a:t> de </a:t>
            </a:r>
            <a:r>
              <a:rPr sz="2531" dirty="0" err="1">
                <a:solidFill>
                  <a:srgbClr val="000000"/>
                </a:solidFill>
                <a:latin typeface="+mj-lt"/>
                <a:ea typeface="Tw Cen MT"/>
                <a:cs typeface="Tw Cen MT"/>
                <a:sym typeface="Tw Cen MT"/>
              </a:rPr>
              <a:t>nouvelles</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protéines</a:t>
            </a:r>
            <a:r>
              <a:rPr sz="2531" dirty="0">
                <a:solidFill>
                  <a:srgbClr val="000000"/>
                </a:solidFill>
                <a:latin typeface="+mj-lt"/>
                <a:ea typeface="Tw Cen MT"/>
                <a:cs typeface="Tw Cen MT"/>
                <a:sym typeface="Tw Cen MT"/>
              </a:rPr>
              <a:t> pendant </a:t>
            </a:r>
            <a:r>
              <a:rPr sz="2531" dirty="0" err="1">
                <a:solidFill>
                  <a:srgbClr val="000000"/>
                </a:solidFill>
                <a:latin typeface="+mj-lt"/>
                <a:ea typeface="Tw Cen MT"/>
                <a:cs typeface="Tw Cen MT"/>
                <a:sym typeface="Tw Cen MT"/>
              </a:rPr>
              <a:t>ou</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peu</a:t>
            </a:r>
            <a:r>
              <a:rPr sz="2531" dirty="0">
                <a:solidFill>
                  <a:srgbClr val="000000"/>
                </a:solidFill>
                <a:latin typeface="+mj-lt"/>
                <a:ea typeface="Tw Cen MT"/>
                <a:cs typeface="Tw Cen MT"/>
                <a:sym typeface="Tw Cen MT"/>
              </a:rPr>
              <a:t> après la </a:t>
            </a:r>
            <a:r>
              <a:rPr sz="2531" dirty="0" err="1">
                <a:solidFill>
                  <a:srgbClr val="000000"/>
                </a:solidFill>
                <a:latin typeface="+mj-lt"/>
                <a:ea typeface="Tw Cen MT"/>
                <a:cs typeface="Tw Cen MT"/>
                <a:sym typeface="Tw Cen MT"/>
              </a:rPr>
              <a:t>période</a:t>
            </a:r>
            <a:r>
              <a:rPr sz="2531" dirty="0">
                <a:solidFill>
                  <a:srgbClr val="000000"/>
                </a:solidFill>
                <a:latin typeface="+mj-lt"/>
                <a:ea typeface="Tw Cen MT"/>
                <a:cs typeface="Tw Cen MT"/>
                <a:sym typeface="Tw Cen MT"/>
              </a:rPr>
              <a:t> </a:t>
            </a:r>
            <a:r>
              <a:rPr sz="2531" dirty="0" err="1">
                <a:solidFill>
                  <a:srgbClr val="000000"/>
                </a:solidFill>
                <a:latin typeface="+mj-lt"/>
                <a:ea typeface="Tw Cen MT"/>
                <a:cs typeface="Tw Cen MT"/>
                <a:sym typeface="Tw Cen MT"/>
              </a:rPr>
              <a:t>d’apprentissage</a:t>
            </a:r>
            <a:r>
              <a:rPr sz="2531" dirty="0">
                <a:solidFill>
                  <a:srgbClr val="000000"/>
                </a:solidFill>
                <a:latin typeface="+mj-lt"/>
                <a:ea typeface="Tw Cen MT"/>
                <a:cs typeface="Tw Cen MT"/>
                <a:sym typeface="Tw Cen MT"/>
              </a:rPr>
              <a:t>. </a:t>
            </a:r>
            <a:r>
              <a:rPr sz="2531" dirty="0" err="1">
                <a:solidFill>
                  <a:srgbClr val="B51A00"/>
                </a:solidFill>
                <a:latin typeface="+mj-lt"/>
                <a:ea typeface="Tw Cen MT"/>
                <a:cs typeface="Tw Cen MT"/>
                <a:sym typeface="Tw Cen MT"/>
              </a:rPr>
              <a:t>C’est</a:t>
            </a:r>
            <a:r>
              <a:rPr sz="2531" dirty="0">
                <a:solidFill>
                  <a:srgbClr val="B51A00"/>
                </a:solidFill>
                <a:latin typeface="+mj-lt"/>
                <a:ea typeface="Tw Cen MT"/>
                <a:cs typeface="Tw Cen MT"/>
                <a:sym typeface="Tw Cen MT"/>
              </a:rPr>
              <a:t> </a:t>
            </a:r>
            <a:r>
              <a:rPr sz="2531" dirty="0" err="1">
                <a:solidFill>
                  <a:srgbClr val="B51A00"/>
                </a:solidFill>
                <a:latin typeface="+mj-lt"/>
                <a:ea typeface="Tw Cen MT"/>
                <a:cs typeface="Tw Cen MT"/>
                <a:sym typeface="Tw Cen MT"/>
              </a:rPr>
              <a:t>cela</a:t>
            </a:r>
            <a:r>
              <a:rPr sz="2531" dirty="0">
                <a:solidFill>
                  <a:srgbClr val="B51A00"/>
                </a:solidFill>
                <a:latin typeface="+mj-lt"/>
                <a:ea typeface="Tw Cen MT"/>
                <a:cs typeface="Tw Cen MT"/>
                <a:sym typeface="Tw Cen MT"/>
              </a:rPr>
              <a:t> </a:t>
            </a:r>
            <a:r>
              <a:rPr sz="2531" dirty="0" err="1">
                <a:solidFill>
                  <a:srgbClr val="B51A00"/>
                </a:solidFill>
                <a:latin typeface="+mj-lt"/>
                <a:ea typeface="Tw Cen MT"/>
                <a:cs typeface="Tw Cen MT"/>
                <a:sym typeface="Tw Cen MT"/>
              </a:rPr>
              <a:t>qu’il</a:t>
            </a:r>
            <a:r>
              <a:rPr sz="2531" dirty="0">
                <a:solidFill>
                  <a:srgbClr val="B51A00"/>
                </a:solidFill>
                <a:latin typeface="+mj-lt"/>
                <a:ea typeface="Tw Cen MT"/>
                <a:cs typeface="Tw Cen MT"/>
                <a:sym typeface="Tw Cen MT"/>
              </a:rPr>
              <a:t> faut </a:t>
            </a:r>
            <a:r>
              <a:rPr sz="2531" dirty="0" err="1">
                <a:solidFill>
                  <a:srgbClr val="B51A00"/>
                </a:solidFill>
                <a:latin typeface="+mj-lt"/>
                <a:ea typeface="Tw Cen MT"/>
                <a:cs typeface="Tw Cen MT"/>
                <a:sym typeface="Tw Cen MT"/>
              </a:rPr>
              <a:t>bloquer</a:t>
            </a:r>
            <a:r>
              <a:rPr sz="2531" dirty="0">
                <a:solidFill>
                  <a:srgbClr val="B51A00"/>
                </a:solidFill>
                <a:latin typeface="+mj-lt"/>
                <a:ea typeface="Tw Cen MT"/>
                <a:cs typeface="Tw Cen MT"/>
                <a:sym typeface="Tw Cen MT"/>
              </a:rPr>
              <a:t>...</a:t>
            </a:r>
          </a:p>
        </p:txBody>
      </p:sp>
      <p:sp>
        <p:nvSpPr>
          <p:cNvPr id="61443" name="Shape 285">
            <a:extLst>
              <a:ext uri="{FF2B5EF4-FFF2-40B4-BE49-F238E27FC236}">
                <a16:creationId xmlns:a16="http://schemas.microsoft.com/office/drawing/2014/main" id="{B7A60CF6-4FB3-4542-B0D5-24EAF70ABE68}"/>
              </a:ext>
            </a:extLst>
          </p:cNvPr>
          <p:cNvSpPr>
            <a:spLocks noChangeArrowheads="1"/>
          </p:cNvSpPr>
          <p:nvPr/>
        </p:nvSpPr>
        <p:spPr bwMode="auto">
          <a:xfrm>
            <a:off x="5216525" y="338196"/>
            <a:ext cx="1168590" cy="34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E32400"/>
                </a:solidFill>
                <a:latin typeface="Tw Cen MT" panose="020B0602020104020603" pitchFamily="34" charset="77"/>
                <a:sym typeface="Tw Cen MT" panose="020B0602020104020603" pitchFamily="34" charset="77"/>
              </a:rPr>
              <a:t>Pour rappel</a:t>
            </a:r>
          </a:p>
        </p:txBody>
      </p:sp>
      <p:pic>
        <p:nvPicPr>
          <p:cNvPr id="286" name="droppedImage.png">
            <a:extLst>
              <a:ext uri="{FF2B5EF4-FFF2-40B4-BE49-F238E27FC236}">
                <a16:creationId xmlns:a16="http://schemas.microsoft.com/office/drawing/2014/main" id="{73B2F8F6-BD84-C14F-B251-665B87987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204914"/>
            <a:ext cx="309403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p:tmAbs val="0"/>
                                  </p:iterate>
                                  <p:childTnLst>
                                    <p:set>
                                      <p:cBhvr>
                                        <p:cTn id="6" fill="hold"/>
                                        <p:tgtEl>
                                          <p:spTgt spid="286"/>
                                        </p:tgtEl>
                                        <p:attrNameLst>
                                          <p:attrName>style.visibility</p:attrName>
                                        </p:attrNameLst>
                                      </p:cBhvr>
                                      <p:to>
                                        <p:strVal val="visible"/>
                                      </p:to>
                                    </p:set>
                                    <p:anim calcmode="lin" valueType="num">
                                      <p:cBhvr>
                                        <p:cTn id="7" dur="2000" fill="hold"/>
                                        <p:tgtEl>
                                          <p:spTgt spid="286"/>
                                        </p:tgtEl>
                                        <p:attrNameLst>
                                          <p:attrName>ppt_w</p:attrName>
                                        </p:attrNameLst>
                                      </p:cBhvr>
                                      <p:tavLst>
                                        <p:tav tm="0">
                                          <p:val>
                                            <p:fltVal val="0"/>
                                          </p:val>
                                        </p:tav>
                                        <p:tav tm="100000">
                                          <p:val>
                                            <p:strVal val="#ppt_w"/>
                                          </p:val>
                                        </p:tav>
                                      </p:tavLst>
                                    </p:anim>
                                    <p:anim calcmode="lin" valueType="num">
                                      <p:cBhvr>
                                        <p:cTn id="8" dur="2000" fill="hold"/>
                                        <p:tgtEl>
                                          <p:spTgt spid="2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animBg="1" advAuto="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 name="Group 290">
            <a:extLst>
              <a:ext uri="{FF2B5EF4-FFF2-40B4-BE49-F238E27FC236}">
                <a16:creationId xmlns:a16="http://schemas.microsoft.com/office/drawing/2014/main" id="{BF5DBB79-D20B-7840-ABCC-45FC64BD0C2B}"/>
              </a:ext>
            </a:extLst>
          </p:cNvPr>
          <p:cNvGrpSpPr>
            <a:grpSpLocks/>
          </p:cNvGrpSpPr>
          <p:nvPr/>
        </p:nvGrpSpPr>
        <p:grpSpPr bwMode="auto">
          <a:xfrm>
            <a:off x="4578350" y="968375"/>
            <a:ext cx="3035300" cy="2813050"/>
            <a:chOff x="0" y="0"/>
            <a:chExt cx="4318000" cy="4000500"/>
          </a:xfrm>
        </p:grpSpPr>
        <p:sp>
          <p:nvSpPr>
            <p:cNvPr id="62476" name="Shape 289">
              <a:extLst>
                <a:ext uri="{FF2B5EF4-FFF2-40B4-BE49-F238E27FC236}">
                  <a16:creationId xmlns:a16="http://schemas.microsoft.com/office/drawing/2014/main" id="{7313DA33-041A-8748-AD05-C49AC0689D2A}"/>
                </a:ext>
              </a:extLst>
            </p:cNvPr>
            <p:cNvSpPr>
              <a:spLocks noChangeArrowheads="1"/>
            </p:cNvSpPr>
            <p:nvPr/>
          </p:nvSpPr>
          <p:spPr bwMode="auto">
            <a:xfrm>
              <a:off x="203253" y="286718"/>
              <a:ext cx="3911494" cy="342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Conditionnement classique de peur</a:t>
              </a:r>
            </a:p>
            <a:p>
              <a:pPr eaLnBrk="1" hangingPunct="1"/>
              <a:r>
                <a:rPr lang="fr-FR" altLang="fr-FR" sz="2500">
                  <a:solidFill>
                    <a:srgbClr val="000000"/>
                  </a:solidFill>
                  <a:latin typeface="Tw Cen MT" panose="020B0602020104020603" pitchFamily="34" charset="77"/>
                  <a:sym typeface="Tw Cen MT" panose="020B0602020104020603" pitchFamily="34" charset="77"/>
                </a:rPr>
                <a:t>Nader &amp; al. (2000)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62477" name="Image 287">
              <a:extLst>
                <a:ext uri="{FF2B5EF4-FFF2-40B4-BE49-F238E27FC236}">
                  <a16:creationId xmlns:a16="http://schemas.microsoft.com/office/drawing/2014/main" id="{8AE1BD12-F3DD-C549-BB9A-D1BF8D3EC60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1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6" name="Shape 291">
            <a:extLst>
              <a:ext uri="{FF2B5EF4-FFF2-40B4-BE49-F238E27FC236}">
                <a16:creationId xmlns:a16="http://schemas.microsoft.com/office/drawing/2014/main" id="{56320F08-402A-FC48-A453-993746A78E80}"/>
              </a:ext>
            </a:extLst>
          </p:cNvPr>
          <p:cNvSpPr>
            <a:spLocks noChangeArrowheads="1"/>
          </p:cNvSpPr>
          <p:nvPr/>
        </p:nvSpPr>
        <p:spPr bwMode="auto">
          <a:xfrm>
            <a:off x="2854325" y="176214"/>
            <a:ext cx="6540500"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3 études majeurs sur les rats</a:t>
            </a:r>
          </a:p>
        </p:txBody>
      </p:sp>
      <p:grpSp>
        <p:nvGrpSpPr>
          <p:cNvPr id="294" name="Group 294">
            <a:extLst>
              <a:ext uri="{FF2B5EF4-FFF2-40B4-BE49-F238E27FC236}">
                <a16:creationId xmlns:a16="http://schemas.microsoft.com/office/drawing/2014/main" id="{6DE6B41C-1951-A144-B2C6-7ECBE8185EFD}"/>
              </a:ext>
            </a:extLst>
          </p:cNvPr>
          <p:cNvGrpSpPr>
            <a:grpSpLocks/>
          </p:cNvGrpSpPr>
          <p:nvPr/>
        </p:nvGrpSpPr>
        <p:grpSpPr bwMode="auto">
          <a:xfrm>
            <a:off x="1657350" y="3867151"/>
            <a:ext cx="2973388" cy="2811463"/>
            <a:chOff x="0" y="0"/>
            <a:chExt cx="4229100" cy="4000500"/>
          </a:xfrm>
        </p:grpSpPr>
        <p:sp>
          <p:nvSpPr>
            <p:cNvPr id="62474" name="Shape 293">
              <a:extLst>
                <a:ext uri="{FF2B5EF4-FFF2-40B4-BE49-F238E27FC236}">
                  <a16:creationId xmlns:a16="http://schemas.microsoft.com/office/drawing/2014/main" id="{614F3596-C074-834D-B3EA-CBFD05E944E9}"/>
                </a:ext>
              </a:extLst>
            </p:cNvPr>
            <p:cNvSpPr>
              <a:spLocks noChangeArrowheads="1"/>
            </p:cNvSpPr>
            <p:nvPr/>
          </p:nvSpPr>
          <p:spPr bwMode="auto">
            <a:xfrm>
              <a:off x="203214" y="286880"/>
              <a:ext cx="3822673" cy="34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Tâche appétitive dans un labyrinthe Przybyslawski &amp; Sara, 1997) </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62475" name="Image 291">
              <a:extLst>
                <a:ext uri="{FF2B5EF4-FFF2-40B4-BE49-F238E27FC236}">
                  <a16:creationId xmlns:a16="http://schemas.microsoft.com/office/drawing/2014/main" id="{E6202732-3E5A-F74B-8988-1FF65637E2F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29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 name="Group 297">
            <a:extLst>
              <a:ext uri="{FF2B5EF4-FFF2-40B4-BE49-F238E27FC236}">
                <a16:creationId xmlns:a16="http://schemas.microsoft.com/office/drawing/2014/main" id="{07F471B5-53EA-2248-ACB0-9AC028A735D5}"/>
              </a:ext>
            </a:extLst>
          </p:cNvPr>
          <p:cNvGrpSpPr>
            <a:grpSpLocks/>
          </p:cNvGrpSpPr>
          <p:nvPr/>
        </p:nvGrpSpPr>
        <p:grpSpPr bwMode="auto">
          <a:xfrm>
            <a:off x="7586664" y="3867151"/>
            <a:ext cx="3036887" cy="2811463"/>
            <a:chOff x="0" y="0"/>
            <a:chExt cx="4318000" cy="4000500"/>
          </a:xfrm>
        </p:grpSpPr>
        <p:sp>
          <p:nvSpPr>
            <p:cNvPr id="62472" name="Shape 296">
              <a:extLst>
                <a:ext uri="{FF2B5EF4-FFF2-40B4-BE49-F238E27FC236}">
                  <a16:creationId xmlns:a16="http://schemas.microsoft.com/office/drawing/2014/main" id="{1C56C708-BED7-8843-A84B-111475BA2327}"/>
                </a:ext>
              </a:extLst>
            </p:cNvPr>
            <p:cNvSpPr>
              <a:spLocks noChangeArrowheads="1"/>
            </p:cNvSpPr>
            <p:nvPr/>
          </p:nvSpPr>
          <p:spPr bwMode="auto">
            <a:xfrm>
              <a:off x="203147" y="286880"/>
              <a:ext cx="3911706" cy="34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Tâche d’évitement par inhibition Przybyslawski, et al., 1999) </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62473" name="Image 294">
              <a:extLst>
                <a:ext uri="{FF2B5EF4-FFF2-40B4-BE49-F238E27FC236}">
                  <a16:creationId xmlns:a16="http://schemas.microsoft.com/office/drawing/2014/main" id="{843F2152-CE9B-CF49-8211-B57EA5F3EE8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1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0" name="Group 300">
            <a:extLst>
              <a:ext uri="{FF2B5EF4-FFF2-40B4-BE49-F238E27FC236}">
                <a16:creationId xmlns:a16="http://schemas.microsoft.com/office/drawing/2014/main" id="{6EF4670D-3477-3F49-A2D6-FEE5D09A0682}"/>
              </a:ext>
            </a:extLst>
          </p:cNvPr>
          <p:cNvGrpSpPr>
            <a:grpSpLocks/>
          </p:cNvGrpSpPr>
          <p:nvPr/>
        </p:nvGrpSpPr>
        <p:grpSpPr bwMode="auto">
          <a:xfrm>
            <a:off x="4578350" y="968375"/>
            <a:ext cx="3035300" cy="2813050"/>
            <a:chOff x="0" y="0"/>
            <a:chExt cx="4318000" cy="4000500"/>
          </a:xfrm>
        </p:grpSpPr>
        <p:sp>
          <p:nvSpPr>
            <p:cNvPr id="62470" name="Shape 299">
              <a:extLst>
                <a:ext uri="{FF2B5EF4-FFF2-40B4-BE49-F238E27FC236}">
                  <a16:creationId xmlns:a16="http://schemas.microsoft.com/office/drawing/2014/main" id="{9200A5BB-32B3-BD4D-AD48-47CBF7AE937A}"/>
                </a:ext>
              </a:extLst>
            </p:cNvPr>
            <p:cNvSpPr>
              <a:spLocks noChangeArrowheads="1"/>
            </p:cNvSpPr>
            <p:nvPr/>
          </p:nvSpPr>
          <p:spPr bwMode="auto">
            <a:xfrm>
              <a:off x="203253" y="286718"/>
              <a:ext cx="3911494" cy="342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E32400"/>
                  </a:solidFill>
                  <a:latin typeface="Tw Cen MT" panose="020B0602020104020603" pitchFamily="34" charset="77"/>
                  <a:sym typeface="Tw Cen MT" panose="020B0602020104020603" pitchFamily="34" charset="77"/>
                </a:rPr>
                <a:t>Conditionnement classique de peur</a:t>
              </a:r>
            </a:p>
            <a:p>
              <a:pPr eaLnBrk="1" hangingPunct="1"/>
              <a:r>
                <a:rPr lang="fr-FR" altLang="fr-FR" sz="2500">
                  <a:solidFill>
                    <a:srgbClr val="E32400"/>
                  </a:solidFill>
                  <a:latin typeface="Tw Cen MT" panose="020B0602020104020603" pitchFamily="34" charset="77"/>
                  <a:sym typeface="Tw Cen MT" panose="020B0602020104020603" pitchFamily="34" charset="77"/>
                </a:rPr>
                <a:t>Nader &amp; al. (2000)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62471" name="Image 297">
              <a:extLst>
                <a:ext uri="{FF2B5EF4-FFF2-40B4-BE49-F238E27FC236}">
                  <a16:creationId xmlns:a16="http://schemas.microsoft.com/office/drawing/2014/main" id="{47F4472D-A957-1D43-9AAD-94345AB29BF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1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29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29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iterate>
                                    <p:tmAbs val="0"/>
                                  </p:iterate>
                                  <p:childTnLst>
                                    <p:set>
                                      <p:cBhvr>
                                        <p:cTn id="12" fill="hold"/>
                                        <p:tgtEl>
                                          <p:spTgt spid="297"/>
                                        </p:tgtEl>
                                        <p:attrNameLst>
                                          <p:attrName>style.visibility</p:attrName>
                                        </p:attrNameLst>
                                      </p:cBhvr>
                                      <p:to>
                                        <p:strVal val="visible"/>
                                      </p:to>
                                    </p:set>
                                  </p:childTnLst>
                                </p:cTn>
                              </p:par>
                            </p:childTnLst>
                          </p:cTn>
                        </p:par>
                        <p:par>
                          <p:cTn id="13" fill="hold" nodeType="afterGroup">
                            <p:stCondLst>
                              <p:cond delay="0"/>
                            </p:stCondLst>
                            <p:childTnLst>
                              <p:par>
                                <p:cTn id="14" presetID="9" presetClass="entr" fill="hold" grpId="0" nodeType="afterEffect">
                                  <p:stCondLst>
                                    <p:cond delay="0"/>
                                  </p:stCondLst>
                                  <p:iterate>
                                    <p:tmAbs val="0"/>
                                  </p:iterate>
                                  <p:childTnLst>
                                    <p:set>
                                      <p:cBhvr>
                                        <p:cTn id="15" fill="hold"/>
                                        <p:tgtEl>
                                          <p:spTgt spid="300"/>
                                        </p:tgtEl>
                                        <p:attrNameLst>
                                          <p:attrName>style.visibility</p:attrName>
                                        </p:attrNameLst>
                                      </p:cBhvr>
                                      <p:to>
                                        <p:strVal val="visible"/>
                                      </p:to>
                                    </p:set>
                                    <p:animEffect transition="in" filter="dissolve">
                                      <p:cBhvr>
                                        <p:cTn id="16" dur="2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advAuto="0"/>
      <p:bldP spid="294" grpId="0" animBg="1" advAuto="0"/>
      <p:bldP spid="297" grpId="0" animBg="1" advAuto="0"/>
      <p:bldP spid="300" grpId="0" animBg="1" advAuto="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droppedImage.png">
            <a:extLst>
              <a:ext uri="{FF2B5EF4-FFF2-40B4-BE49-F238E27FC236}">
                <a16:creationId xmlns:a16="http://schemas.microsoft.com/office/drawing/2014/main" id="{8E1E4D4E-62B3-554E-9584-6AFACAAA1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2888" y="187326"/>
            <a:ext cx="6808602" cy="525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0" name="droppedImage.png">
            <a:extLst>
              <a:ext uri="{FF2B5EF4-FFF2-40B4-BE49-F238E27FC236}">
                <a16:creationId xmlns:a16="http://schemas.microsoft.com/office/drawing/2014/main" id="{2608FE9C-6A9D-1043-8DA3-B8C4DEEA7D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640" y="5447211"/>
            <a:ext cx="64198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36494" y="2935287"/>
            <a:ext cx="11271802" cy="3922713"/>
          </a:xfrm>
        </p:spPr>
        <p:txBody>
          <a:bodyPr/>
          <a:lstStyle/>
          <a:p>
            <a:pPr marL="0" indent="0" algn="just">
              <a:buNone/>
            </a:pPr>
            <a:r>
              <a:rPr lang="fr-FR" altLang="x-none" sz="2800" dirty="0">
                <a:ea typeface="ＭＳ Ｐゴシック" charset="-128"/>
              </a:rPr>
              <a:t>C</a:t>
            </a:r>
            <a:r>
              <a:rPr lang="fr-FR" altLang="fr-FR" sz="2800" dirty="0">
                <a:ea typeface="ＭＳ Ｐゴシック" charset="-128"/>
              </a:rPr>
              <a:t>’</a:t>
            </a:r>
            <a:r>
              <a:rPr lang="fr-FR" altLang="x-none" sz="2800" dirty="0">
                <a:ea typeface="ＭＳ Ｐゴシック" charset="-128"/>
              </a:rPr>
              <a:t>est là une idée proche de celle de </a:t>
            </a:r>
            <a:r>
              <a:rPr lang="fr-FR" altLang="x-none" sz="2800" b="1" dirty="0">
                <a:solidFill>
                  <a:srgbClr val="FF0000"/>
                </a:solidFill>
                <a:ea typeface="ＭＳ Ｐゴシック" charset="-128"/>
              </a:rPr>
              <a:t>dissociation</a:t>
            </a:r>
            <a:r>
              <a:rPr lang="fr-FR" altLang="x-none" sz="2800" dirty="0">
                <a:ea typeface="ＭＳ Ｐゴシック" charset="-128"/>
              </a:rPr>
              <a:t> qui tient une place importante aujourd</a:t>
            </a:r>
            <a:r>
              <a:rPr lang="fr-FR" altLang="fr-FR" sz="2800" dirty="0">
                <a:ea typeface="ＭＳ Ｐゴシック" charset="-128"/>
              </a:rPr>
              <a:t>’</a:t>
            </a:r>
            <a:r>
              <a:rPr lang="fr-FR" altLang="x-none" sz="2800" dirty="0">
                <a:ea typeface="ＭＳ Ｐゴシック" charset="-128"/>
              </a:rPr>
              <a:t>hui dans l</a:t>
            </a:r>
            <a:r>
              <a:rPr lang="fr-FR" altLang="fr-FR" sz="2800" dirty="0">
                <a:ea typeface="ＭＳ Ｐゴシック" charset="-128"/>
              </a:rPr>
              <a:t>’</a:t>
            </a:r>
            <a:r>
              <a:rPr lang="fr-FR" altLang="x-none" sz="2800" dirty="0">
                <a:ea typeface="ＭＳ Ｐゴシック" charset="-128"/>
              </a:rPr>
              <a:t>étude du </a:t>
            </a:r>
            <a:r>
              <a:rPr lang="fr-FR" altLang="x-none" sz="2800" dirty="0" err="1">
                <a:ea typeface="ＭＳ Ｐゴシック" charset="-128"/>
              </a:rPr>
              <a:t>psychotrauma</a:t>
            </a:r>
            <a:r>
              <a:rPr lang="fr-FR" altLang="x-none" sz="2800" dirty="0">
                <a:ea typeface="ＭＳ Ｐゴシック" charset="-128"/>
              </a:rPr>
              <a:t> notamment avec les théories sur la </a:t>
            </a:r>
            <a:r>
              <a:rPr lang="fr-FR" altLang="x-none" sz="2800" b="1" dirty="0">
                <a:solidFill>
                  <a:srgbClr val="FF0000"/>
                </a:solidFill>
                <a:ea typeface="ＭＳ Ｐゴシック" charset="-128"/>
              </a:rPr>
              <a:t>dissociation structurelle </a:t>
            </a:r>
            <a:r>
              <a:rPr lang="fr-FR" altLang="x-none" sz="2800" dirty="0">
                <a:ea typeface="ＭＳ Ｐゴシック" charset="-128"/>
              </a:rPr>
              <a:t>(Van Der Hart </a:t>
            </a:r>
            <a:r>
              <a:rPr lang="fr-FR" altLang="x-none" sz="2800" i="1" dirty="0">
                <a:ea typeface="ＭＳ Ｐゴシック" charset="-128"/>
              </a:rPr>
              <a:t>et al.,</a:t>
            </a:r>
            <a:r>
              <a:rPr lang="fr-FR" altLang="x-none" sz="2800" dirty="0">
                <a:ea typeface="ＭＳ Ｐゴシック" charset="-128"/>
              </a:rPr>
              <a:t> 2010), </a:t>
            </a:r>
            <a:endParaRPr lang="fr-FR" altLang="x-none" sz="2800" dirty="0">
              <a:solidFill>
                <a:srgbClr val="FF0000"/>
              </a:solidFill>
              <a:ea typeface="ＭＳ Ｐゴシック" charset="-128"/>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a:extLst>
              <a:ext uri="{FF2B5EF4-FFF2-40B4-BE49-F238E27FC236}">
                <a16:creationId xmlns:a16="http://schemas.microsoft.com/office/drawing/2014/main" id="{0F3C5A6D-FF9D-E64C-B08A-48F059E08837}"/>
              </a:ext>
            </a:extLst>
          </p:cNvPr>
          <p:cNvSpPr>
            <a:spLocks noChangeArrowheads="1"/>
          </p:cNvSpPr>
          <p:nvPr/>
        </p:nvSpPr>
        <p:spPr bwMode="auto">
          <a:xfrm>
            <a:off x="3606771" y="1064714"/>
            <a:ext cx="5116512" cy="850900"/>
          </a:xfrm>
          <a:prstGeom prst="rect">
            <a:avLst/>
          </a:prstGeom>
          <a:noFill/>
          <a:ln>
            <a:noFill/>
          </a:ln>
        </p:spPr>
        <p:txBody>
          <a:bodyPr lIns="35719" tIns="35719" rIns="35719" bIns="35719" anchor="ctr">
            <a:spAutoFit/>
          </a:bodyPr>
          <a:lstStyle>
            <a:lvl1pPr>
              <a:defRPr sz="3600">
                <a:latin typeface="Tw Cen MT"/>
                <a:ea typeface="Tw Cen MT"/>
                <a:cs typeface="Tw Cen MT"/>
                <a:sym typeface="Tw Cen MT"/>
              </a:defRPr>
            </a:lvl1pPr>
          </a:lstStyle>
          <a:p>
            <a:pPr eaLnBrk="1" hangingPunct="1">
              <a:defRPr/>
            </a:pPr>
            <a:r>
              <a:rPr sz="2531" dirty="0">
                <a:solidFill>
                  <a:schemeClr val="bg1"/>
                </a:solidFill>
              </a:rPr>
              <a:t>Après 24h on </a:t>
            </a:r>
            <a:r>
              <a:rPr sz="2531" dirty="0" err="1">
                <a:solidFill>
                  <a:schemeClr val="bg1"/>
                </a:solidFill>
              </a:rPr>
              <a:t>représente</a:t>
            </a:r>
            <a:r>
              <a:rPr sz="2531" dirty="0">
                <a:solidFill>
                  <a:schemeClr val="bg1"/>
                </a:solidFill>
              </a:rPr>
              <a:t> le SC pour </a:t>
            </a:r>
            <a:r>
              <a:rPr sz="2531" dirty="0" err="1">
                <a:solidFill>
                  <a:schemeClr val="bg1"/>
                </a:solidFill>
              </a:rPr>
              <a:t>réactiver</a:t>
            </a:r>
            <a:r>
              <a:rPr sz="2531" dirty="0">
                <a:solidFill>
                  <a:schemeClr val="bg1"/>
                </a:solidFill>
              </a:rPr>
              <a:t> le souvenir de </a:t>
            </a:r>
            <a:r>
              <a:rPr sz="2531" dirty="0" err="1">
                <a:solidFill>
                  <a:schemeClr val="bg1"/>
                </a:solidFill>
              </a:rPr>
              <a:t>peur</a:t>
            </a:r>
            <a:endParaRPr sz="2531" dirty="0">
              <a:solidFill>
                <a:schemeClr val="bg1"/>
              </a:solidFill>
            </a:endParaRPr>
          </a:p>
        </p:txBody>
      </p:sp>
      <p:pic>
        <p:nvPicPr>
          <p:cNvPr id="64527" name="droppedImage.png">
            <a:extLst>
              <a:ext uri="{FF2B5EF4-FFF2-40B4-BE49-F238E27FC236}">
                <a16:creationId xmlns:a16="http://schemas.microsoft.com/office/drawing/2014/main" id="{C69ADC88-5E02-354C-B070-C9E8CF90B3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4929188"/>
            <a:ext cx="20891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 name="Groupe 1">
            <a:extLst>
              <a:ext uri="{FF2B5EF4-FFF2-40B4-BE49-F238E27FC236}">
                <a16:creationId xmlns:a16="http://schemas.microsoft.com/office/drawing/2014/main" id="{AEF9614B-09F5-AF42-B546-12526A45791E}"/>
              </a:ext>
            </a:extLst>
          </p:cNvPr>
          <p:cNvGrpSpPr/>
          <p:nvPr/>
        </p:nvGrpSpPr>
        <p:grpSpPr>
          <a:xfrm>
            <a:off x="1809750" y="2183901"/>
            <a:ext cx="8664210" cy="4510087"/>
            <a:chOff x="1524000" y="1230313"/>
            <a:chExt cx="8664210" cy="4510087"/>
          </a:xfrm>
        </p:grpSpPr>
        <p:pic>
          <p:nvPicPr>
            <p:cNvPr id="306" name="droppedImage.png">
              <a:extLst>
                <a:ext uri="{FF2B5EF4-FFF2-40B4-BE49-F238E27FC236}">
                  <a16:creationId xmlns:a16="http://schemas.microsoft.com/office/drawing/2014/main" id="{93A0970D-635E-E548-B4B0-FCEDA17EB9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869573">
              <a:off x="7277148" y="3492341"/>
              <a:ext cx="1077292"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07" name="droppedImage.png">
              <a:extLst>
                <a:ext uri="{FF2B5EF4-FFF2-40B4-BE49-F238E27FC236}">
                  <a16:creationId xmlns:a16="http://schemas.microsoft.com/office/drawing/2014/main" id="{BC7C914A-0C41-8144-8E3A-4802B1FB70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869573">
              <a:off x="7256511" y="2104866"/>
              <a:ext cx="1077292"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9" name="Shape 309">
              <a:extLst>
                <a:ext uri="{FF2B5EF4-FFF2-40B4-BE49-F238E27FC236}">
                  <a16:creationId xmlns:a16="http://schemas.microsoft.com/office/drawing/2014/main" id="{64E8160C-C20C-CB41-A7C1-55092036C3F3}"/>
                </a:ext>
              </a:extLst>
            </p:cNvPr>
            <p:cNvSpPr>
              <a:spLocks noChangeArrowheads="1"/>
            </p:cNvSpPr>
            <p:nvPr/>
          </p:nvSpPr>
          <p:spPr bwMode="auto">
            <a:xfrm>
              <a:off x="1524000" y="3249613"/>
              <a:ext cx="21780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SN (son)+SI </a:t>
              </a:r>
            </a:p>
          </p:txBody>
        </p:sp>
        <p:pic>
          <p:nvPicPr>
            <p:cNvPr id="310" name="droppedImage.png">
              <a:extLst>
                <a:ext uri="{FF2B5EF4-FFF2-40B4-BE49-F238E27FC236}">
                  <a16:creationId xmlns:a16="http://schemas.microsoft.com/office/drawing/2014/main" id="{1954F9E9-0398-7441-9C90-70D080AEFA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1239" y="3133725"/>
              <a:ext cx="611187" cy="64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3" name="Group 313">
              <a:extLst>
                <a:ext uri="{FF2B5EF4-FFF2-40B4-BE49-F238E27FC236}">
                  <a16:creationId xmlns:a16="http://schemas.microsoft.com/office/drawing/2014/main" id="{8D0D3F74-62CD-D847-BC2F-49EF06FF1CFA}"/>
                </a:ext>
              </a:extLst>
            </p:cNvPr>
            <p:cNvGrpSpPr>
              <a:grpSpLocks/>
            </p:cNvGrpSpPr>
            <p:nvPr/>
          </p:nvGrpSpPr>
          <p:grpSpPr bwMode="auto">
            <a:xfrm rot="10798839" flipH="1">
              <a:off x="4179895" y="3244850"/>
              <a:ext cx="1119187" cy="402027"/>
              <a:chOff x="0" y="0"/>
              <a:chExt cx="1590881" cy="522061"/>
            </a:xfrm>
          </p:grpSpPr>
          <p:sp>
            <p:nvSpPr>
              <p:cNvPr id="312" name="Shape 312">
                <a:extLst>
                  <a:ext uri="{FF2B5EF4-FFF2-40B4-BE49-F238E27FC236}">
                    <a16:creationId xmlns:a16="http://schemas.microsoft.com/office/drawing/2014/main" id="{A7EE17B9-AFD5-8640-9212-7C7B2EF84ED6}"/>
                  </a:ext>
                </a:extLst>
              </p:cNvPr>
              <p:cNvSpPr/>
              <p:nvPr/>
            </p:nvSpPr>
            <p:spPr>
              <a:xfrm>
                <a:off x="47387" y="51993"/>
                <a:ext cx="1421639" cy="418100"/>
              </a:xfrm>
              <a:prstGeom prst="rightArrow">
                <a:avLst>
                  <a:gd name="adj1" fmla="val 56000"/>
                  <a:gd name="adj2" fmla="val 163636"/>
                </a:avLst>
              </a:prstGeom>
              <a:solidFill>
                <a:srgbClr val="FF2600"/>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64534" name="Image 310">
                <a:extLst>
                  <a:ext uri="{FF2B5EF4-FFF2-40B4-BE49-F238E27FC236}">
                    <a16:creationId xmlns:a16="http://schemas.microsoft.com/office/drawing/2014/main" id="{EC78D215-5DDE-E345-A537-A4B8737860D4}"/>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590882" cy="52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4" name="Shape 314">
              <a:extLst>
                <a:ext uri="{FF2B5EF4-FFF2-40B4-BE49-F238E27FC236}">
                  <a16:creationId xmlns:a16="http://schemas.microsoft.com/office/drawing/2014/main" id="{FA0B8E52-7AD2-3743-82B9-551A57D5B33D}"/>
                </a:ext>
              </a:extLst>
            </p:cNvPr>
            <p:cNvSpPr>
              <a:spLocks noChangeArrowheads="1"/>
            </p:cNvSpPr>
            <p:nvPr/>
          </p:nvSpPr>
          <p:spPr bwMode="auto">
            <a:xfrm>
              <a:off x="6046788" y="2397126"/>
              <a:ext cx="12827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G1 </a:t>
              </a:r>
            </a:p>
            <a:p>
              <a:pPr eaLnBrk="1" hangingPunct="1"/>
              <a:r>
                <a:rPr lang="fr-FR" altLang="fr-FR">
                  <a:latin typeface="Tw Cen MT" panose="020B0602020104020603" pitchFamily="34" charset="77"/>
                  <a:sym typeface="Tw Cen MT" panose="020B0602020104020603" pitchFamily="34" charset="77"/>
                </a:rPr>
                <a:t>(anisomycine)</a:t>
              </a:r>
            </a:p>
          </p:txBody>
        </p:sp>
        <p:sp>
          <p:nvSpPr>
            <p:cNvPr id="315" name="Shape 315">
              <a:extLst>
                <a:ext uri="{FF2B5EF4-FFF2-40B4-BE49-F238E27FC236}">
                  <a16:creationId xmlns:a16="http://schemas.microsoft.com/office/drawing/2014/main" id="{515BBB66-44E5-1341-9BE2-3254A5B7D8F0}"/>
                </a:ext>
              </a:extLst>
            </p:cNvPr>
            <p:cNvSpPr>
              <a:spLocks noChangeArrowheads="1"/>
            </p:cNvSpPr>
            <p:nvPr/>
          </p:nvSpPr>
          <p:spPr bwMode="auto">
            <a:xfrm>
              <a:off x="4422775" y="3767138"/>
              <a:ext cx="425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24h</a:t>
              </a:r>
            </a:p>
          </p:txBody>
        </p:sp>
        <p:grpSp>
          <p:nvGrpSpPr>
            <p:cNvPr id="319" name="Group 319">
              <a:extLst>
                <a:ext uri="{FF2B5EF4-FFF2-40B4-BE49-F238E27FC236}">
                  <a16:creationId xmlns:a16="http://schemas.microsoft.com/office/drawing/2014/main" id="{01A9D305-AEE4-E24C-8E15-D286B69E4729}"/>
                </a:ext>
              </a:extLst>
            </p:cNvPr>
            <p:cNvGrpSpPr>
              <a:grpSpLocks/>
            </p:cNvGrpSpPr>
            <p:nvPr/>
          </p:nvGrpSpPr>
          <p:grpSpPr bwMode="auto">
            <a:xfrm rot="10798839" flipH="1">
              <a:off x="8355019" y="3205163"/>
              <a:ext cx="1270000" cy="402026"/>
              <a:chOff x="0" y="0"/>
              <a:chExt cx="1806781" cy="522061"/>
            </a:xfrm>
          </p:grpSpPr>
          <p:sp>
            <p:nvSpPr>
              <p:cNvPr id="318" name="Shape 318">
                <a:extLst>
                  <a:ext uri="{FF2B5EF4-FFF2-40B4-BE49-F238E27FC236}">
                    <a16:creationId xmlns:a16="http://schemas.microsoft.com/office/drawing/2014/main" id="{9FDF6FDD-4394-9449-A1A0-B6C1789BE2A3}"/>
                  </a:ext>
                </a:extLst>
              </p:cNvPr>
              <p:cNvSpPr/>
              <p:nvPr/>
            </p:nvSpPr>
            <p:spPr>
              <a:xfrm>
                <a:off x="29359" y="51998"/>
                <a:ext cx="1637396" cy="418102"/>
              </a:xfrm>
              <a:prstGeom prst="rightArrow">
                <a:avLst>
                  <a:gd name="adj1" fmla="val 56000"/>
                  <a:gd name="adj2" fmla="val 163636"/>
                </a:avLst>
              </a:prstGeom>
              <a:solidFill>
                <a:srgbClr val="FF2600"/>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64532" name="Image 316">
                <a:extLst>
                  <a:ext uri="{FF2B5EF4-FFF2-40B4-BE49-F238E27FC236}">
                    <a16:creationId xmlns:a16="http://schemas.microsoft.com/office/drawing/2014/main" id="{FA924FE2-3623-8C4C-9F4E-4C6E23011777}"/>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806783" cy="52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0" name="Shape 320">
              <a:extLst>
                <a:ext uri="{FF2B5EF4-FFF2-40B4-BE49-F238E27FC236}">
                  <a16:creationId xmlns:a16="http://schemas.microsoft.com/office/drawing/2014/main" id="{F187F3FB-8543-0B4D-B0EE-3008ACAD2FB6}"/>
                </a:ext>
              </a:extLst>
            </p:cNvPr>
            <p:cNvSpPr>
              <a:spLocks noChangeArrowheads="1"/>
            </p:cNvSpPr>
            <p:nvPr/>
          </p:nvSpPr>
          <p:spPr bwMode="auto">
            <a:xfrm>
              <a:off x="5227638" y="3232150"/>
              <a:ext cx="4810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0056D6"/>
                  </a:solidFill>
                  <a:latin typeface="Tw Cen MT" panose="020B0602020104020603" pitchFamily="34" charset="77"/>
                  <a:sym typeface="Tw Cen MT" panose="020B0602020104020603" pitchFamily="34" charset="77"/>
                </a:rPr>
                <a:t>SC</a:t>
              </a:r>
              <a:r>
                <a:rPr lang="fr-FR" altLang="fr-FR">
                  <a:solidFill>
                    <a:srgbClr val="E32400"/>
                  </a:solidFill>
                  <a:latin typeface="Tw Cen MT" panose="020B0602020104020603" pitchFamily="34" charset="77"/>
                  <a:sym typeface="Tw Cen MT" panose="020B0602020104020603" pitchFamily="34" charset="77"/>
                </a:rPr>
                <a:t>+</a:t>
              </a:r>
            </a:p>
          </p:txBody>
        </p:sp>
        <p:sp>
          <p:nvSpPr>
            <p:cNvPr id="321" name="Shape 321">
              <a:extLst>
                <a:ext uri="{FF2B5EF4-FFF2-40B4-BE49-F238E27FC236}">
                  <a16:creationId xmlns:a16="http://schemas.microsoft.com/office/drawing/2014/main" id="{2500D057-141B-FE4D-9DC1-695344D67E92}"/>
                </a:ext>
              </a:extLst>
            </p:cNvPr>
            <p:cNvSpPr>
              <a:spLocks noChangeArrowheads="1"/>
            </p:cNvSpPr>
            <p:nvPr/>
          </p:nvSpPr>
          <p:spPr bwMode="auto">
            <a:xfrm>
              <a:off x="8747125" y="3695700"/>
              <a:ext cx="4254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24h</a:t>
              </a:r>
            </a:p>
          </p:txBody>
        </p:sp>
        <p:sp>
          <p:nvSpPr>
            <p:cNvPr id="322" name="Shape 322">
              <a:extLst>
                <a:ext uri="{FF2B5EF4-FFF2-40B4-BE49-F238E27FC236}">
                  <a16:creationId xmlns:a16="http://schemas.microsoft.com/office/drawing/2014/main" id="{2D8F870D-D177-DB41-BBE5-13C15576D6AC}"/>
                </a:ext>
              </a:extLst>
            </p:cNvPr>
            <p:cNvSpPr>
              <a:spLocks noChangeArrowheads="1"/>
            </p:cNvSpPr>
            <p:nvPr/>
          </p:nvSpPr>
          <p:spPr bwMode="auto">
            <a:xfrm>
              <a:off x="9656764" y="3214688"/>
              <a:ext cx="3270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0056D6"/>
                  </a:solidFill>
                  <a:latin typeface="Tw Cen MT" panose="020B0602020104020603" pitchFamily="34" charset="77"/>
                  <a:sym typeface="Tw Cen MT" panose="020B0602020104020603" pitchFamily="34" charset="77"/>
                </a:rPr>
                <a:t>SC</a:t>
              </a:r>
            </a:p>
          </p:txBody>
        </p:sp>
        <p:sp>
          <p:nvSpPr>
            <p:cNvPr id="323" name="Shape 323">
              <a:extLst>
                <a:ext uri="{FF2B5EF4-FFF2-40B4-BE49-F238E27FC236}">
                  <a16:creationId xmlns:a16="http://schemas.microsoft.com/office/drawing/2014/main" id="{12EF7B10-6414-E94B-B391-EF60E403DFB5}"/>
                </a:ext>
              </a:extLst>
            </p:cNvPr>
            <p:cNvSpPr>
              <a:spLocks noChangeArrowheads="1"/>
            </p:cNvSpPr>
            <p:nvPr/>
          </p:nvSpPr>
          <p:spPr bwMode="auto">
            <a:xfrm>
              <a:off x="6124576" y="3736976"/>
              <a:ext cx="11652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latin typeface="Tw Cen MT" panose="020B0602020104020603" pitchFamily="34" charset="77"/>
                  <a:sym typeface="Tw Cen MT" panose="020B0602020104020603" pitchFamily="34" charset="77"/>
                </a:rPr>
                <a:t>G2  </a:t>
              </a:r>
            </a:p>
            <a:p>
              <a:pPr eaLnBrk="1" hangingPunct="1"/>
              <a:r>
                <a:rPr lang="fr-FR" altLang="fr-FR">
                  <a:latin typeface="Tw Cen MT" panose="020B0602020104020603" pitchFamily="34" charset="77"/>
                  <a:sym typeface="Tw Cen MT" panose="020B0602020104020603" pitchFamily="34" charset="77"/>
                </a:rPr>
                <a:t>(solu.neutre)</a:t>
              </a:r>
            </a:p>
          </p:txBody>
        </p:sp>
        <p:sp>
          <p:nvSpPr>
            <p:cNvPr id="324" name="Shape 324">
              <a:extLst>
                <a:ext uri="{FF2B5EF4-FFF2-40B4-BE49-F238E27FC236}">
                  <a16:creationId xmlns:a16="http://schemas.microsoft.com/office/drawing/2014/main" id="{8197A42A-A040-4942-8C0A-B1ADECFCD2A5}"/>
                </a:ext>
              </a:extLst>
            </p:cNvPr>
            <p:cNvSpPr/>
            <p:nvPr/>
          </p:nvSpPr>
          <p:spPr>
            <a:xfrm flipH="1" flipV="1">
              <a:off x="5446713" y="1230313"/>
              <a:ext cx="9525" cy="2069306"/>
            </a:xfrm>
            <a:prstGeom prst="line">
              <a:avLst/>
            </a:prstGeom>
            <a:ln w="63500">
              <a:solidFill>
                <a:srgbClr val="515151"/>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26" name="Shape 326">
              <a:extLst>
                <a:ext uri="{FF2B5EF4-FFF2-40B4-BE49-F238E27FC236}">
                  <a16:creationId xmlns:a16="http://schemas.microsoft.com/office/drawing/2014/main" id="{EDBD32B4-53D8-6D49-9B78-94DBB1A01C14}"/>
                </a:ext>
              </a:extLst>
            </p:cNvPr>
            <p:cNvSpPr>
              <a:spLocks noChangeArrowheads="1"/>
            </p:cNvSpPr>
            <p:nvPr/>
          </p:nvSpPr>
          <p:spPr bwMode="auto">
            <a:xfrm>
              <a:off x="4994276" y="1892357"/>
              <a:ext cx="618760" cy="349135"/>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2C1376"/>
                  </a:solidFill>
                  <a:latin typeface="Tw Cen MT" panose="020B0602020104020603" pitchFamily="34" charset="77"/>
                  <a:sym typeface="Tw Cen MT" panose="020B0602020104020603" pitchFamily="34" charset="77"/>
                </a:rPr>
                <a:t>Test 1</a:t>
              </a:r>
            </a:p>
          </p:txBody>
        </p:sp>
        <p:sp>
          <p:nvSpPr>
            <p:cNvPr id="327" name="Shape 327">
              <a:extLst>
                <a:ext uri="{FF2B5EF4-FFF2-40B4-BE49-F238E27FC236}">
                  <a16:creationId xmlns:a16="http://schemas.microsoft.com/office/drawing/2014/main" id="{FA5EC98C-937B-4E49-B34F-8F4509521976}"/>
                </a:ext>
              </a:extLst>
            </p:cNvPr>
            <p:cNvSpPr>
              <a:spLocks noChangeArrowheads="1"/>
            </p:cNvSpPr>
            <p:nvPr/>
          </p:nvSpPr>
          <p:spPr bwMode="auto">
            <a:xfrm>
              <a:off x="9569450" y="2000308"/>
              <a:ext cx="618760" cy="349135"/>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2C1376"/>
                  </a:solidFill>
                  <a:latin typeface="Tw Cen MT" panose="020B0602020104020603" pitchFamily="34" charset="77"/>
                  <a:sym typeface="Tw Cen MT" panose="020B0602020104020603" pitchFamily="34" charset="77"/>
                </a:rPr>
                <a:t>Test 2</a:t>
              </a:r>
            </a:p>
          </p:txBody>
        </p:sp>
        <p:sp>
          <p:nvSpPr>
            <p:cNvPr id="328" name="Shape 328">
              <a:extLst>
                <a:ext uri="{FF2B5EF4-FFF2-40B4-BE49-F238E27FC236}">
                  <a16:creationId xmlns:a16="http://schemas.microsoft.com/office/drawing/2014/main" id="{B7B1EA3D-93AC-A641-B083-542DB1C0D382}"/>
                </a:ext>
              </a:extLst>
            </p:cNvPr>
            <p:cNvSpPr>
              <a:spLocks noChangeArrowheads="1"/>
            </p:cNvSpPr>
            <p:nvPr/>
          </p:nvSpPr>
          <p:spPr bwMode="auto">
            <a:xfrm>
              <a:off x="4694239" y="5278438"/>
              <a:ext cx="3952875" cy="461962"/>
            </a:xfrm>
            <a:prstGeom prst="rect">
              <a:avLst/>
            </a:prstGeom>
            <a:noFill/>
            <a:ln>
              <a:noFill/>
            </a:ln>
          </p:spPr>
          <p:txBody>
            <a:bodyPr wrap="none" lIns="35719" tIns="35719" rIns="35719" bIns="35719" anchor="ctr">
              <a:spAutoFit/>
            </a:bodyPr>
            <a:lstStyle>
              <a:lvl1pPr algn="l" defTabSz="457200">
                <a:defRPr sz="3600">
                  <a:solidFill>
                    <a:srgbClr val="000000"/>
                  </a:solidFill>
                  <a:latin typeface="Helvetica"/>
                  <a:ea typeface="Helvetica"/>
                  <a:cs typeface="Helvetica"/>
                  <a:sym typeface="Helvetica"/>
                </a:defRPr>
              </a:lvl1pPr>
            </a:lstStyle>
            <a:p>
              <a:pPr eaLnBrk="1" hangingPunct="1">
                <a:defRPr/>
              </a:pPr>
              <a:r>
                <a:rPr sz="2531"/>
                <a:t>VD: immobilité ou freezing </a:t>
              </a: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grpId="1" nodeType="afterEffect">
                                  <p:stCondLst>
                                    <p:cond delay="0"/>
                                  </p:stCondLst>
                                  <p:iterate>
                                    <p:tmAbs val="0"/>
                                  </p:iterate>
                                  <p:childTnLst>
                                    <p:set>
                                      <p:cBhvr>
                                        <p:cTn id="9" fill="hold">
                                          <p:stCondLst>
                                            <p:cond delay="0"/>
                                          </p:stCondLst>
                                        </p:cTn>
                                        <p:tgtEl>
                                          <p:spTgt spid="3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dvAuto="0"/>
      <p:bldP spid="316" grpId="1" advAuto="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droppedImage.png">
            <a:extLst>
              <a:ext uri="{FF2B5EF4-FFF2-40B4-BE49-F238E27FC236}">
                <a16:creationId xmlns:a16="http://schemas.microsoft.com/office/drawing/2014/main" id="{EF3CABBD-B2EE-304E-A91D-529D618E06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6982" y="142082"/>
            <a:ext cx="3706813" cy="65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 name="Groupe 1">
            <a:extLst>
              <a:ext uri="{FF2B5EF4-FFF2-40B4-BE49-F238E27FC236}">
                <a16:creationId xmlns:a16="http://schemas.microsoft.com/office/drawing/2014/main" id="{9E58401E-657D-F844-B0AE-00FB2880870E}"/>
              </a:ext>
            </a:extLst>
          </p:cNvPr>
          <p:cNvGrpSpPr/>
          <p:nvPr/>
        </p:nvGrpSpPr>
        <p:grpSpPr>
          <a:xfrm>
            <a:off x="1592264" y="1108076"/>
            <a:ext cx="7841071" cy="4760913"/>
            <a:chOff x="1592264" y="1108076"/>
            <a:chExt cx="7841071" cy="4760913"/>
          </a:xfrm>
        </p:grpSpPr>
        <p:sp>
          <p:nvSpPr>
            <p:cNvPr id="334" name="Shape 334">
              <a:extLst>
                <a:ext uri="{FF2B5EF4-FFF2-40B4-BE49-F238E27FC236}">
                  <a16:creationId xmlns:a16="http://schemas.microsoft.com/office/drawing/2014/main" id="{1D2CD0C6-A932-724E-A1D5-586AEBC7D7F4}"/>
                </a:ext>
              </a:extLst>
            </p:cNvPr>
            <p:cNvSpPr/>
            <p:nvPr/>
          </p:nvSpPr>
          <p:spPr>
            <a:xfrm>
              <a:off x="5105400" y="5608639"/>
              <a:ext cx="558800" cy="217487"/>
            </a:xfrm>
            <a:prstGeom prst="line">
              <a:avLst/>
            </a:prstGeom>
            <a:ln w="508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35" name="Shape 335">
              <a:extLst>
                <a:ext uri="{FF2B5EF4-FFF2-40B4-BE49-F238E27FC236}">
                  <a16:creationId xmlns:a16="http://schemas.microsoft.com/office/drawing/2014/main" id="{D9C855AA-39B1-B94B-BE35-19CA08AD01F7}"/>
                </a:ext>
              </a:extLst>
            </p:cNvPr>
            <p:cNvSpPr/>
            <p:nvPr/>
          </p:nvSpPr>
          <p:spPr>
            <a:xfrm>
              <a:off x="5640389" y="5840414"/>
              <a:ext cx="566737" cy="28575"/>
            </a:xfrm>
            <a:prstGeom prst="line">
              <a:avLst/>
            </a:prstGeom>
            <a:ln w="508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36" name="Shape 336">
              <a:extLst>
                <a:ext uri="{FF2B5EF4-FFF2-40B4-BE49-F238E27FC236}">
                  <a16:creationId xmlns:a16="http://schemas.microsoft.com/office/drawing/2014/main" id="{30064067-3711-D24F-BF09-574BA7C1FBD4}"/>
                </a:ext>
              </a:extLst>
            </p:cNvPr>
            <p:cNvSpPr>
              <a:spLocks noChangeArrowheads="1"/>
            </p:cNvSpPr>
            <p:nvPr/>
          </p:nvSpPr>
          <p:spPr bwMode="auto">
            <a:xfrm>
              <a:off x="7593422" y="1108076"/>
              <a:ext cx="1839913" cy="461963"/>
            </a:xfrm>
            <a:prstGeom prst="rect">
              <a:avLst/>
            </a:prstGeom>
            <a:noFill/>
            <a:ln>
              <a:noFill/>
            </a:ln>
          </p:spPr>
          <p:txBody>
            <a:bodyPr lIns="35719" tIns="35719" rIns="35719" bIns="35719" anchor="ctr">
              <a:spAutoFit/>
            </a:bodyPr>
            <a:lstStyle>
              <a:lvl1pPr>
                <a:defRPr sz="3600">
                  <a:solidFill>
                    <a:srgbClr val="0056D6"/>
                  </a:solidFill>
                  <a:latin typeface="Tw Cen MT"/>
                  <a:ea typeface="Tw Cen MT"/>
                  <a:cs typeface="Tw Cen MT"/>
                  <a:sym typeface="Tw Cen MT"/>
                </a:defRPr>
              </a:lvl1pPr>
            </a:lstStyle>
            <a:p>
              <a:pPr eaLnBrk="1" hangingPunct="1">
                <a:defRPr/>
              </a:pPr>
              <a:r>
                <a:rPr sz="2531" dirty="0" err="1">
                  <a:solidFill>
                    <a:schemeClr val="bg1"/>
                  </a:solidFill>
                </a:rPr>
                <a:t>Befor</a:t>
              </a:r>
              <a:endParaRPr sz="2531" dirty="0">
                <a:solidFill>
                  <a:schemeClr val="bg1"/>
                </a:solidFill>
              </a:endParaRPr>
            </a:p>
          </p:txBody>
        </p:sp>
        <p:sp>
          <p:nvSpPr>
            <p:cNvPr id="337" name="Shape 337">
              <a:extLst>
                <a:ext uri="{FF2B5EF4-FFF2-40B4-BE49-F238E27FC236}">
                  <a16:creationId xmlns:a16="http://schemas.microsoft.com/office/drawing/2014/main" id="{6FED7FC4-4292-F543-B35D-CBCDD77E0ECE}"/>
                </a:ext>
              </a:extLst>
            </p:cNvPr>
            <p:cNvSpPr/>
            <p:nvPr/>
          </p:nvSpPr>
          <p:spPr>
            <a:xfrm>
              <a:off x="6091238" y="4679950"/>
              <a:ext cx="438150" cy="19050"/>
            </a:xfrm>
            <a:prstGeom prst="line">
              <a:avLst/>
            </a:prstGeom>
            <a:ln w="508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338" name="Shape 338">
              <a:extLst>
                <a:ext uri="{FF2B5EF4-FFF2-40B4-BE49-F238E27FC236}">
                  <a16:creationId xmlns:a16="http://schemas.microsoft.com/office/drawing/2014/main" id="{08CCC8FE-8C94-C142-B693-7251B4657938}"/>
                </a:ext>
              </a:extLst>
            </p:cNvPr>
            <p:cNvSpPr>
              <a:spLocks noChangeArrowheads="1"/>
            </p:cNvSpPr>
            <p:nvPr/>
          </p:nvSpPr>
          <p:spPr bwMode="auto">
            <a:xfrm>
              <a:off x="7583399" y="4237037"/>
              <a:ext cx="1839913" cy="461963"/>
            </a:xfrm>
            <a:prstGeom prst="rect">
              <a:avLst/>
            </a:prstGeom>
            <a:noFill/>
            <a:ln>
              <a:noFill/>
            </a:ln>
          </p:spPr>
          <p:txBody>
            <a:bodyPr lIns="35719" tIns="35719" rIns="35719" bIns="35719" anchor="ctr">
              <a:spAutoFit/>
            </a:bodyPr>
            <a:lstStyle>
              <a:lvl1pPr>
                <a:defRPr sz="3600">
                  <a:solidFill>
                    <a:srgbClr val="0056D6"/>
                  </a:solidFill>
                  <a:latin typeface="Tw Cen MT"/>
                  <a:ea typeface="Tw Cen MT"/>
                  <a:cs typeface="Tw Cen MT"/>
                  <a:sym typeface="Tw Cen MT"/>
                </a:defRPr>
              </a:lvl1pPr>
            </a:lstStyle>
            <a:p>
              <a:pPr eaLnBrk="1" hangingPunct="1">
                <a:defRPr/>
              </a:pPr>
              <a:r>
                <a:rPr sz="2531" dirty="0"/>
                <a:t>After</a:t>
              </a:r>
            </a:p>
          </p:txBody>
        </p:sp>
        <p:sp>
          <p:nvSpPr>
            <p:cNvPr id="339" name="Shape 339">
              <a:extLst>
                <a:ext uri="{FF2B5EF4-FFF2-40B4-BE49-F238E27FC236}">
                  <a16:creationId xmlns:a16="http://schemas.microsoft.com/office/drawing/2014/main" id="{516F2AA8-CD5F-A04C-B83C-60F4249A1D79}"/>
                </a:ext>
              </a:extLst>
            </p:cNvPr>
            <p:cNvSpPr>
              <a:spLocks noChangeArrowheads="1"/>
            </p:cNvSpPr>
            <p:nvPr/>
          </p:nvSpPr>
          <p:spPr bwMode="auto">
            <a:xfrm>
              <a:off x="1592264" y="2998788"/>
              <a:ext cx="1965325" cy="850900"/>
            </a:xfrm>
            <a:prstGeom prst="rect">
              <a:avLst/>
            </a:prstGeom>
            <a:noFill/>
            <a:ln>
              <a:noFill/>
            </a:ln>
          </p:spPr>
          <p:txBody>
            <a:bodyPr lIns="35719" tIns="35719" rIns="35719" bIns="35719" anchor="ctr">
              <a:spAutoFit/>
            </a:bodyPr>
            <a:lstStyle/>
            <a:p>
              <a:pPr defTabSz="321457">
                <a:defRPr sz="2400">
                  <a:solidFill>
                    <a:srgbClr val="1A0A53"/>
                  </a:solidFill>
                  <a:latin typeface="Helvetica"/>
                  <a:ea typeface="Helvetica"/>
                  <a:cs typeface="Helvetica"/>
                  <a:sym typeface="Helvetica"/>
                </a:defRPr>
              </a:pPr>
              <a:r>
                <a:rPr sz="1687">
                  <a:solidFill>
                    <a:srgbClr val="1A0A53"/>
                  </a:solidFill>
                  <a:latin typeface="Helvetica"/>
                  <a:ea typeface="Helvetica"/>
                  <a:cs typeface="Helvetica"/>
                  <a:sym typeface="Helvetica"/>
                </a:rPr>
                <a:t>Artificial cerebrospinal fluid</a:t>
              </a:r>
            </a:p>
            <a:p>
              <a:pPr defTabSz="321457">
                <a:defRPr sz="2400">
                  <a:solidFill>
                    <a:srgbClr val="1A0A53"/>
                  </a:solidFill>
                  <a:latin typeface="Helvetica"/>
                  <a:ea typeface="Helvetica"/>
                  <a:cs typeface="Helvetica"/>
                  <a:sym typeface="Helvetica"/>
                </a:defRPr>
              </a:pPr>
              <a:r>
                <a:rPr sz="1687">
                  <a:solidFill>
                    <a:srgbClr val="1A0A53"/>
                  </a:solidFill>
                  <a:latin typeface="Helvetica"/>
                  <a:ea typeface="Helvetica"/>
                  <a:cs typeface="Helvetica"/>
                  <a:sym typeface="Helvetica"/>
                </a:rPr>
                <a:t>( ACSF)</a:t>
              </a:r>
            </a:p>
          </p:txBody>
        </p:sp>
        <p:sp>
          <p:nvSpPr>
            <p:cNvPr id="340" name="Shape 340">
              <a:extLst>
                <a:ext uri="{FF2B5EF4-FFF2-40B4-BE49-F238E27FC236}">
                  <a16:creationId xmlns:a16="http://schemas.microsoft.com/office/drawing/2014/main" id="{C7A7B5C7-C7DB-6C48-8C2F-3E672E56BB01}"/>
                </a:ext>
              </a:extLst>
            </p:cNvPr>
            <p:cNvSpPr/>
            <p:nvPr/>
          </p:nvSpPr>
          <p:spPr>
            <a:xfrm flipH="1" flipV="1">
              <a:off x="3549651" y="3513138"/>
              <a:ext cx="1287463" cy="4762"/>
            </a:xfrm>
            <a:prstGeom prst="line">
              <a:avLst/>
            </a:prstGeom>
            <a:ln w="88900">
              <a:solidFill>
                <a:srgbClr val="515151"/>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grpSp>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hape 344">
            <a:extLst>
              <a:ext uri="{FF2B5EF4-FFF2-40B4-BE49-F238E27FC236}">
                <a16:creationId xmlns:a16="http://schemas.microsoft.com/office/drawing/2014/main" id="{FD08E1BA-CB1D-614F-9D2D-EB515235A768}"/>
              </a:ext>
            </a:extLst>
          </p:cNvPr>
          <p:cNvSpPr>
            <a:spLocks noGrp="1"/>
          </p:cNvSpPr>
          <p:nvPr>
            <p:ph type="body" idx="1"/>
          </p:nvPr>
        </p:nvSpPr>
        <p:spPr>
          <a:xfrm>
            <a:off x="-600891" y="1807166"/>
            <a:ext cx="12618720" cy="6167437"/>
          </a:xfrm>
        </p:spPr>
        <p:txBody>
          <a:bodyPr>
            <a:normAutofit/>
          </a:bodyPr>
          <a:lstStyle/>
          <a:p>
            <a:pPr marL="879475" indent="-344488"/>
            <a:endParaRPr lang="fr-FR" altLang="fr-FR" sz="2800" dirty="0">
              <a:latin typeface="+mj-lt"/>
              <a:ea typeface="ＭＳ Ｐゴシック" panose="020B0600070205080204" pitchFamily="34" charset="-128"/>
              <a:sym typeface="Tw Cen MT" panose="020B0602020104020603" pitchFamily="34" charset="77"/>
            </a:endParaRPr>
          </a:p>
          <a:p>
            <a:pPr marL="879475" indent="-344488"/>
            <a:r>
              <a:rPr lang="fr-FR" altLang="fr-FR" sz="2800" dirty="0">
                <a:latin typeface="+mj-lt"/>
                <a:ea typeface="ＭＳ Ｐゴシック" panose="020B0600070205080204" pitchFamily="34" charset="-128"/>
                <a:sym typeface="Tw Cen MT" panose="020B0602020104020603" pitchFamily="34" charset="77"/>
              </a:rPr>
              <a:t>(1) un souvenir déjà consolidé redevient labile et sensible à la dégradation lorsque réactivé ; </a:t>
            </a:r>
          </a:p>
          <a:p>
            <a:pPr marL="879475" indent="-344488"/>
            <a:r>
              <a:rPr lang="fr-FR" altLang="fr-FR" sz="2800" dirty="0">
                <a:latin typeface="+mj-lt"/>
                <a:ea typeface="ＭＳ Ｐゴシック" panose="020B0600070205080204" pitchFamily="34" charset="-128"/>
                <a:sym typeface="Tw Cen MT" panose="020B0602020104020603" pitchFamily="34" charset="77"/>
              </a:rPr>
              <a:t>(2) pour être conservé, il doit être reconsolidé à l’aide d’une </a:t>
            </a:r>
            <a:r>
              <a:rPr lang="fr-FR" altLang="fr-FR" sz="2800" dirty="0">
                <a:solidFill>
                  <a:srgbClr val="E32400"/>
                </a:solidFill>
                <a:latin typeface="+mj-lt"/>
                <a:ea typeface="ＭＳ Ｐゴシック" panose="020B0600070205080204" pitchFamily="34" charset="-128"/>
                <a:sym typeface="Tw Cen MT" panose="020B0602020104020603" pitchFamily="34" charset="77"/>
              </a:rPr>
              <a:t>synthèse de protéines</a:t>
            </a:r>
            <a:r>
              <a:rPr lang="fr-FR" altLang="fr-FR" sz="2800" dirty="0">
                <a:latin typeface="+mj-lt"/>
                <a:ea typeface="ＭＳ Ｐゴシック" panose="020B0600070205080204" pitchFamily="34" charset="-128"/>
                <a:sym typeface="Tw Cen MT" panose="020B0602020104020603" pitchFamily="34" charset="77"/>
              </a:rPr>
              <a:t>; </a:t>
            </a:r>
          </a:p>
          <a:p>
            <a:pPr marL="879475" indent="-344488"/>
            <a:r>
              <a:rPr lang="fr-FR" altLang="fr-FR" sz="2800" dirty="0">
                <a:latin typeface="+mj-lt"/>
                <a:ea typeface="ＭＳ Ｐゴシック" panose="020B0600070205080204" pitchFamily="34" charset="-128"/>
                <a:sym typeface="Tw Cen MT" panose="020B0602020104020603" pitchFamily="34" charset="77"/>
              </a:rPr>
              <a:t>(3) le blocage de la reconsolidation par des </a:t>
            </a:r>
            <a:r>
              <a:rPr lang="fr-FR" altLang="fr-FR" sz="2800" b="1" i="1" u="sng" dirty="0">
                <a:solidFill>
                  <a:srgbClr val="B51A00"/>
                </a:solidFill>
                <a:latin typeface="+mj-lt"/>
                <a:ea typeface="ＭＳ Ｐゴシック" panose="020B0600070205080204" pitchFamily="34" charset="-128"/>
                <a:sym typeface="Tw Cen MT" panose="020B0602020104020603" pitchFamily="34" charset="77"/>
              </a:rPr>
              <a:t>agents amnésiques ou de l’interférence</a:t>
            </a:r>
            <a:r>
              <a:rPr lang="fr-FR" altLang="fr-FR" sz="2800" dirty="0">
                <a:solidFill>
                  <a:srgbClr val="B51A00"/>
                </a:solidFill>
                <a:latin typeface="+mj-lt"/>
                <a:ea typeface="ＭＳ Ｐゴシック" panose="020B0600070205080204" pitchFamily="34" charset="-128"/>
                <a:sym typeface="Tw Cen MT" panose="020B0602020104020603" pitchFamily="34" charset="77"/>
              </a:rPr>
              <a:t> </a:t>
            </a:r>
            <a:r>
              <a:rPr lang="fr-FR" altLang="fr-FR" sz="2800" dirty="0">
                <a:latin typeface="+mj-lt"/>
                <a:ea typeface="ＭＳ Ｐゴシック" panose="020B0600070205080204" pitchFamily="34" charset="-128"/>
                <a:sym typeface="Tw Cen MT" panose="020B0602020104020603" pitchFamily="34" charset="77"/>
              </a:rPr>
              <a:t>bloque la synthèse de protéines; </a:t>
            </a:r>
          </a:p>
        </p:txBody>
      </p:sp>
      <p:sp>
        <p:nvSpPr>
          <p:cNvPr id="68610" name="Shape 346">
            <a:extLst>
              <a:ext uri="{FF2B5EF4-FFF2-40B4-BE49-F238E27FC236}">
                <a16:creationId xmlns:a16="http://schemas.microsoft.com/office/drawing/2014/main" id="{B2721A18-C7C6-C84C-8009-ABE2965860F3}"/>
              </a:ext>
            </a:extLst>
          </p:cNvPr>
          <p:cNvSpPr>
            <a:spLocks noChangeArrowheads="1"/>
          </p:cNvSpPr>
          <p:nvPr/>
        </p:nvSpPr>
        <p:spPr bwMode="auto">
          <a:xfrm>
            <a:off x="2525713" y="176214"/>
            <a:ext cx="7205662"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Définition de la reconsolidation</a:t>
            </a:r>
          </a:p>
        </p:txBody>
      </p:sp>
    </p:spTree>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hape 344">
            <a:extLst>
              <a:ext uri="{FF2B5EF4-FFF2-40B4-BE49-F238E27FC236}">
                <a16:creationId xmlns:a16="http://schemas.microsoft.com/office/drawing/2014/main" id="{E8983F67-1B58-9843-8A8E-1A16D21A949A}"/>
              </a:ext>
            </a:extLst>
          </p:cNvPr>
          <p:cNvSpPr>
            <a:spLocks noGrp="1"/>
          </p:cNvSpPr>
          <p:nvPr>
            <p:ph type="body" idx="1"/>
          </p:nvPr>
        </p:nvSpPr>
        <p:spPr>
          <a:xfrm>
            <a:off x="-117567" y="2229642"/>
            <a:ext cx="12083143" cy="8904287"/>
          </a:xfrm>
        </p:spPr>
        <p:txBody>
          <a:bodyPr>
            <a:normAutofit/>
          </a:bodyPr>
          <a:lstStyle/>
          <a:p>
            <a:pPr marL="879475" indent="-344488"/>
            <a:endParaRPr lang="fr-FR" altLang="fr-FR" sz="2800" dirty="0">
              <a:latin typeface="+mj-lt"/>
              <a:ea typeface="ＭＳ Ｐゴシック" panose="020B0600070205080204" pitchFamily="34" charset="-128"/>
              <a:sym typeface="Tw Cen MT" panose="020B0602020104020603" pitchFamily="34" charset="77"/>
            </a:endParaRPr>
          </a:p>
          <a:p>
            <a:pPr marL="879475" indent="-344488"/>
            <a:r>
              <a:rPr lang="fr-FR" altLang="fr-FR" sz="2800" dirty="0">
                <a:latin typeface="+mj-lt"/>
                <a:ea typeface="ＭＳ Ｐゴシック" panose="020B0600070205080204" pitchFamily="34" charset="-128"/>
                <a:sym typeface="Tw Cen MT" panose="020B0602020104020603" pitchFamily="34" charset="77"/>
              </a:rPr>
              <a:t>(4) le </a:t>
            </a:r>
            <a:r>
              <a:rPr lang="fr-FR" altLang="fr-FR" sz="2800" dirty="0">
                <a:solidFill>
                  <a:srgbClr val="E32400"/>
                </a:solidFill>
                <a:latin typeface="+mj-lt"/>
                <a:ea typeface="ＭＳ Ｐゴシック" panose="020B0600070205080204" pitchFamily="34" charset="-128"/>
                <a:sym typeface="Tw Cen MT" panose="020B0602020104020603" pitchFamily="34" charset="77"/>
              </a:rPr>
              <a:t>blocage de la reconsolidation</a:t>
            </a:r>
            <a:r>
              <a:rPr lang="fr-FR" altLang="fr-FR" sz="2800" dirty="0">
                <a:latin typeface="+mj-lt"/>
                <a:ea typeface="ＭＳ Ｐゴシック" panose="020B0600070205080204" pitchFamily="34" charset="-128"/>
                <a:sym typeface="Tw Cen MT" panose="020B0602020104020603" pitchFamily="34" charset="77"/>
              </a:rPr>
              <a:t> empêche les souvenirs de passer de la MCT vers la MLT (i.e., la MCT est </a:t>
            </a:r>
            <a:r>
              <a:rPr lang="fr-FR" altLang="fr-FR" sz="2800" dirty="0" err="1">
                <a:latin typeface="+mj-lt"/>
                <a:ea typeface="ＭＳ Ｐゴシック" panose="020B0600070205080204" pitchFamily="34" charset="-128"/>
                <a:sym typeface="Tw Cen MT" panose="020B0602020104020603" pitchFamily="34" charset="77"/>
              </a:rPr>
              <a:t>intacte,le</a:t>
            </a:r>
            <a:r>
              <a:rPr lang="fr-FR" altLang="fr-FR" sz="2800" dirty="0">
                <a:latin typeface="+mj-lt"/>
                <a:ea typeface="ＭＳ Ｐゴシック" panose="020B0600070205080204" pitchFamily="34" charset="-128"/>
                <a:sym typeface="Tw Cen MT" panose="020B0602020104020603" pitchFamily="34" charset="77"/>
              </a:rPr>
              <a:t> déficit mnésique ne touche qu’à la MLT) ; </a:t>
            </a:r>
          </a:p>
          <a:p>
            <a:pPr marL="879475" indent="-344488"/>
            <a:r>
              <a:rPr lang="fr-FR" altLang="fr-FR" sz="2800" dirty="0">
                <a:latin typeface="+mj-lt"/>
                <a:ea typeface="ＭＳ Ｐゴシック" panose="020B0600070205080204" pitchFamily="34" charset="-128"/>
                <a:sym typeface="Tw Cen MT" panose="020B0602020104020603" pitchFamily="34" charset="77"/>
              </a:rPr>
              <a:t>(5) il existe une fenêtre temporelle post-réactivation de </a:t>
            </a:r>
            <a:r>
              <a:rPr lang="fr-FR" altLang="fr-FR" sz="2800" dirty="0">
                <a:solidFill>
                  <a:srgbClr val="B51A00"/>
                </a:solidFill>
                <a:latin typeface="+mj-lt"/>
                <a:ea typeface="ＭＳ Ｐゴシック" panose="020B0600070205080204" pitchFamily="34" charset="-128"/>
                <a:sym typeface="Tw Cen MT" panose="020B0602020104020603" pitchFamily="34" charset="77"/>
              </a:rPr>
              <a:t>quelques heures (6h) </a:t>
            </a:r>
            <a:r>
              <a:rPr lang="fr-FR" altLang="fr-FR" sz="2800" dirty="0">
                <a:solidFill>
                  <a:srgbClr val="444444"/>
                </a:solidFill>
                <a:latin typeface="+mj-lt"/>
                <a:ea typeface="ＭＳ Ｐゴシック" panose="020B0600070205080204" pitchFamily="34" charset="-128"/>
                <a:sym typeface="Tw Cen MT" panose="020B0602020104020603" pitchFamily="34" charset="77"/>
              </a:rPr>
              <a:t>à l’intérieur de laquelle le souvenir réactivé est labile et peut être dégradé</a:t>
            </a:r>
            <a:r>
              <a:rPr lang="fr-FR" altLang="fr-FR" sz="2800" dirty="0">
                <a:latin typeface="+mj-lt"/>
                <a:ea typeface="ＭＳ Ｐゴシック" panose="020B0600070205080204" pitchFamily="34" charset="-128"/>
                <a:sym typeface="Tw Cen MT" panose="020B0602020104020603" pitchFamily="34" charset="77"/>
              </a:rPr>
              <a:t> (Nader, 2003; Nader, et al., 2000).</a:t>
            </a:r>
          </a:p>
        </p:txBody>
      </p:sp>
      <p:sp>
        <p:nvSpPr>
          <p:cNvPr id="70658" name="Shape 346">
            <a:extLst>
              <a:ext uri="{FF2B5EF4-FFF2-40B4-BE49-F238E27FC236}">
                <a16:creationId xmlns:a16="http://schemas.microsoft.com/office/drawing/2014/main" id="{4EEE9A9C-D12B-AA49-A548-8C25FEEB4B35}"/>
              </a:ext>
            </a:extLst>
          </p:cNvPr>
          <p:cNvSpPr>
            <a:spLocks noChangeArrowheads="1"/>
          </p:cNvSpPr>
          <p:nvPr/>
        </p:nvSpPr>
        <p:spPr bwMode="auto">
          <a:xfrm>
            <a:off x="2525713" y="176214"/>
            <a:ext cx="7205662"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Définition de la reconsolidation</a:t>
            </a:r>
          </a:p>
        </p:txBody>
      </p:sp>
    </p:spTree>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hape 350">
            <a:extLst>
              <a:ext uri="{FF2B5EF4-FFF2-40B4-BE49-F238E27FC236}">
                <a16:creationId xmlns:a16="http://schemas.microsoft.com/office/drawing/2014/main" id="{D85B09C9-8771-B94B-B88B-0951D764F0E6}"/>
              </a:ext>
            </a:extLst>
          </p:cNvPr>
          <p:cNvSpPr>
            <a:spLocks noGrp="1"/>
          </p:cNvSpPr>
          <p:nvPr>
            <p:ph type="body" idx="1"/>
          </p:nvPr>
        </p:nvSpPr>
        <p:spPr>
          <a:xfrm>
            <a:off x="235131" y="2397987"/>
            <a:ext cx="11338559" cy="5035550"/>
          </a:xfrm>
        </p:spPr>
        <p:txBody>
          <a:bodyPr>
            <a:normAutofit/>
          </a:bodyPr>
          <a:lstStyle/>
          <a:p>
            <a:pPr marL="534988" indent="0" algn="just">
              <a:buNone/>
            </a:pPr>
            <a:r>
              <a:rPr lang="fr-FR" altLang="fr-FR" sz="2800" dirty="0">
                <a:ea typeface="ＭＳ Ｐゴシック" panose="020B0600070205080204" pitchFamily="34" charset="-128"/>
                <a:sym typeface="Tw Cen MT" panose="020B0602020104020603" pitchFamily="34" charset="77"/>
              </a:rPr>
              <a:t>Des chercheurs ont noté que la consolidation et la reconsolidation possèdent certaines </a:t>
            </a:r>
            <a:r>
              <a:rPr lang="fr-FR" altLang="fr-FR" sz="2800" dirty="0">
                <a:solidFill>
                  <a:srgbClr val="E32400"/>
                </a:solidFill>
                <a:ea typeface="ＭＳ Ｐゴシック" panose="020B0600070205080204" pitchFamily="34" charset="-128"/>
                <a:sym typeface="Tw Cen MT" panose="020B0602020104020603" pitchFamily="34" charset="77"/>
              </a:rPr>
              <a:t>différences au niveau des mécanismes moléculaires</a:t>
            </a:r>
            <a:r>
              <a:rPr lang="fr-FR" altLang="fr-FR" sz="2800" dirty="0">
                <a:ea typeface="ＭＳ Ｐゴシック" panose="020B0600070205080204" pitchFamily="34" charset="-128"/>
                <a:sym typeface="Tw Cen MT" panose="020B0602020104020603" pitchFamily="34" charset="77"/>
              </a:rPr>
              <a:t>, circuits neuronaux et régions du cerveau impliqués (</a:t>
            </a:r>
            <a:r>
              <a:rPr lang="fr-FR" altLang="fr-FR" sz="2800" dirty="0" err="1">
                <a:ea typeface="ＭＳ Ｐゴシック" panose="020B0600070205080204" pitchFamily="34" charset="-128"/>
                <a:sym typeface="Tw Cen MT" panose="020B0602020104020603" pitchFamily="34" charset="77"/>
              </a:rPr>
              <a:t>Alberini</a:t>
            </a:r>
            <a:r>
              <a:rPr lang="fr-FR" altLang="fr-FR" sz="2800" dirty="0">
                <a:ea typeface="ＭＳ Ｐゴシック" panose="020B0600070205080204" pitchFamily="34" charset="-128"/>
                <a:sym typeface="Tw Cen MT" panose="020B0602020104020603" pitchFamily="34" charset="77"/>
              </a:rPr>
              <a:t>, 2005; </a:t>
            </a:r>
            <a:r>
              <a:rPr lang="fr-FR" altLang="fr-FR" sz="2800" dirty="0" err="1">
                <a:ea typeface="ＭＳ Ｐゴシック" panose="020B0600070205080204" pitchFamily="34" charset="-128"/>
                <a:sym typeface="Tw Cen MT" panose="020B0602020104020603" pitchFamily="34" charset="77"/>
              </a:rPr>
              <a:t>Dudai</a:t>
            </a:r>
            <a:r>
              <a:rPr lang="fr-FR" altLang="fr-FR" sz="2800" dirty="0">
                <a:ea typeface="ＭＳ Ｐゴシック" panose="020B0600070205080204" pitchFamily="34" charset="-128"/>
                <a:sym typeface="Tw Cen MT" panose="020B0602020104020603" pitchFamily="34" charset="77"/>
              </a:rPr>
              <a:t> &amp; </a:t>
            </a:r>
            <a:r>
              <a:rPr lang="fr-FR" altLang="fr-FR" sz="2800" dirty="0" err="1">
                <a:ea typeface="ＭＳ Ｐゴシック" panose="020B0600070205080204" pitchFamily="34" charset="-128"/>
                <a:sym typeface="Tw Cen MT" panose="020B0602020104020603" pitchFamily="34" charset="77"/>
              </a:rPr>
              <a:t>Eisenberg</a:t>
            </a:r>
            <a:r>
              <a:rPr lang="fr-FR" altLang="fr-FR" sz="2800" dirty="0">
                <a:ea typeface="ＭＳ Ｐゴシック" panose="020B0600070205080204" pitchFamily="34" charset="-128"/>
                <a:sym typeface="Tw Cen MT" panose="020B0602020104020603" pitchFamily="34" charset="77"/>
              </a:rPr>
              <a:t>, 2004; Hernandez &amp; Kelley, 2004). </a:t>
            </a:r>
          </a:p>
        </p:txBody>
      </p:sp>
    </p:spTree>
  </p:cSld>
  <p:clrMapOvr>
    <a:masterClrMapping/>
  </p:clrMapOvr>
  <p:transition spd="slow">
    <p:circl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hape 350">
            <a:extLst>
              <a:ext uri="{FF2B5EF4-FFF2-40B4-BE49-F238E27FC236}">
                <a16:creationId xmlns:a16="http://schemas.microsoft.com/office/drawing/2014/main" id="{C8BA87A8-191D-DE40-8AB5-EF33D9478019}"/>
              </a:ext>
            </a:extLst>
          </p:cNvPr>
          <p:cNvSpPr>
            <a:spLocks noGrp="1"/>
          </p:cNvSpPr>
          <p:nvPr>
            <p:ph type="body" idx="1"/>
          </p:nvPr>
        </p:nvSpPr>
        <p:spPr>
          <a:xfrm>
            <a:off x="1657351" y="482601"/>
            <a:ext cx="8867775" cy="5249863"/>
          </a:xfrm>
        </p:spPr>
        <p:txBody>
          <a:bodyPr/>
          <a:lstStyle/>
          <a:p>
            <a:pPr marL="534988" indent="0" algn="just">
              <a:buNone/>
            </a:pP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Il est même possible de double-dissocier ces </a:t>
            </a:r>
            <a:r>
              <a:rPr lang="fr-FR" altLang="fr-FR" sz="3600">
                <a:solidFill>
                  <a:srgbClr val="E32400"/>
                </a:solidFill>
                <a:latin typeface="Tw Cen MT" panose="020B0602020104020603" pitchFamily="34" charset="77"/>
                <a:ea typeface="ＭＳ Ｐゴシック" panose="020B0600070205080204" pitchFamily="34" charset="-128"/>
                <a:sym typeface="Tw Cen MT" panose="020B0602020104020603" pitchFamily="34" charset="77"/>
              </a:rPr>
              <a:t>deux processus au niveau moléculaire</a:t>
            </a: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 où on retrouve des </a:t>
            </a:r>
            <a:r>
              <a:rPr lang="fr-FR" altLang="fr-FR" sz="3600">
                <a:solidFill>
                  <a:srgbClr val="E32400"/>
                </a:solidFill>
                <a:latin typeface="Tw Cen MT" panose="020B0602020104020603" pitchFamily="34" charset="77"/>
                <a:ea typeface="ＭＳ Ｐゴシック" panose="020B0600070205080204" pitchFamily="34" charset="-128"/>
                <a:sym typeface="Tw Cen MT" panose="020B0602020104020603" pitchFamily="34" charset="77"/>
              </a:rPr>
              <a:t>facteurs de transcription ou des gènes impliqués uniquement dans la consolidation, et d’autres uniquement dans la reconsolidation</a:t>
            </a:r>
            <a:r>
              <a:rPr lang="fr-FR" altLang="fr-FR" sz="3600">
                <a:latin typeface="Tw Cen MT" panose="020B0602020104020603" pitchFamily="34" charset="77"/>
                <a:ea typeface="ＭＳ Ｐゴシック" panose="020B0600070205080204" pitchFamily="34" charset="-128"/>
                <a:sym typeface="Tw Cen MT" panose="020B0602020104020603" pitchFamily="34" charset="77"/>
              </a:rPr>
              <a:t> (Lee, Everitt, &amp; Thomas, 2004; Tronel, et al., 2005).</a:t>
            </a:r>
          </a:p>
        </p:txBody>
      </p:sp>
    </p:spTree>
  </p:cSld>
  <p:clrMapOvr>
    <a:masterClrMapping/>
  </p:clrMapOvr>
  <p:transition spd="slow">
    <p:circl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Group 355">
            <a:extLst>
              <a:ext uri="{FF2B5EF4-FFF2-40B4-BE49-F238E27FC236}">
                <a16:creationId xmlns:a16="http://schemas.microsoft.com/office/drawing/2014/main" id="{8F55A77E-EEC9-6947-A3F6-10889B547549}"/>
              </a:ext>
            </a:extLst>
          </p:cNvPr>
          <p:cNvGrpSpPr>
            <a:grpSpLocks/>
          </p:cNvGrpSpPr>
          <p:nvPr/>
        </p:nvGrpSpPr>
        <p:grpSpPr bwMode="auto">
          <a:xfrm>
            <a:off x="2354264" y="1152525"/>
            <a:ext cx="3411537" cy="2463800"/>
            <a:chOff x="0" y="0"/>
            <a:chExt cx="4851400" cy="3505200"/>
          </a:xfrm>
        </p:grpSpPr>
        <p:sp>
          <p:nvSpPr>
            <p:cNvPr id="74767" name="Shape 354">
              <a:extLst>
                <a:ext uri="{FF2B5EF4-FFF2-40B4-BE49-F238E27FC236}">
                  <a16:creationId xmlns:a16="http://schemas.microsoft.com/office/drawing/2014/main" id="{D9078FCB-D4DB-6B43-8998-21507878337C}"/>
                </a:ext>
              </a:extLst>
            </p:cNvPr>
            <p:cNvSpPr>
              <a:spLocks noChangeArrowheads="1"/>
            </p:cNvSpPr>
            <p:nvPr/>
          </p:nvSpPr>
          <p:spPr bwMode="auto">
            <a:xfrm>
              <a:off x="203176" y="316191"/>
              <a:ext cx="4445047" cy="287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Mémoire émotionnelle (souvenir de peur) </a:t>
              </a:r>
            </a:p>
            <a:p>
              <a:pPr eaLnBrk="1" hangingPunct="1"/>
              <a:r>
                <a:rPr lang="fr-FR" altLang="fr-FR" sz="2500">
                  <a:solidFill>
                    <a:srgbClr val="000000"/>
                  </a:solidFill>
                  <a:latin typeface="Tw Cen MT" panose="020B0602020104020603" pitchFamily="34" charset="77"/>
                  <a:sym typeface="Tw Cen MT" panose="020B0602020104020603" pitchFamily="34" charset="77"/>
                </a:rPr>
                <a:t>Soeter &amp; Kindt,2010)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8" name="Image 352">
              <a:extLst>
                <a:ext uri="{FF2B5EF4-FFF2-40B4-BE49-F238E27FC236}">
                  <a16:creationId xmlns:a16="http://schemas.microsoft.com/office/drawing/2014/main" id="{473CAD2A-38F8-EA47-8C3E-7D449254642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4" name="Shape 356">
            <a:extLst>
              <a:ext uri="{FF2B5EF4-FFF2-40B4-BE49-F238E27FC236}">
                <a16:creationId xmlns:a16="http://schemas.microsoft.com/office/drawing/2014/main" id="{FBFD6B43-968A-EF43-BE14-6CF129FC835B}"/>
              </a:ext>
            </a:extLst>
          </p:cNvPr>
          <p:cNvSpPr>
            <a:spLocks noChangeArrowheads="1"/>
          </p:cNvSpPr>
          <p:nvPr/>
        </p:nvSpPr>
        <p:spPr bwMode="auto">
          <a:xfrm>
            <a:off x="4149726" y="176214"/>
            <a:ext cx="3922713" cy="763587"/>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4500">
                <a:solidFill>
                  <a:srgbClr val="0042AA"/>
                </a:solidFill>
                <a:latin typeface="Tw Cen MT" panose="020B0602020104020603" pitchFamily="34" charset="77"/>
                <a:sym typeface="Tw Cen MT" panose="020B0602020104020603" pitchFamily="34" charset="77"/>
              </a:rPr>
              <a:t>Chez les humains</a:t>
            </a:r>
          </a:p>
        </p:txBody>
      </p:sp>
      <p:grpSp>
        <p:nvGrpSpPr>
          <p:cNvPr id="359" name="Group 359">
            <a:extLst>
              <a:ext uri="{FF2B5EF4-FFF2-40B4-BE49-F238E27FC236}">
                <a16:creationId xmlns:a16="http://schemas.microsoft.com/office/drawing/2014/main" id="{4CC65233-4893-A14C-A824-207A3B487A7B}"/>
              </a:ext>
            </a:extLst>
          </p:cNvPr>
          <p:cNvGrpSpPr>
            <a:grpSpLocks/>
          </p:cNvGrpSpPr>
          <p:nvPr/>
        </p:nvGrpSpPr>
        <p:grpSpPr bwMode="auto">
          <a:xfrm>
            <a:off x="1657350" y="3867151"/>
            <a:ext cx="2973388" cy="2811463"/>
            <a:chOff x="0" y="0"/>
            <a:chExt cx="4229100" cy="4000500"/>
          </a:xfrm>
        </p:grpSpPr>
        <p:sp>
          <p:nvSpPr>
            <p:cNvPr id="74765" name="Shape 358">
              <a:extLst>
                <a:ext uri="{FF2B5EF4-FFF2-40B4-BE49-F238E27FC236}">
                  <a16:creationId xmlns:a16="http://schemas.microsoft.com/office/drawing/2014/main" id="{00403096-B6D0-784F-B724-E76DC53C9A4D}"/>
                </a:ext>
              </a:extLst>
            </p:cNvPr>
            <p:cNvSpPr>
              <a:spLocks noChangeArrowheads="1"/>
            </p:cNvSpPr>
            <p:nvPr/>
          </p:nvSpPr>
          <p:spPr bwMode="auto">
            <a:xfrm>
              <a:off x="203214" y="286880"/>
              <a:ext cx="3822673" cy="34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Mémoire déclarative Coccoz &amp; al., 2011) </a:t>
              </a:r>
            </a:p>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6" name="Image 356">
              <a:extLst>
                <a:ext uri="{FF2B5EF4-FFF2-40B4-BE49-F238E27FC236}">
                  <a16:creationId xmlns:a16="http://schemas.microsoft.com/office/drawing/2014/main" id="{DA4E50FE-C967-EF4C-95C3-1D2068E2F8D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291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2" name="Group 362">
            <a:extLst>
              <a:ext uri="{FF2B5EF4-FFF2-40B4-BE49-F238E27FC236}">
                <a16:creationId xmlns:a16="http://schemas.microsoft.com/office/drawing/2014/main" id="{3B201FE3-9FBA-B34A-9C5A-8BA89A04D745}"/>
              </a:ext>
            </a:extLst>
          </p:cNvPr>
          <p:cNvGrpSpPr>
            <a:grpSpLocks/>
          </p:cNvGrpSpPr>
          <p:nvPr/>
        </p:nvGrpSpPr>
        <p:grpSpPr bwMode="auto">
          <a:xfrm>
            <a:off x="7586664" y="3867151"/>
            <a:ext cx="3036887" cy="2811463"/>
            <a:chOff x="0" y="0"/>
            <a:chExt cx="4318000" cy="4000500"/>
          </a:xfrm>
        </p:grpSpPr>
        <p:sp>
          <p:nvSpPr>
            <p:cNvPr id="74763" name="Shape 361">
              <a:extLst>
                <a:ext uri="{FF2B5EF4-FFF2-40B4-BE49-F238E27FC236}">
                  <a16:creationId xmlns:a16="http://schemas.microsoft.com/office/drawing/2014/main" id="{9F3BB43A-D1C3-4D45-BAA1-DC4BF6A5B313}"/>
                </a:ext>
              </a:extLst>
            </p:cNvPr>
            <p:cNvSpPr>
              <a:spLocks noChangeArrowheads="1"/>
            </p:cNvSpPr>
            <p:nvPr/>
          </p:nvSpPr>
          <p:spPr bwMode="auto">
            <a:xfrm>
              <a:off x="203147" y="286880"/>
              <a:ext cx="3911706" cy="342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Mémoire autobiographique Schwabe &amp; Wolf, 2010)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4" name="Image 359">
              <a:extLst>
                <a:ext uri="{FF2B5EF4-FFF2-40B4-BE49-F238E27FC236}">
                  <a16:creationId xmlns:a16="http://schemas.microsoft.com/office/drawing/2014/main" id="{8D847BB8-539F-3847-A557-A7DBBAD6128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1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5" name="Group 365">
            <a:extLst>
              <a:ext uri="{FF2B5EF4-FFF2-40B4-BE49-F238E27FC236}">
                <a16:creationId xmlns:a16="http://schemas.microsoft.com/office/drawing/2014/main" id="{306307A0-9B47-5749-9972-1FF90544033C}"/>
              </a:ext>
            </a:extLst>
          </p:cNvPr>
          <p:cNvGrpSpPr>
            <a:grpSpLocks/>
          </p:cNvGrpSpPr>
          <p:nvPr/>
        </p:nvGrpSpPr>
        <p:grpSpPr bwMode="auto">
          <a:xfrm>
            <a:off x="5837239" y="1143000"/>
            <a:ext cx="3724275" cy="2465388"/>
            <a:chOff x="0" y="0"/>
            <a:chExt cx="5295900" cy="3505201"/>
          </a:xfrm>
        </p:grpSpPr>
        <p:sp>
          <p:nvSpPr>
            <p:cNvPr id="74761" name="Shape 364">
              <a:extLst>
                <a:ext uri="{FF2B5EF4-FFF2-40B4-BE49-F238E27FC236}">
                  <a16:creationId xmlns:a16="http://schemas.microsoft.com/office/drawing/2014/main" id="{F43DFE17-20F0-E54C-B470-19C44A9778F3}"/>
                </a:ext>
              </a:extLst>
            </p:cNvPr>
            <p:cNvSpPr>
              <a:spLocks noChangeArrowheads="1"/>
            </p:cNvSpPr>
            <p:nvPr/>
          </p:nvSpPr>
          <p:spPr bwMode="auto">
            <a:xfrm>
              <a:off x="203168" y="315987"/>
              <a:ext cx="4889565" cy="28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000000"/>
                  </a:solidFill>
                  <a:latin typeface="Tw Cen MT" panose="020B0602020104020603" pitchFamily="34" charset="77"/>
                  <a:sym typeface="Tw Cen MT" panose="020B0602020104020603" pitchFamily="34" charset="77"/>
                </a:rPr>
                <a:t>Patients souffrant d’ESPT (Brunet, et al., 2008; Brunet, et al., 2011)</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2" name="Image 362">
              <a:extLst>
                <a:ext uri="{FF2B5EF4-FFF2-40B4-BE49-F238E27FC236}">
                  <a16:creationId xmlns:a16="http://schemas.microsoft.com/office/drawing/2014/main" id="{3DD78F68-2372-D941-8E9F-B9911A546B0D}"/>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95900" cy="350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 name="Group 368">
            <a:extLst>
              <a:ext uri="{FF2B5EF4-FFF2-40B4-BE49-F238E27FC236}">
                <a16:creationId xmlns:a16="http://schemas.microsoft.com/office/drawing/2014/main" id="{B1E1FCB1-65AB-E143-A086-327F9E40069F}"/>
              </a:ext>
            </a:extLst>
          </p:cNvPr>
          <p:cNvGrpSpPr>
            <a:grpSpLocks/>
          </p:cNvGrpSpPr>
          <p:nvPr/>
        </p:nvGrpSpPr>
        <p:grpSpPr bwMode="auto">
          <a:xfrm>
            <a:off x="2354264" y="1152525"/>
            <a:ext cx="3411537" cy="2463800"/>
            <a:chOff x="0" y="0"/>
            <a:chExt cx="4851400" cy="3505200"/>
          </a:xfrm>
        </p:grpSpPr>
        <p:sp>
          <p:nvSpPr>
            <p:cNvPr id="74759" name="Shape 367">
              <a:extLst>
                <a:ext uri="{FF2B5EF4-FFF2-40B4-BE49-F238E27FC236}">
                  <a16:creationId xmlns:a16="http://schemas.microsoft.com/office/drawing/2014/main" id="{0FF1ED1A-969E-C846-A226-E4C671DEF1B8}"/>
                </a:ext>
              </a:extLst>
            </p:cNvPr>
            <p:cNvSpPr>
              <a:spLocks noChangeArrowheads="1"/>
            </p:cNvSpPr>
            <p:nvPr/>
          </p:nvSpPr>
          <p:spPr bwMode="auto">
            <a:xfrm>
              <a:off x="203176" y="316191"/>
              <a:ext cx="4445047" cy="287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endParaRPr lang="fr-FR" altLang="fr-FR" sz="2500">
                <a:solidFill>
                  <a:srgbClr val="000000"/>
                </a:solidFill>
                <a:latin typeface="Tw Cen MT" panose="020B0602020104020603" pitchFamily="34" charset="77"/>
                <a:sym typeface="Tw Cen MT" panose="020B0602020104020603" pitchFamily="34" charset="77"/>
              </a:endParaRPr>
            </a:p>
            <a:p>
              <a:pPr eaLnBrk="1" hangingPunct="1"/>
              <a:r>
                <a:rPr lang="fr-FR" altLang="fr-FR" sz="2500">
                  <a:solidFill>
                    <a:srgbClr val="E32400"/>
                  </a:solidFill>
                  <a:latin typeface="Tw Cen MT" panose="020B0602020104020603" pitchFamily="34" charset="77"/>
                  <a:sym typeface="Tw Cen MT" panose="020B0602020104020603" pitchFamily="34" charset="77"/>
                </a:rPr>
                <a:t>Mémoire émotionnelle (souvenir de peur) </a:t>
              </a:r>
            </a:p>
            <a:p>
              <a:pPr eaLnBrk="1" hangingPunct="1"/>
              <a:r>
                <a:rPr lang="fr-FR" altLang="fr-FR" sz="2500">
                  <a:solidFill>
                    <a:srgbClr val="E32400"/>
                  </a:solidFill>
                  <a:latin typeface="Tw Cen MT" panose="020B0602020104020603" pitchFamily="34" charset="77"/>
                  <a:sym typeface="Tw Cen MT" panose="020B0602020104020603" pitchFamily="34" charset="77"/>
                </a:rPr>
                <a:t>Soeter &amp; Kindt,2010)</a:t>
              </a:r>
            </a:p>
            <a:p>
              <a:pPr algn="just" eaLnBrk="1" hangingPunct="1"/>
              <a:endParaRPr lang="fr-FR" altLang="fr-FR" sz="2500">
                <a:solidFill>
                  <a:srgbClr val="000000"/>
                </a:solidFill>
                <a:latin typeface="Tw Cen MT" panose="020B0602020104020603" pitchFamily="34" charset="77"/>
                <a:sym typeface="Tw Cen MT" panose="020B0602020104020603" pitchFamily="34" charset="77"/>
              </a:endParaRPr>
            </a:p>
          </p:txBody>
        </p:sp>
        <p:pic>
          <p:nvPicPr>
            <p:cNvPr id="74760" name="Image 365">
              <a:extLst>
                <a:ext uri="{FF2B5EF4-FFF2-40B4-BE49-F238E27FC236}">
                  <a16:creationId xmlns:a16="http://schemas.microsoft.com/office/drawing/2014/main" id="{D29D47C5-E175-2145-A9AA-361594F0DEB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p:tmAbs val="0"/>
                                  </p:iterate>
                                  <p:childTnLst>
                                    <p:set>
                                      <p:cBhvr>
                                        <p:cTn id="6" fill="hold"/>
                                        <p:tgtEl>
                                          <p:spTgt spid="35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359"/>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iterate>
                                    <p:tmAbs val="0"/>
                                  </p:iterate>
                                  <p:childTnLst>
                                    <p:set>
                                      <p:cBhvr>
                                        <p:cTn id="12" fill="hold"/>
                                        <p:tgtEl>
                                          <p:spTgt spid="362"/>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iterate>
                                    <p:tmAbs val="0"/>
                                  </p:iterate>
                                  <p:childTnLst>
                                    <p:set>
                                      <p:cBhvr>
                                        <p:cTn id="15" fill="hold"/>
                                        <p:tgtEl>
                                          <p:spTgt spid="365"/>
                                        </p:tgtEl>
                                        <p:attrNameLst>
                                          <p:attrName>style.visibility</p:attrName>
                                        </p:attrNameLst>
                                      </p:cBhvr>
                                      <p:to>
                                        <p:strVal val="visible"/>
                                      </p:to>
                                    </p:set>
                                  </p:childTnLst>
                                </p:cTn>
                              </p:par>
                            </p:childTnLst>
                          </p:cTn>
                        </p:par>
                        <p:par>
                          <p:cTn id="16" fill="hold" nodeType="afterGroup">
                            <p:stCondLst>
                              <p:cond delay="0"/>
                            </p:stCondLst>
                            <p:childTnLst>
                              <p:par>
                                <p:cTn id="17" presetID="9" presetClass="entr" fill="hold" grpId="0" nodeType="afterEffect">
                                  <p:stCondLst>
                                    <p:cond delay="0"/>
                                  </p:stCondLst>
                                  <p:iterate>
                                    <p:tmAbs val="0"/>
                                  </p:iterate>
                                  <p:childTnLst>
                                    <p:set>
                                      <p:cBhvr>
                                        <p:cTn id="18" fill="hold"/>
                                        <p:tgtEl>
                                          <p:spTgt spid="368"/>
                                        </p:tgtEl>
                                        <p:attrNameLst>
                                          <p:attrName>style.visibility</p:attrName>
                                        </p:attrNameLst>
                                      </p:cBhvr>
                                      <p:to>
                                        <p:strVal val="visible"/>
                                      </p:to>
                                    </p:set>
                                    <p:animEffect transition="in" filter="dissolve">
                                      <p:cBhvr>
                                        <p:cTn id="19" dur="3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P spid="359" grpId="0" animBg="1" advAuto="0"/>
      <p:bldP spid="362" grpId="0" animBg="1" advAuto="0"/>
      <p:bldP spid="365" grpId="0" animBg="1" advAuto="0"/>
      <p:bldP spid="368" grpId="0" animBg="1" advAuto="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droppedImage.png">
            <a:extLst>
              <a:ext uri="{FF2B5EF4-FFF2-40B4-BE49-F238E27FC236}">
                <a16:creationId xmlns:a16="http://schemas.microsoft.com/office/drawing/2014/main" id="{8412E216-C07C-124D-A34F-7DEEFE13B2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1" y="963613"/>
            <a:ext cx="8501063"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circl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droppedImage.png">
            <a:extLst>
              <a:ext uri="{FF2B5EF4-FFF2-40B4-BE49-F238E27FC236}">
                <a16:creationId xmlns:a16="http://schemas.microsoft.com/office/drawing/2014/main" id="{2F1EC75D-4096-9843-B813-CB4920F0AC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4951" y="2536826"/>
            <a:ext cx="63928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28" name="Shape 428">
            <a:extLst>
              <a:ext uri="{FF2B5EF4-FFF2-40B4-BE49-F238E27FC236}">
                <a16:creationId xmlns:a16="http://schemas.microsoft.com/office/drawing/2014/main" id="{B79A6CFD-6541-9948-B2BE-8E997E4B5555}"/>
              </a:ext>
            </a:extLst>
          </p:cNvPr>
          <p:cNvSpPr>
            <a:spLocks noChangeArrowheads="1"/>
          </p:cNvSpPr>
          <p:nvPr/>
        </p:nvSpPr>
        <p:spPr bwMode="auto">
          <a:xfrm>
            <a:off x="3783013" y="437206"/>
            <a:ext cx="6634162" cy="68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sz="2000" dirty="0">
                <a:solidFill>
                  <a:schemeClr val="bg1"/>
                </a:solidFill>
                <a:latin typeface="Tw Cen MT" panose="020B0602020104020603" pitchFamily="34" charset="77"/>
                <a:sym typeface="Tw Cen MT" panose="020B0602020104020603" pitchFamily="34" charset="77"/>
              </a:rPr>
              <a:t>Attention, ici l’extinction est l’élément qui va perturber la reconsolidation</a:t>
            </a:r>
          </a:p>
        </p:txBody>
      </p:sp>
      <p:sp>
        <p:nvSpPr>
          <p:cNvPr id="429" name="Shape 429">
            <a:extLst>
              <a:ext uri="{FF2B5EF4-FFF2-40B4-BE49-F238E27FC236}">
                <a16:creationId xmlns:a16="http://schemas.microsoft.com/office/drawing/2014/main" id="{EA576C17-6869-9149-8C0D-30423B304660}"/>
              </a:ext>
            </a:extLst>
          </p:cNvPr>
          <p:cNvSpPr/>
          <p:nvPr/>
        </p:nvSpPr>
        <p:spPr>
          <a:xfrm>
            <a:off x="7175500" y="1219201"/>
            <a:ext cx="25400" cy="1846263"/>
          </a:xfrm>
          <a:prstGeom prst="line">
            <a:avLst/>
          </a:prstGeom>
          <a:ln w="88900">
            <a:solidFill>
              <a:srgbClr val="FF2600"/>
            </a:solidFill>
            <a:miter lim="400000"/>
            <a:headEnd type="stealth"/>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430" name="Shape 430">
            <a:extLst>
              <a:ext uri="{FF2B5EF4-FFF2-40B4-BE49-F238E27FC236}">
                <a16:creationId xmlns:a16="http://schemas.microsoft.com/office/drawing/2014/main" id="{983A1449-01B6-F745-A51D-17B26D58DAB2}"/>
              </a:ext>
            </a:extLst>
          </p:cNvPr>
          <p:cNvSpPr/>
          <p:nvPr/>
        </p:nvSpPr>
        <p:spPr>
          <a:xfrm>
            <a:off x="5792789" y="3330575"/>
            <a:ext cx="892175" cy="706438"/>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431" name="Shape 431">
            <a:extLst>
              <a:ext uri="{FF2B5EF4-FFF2-40B4-BE49-F238E27FC236}">
                <a16:creationId xmlns:a16="http://schemas.microsoft.com/office/drawing/2014/main" id="{16509B71-477E-F34C-88FE-1C742DB6B638}"/>
              </a:ext>
            </a:extLst>
          </p:cNvPr>
          <p:cNvSpPr>
            <a:spLocks noChangeArrowheads="1"/>
          </p:cNvSpPr>
          <p:nvPr/>
        </p:nvSpPr>
        <p:spPr bwMode="auto">
          <a:xfrm>
            <a:off x="4914901" y="5599113"/>
            <a:ext cx="22272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371A94"/>
                </a:solidFill>
                <a:latin typeface="Tw Cen MT" panose="020B0602020104020603" pitchFamily="34" charset="77"/>
                <a:sym typeface="Tw Cen MT" panose="020B0602020104020603" pitchFamily="34" charset="77"/>
              </a:rPr>
              <a:t>En dehors de la fenêtre</a:t>
            </a:r>
          </a:p>
        </p:txBody>
      </p:sp>
      <p:sp>
        <p:nvSpPr>
          <p:cNvPr id="432" name="Shape 432">
            <a:extLst>
              <a:ext uri="{FF2B5EF4-FFF2-40B4-BE49-F238E27FC236}">
                <a16:creationId xmlns:a16="http://schemas.microsoft.com/office/drawing/2014/main" id="{231BEC75-F879-0F47-82A6-98D56393643D}"/>
              </a:ext>
            </a:extLst>
          </p:cNvPr>
          <p:cNvSpPr/>
          <p:nvPr/>
        </p:nvSpPr>
        <p:spPr>
          <a:xfrm>
            <a:off x="6211889" y="4075114"/>
            <a:ext cx="34925" cy="1601787"/>
          </a:xfrm>
          <a:prstGeom prst="line">
            <a:avLst/>
          </a:prstGeom>
          <a:ln w="88900">
            <a:solidFill>
              <a:srgbClr val="7B4FD6"/>
            </a:solidFill>
            <a:miter lim="400000"/>
            <a:headEnd type="stealth"/>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433" name="Shape 433">
            <a:extLst>
              <a:ext uri="{FF2B5EF4-FFF2-40B4-BE49-F238E27FC236}">
                <a16:creationId xmlns:a16="http://schemas.microsoft.com/office/drawing/2014/main" id="{53290FD4-6527-1344-899A-E07FBE18733D}"/>
              </a:ext>
            </a:extLst>
          </p:cNvPr>
          <p:cNvSpPr/>
          <p:nvPr/>
        </p:nvSpPr>
        <p:spPr>
          <a:xfrm>
            <a:off x="2819401" y="2589214"/>
            <a:ext cx="1954213" cy="1830387"/>
          </a:xfrm>
          <a:prstGeom prst="rect">
            <a:avLst/>
          </a:prstGeom>
          <a:ln w="50800">
            <a:solidFill>
              <a:srgbClr val="0433FF"/>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434" name="Shape 434">
            <a:extLst>
              <a:ext uri="{FF2B5EF4-FFF2-40B4-BE49-F238E27FC236}">
                <a16:creationId xmlns:a16="http://schemas.microsoft.com/office/drawing/2014/main" id="{8738C126-9A45-F349-9005-B8454DE69E51}"/>
              </a:ext>
            </a:extLst>
          </p:cNvPr>
          <p:cNvSpPr/>
          <p:nvPr/>
        </p:nvSpPr>
        <p:spPr>
          <a:xfrm>
            <a:off x="4854576" y="2554289"/>
            <a:ext cx="2822575" cy="1857375"/>
          </a:xfrm>
          <a:prstGeom prst="rect">
            <a:avLst/>
          </a:prstGeom>
          <a:ln w="50800">
            <a:solidFill>
              <a:srgbClr val="0433FF"/>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435" name="Shape 435">
            <a:extLst>
              <a:ext uri="{FF2B5EF4-FFF2-40B4-BE49-F238E27FC236}">
                <a16:creationId xmlns:a16="http://schemas.microsoft.com/office/drawing/2014/main" id="{77C134D6-B494-7E4F-B920-3F7472858470}"/>
              </a:ext>
            </a:extLst>
          </p:cNvPr>
          <p:cNvSpPr>
            <a:spLocks noChangeArrowheads="1"/>
          </p:cNvSpPr>
          <p:nvPr/>
        </p:nvSpPr>
        <p:spPr bwMode="auto">
          <a:xfrm>
            <a:off x="8040688" y="1695508"/>
            <a:ext cx="698910" cy="34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002E7A"/>
                </a:solidFill>
                <a:latin typeface="Tw Cen MT" panose="020B0602020104020603" pitchFamily="34" charset="77"/>
                <a:sym typeface="Tw Cen MT" panose="020B0602020104020603" pitchFamily="34" charset="77"/>
              </a:rPr>
              <a:t>Re -RC</a:t>
            </a:r>
          </a:p>
        </p:txBody>
      </p:sp>
      <p:sp>
        <p:nvSpPr>
          <p:cNvPr id="436" name="Shape 436">
            <a:extLst>
              <a:ext uri="{FF2B5EF4-FFF2-40B4-BE49-F238E27FC236}">
                <a16:creationId xmlns:a16="http://schemas.microsoft.com/office/drawing/2014/main" id="{4F03E3B1-30C4-F745-A6CA-E474C4C9D677}"/>
              </a:ext>
            </a:extLst>
          </p:cNvPr>
          <p:cNvSpPr/>
          <p:nvPr/>
        </p:nvSpPr>
        <p:spPr>
          <a:xfrm flipV="1">
            <a:off x="7912101" y="2117725"/>
            <a:ext cx="333375" cy="998538"/>
          </a:xfrm>
          <a:prstGeom prst="line">
            <a:avLst/>
          </a:prstGeom>
          <a:ln w="114300">
            <a:solidFill>
              <a:srgbClr val="0433FF"/>
            </a:solidFill>
            <a:miter lim="400000"/>
            <a:head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4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8" fill="hold" grpId="1" nodeType="clickEffect">
                                  <p:stCondLst>
                                    <p:cond delay="0"/>
                                  </p:stCondLst>
                                  <p:iterate>
                                    <p:tmAbs val="0"/>
                                  </p:iterate>
                                  <p:childTnLst>
                                    <p:animEffect transition="out" filter="wipe(left)">
                                      <p:cBhvr>
                                        <p:cTn id="10" dur="1000" fill="hold"/>
                                        <p:tgtEl>
                                          <p:spTgt spid="433"/>
                                        </p:tgtEl>
                                      </p:cBhvr>
                                    </p:animEffect>
                                    <p:set>
                                      <p:cBhvr>
                                        <p:cTn id="11" fill="hold">
                                          <p:stCondLst>
                                            <p:cond delay="999"/>
                                          </p:stCondLst>
                                        </p:cTn>
                                        <p:tgtEl>
                                          <p:spTgt spid="433"/>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p:tmAbs val="0"/>
                                  </p:iterate>
                                  <p:childTnLst>
                                    <p:set>
                                      <p:cBhvr>
                                        <p:cTn id="15" fill="hold"/>
                                        <p:tgtEl>
                                          <p:spTgt spid="428"/>
                                        </p:tgtEl>
                                        <p:attrNameLst>
                                          <p:attrName>style.visibility</p:attrName>
                                        </p:attrNameLst>
                                      </p:cBhvr>
                                      <p:to>
                                        <p:strVal val="visible"/>
                                      </p:to>
                                    </p:set>
                                  </p:childTnLst>
                                </p:cTn>
                              </p:par>
                            </p:childTnLst>
                          </p:cTn>
                        </p:par>
                        <p:par>
                          <p:cTn id="16" fill="hold" nodeType="afterGroup">
                            <p:stCondLst>
                              <p:cond delay="0"/>
                            </p:stCondLst>
                            <p:childTnLst>
                              <p:par>
                                <p:cTn id="17" presetID="22" presetClass="entr" presetSubtype="1" fill="hold" nodeType="afterEffect">
                                  <p:stCondLst>
                                    <p:cond delay="0"/>
                                  </p:stCondLst>
                                  <p:iterate>
                                    <p:tmAbs val="0"/>
                                  </p:iterate>
                                  <p:childTnLst>
                                    <p:set>
                                      <p:cBhvr>
                                        <p:cTn id="18" fill="hold"/>
                                        <p:tgtEl>
                                          <p:spTgt spid="429"/>
                                        </p:tgtEl>
                                        <p:attrNameLst>
                                          <p:attrName>style.visibility</p:attrName>
                                        </p:attrNameLst>
                                      </p:cBhvr>
                                      <p:to>
                                        <p:strVal val="visible"/>
                                      </p:to>
                                    </p:set>
                                    <p:animEffect transition="in" filter="wipe(up)">
                                      <p:cBhvr>
                                        <p:cTn id="19" dur="1000"/>
                                        <p:tgtEl>
                                          <p:spTgt spid="42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p:tmAbs val="0"/>
                                  </p:iterate>
                                  <p:childTnLst>
                                    <p:set>
                                      <p:cBhvr>
                                        <p:cTn id="23" fill="hold"/>
                                        <p:tgtEl>
                                          <p:spTgt spid="431"/>
                                        </p:tgtEl>
                                        <p:attrNameLst>
                                          <p:attrName>style.visibility</p:attrName>
                                        </p:attrNameLst>
                                      </p:cBhvr>
                                      <p:to>
                                        <p:strVal val="visible"/>
                                      </p:to>
                                    </p:set>
                                  </p:childTnLst>
                                </p:cTn>
                              </p:par>
                            </p:childTnLst>
                          </p:cTn>
                        </p:par>
                        <p:par>
                          <p:cTn id="24" fill="hold" nodeType="afterGroup">
                            <p:stCondLst>
                              <p:cond delay="0"/>
                            </p:stCondLst>
                            <p:childTnLst>
                              <p:par>
                                <p:cTn id="25" presetID="22" presetClass="entr" presetSubtype="4" fill="hold" nodeType="afterEffect">
                                  <p:stCondLst>
                                    <p:cond delay="0"/>
                                  </p:stCondLst>
                                  <p:iterate>
                                    <p:tmAbs val="0"/>
                                  </p:iterate>
                                  <p:childTnLst>
                                    <p:set>
                                      <p:cBhvr>
                                        <p:cTn id="26" fill="hold"/>
                                        <p:tgtEl>
                                          <p:spTgt spid="432"/>
                                        </p:tgtEl>
                                        <p:attrNameLst>
                                          <p:attrName>style.visibility</p:attrName>
                                        </p:attrNameLst>
                                      </p:cBhvr>
                                      <p:to>
                                        <p:strVal val="visible"/>
                                      </p:to>
                                    </p:set>
                                    <p:animEffect transition="in" filter="wipe(down)">
                                      <p:cBhvr>
                                        <p:cTn id="27" dur="1000"/>
                                        <p:tgtEl>
                                          <p:spTgt spid="432"/>
                                        </p:tgtEl>
                                      </p:cBhvr>
                                    </p:animEffect>
                                  </p:childTnLst>
                                </p:cTn>
                              </p:par>
                            </p:childTnLst>
                          </p:cTn>
                        </p:par>
                        <p:par>
                          <p:cTn id="28" fill="hold" nodeType="afterGroup">
                            <p:stCondLst>
                              <p:cond delay="1000"/>
                            </p:stCondLst>
                            <p:childTnLst>
                              <p:par>
                                <p:cTn id="29" presetID="22" presetClass="entr" presetSubtype="8" fill="hold" grpId="0" nodeType="afterEffect">
                                  <p:stCondLst>
                                    <p:cond delay="0"/>
                                  </p:stCondLst>
                                  <p:iterate>
                                    <p:tmAbs val="0"/>
                                  </p:iterate>
                                  <p:childTnLst>
                                    <p:set>
                                      <p:cBhvr>
                                        <p:cTn id="30" fill="hold"/>
                                        <p:tgtEl>
                                          <p:spTgt spid="434"/>
                                        </p:tgtEl>
                                        <p:attrNameLst>
                                          <p:attrName>style.visibility</p:attrName>
                                        </p:attrNameLst>
                                      </p:cBhvr>
                                      <p:to>
                                        <p:strVal val="visible"/>
                                      </p:to>
                                    </p:set>
                                    <p:animEffect transition="in" filter="wipe(left)">
                                      <p:cBhvr>
                                        <p:cTn id="31" dur="1000"/>
                                        <p:tgtEl>
                                          <p:spTgt spid="4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iterate>
                                    <p:tmAbs val="0"/>
                                  </p:iterate>
                                  <p:childTnLst>
                                    <p:set>
                                      <p:cBhvr>
                                        <p:cTn id="35" fill="hold"/>
                                        <p:tgtEl>
                                          <p:spTgt spid="436"/>
                                        </p:tgtEl>
                                        <p:attrNameLst>
                                          <p:attrName>style.visibility</p:attrName>
                                        </p:attrNameLst>
                                      </p:cBhvr>
                                      <p:to>
                                        <p:strVal val="visible"/>
                                      </p:to>
                                    </p:set>
                                  </p:childTnLst>
                                </p:cTn>
                              </p:par>
                            </p:childTnLst>
                          </p:cTn>
                        </p:par>
                        <p:par>
                          <p:cTn id="36" fill="hold" nodeType="afterGroup">
                            <p:stCondLst>
                              <p:cond delay="0"/>
                            </p:stCondLst>
                            <p:childTnLst>
                              <p:par>
                                <p:cTn id="37" presetID="1" presetClass="entr" presetSubtype="0" fill="hold" grpId="0" nodeType="afterEffect">
                                  <p:stCondLst>
                                    <p:cond delay="0"/>
                                  </p:stCondLst>
                                  <p:iterate>
                                    <p:tmAbs val="0"/>
                                  </p:iterate>
                                  <p:childTnLst>
                                    <p:set>
                                      <p:cBhvr>
                                        <p:cTn id="38" fill="hold"/>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advAuto="0"/>
      <p:bldP spid="431" grpId="0" animBg="1" advAuto="0"/>
      <p:bldP spid="433" grpId="0" animBg="1" advAuto="0"/>
      <p:bldP spid="433" grpId="1" animBg="1" advAuto="0"/>
      <p:bldP spid="434" grpId="0" animBg="1" advAuto="0"/>
      <p:bldP spid="435" grpId="0" animBg="1" advAuto="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droppedImage.png">
            <a:extLst>
              <a:ext uri="{FF2B5EF4-FFF2-40B4-BE49-F238E27FC236}">
                <a16:creationId xmlns:a16="http://schemas.microsoft.com/office/drawing/2014/main" id="{6D7F88B9-1993-F846-A1FB-E88EAE6707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54164"/>
            <a:ext cx="43402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9874" name="droppedImage.png">
            <a:extLst>
              <a:ext uri="{FF2B5EF4-FFF2-40B4-BE49-F238E27FC236}">
                <a16:creationId xmlns:a16="http://schemas.microsoft.com/office/drawing/2014/main" id="{6767CE21-0926-144F-AC6D-455164CB2B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4926" y="1490663"/>
            <a:ext cx="41941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3" name="Shape 443">
            <a:extLst>
              <a:ext uri="{FF2B5EF4-FFF2-40B4-BE49-F238E27FC236}">
                <a16:creationId xmlns:a16="http://schemas.microsoft.com/office/drawing/2014/main" id="{D1320CAE-72ED-024E-90E9-52363D475F74}"/>
              </a:ext>
            </a:extLst>
          </p:cNvPr>
          <p:cNvSpPr/>
          <p:nvPr/>
        </p:nvSpPr>
        <p:spPr>
          <a:xfrm>
            <a:off x="4684714" y="2241550"/>
            <a:ext cx="973137" cy="2446338"/>
          </a:xfrm>
          <a:prstGeom prst="rect">
            <a:avLst/>
          </a:prstGeom>
          <a:ln w="50800">
            <a:solidFill>
              <a:srgbClr val="0433FF"/>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444" name="Shape 444">
            <a:extLst>
              <a:ext uri="{FF2B5EF4-FFF2-40B4-BE49-F238E27FC236}">
                <a16:creationId xmlns:a16="http://schemas.microsoft.com/office/drawing/2014/main" id="{72DA64BE-3644-2144-AEE1-EBE6A5D3CDDB}"/>
              </a:ext>
            </a:extLst>
          </p:cNvPr>
          <p:cNvSpPr/>
          <p:nvPr/>
        </p:nvSpPr>
        <p:spPr>
          <a:xfrm flipH="1">
            <a:off x="8753475" y="2617788"/>
            <a:ext cx="630238" cy="1192212"/>
          </a:xfrm>
          <a:prstGeom prst="line">
            <a:avLst/>
          </a:prstGeom>
          <a:ln w="50800">
            <a:solidFill>
              <a:srgbClr val="FF2600"/>
            </a:solidFill>
            <a:miter lim="400000"/>
            <a:headEnd type="stealth"/>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p:tmAbs val="0"/>
                                  </p:iterate>
                                  <p:childTnLst>
                                    <p:set>
                                      <p:cBhvr>
                                        <p:cTn id="6" fill="hold"/>
                                        <p:tgtEl>
                                          <p:spTgt spid="443"/>
                                        </p:tgtEl>
                                        <p:attrNameLst>
                                          <p:attrName>style.visibility</p:attrName>
                                        </p:attrNameLst>
                                      </p:cBhvr>
                                      <p:to>
                                        <p:strVal val="visible"/>
                                      </p:to>
                                    </p:set>
                                    <p:animEffect transition="in" filter="wipe(left)">
                                      <p:cBhvr>
                                        <p:cTn id="7" dur="1000"/>
                                        <p:tgtEl>
                                          <p:spTgt spid="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p:tmAbs val="0"/>
                                  </p:iterate>
                                  <p:childTnLst>
                                    <p:set>
                                      <p:cBhvr>
                                        <p:cTn id="11" fill="hold"/>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695739" y="2597496"/>
            <a:ext cx="10674626" cy="3922712"/>
          </a:xfrm>
        </p:spPr>
        <p:txBody>
          <a:bodyPr>
            <a:normAutofit/>
          </a:bodyPr>
          <a:lstStyle/>
          <a:p>
            <a:pPr algn="just" eaLnBrk="1" hangingPunct="1"/>
            <a:r>
              <a:rPr lang="fr-FR" altLang="x-none" sz="2800" dirty="0">
                <a:ea typeface="ＭＳ Ｐゴシック" charset="-128"/>
              </a:rPr>
              <a:t>Le point de vue de Freud changera à partir de 1897, date à partir de laquelle il considérera que la névrose survient de façon autonome. </a:t>
            </a:r>
          </a:p>
          <a:p>
            <a:pPr algn="just" eaLnBrk="1" hangingPunct="1"/>
            <a:r>
              <a:rPr lang="fr-FR" altLang="x-none" sz="2800" dirty="0">
                <a:ea typeface="ＭＳ Ｐゴシック" charset="-128"/>
              </a:rPr>
              <a:t>La névrose devient de </a:t>
            </a:r>
            <a:r>
              <a:rPr lang="fr-FR" altLang="x-none" sz="2800" b="1" dirty="0">
                <a:solidFill>
                  <a:srgbClr val="FF0000"/>
                </a:solidFill>
                <a:ea typeface="ＭＳ Ｐゴシック" charset="-128"/>
              </a:rPr>
              <a:t>nature idiopathique</a:t>
            </a:r>
            <a:r>
              <a:rPr lang="fr-FR" altLang="x-none" sz="2800" dirty="0">
                <a:ea typeface="ＭＳ Ｐゴシック" charset="-128"/>
              </a:rPr>
              <a:t>. Il est alors inutile de chercher un évènement responsable de la situation. Il s</a:t>
            </a:r>
            <a:r>
              <a:rPr lang="fr-FR" altLang="fr-FR" sz="2800" dirty="0">
                <a:ea typeface="ＭＳ Ｐゴシック" charset="-128"/>
              </a:rPr>
              <a:t>’</a:t>
            </a:r>
            <a:r>
              <a:rPr lang="fr-FR" altLang="x-none" sz="2800" dirty="0">
                <a:ea typeface="ＭＳ Ｐゴシック" charset="-128"/>
              </a:rPr>
              <a:t>agit alors pour la psychanalyse de déconstruire le processus inconscient en jeu et de libérer la libido pour qu</a:t>
            </a:r>
            <a:r>
              <a:rPr lang="fr-FR" altLang="fr-FR" sz="2800" dirty="0">
                <a:ea typeface="ＭＳ Ｐゴシック" charset="-128"/>
              </a:rPr>
              <a:t>’</a:t>
            </a:r>
            <a:r>
              <a:rPr lang="fr-FR" altLang="x-none" sz="2800" dirty="0">
                <a:ea typeface="ＭＳ Ｐゴシック" charset="-128"/>
              </a:rPr>
              <a:t>elle puisse s</a:t>
            </a:r>
            <a:r>
              <a:rPr lang="fr-FR" altLang="fr-FR" sz="2800" dirty="0">
                <a:ea typeface="ＭＳ Ｐゴシック" charset="-128"/>
              </a:rPr>
              <a:t>’</a:t>
            </a:r>
            <a:r>
              <a:rPr lang="fr-FR" altLang="x-none" sz="2800" dirty="0">
                <a:ea typeface="ＭＳ Ｐゴシック" charset="-128"/>
              </a:rPr>
              <a:t>écouler librement.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hape 449">
            <a:extLst>
              <a:ext uri="{FF2B5EF4-FFF2-40B4-BE49-F238E27FC236}">
                <a16:creationId xmlns:a16="http://schemas.microsoft.com/office/drawing/2014/main" id="{D6FE3E04-5383-9842-BDCB-20B13524A3F8}"/>
              </a:ext>
            </a:extLst>
          </p:cNvPr>
          <p:cNvSpPr>
            <a:spLocks noChangeArrowheads="1"/>
          </p:cNvSpPr>
          <p:nvPr/>
        </p:nvSpPr>
        <p:spPr bwMode="auto">
          <a:xfrm>
            <a:off x="621847" y="2330276"/>
            <a:ext cx="10925719" cy="43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defTabSz="320675">
              <a:defRPr>
                <a:solidFill>
                  <a:schemeClr val="tx1"/>
                </a:solidFill>
                <a:latin typeface="Tahoma" panose="020B0604030504040204" pitchFamily="34" charset="0"/>
                <a:ea typeface="ＭＳ Ｐゴシック" panose="020B0600070205080204" pitchFamily="34" charset="-128"/>
              </a:defRPr>
            </a:lvl1pPr>
            <a:lvl2pPr marL="742950" indent="-285750" defTabSz="320675">
              <a:defRPr>
                <a:solidFill>
                  <a:schemeClr val="tx1"/>
                </a:solidFill>
                <a:latin typeface="Tahoma" panose="020B0604030504040204" pitchFamily="34" charset="0"/>
                <a:ea typeface="ＭＳ Ｐゴシック" panose="020B0600070205080204" pitchFamily="34" charset="-128"/>
              </a:defRPr>
            </a:lvl2pPr>
            <a:lvl3pPr marL="1143000" indent="-228600" defTabSz="320675">
              <a:defRPr>
                <a:solidFill>
                  <a:schemeClr val="tx1"/>
                </a:solidFill>
                <a:latin typeface="Tahoma" panose="020B0604030504040204" pitchFamily="34" charset="0"/>
                <a:ea typeface="ＭＳ Ｐゴシック" panose="020B0600070205080204" pitchFamily="34" charset="-128"/>
              </a:defRPr>
            </a:lvl3pPr>
            <a:lvl4pPr marL="1600200" indent="-228600" defTabSz="320675">
              <a:defRPr>
                <a:solidFill>
                  <a:schemeClr val="tx1"/>
                </a:solidFill>
                <a:latin typeface="Tahoma" panose="020B0604030504040204" pitchFamily="34" charset="0"/>
                <a:ea typeface="ＭＳ Ｐゴシック" panose="020B0600070205080204" pitchFamily="34" charset="-128"/>
              </a:defRPr>
            </a:lvl4pPr>
            <a:lvl5pPr marL="2057400" indent="-228600" defTabSz="320675">
              <a:defRPr>
                <a:solidFill>
                  <a:schemeClr val="tx1"/>
                </a:solidFill>
                <a:latin typeface="Tahoma" panose="020B0604030504040204" pitchFamily="34" charset="0"/>
                <a:ea typeface="ＭＳ Ｐゴシック" panose="020B0600070205080204" pitchFamily="34" charset="-128"/>
              </a:defRPr>
            </a:lvl5pPr>
            <a:lvl6pPr marL="25146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defTabSz="320675"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just" eaLnBrk="1" hangingPunct="1"/>
            <a:r>
              <a:rPr lang="fr-FR" altLang="fr-FR" sz="2500">
                <a:solidFill>
                  <a:srgbClr val="000000"/>
                </a:solidFill>
                <a:latin typeface="+mj-lt"/>
                <a:sym typeface="Tw Cen MT" panose="020B0602020104020603" pitchFamily="34" charset="77"/>
              </a:rPr>
              <a:t>Les auteurs en ont conclu que lorsque l’extinction a lieu dans la fenêtre temporelle de la reconsolidation, </a:t>
            </a:r>
            <a:r>
              <a:rPr lang="fr-FR" altLang="fr-FR" sz="2500">
                <a:solidFill>
                  <a:srgbClr val="E32400"/>
                </a:solidFill>
                <a:latin typeface="+mj-lt"/>
                <a:sym typeface="Tw Cen MT" panose="020B0602020104020603" pitchFamily="34" charset="77"/>
              </a:rPr>
              <a:t>la reconsolidation est bloquée par l’interférence et une nouvelle trace mnésique remplace l’ancienne de façon définitive</a:t>
            </a:r>
            <a:r>
              <a:rPr lang="fr-FR" altLang="fr-FR" sz="2500">
                <a:solidFill>
                  <a:srgbClr val="000000"/>
                </a:solidFill>
                <a:latin typeface="+mj-lt"/>
                <a:sym typeface="Tw Cen MT" panose="020B0602020104020603" pitchFamily="34" charset="77"/>
              </a:rPr>
              <a:t>, la trace mnésique de peur (SC-RC) est dégradée et est remplacée par la trace mnésique de l’extinction (SC- non RC) (Schiller, et al., 2010). </a:t>
            </a:r>
          </a:p>
          <a:p>
            <a:pPr eaLnBrk="1" hangingPunct="1"/>
            <a:r>
              <a:rPr lang="fr-FR" altLang="fr-FR" sz="2500">
                <a:solidFill>
                  <a:srgbClr val="E32400"/>
                </a:solidFill>
                <a:latin typeface="+mj-lt"/>
                <a:sym typeface="Tw Cen MT" panose="020B0602020104020603" pitchFamily="34" charset="77"/>
              </a:rPr>
              <a:t>---</a:t>
            </a:r>
          </a:p>
          <a:p>
            <a:pPr algn="just" eaLnBrk="1" hangingPunct="1"/>
            <a:endParaRPr lang="fr-FR" altLang="fr-FR" sz="2500">
              <a:solidFill>
                <a:srgbClr val="000000"/>
              </a:solidFill>
              <a:latin typeface="+mj-lt"/>
              <a:sym typeface="Tw Cen MT" panose="020B0602020104020603" pitchFamily="34" charset="77"/>
            </a:endParaRPr>
          </a:p>
          <a:p>
            <a:pPr algn="just" eaLnBrk="1" hangingPunct="1"/>
            <a:r>
              <a:rPr lang="fr-FR" altLang="fr-FR" sz="2500">
                <a:solidFill>
                  <a:srgbClr val="000000"/>
                </a:solidFill>
                <a:latin typeface="+mj-lt"/>
                <a:sym typeface="Tw Cen MT" panose="020B0602020104020603" pitchFamily="34" charset="77"/>
              </a:rPr>
              <a:t>Ce résultat obtenu avec l’interférence est semblable à ce qui est typiquement obtenu lorsque des agents amnésiques (tel que le propranolol) sont utilisés pour bloquer la reconsolidation.</a:t>
            </a:r>
          </a:p>
        </p:txBody>
      </p:sp>
      <p:pic>
        <p:nvPicPr>
          <p:cNvPr id="450" name="droppedImage.png">
            <a:extLst>
              <a:ext uri="{FF2B5EF4-FFF2-40B4-BE49-F238E27FC236}">
                <a16:creationId xmlns:a16="http://schemas.microsoft.com/office/drawing/2014/main" id="{BE963B4A-FA77-734D-A94B-08A3644714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9226" y="4652964"/>
            <a:ext cx="20097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p:tmAbs val="0"/>
                                  </p:iterate>
                                  <p:childTnLst>
                                    <p:set>
                                      <p:cBhvr>
                                        <p:cTn id="6" fill="hold"/>
                                        <p:tgtEl>
                                          <p:spTgt spid="450"/>
                                        </p:tgtEl>
                                        <p:attrNameLst>
                                          <p:attrName>style.visibility</p:attrName>
                                        </p:attrNameLst>
                                      </p:cBhvr>
                                      <p:to>
                                        <p:strVal val="visible"/>
                                      </p:to>
                                    </p:set>
                                    <p:anim calcmode="lin" valueType="num">
                                      <p:cBhvr>
                                        <p:cTn id="7" dur="6000" fill="hold"/>
                                        <p:tgtEl>
                                          <p:spTgt spid="450"/>
                                        </p:tgtEl>
                                        <p:attrNameLst>
                                          <p:attrName>ppt_x</p:attrName>
                                        </p:attrNameLst>
                                      </p:cBhvr>
                                      <p:tavLst>
                                        <p:tav tm="0">
                                          <p:val>
                                            <p:strVal val="#ppt_x"/>
                                          </p:val>
                                        </p:tav>
                                        <p:tav tm="100000">
                                          <p:val>
                                            <p:strVal val="#ppt_x"/>
                                          </p:val>
                                        </p:tav>
                                      </p:tavLst>
                                    </p:anim>
                                    <p:anim calcmode="lin" valueType="num">
                                      <p:cBhvr>
                                        <p:cTn id="8" dur="6000" fill="hold"/>
                                        <p:tgtEl>
                                          <p:spTgt spid="4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animBg="1" advAuto="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Image 3">
            <a:extLst>
              <a:ext uri="{FF2B5EF4-FFF2-40B4-BE49-F238E27FC236}">
                <a16:creationId xmlns:a16="http://schemas.microsoft.com/office/drawing/2014/main" id="{096863D2-A095-6744-969F-1CEEDC0E7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44564"/>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Image 1">
            <a:extLst>
              <a:ext uri="{FF2B5EF4-FFF2-40B4-BE49-F238E27FC236}">
                <a16:creationId xmlns:a16="http://schemas.microsoft.com/office/drawing/2014/main" id="{E709C341-D39C-F048-A619-34A38E47D5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316" y="2365646"/>
            <a:ext cx="11847368" cy="36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Image 1">
            <a:extLst>
              <a:ext uri="{FF2B5EF4-FFF2-40B4-BE49-F238E27FC236}">
                <a16:creationId xmlns:a16="http://schemas.microsoft.com/office/drawing/2014/main" id="{471AED20-1317-594C-9506-DFC9C3705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3200"/>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hape 500">
            <a:extLst>
              <a:ext uri="{FF2B5EF4-FFF2-40B4-BE49-F238E27FC236}">
                <a16:creationId xmlns:a16="http://schemas.microsoft.com/office/drawing/2014/main" id="{7C2CB9E3-6B13-9C42-BA7D-744AFE2F4B6E}"/>
              </a:ext>
            </a:extLst>
          </p:cNvPr>
          <p:cNvSpPr>
            <a:spLocks noGrp="1"/>
          </p:cNvSpPr>
          <p:nvPr>
            <p:ph type="body" idx="1"/>
          </p:nvPr>
        </p:nvSpPr>
        <p:spPr>
          <a:xfrm>
            <a:off x="0" y="2643279"/>
            <a:ext cx="11639005" cy="5956300"/>
          </a:xfrm>
        </p:spPr>
        <p:txBody>
          <a:bodyPr>
            <a:normAutofit/>
          </a:bodyPr>
          <a:lstStyle/>
          <a:p>
            <a:pPr marL="936625" algn="just"/>
            <a:r>
              <a:rPr lang="fr-FR" altLang="fr-FR" sz="2400" dirty="0">
                <a:ea typeface="ＭＳ Ｐゴシック" panose="020B0600070205080204" pitchFamily="34" charset="-128"/>
                <a:sym typeface="Tw Cen MT" panose="020B0602020104020603" pitchFamily="34" charset="77"/>
              </a:rPr>
              <a:t>Une fenêtre de moins de 6h pour provoquer la reconsolidation (qui n’est pas une </a:t>
            </a:r>
            <a:r>
              <a:rPr lang="fr-FR" altLang="fr-FR" sz="2400" dirty="0" err="1">
                <a:ea typeface="ＭＳ Ｐゴシック" panose="020B0600070205080204" pitchFamily="34" charset="-128"/>
                <a:sym typeface="Tw Cen MT" panose="020B0602020104020603" pitchFamily="34" charset="77"/>
              </a:rPr>
              <a:t>re-consolidation</a:t>
            </a:r>
            <a:r>
              <a:rPr lang="fr-FR" altLang="fr-FR" sz="2400" dirty="0">
                <a:ea typeface="ＭＳ Ｐゴシック" panose="020B0600070205080204" pitchFamily="34" charset="-128"/>
                <a:sym typeface="Tw Cen MT" panose="020B0602020104020603" pitchFamily="34" charset="77"/>
              </a:rPr>
              <a:t>).</a:t>
            </a:r>
          </a:p>
          <a:p>
            <a:pPr marL="936625" algn="just"/>
            <a:r>
              <a:rPr lang="fr-FR" altLang="fr-FR" sz="2400" dirty="0">
                <a:ea typeface="ＭＳ Ｐゴシック" panose="020B0600070205080204" pitchFamily="34" charset="-128"/>
                <a:sym typeface="Tw Cen MT" panose="020B0602020104020603" pitchFamily="34" charset="77"/>
              </a:rPr>
              <a:t>Les patients doivent s’occuper dans cette fenêtre temporelle...exposition mais pas au SC.</a:t>
            </a:r>
          </a:p>
          <a:p>
            <a:pPr marL="936625" algn="just"/>
            <a:r>
              <a:rPr lang="fr-FR" altLang="fr-FR" sz="2400" dirty="0">
                <a:ea typeface="ＭＳ Ｐゴシック" panose="020B0600070205080204" pitchFamily="34" charset="-128"/>
                <a:sym typeface="Tw Cen MT" panose="020B0602020104020603" pitchFamily="34" charset="77"/>
              </a:rPr>
              <a:t>Les SBA jouent dans cette théorie </a:t>
            </a:r>
            <a:r>
              <a:rPr lang="fr-FR" altLang="fr-FR" sz="2400" dirty="0">
                <a:solidFill>
                  <a:srgbClr val="E32400"/>
                </a:solidFill>
                <a:ea typeface="ＭＳ Ｐゴシック" panose="020B0600070205080204" pitchFamily="34" charset="-128"/>
                <a:sym typeface="Tw Cen MT" panose="020B0602020104020603" pitchFamily="34" charset="77"/>
              </a:rPr>
              <a:t>un rôle d’interférence</a:t>
            </a:r>
            <a:r>
              <a:rPr lang="fr-FR" altLang="fr-FR" sz="2400" dirty="0">
                <a:ea typeface="ＭＳ Ｐゴシック" panose="020B0600070205080204" pitchFamily="34" charset="-128"/>
                <a:sym typeface="Tw Cen MT" panose="020B0602020104020603" pitchFamily="34" charset="77"/>
              </a:rPr>
              <a:t> permettant à une nouvelle trace mnésique de remplacer l’ancienne et ce de façon définitive</a:t>
            </a:r>
          </a:p>
          <a:p>
            <a:pPr marL="936625" algn="just"/>
            <a:r>
              <a:rPr lang="fr-FR" altLang="fr-FR" sz="2400" dirty="0">
                <a:solidFill>
                  <a:srgbClr val="E32400"/>
                </a:solidFill>
                <a:ea typeface="ＭＳ Ｐゴシック" panose="020B0600070205080204" pitchFamily="34" charset="-128"/>
                <a:sym typeface="Tw Cen MT" panose="020B0602020104020603" pitchFamily="34" charset="77"/>
              </a:rPr>
              <a:t>Toutes les interférences fonctionnent</a:t>
            </a:r>
            <a:r>
              <a:rPr lang="fr-FR" altLang="fr-FR" sz="2400" dirty="0">
                <a:ea typeface="ＭＳ Ｐゴシック" panose="020B0600070205080204" pitchFamily="34" charset="-128"/>
                <a:sym typeface="Tw Cen MT" panose="020B0602020104020603" pitchFamily="34" charset="77"/>
              </a:rPr>
              <a:t>...</a:t>
            </a:r>
          </a:p>
        </p:txBody>
      </p:sp>
    </p:spTree>
  </p:cSld>
  <p:clrMapOvr>
    <a:masterClrMapping/>
  </p:clrMapOvr>
  <p:transition spd="slow">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70D9BDF-61EA-A843-B3EA-6686CCFEA902}"/>
              </a:ext>
            </a:extLst>
          </p:cNvPr>
          <p:cNvSpPr txBox="1">
            <a:spLocks/>
          </p:cNvSpPr>
          <p:nvPr/>
        </p:nvSpPr>
        <p:spPr bwMode="gray">
          <a:xfrm>
            <a:off x="862148" y="947543"/>
            <a:ext cx="1025434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2. La théorie de la mémoire de travail</a:t>
            </a:r>
          </a:p>
        </p:txBody>
      </p:sp>
    </p:spTree>
  </p:cSld>
  <p:clrMapOvr>
    <a:masterClrMapping/>
  </p:clrMapOvr>
  <p:transition spd="slow">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a:extLst>
              <a:ext uri="{FF2B5EF4-FFF2-40B4-BE49-F238E27FC236}">
                <a16:creationId xmlns:a16="http://schemas.microsoft.com/office/drawing/2014/main" id="{8FA99D5E-F64B-E641-9FC6-C3AD694C672B}"/>
              </a:ext>
            </a:extLst>
          </p:cNvPr>
          <p:cNvSpPr>
            <a:spLocks noGrp="1"/>
          </p:cNvSpPr>
          <p:nvPr>
            <p:ph type="title"/>
          </p:nvPr>
        </p:nvSpPr>
        <p:spPr>
          <a:xfrm>
            <a:off x="2247901" y="71439"/>
            <a:ext cx="7358063" cy="642937"/>
          </a:xfrm>
          <a:solidFill>
            <a:srgbClr val="FFFFFF"/>
          </a:solidFill>
        </p:spPr>
        <p:txBody>
          <a:bodyPr/>
          <a:lstStyle/>
          <a:p>
            <a:pPr>
              <a:defRPr/>
            </a:pPr>
            <a:r>
              <a:rPr sz="3375">
                <a:solidFill>
                  <a:srgbClr val="0042AA"/>
                </a:solidFill>
                <a:latin typeface="Tw Cen MT"/>
                <a:ea typeface="Tw Cen MT"/>
                <a:cs typeface="Tw Cen MT"/>
                <a:sym typeface="Tw Cen MT"/>
              </a:rPr>
              <a:t>Le modèle de la mémoire de travail</a:t>
            </a:r>
            <a:r>
              <a:rPr>
                <a:solidFill>
                  <a:srgbClr val="0042AA"/>
                </a:solidFill>
                <a:latin typeface="Tw Cen MT"/>
                <a:ea typeface="Tw Cen MT"/>
                <a:cs typeface="Tw Cen MT"/>
                <a:sym typeface="Tw Cen MT"/>
              </a:rPr>
              <a:t> </a:t>
            </a:r>
            <a:r>
              <a:t>travail</a:t>
            </a:r>
          </a:p>
        </p:txBody>
      </p:sp>
      <p:grpSp>
        <p:nvGrpSpPr>
          <p:cNvPr id="509" name="Group 509">
            <a:extLst>
              <a:ext uri="{FF2B5EF4-FFF2-40B4-BE49-F238E27FC236}">
                <a16:creationId xmlns:a16="http://schemas.microsoft.com/office/drawing/2014/main" id="{3103BE69-82BF-1F47-BF56-BAC7ABCEB943}"/>
              </a:ext>
            </a:extLst>
          </p:cNvPr>
          <p:cNvGrpSpPr>
            <a:grpSpLocks/>
          </p:cNvGrpSpPr>
          <p:nvPr/>
        </p:nvGrpSpPr>
        <p:grpSpPr bwMode="auto">
          <a:xfrm>
            <a:off x="4765675" y="839788"/>
            <a:ext cx="2312988" cy="1535112"/>
            <a:chOff x="0" y="0"/>
            <a:chExt cx="3289300" cy="2184400"/>
          </a:xfrm>
        </p:grpSpPr>
        <p:sp>
          <p:nvSpPr>
            <p:cNvPr id="508" name="Shape 508">
              <a:extLst>
                <a:ext uri="{FF2B5EF4-FFF2-40B4-BE49-F238E27FC236}">
                  <a16:creationId xmlns:a16="http://schemas.microsoft.com/office/drawing/2014/main" id="{2D0EC6FF-3EA4-D84F-BB6D-EEC9F112724A}"/>
                </a:ext>
              </a:extLst>
            </p:cNvPr>
            <p:cNvSpPr/>
            <p:nvPr/>
          </p:nvSpPr>
          <p:spPr>
            <a:xfrm>
              <a:off x="38380" y="38401"/>
              <a:ext cx="3212541" cy="2107597"/>
            </a:xfrm>
            <a:prstGeom prst="ellipse">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17" name="Image 506">
              <a:extLst>
                <a:ext uri="{FF2B5EF4-FFF2-40B4-BE49-F238E27FC236}">
                  <a16:creationId xmlns:a16="http://schemas.microsoft.com/office/drawing/2014/main" id="{CFC64D7D-FF2C-5D4A-8579-48AE6F19F4E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289301" cy="218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0" name="Shape 510">
            <a:extLst>
              <a:ext uri="{FF2B5EF4-FFF2-40B4-BE49-F238E27FC236}">
                <a16:creationId xmlns:a16="http://schemas.microsoft.com/office/drawing/2014/main" id="{7FC8C060-FF60-8849-9FD9-2D90476C22B5}"/>
              </a:ext>
            </a:extLst>
          </p:cNvPr>
          <p:cNvSpPr>
            <a:spLocks noChangeArrowheads="1"/>
          </p:cNvSpPr>
          <p:nvPr/>
        </p:nvSpPr>
        <p:spPr bwMode="auto">
          <a:xfrm>
            <a:off x="5045075" y="1243014"/>
            <a:ext cx="1695450" cy="720725"/>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Administrateur </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Central</a:t>
            </a:r>
          </a:p>
        </p:txBody>
      </p:sp>
      <p:grpSp>
        <p:nvGrpSpPr>
          <p:cNvPr id="513" name="Group 513">
            <a:extLst>
              <a:ext uri="{FF2B5EF4-FFF2-40B4-BE49-F238E27FC236}">
                <a16:creationId xmlns:a16="http://schemas.microsoft.com/office/drawing/2014/main" id="{F41E5F74-C0B6-CD4B-B84C-8A7F4BCDA16A}"/>
              </a:ext>
            </a:extLst>
          </p:cNvPr>
          <p:cNvGrpSpPr>
            <a:grpSpLocks/>
          </p:cNvGrpSpPr>
          <p:nvPr/>
        </p:nvGrpSpPr>
        <p:grpSpPr bwMode="auto">
          <a:xfrm>
            <a:off x="1836739" y="3197225"/>
            <a:ext cx="2027237" cy="946150"/>
            <a:chOff x="0" y="0"/>
            <a:chExt cx="2882900" cy="1346200"/>
          </a:xfrm>
        </p:grpSpPr>
        <p:sp>
          <p:nvSpPr>
            <p:cNvPr id="512" name="Shape 512">
              <a:extLst>
                <a:ext uri="{FF2B5EF4-FFF2-40B4-BE49-F238E27FC236}">
                  <a16:creationId xmlns:a16="http://schemas.microsoft.com/office/drawing/2014/main" id="{CA67EDF5-76B5-DE48-A3F8-BEEA3A6B8A4C}"/>
                </a:ext>
              </a:extLst>
            </p:cNvPr>
            <p:cNvSpPr/>
            <p:nvPr/>
          </p:nvSpPr>
          <p:spPr>
            <a:xfrm>
              <a:off x="38378" y="38399"/>
              <a:ext cx="2806144" cy="1269403"/>
            </a:xfrm>
            <a:prstGeom prst="rect">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15" name="Image 510">
              <a:extLst>
                <a:ext uri="{FF2B5EF4-FFF2-40B4-BE49-F238E27FC236}">
                  <a16:creationId xmlns:a16="http://schemas.microsoft.com/office/drawing/2014/main" id="{4B6AD2AC-B1B0-A94A-B4BA-F33A1F0B500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829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4" name="Shape 514">
            <a:extLst>
              <a:ext uri="{FF2B5EF4-FFF2-40B4-BE49-F238E27FC236}">
                <a16:creationId xmlns:a16="http://schemas.microsoft.com/office/drawing/2014/main" id="{76D24755-A576-0840-9244-28D62D90CF37}"/>
              </a:ext>
            </a:extLst>
          </p:cNvPr>
          <p:cNvSpPr>
            <a:spLocks noChangeArrowheads="1"/>
          </p:cNvSpPr>
          <p:nvPr/>
        </p:nvSpPr>
        <p:spPr bwMode="auto">
          <a:xfrm>
            <a:off x="2124075" y="3309939"/>
            <a:ext cx="1455738" cy="720725"/>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Calpin</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Visuo-spatial</a:t>
            </a:r>
          </a:p>
        </p:txBody>
      </p:sp>
      <p:grpSp>
        <p:nvGrpSpPr>
          <p:cNvPr id="517" name="Group 517">
            <a:extLst>
              <a:ext uri="{FF2B5EF4-FFF2-40B4-BE49-F238E27FC236}">
                <a16:creationId xmlns:a16="http://schemas.microsoft.com/office/drawing/2014/main" id="{D9F2454F-DBFD-F946-A75E-39A6FBC62D51}"/>
              </a:ext>
            </a:extLst>
          </p:cNvPr>
          <p:cNvGrpSpPr>
            <a:grpSpLocks/>
          </p:cNvGrpSpPr>
          <p:nvPr/>
        </p:nvGrpSpPr>
        <p:grpSpPr bwMode="auto">
          <a:xfrm>
            <a:off x="4908550" y="3197225"/>
            <a:ext cx="2027238" cy="946150"/>
            <a:chOff x="0" y="0"/>
            <a:chExt cx="2882900" cy="1346200"/>
          </a:xfrm>
        </p:grpSpPr>
        <p:sp>
          <p:nvSpPr>
            <p:cNvPr id="516" name="Shape 516">
              <a:extLst>
                <a:ext uri="{FF2B5EF4-FFF2-40B4-BE49-F238E27FC236}">
                  <a16:creationId xmlns:a16="http://schemas.microsoft.com/office/drawing/2014/main" id="{6D0EAF2C-5C36-5042-95F1-5A4EE940615A}"/>
                </a:ext>
              </a:extLst>
            </p:cNvPr>
            <p:cNvSpPr/>
            <p:nvPr/>
          </p:nvSpPr>
          <p:spPr>
            <a:xfrm>
              <a:off x="38379" y="38399"/>
              <a:ext cx="2806142" cy="1269403"/>
            </a:xfrm>
            <a:prstGeom prst="rect">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13" name="Image 514">
              <a:extLst>
                <a:ext uri="{FF2B5EF4-FFF2-40B4-BE49-F238E27FC236}">
                  <a16:creationId xmlns:a16="http://schemas.microsoft.com/office/drawing/2014/main" id="{E9F6AC28-4A54-C143-9FC0-658F6892B93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829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8" name="Shape 518">
            <a:extLst>
              <a:ext uri="{FF2B5EF4-FFF2-40B4-BE49-F238E27FC236}">
                <a16:creationId xmlns:a16="http://schemas.microsoft.com/office/drawing/2014/main" id="{316B2C98-0ADB-0A4D-A241-64BA18B64D42}"/>
              </a:ext>
            </a:extLst>
          </p:cNvPr>
          <p:cNvSpPr>
            <a:spLocks noChangeArrowheads="1"/>
          </p:cNvSpPr>
          <p:nvPr/>
        </p:nvSpPr>
        <p:spPr bwMode="auto">
          <a:xfrm>
            <a:off x="5305425" y="3309939"/>
            <a:ext cx="1233488" cy="720725"/>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Buffer</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Episodique</a:t>
            </a:r>
          </a:p>
        </p:txBody>
      </p:sp>
      <p:grpSp>
        <p:nvGrpSpPr>
          <p:cNvPr id="521" name="Group 521">
            <a:extLst>
              <a:ext uri="{FF2B5EF4-FFF2-40B4-BE49-F238E27FC236}">
                <a16:creationId xmlns:a16="http://schemas.microsoft.com/office/drawing/2014/main" id="{BC6B334D-D257-2C48-8B8E-DE0B8622B105}"/>
              </a:ext>
            </a:extLst>
          </p:cNvPr>
          <p:cNvGrpSpPr>
            <a:grpSpLocks/>
          </p:cNvGrpSpPr>
          <p:nvPr/>
        </p:nvGrpSpPr>
        <p:grpSpPr bwMode="auto">
          <a:xfrm>
            <a:off x="7980364" y="3197225"/>
            <a:ext cx="2027237" cy="946150"/>
            <a:chOff x="0" y="0"/>
            <a:chExt cx="2882900" cy="1346200"/>
          </a:xfrm>
        </p:grpSpPr>
        <p:sp>
          <p:nvSpPr>
            <p:cNvPr id="520" name="Shape 520">
              <a:extLst>
                <a:ext uri="{FF2B5EF4-FFF2-40B4-BE49-F238E27FC236}">
                  <a16:creationId xmlns:a16="http://schemas.microsoft.com/office/drawing/2014/main" id="{C9D0C725-90FA-F74A-8742-BD7F260659D9}"/>
                </a:ext>
              </a:extLst>
            </p:cNvPr>
            <p:cNvSpPr/>
            <p:nvPr/>
          </p:nvSpPr>
          <p:spPr>
            <a:xfrm>
              <a:off x="38378" y="38399"/>
              <a:ext cx="2806144" cy="1269403"/>
            </a:xfrm>
            <a:prstGeom prst="rect">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11" name="Image 518">
              <a:extLst>
                <a:ext uri="{FF2B5EF4-FFF2-40B4-BE49-F238E27FC236}">
                  <a16:creationId xmlns:a16="http://schemas.microsoft.com/office/drawing/2014/main" id="{F0E847B9-460C-0A44-852C-B19CA0116D4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829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 name="Shape 522">
            <a:extLst>
              <a:ext uri="{FF2B5EF4-FFF2-40B4-BE49-F238E27FC236}">
                <a16:creationId xmlns:a16="http://schemas.microsoft.com/office/drawing/2014/main" id="{4445490F-54BD-1640-9EC8-4D3571995213}"/>
              </a:ext>
            </a:extLst>
          </p:cNvPr>
          <p:cNvSpPr>
            <a:spLocks noChangeArrowheads="1"/>
          </p:cNvSpPr>
          <p:nvPr/>
        </p:nvSpPr>
        <p:spPr bwMode="auto">
          <a:xfrm>
            <a:off x="8235950" y="3309939"/>
            <a:ext cx="1517650" cy="720725"/>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Boucle</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Phonologique</a:t>
            </a:r>
          </a:p>
        </p:txBody>
      </p:sp>
      <p:grpSp>
        <p:nvGrpSpPr>
          <p:cNvPr id="525" name="Group 525">
            <a:extLst>
              <a:ext uri="{FF2B5EF4-FFF2-40B4-BE49-F238E27FC236}">
                <a16:creationId xmlns:a16="http://schemas.microsoft.com/office/drawing/2014/main" id="{3AE724C3-6DD6-954F-8C8D-2D79480EED1A}"/>
              </a:ext>
            </a:extLst>
          </p:cNvPr>
          <p:cNvGrpSpPr>
            <a:grpSpLocks/>
          </p:cNvGrpSpPr>
          <p:nvPr/>
        </p:nvGrpSpPr>
        <p:grpSpPr bwMode="auto">
          <a:xfrm>
            <a:off x="1800226" y="4964114"/>
            <a:ext cx="8429625" cy="947737"/>
            <a:chOff x="0" y="0"/>
            <a:chExt cx="11988800" cy="1346200"/>
          </a:xfrm>
        </p:grpSpPr>
        <p:sp>
          <p:nvSpPr>
            <p:cNvPr id="524" name="Shape 524">
              <a:extLst>
                <a:ext uri="{FF2B5EF4-FFF2-40B4-BE49-F238E27FC236}">
                  <a16:creationId xmlns:a16="http://schemas.microsoft.com/office/drawing/2014/main" id="{4685F095-836C-C84B-AFEE-2C5C36D8D0C0}"/>
                </a:ext>
              </a:extLst>
            </p:cNvPr>
            <p:cNvSpPr/>
            <p:nvPr/>
          </p:nvSpPr>
          <p:spPr>
            <a:xfrm>
              <a:off x="38383" y="38333"/>
              <a:ext cx="11912036" cy="1269533"/>
            </a:xfrm>
            <a:prstGeom prst="rect">
              <a:avLst/>
            </a:prstGeom>
            <a:solidFill>
              <a:srgbClr val="FFFFFF"/>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3209" name="Image 522">
              <a:extLst>
                <a:ext uri="{FF2B5EF4-FFF2-40B4-BE49-F238E27FC236}">
                  <a16:creationId xmlns:a16="http://schemas.microsoft.com/office/drawing/2014/main" id="{997E0329-7F5F-6942-B687-3A260141D74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9888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6" name="Shape 526">
            <a:extLst>
              <a:ext uri="{FF2B5EF4-FFF2-40B4-BE49-F238E27FC236}">
                <a16:creationId xmlns:a16="http://schemas.microsoft.com/office/drawing/2014/main" id="{4936FA15-669C-6C41-ABF4-B6B9A20CF4B6}"/>
              </a:ext>
            </a:extLst>
          </p:cNvPr>
          <p:cNvSpPr>
            <a:spLocks noChangeArrowheads="1"/>
          </p:cNvSpPr>
          <p:nvPr/>
        </p:nvSpPr>
        <p:spPr bwMode="auto">
          <a:xfrm>
            <a:off x="2236788" y="5076826"/>
            <a:ext cx="1370012" cy="722313"/>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Informations</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Visuelles</a:t>
            </a:r>
          </a:p>
        </p:txBody>
      </p:sp>
      <p:sp>
        <p:nvSpPr>
          <p:cNvPr id="527" name="Shape 527">
            <a:extLst>
              <a:ext uri="{FF2B5EF4-FFF2-40B4-BE49-F238E27FC236}">
                <a16:creationId xmlns:a16="http://schemas.microsoft.com/office/drawing/2014/main" id="{B135A04E-DE6B-9D44-BD36-9B385F2E6231}"/>
              </a:ext>
            </a:extLst>
          </p:cNvPr>
          <p:cNvSpPr>
            <a:spLocks noChangeArrowheads="1"/>
          </p:cNvSpPr>
          <p:nvPr/>
        </p:nvSpPr>
        <p:spPr bwMode="auto">
          <a:xfrm>
            <a:off x="5305425" y="5076826"/>
            <a:ext cx="1233488" cy="722313"/>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Mémoire </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Episodique</a:t>
            </a:r>
          </a:p>
        </p:txBody>
      </p:sp>
      <p:sp>
        <p:nvSpPr>
          <p:cNvPr id="528" name="Shape 528">
            <a:extLst>
              <a:ext uri="{FF2B5EF4-FFF2-40B4-BE49-F238E27FC236}">
                <a16:creationId xmlns:a16="http://schemas.microsoft.com/office/drawing/2014/main" id="{DFB1E4F3-FC75-A84E-A4DE-1191244BA889}"/>
              </a:ext>
            </a:extLst>
          </p:cNvPr>
          <p:cNvSpPr>
            <a:spLocks noChangeArrowheads="1"/>
          </p:cNvSpPr>
          <p:nvPr/>
        </p:nvSpPr>
        <p:spPr bwMode="auto">
          <a:xfrm>
            <a:off x="8128001" y="5076826"/>
            <a:ext cx="1446213" cy="722313"/>
          </a:xfrm>
          <a:prstGeom prst="rect">
            <a:avLst/>
          </a:prstGeom>
          <a:noFill/>
          <a:ln>
            <a:noFill/>
          </a:ln>
        </p:spPr>
        <p:txBody>
          <a:bodyPr wrap="none" lIns="35719" tIns="35719" rIns="35719" bIns="35719" anchor="ctr">
            <a:spAutoFit/>
          </a:bodyPr>
          <a:lstStyle/>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Informations </a:t>
            </a:r>
          </a:p>
          <a:p>
            <a:pPr eaLnBrk="1" hangingPunct="1">
              <a:defRPr sz="3000">
                <a:solidFill>
                  <a:srgbClr val="000000"/>
                </a:solidFill>
                <a:latin typeface="Tw Cen MT"/>
                <a:ea typeface="Tw Cen MT"/>
                <a:cs typeface="Tw Cen MT"/>
                <a:sym typeface="Tw Cen MT"/>
              </a:defRPr>
            </a:pPr>
            <a:r>
              <a:rPr sz="2109">
                <a:solidFill>
                  <a:srgbClr val="000000"/>
                </a:solidFill>
                <a:latin typeface="Tw Cen MT"/>
                <a:ea typeface="Tw Cen MT"/>
                <a:cs typeface="Tw Cen MT"/>
                <a:sym typeface="Tw Cen MT"/>
              </a:rPr>
              <a:t>Verbales</a:t>
            </a:r>
          </a:p>
        </p:txBody>
      </p:sp>
      <p:pic>
        <p:nvPicPr>
          <p:cNvPr id="529" name="Image 528">
            <a:extLst>
              <a:ext uri="{FF2B5EF4-FFF2-40B4-BE49-F238E27FC236}">
                <a16:creationId xmlns:a16="http://schemas.microsoft.com/office/drawing/2014/main" id="{F71DB2A6-4737-8A4C-A8B9-6EE50AA1EEF4}"/>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746750" y="4132263"/>
            <a:ext cx="2603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 name="Image 530">
            <a:extLst>
              <a:ext uri="{FF2B5EF4-FFF2-40B4-BE49-F238E27FC236}">
                <a16:creationId xmlns:a16="http://schemas.microsoft.com/office/drawing/2014/main" id="{57A84C0F-0D48-4D49-9A5F-2DC8967403D1}"/>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024688" y="1857375"/>
            <a:ext cx="12827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 name="Image 532">
            <a:extLst>
              <a:ext uri="{FF2B5EF4-FFF2-40B4-BE49-F238E27FC236}">
                <a16:creationId xmlns:a16="http://schemas.microsoft.com/office/drawing/2014/main" id="{AD6BFAFF-CE0C-AD45-8D17-44430BD96A4C}"/>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8893176" y="4100514"/>
            <a:ext cx="2508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 name="Image 534">
            <a:extLst>
              <a:ext uri="{FF2B5EF4-FFF2-40B4-BE49-F238E27FC236}">
                <a16:creationId xmlns:a16="http://schemas.microsoft.com/office/drawing/2014/main" id="{C117BF76-E4F2-DF4B-9BA4-6C1AE733025F}"/>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63382" y="2680494"/>
            <a:ext cx="836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 name="Image 536">
            <a:extLst>
              <a:ext uri="{FF2B5EF4-FFF2-40B4-BE49-F238E27FC236}">
                <a16:creationId xmlns:a16="http://schemas.microsoft.com/office/drawing/2014/main" id="{0624E736-B067-E940-B80A-67052712E710}"/>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2598739" y="4103689"/>
            <a:ext cx="24923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 name="Image 538">
            <a:extLst>
              <a:ext uri="{FF2B5EF4-FFF2-40B4-BE49-F238E27FC236}">
                <a16:creationId xmlns:a16="http://schemas.microsoft.com/office/drawing/2014/main" id="{C86F5E39-44D2-094C-8380-B557B29E6204}"/>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rot="16349055">
            <a:off x="7280276" y="4827588"/>
            <a:ext cx="2635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 name="Image 540">
            <a:extLst>
              <a:ext uri="{FF2B5EF4-FFF2-40B4-BE49-F238E27FC236}">
                <a16:creationId xmlns:a16="http://schemas.microsoft.com/office/drawing/2014/main" id="{FB3DEF37-6357-2147-ABE6-FB1F3B2F1B9D}"/>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rot="16349055">
            <a:off x="4262438" y="4827588"/>
            <a:ext cx="2635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 name="Shape 543">
            <a:extLst>
              <a:ext uri="{FF2B5EF4-FFF2-40B4-BE49-F238E27FC236}">
                <a16:creationId xmlns:a16="http://schemas.microsoft.com/office/drawing/2014/main" id="{D4E9FF7F-89CD-A744-87B2-1412057DC4B5}"/>
              </a:ext>
            </a:extLst>
          </p:cNvPr>
          <p:cNvSpPr/>
          <p:nvPr/>
        </p:nvSpPr>
        <p:spPr>
          <a:xfrm flipV="1">
            <a:off x="3500438" y="1857376"/>
            <a:ext cx="1225550" cy="1274763"/>
          </a:xfrm>
          <a:prstGeom prst="line">
            <a:avLst/>
          </a:prstGeom>
          <a:ln w="88900">
            <a:solidFill>
              <a:srgbClr val="011993"/>
            </a:solidFill>
            <a:miter lim="400000"/>
            <a:headEnd type="stealth"/>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pic>
        <p:nvPicPr>
          <p:cNvPr id="545" name="droppedImage.png">
            <a:extLst>
              <a:ext uri="{FF2B5EF4-FFF2-40B4-BE49-F238E27FC236}">
                <a16:creationId xmlns:a16="http://schemas.microsoft.com/office/drawing/2014/main" id="{A6666EFA-A088-F54F-8997-001B10DB9DE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239126" y="1616076"/>
            <a:ext cx="1522413"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46" name="droppedImage.png">
            <a:extLst>
              <a:ext uri="{FF2B5EF4-FFF2-40B4-BE49-F238E27FC236}">
                <a16:creationId xmlns:a16="http://schemas.microsoft.com/office/drawing/2014/main" id="{C2590B92-5332-064C-9147-D0FAB57390E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908175" y="1616076"/>
            <a:ext cx="13922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iterate>
                                    <p:tmAbs val="0"/>
                                  </p:iterate>
                                  <p:childTnLst>
                                    <p:set>
                                      <p:cBhvr>
                                        <p:cTn id="6" fill="hold"/>
                                        <p:tgtEl>
                                          <p:spTgt spid="509"/>
                                        </p:tgtEl>
                                        <p:attrNameLst>
                                          <p:attrName>style.visibility</p:attrName>
                                        </p:attrNameLst>
                                      </p:cBhvr>
                                      <p:to>
                                        <p:strVal val="visible"/>
                                      </p:to>
                                    </p:set>
                                    <p:animEffect transition="in" filter="fade">
                                      <p:cBhvr>
                                        <p:cTn id="7" dur="1500"/>
                                        <p:tgtEl>
                                          <p:spTgt spid="509"/>
                                        </p:tgtEl>
                                      </p:cBhvr>
                                    </p:animEffect>
                                  </p:childTnLst>
                                </p:cTn>
                              </p:par>
                            </p:childTnLst>
                          </p:cTn>
                        </p:par>
                        <p:par>
                          <p:cTn id="8" fill="hold" nodeType="afterGroup">
                            <p:stCondLst>
                              <p:cond delay="1500"/>
                            </p:stCondLst>
                            <p:childTnLst>
                              <p:par>
                                <p:cTn id="9" presetID="10" presetClass="entr" fill="hold" grpId="0" nodeType="afterEffect">
                                  <p:stCondLst>
                                    <p:cond delay="0"/>
                                  </p:stCondLst>
                                  <p:iterate>
                                    <p:tmAbs val="0"/>
                                  </p:iterate>
                                  <p:childTnLst>
                                    <p:set>
                                      <p:cBhvr>
                                        <p:cTn id="10" fill="hold"/>
                                        <p:tgtEl>
                                          <p:spTgt spid="510"/>
                                        </p:tgtEl>
                                        <p:attrNameLst>
                                          <p:attrName>style.visibility</p:attrName>
                                        </p:attrNameLst>
                                      </p:cBhvr>
                                      <p:to>
                                        <p:strVal val="visible"/>
                                      </p:to>
                                    </p:set>
                                    <p:animEffect transition="in" filter="fade">
                                      <p:cBhvr>
                                        <p:cTn id="11" dur="1500"/>
                                        <p:tgtEl>
                                          <p:spTgt spid="5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iterate>
                                    <p:tmAbs val="0"/>
                                  </p:iterate>
                                  <p:childTnLst>
                                    <p:set>
                                      <p:cBhvr>
                                        <p:cTn id="15" fill="hold"/>
                                        <p:tgtEl>
                                          <p:spTgt spid="543"/>
                                        </p:tgtEl>
                                        <p:attrNameLst>
                                          <p:attrName>style.visibility</p:attrName>
                                        </p:attrNameLst>
                                      </p:cBhvr>
                                      <p:to>
                                        <p:strVal val="visible"/>
                                      </p:to>
                                    </p:set>
                                    <p:anim calcmode="lin" valueType="num">
                                      <p:cBhvr>
                                        <p:cTn id="16" dur="1000" fill="hold"/>
                                        <p:tgtEl>
                                          <p:spTgt spid="543"/>
                                        </p:tgtEl>
                                        <p:attrNameLst>
                                          <p:attrName>ppt_w</p:attrName>
                                        </p:attrNameLst>
                                      </p:cBhvr>
                                      <p:tavLst>
                                        <p:tav tm="0">
                                          <p:val>
                                            <p:fltVal val="0"/>
                                          </p:val>
                                        </p:tav>
                                        <p:tav tm="100000">
                                          <p:val>
                                            <p:strVal val="#ppt_w"/>
                                          </p:val>
                                        </p:tav>
                                      </p:tavLst>
                                    </p:anim>
                                    <p:anim calcmode="lin" valueType="num">
                                      <p:cBhvr>
                                        <p:cTn id="17" dur="1000" fill="hold"/>
                                        <p:tgtEl>
                                          <p:spTgt spid="543"/>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000"/>
                            </p:stCondLst>
                            <p:childTnLst>
                              <p:par>
                                <p:cTn id="19" presetID="23" presetClass="entr" presetSubtype="16" fill="hold" grpId="0" nodeType="afterEffect">
                                  <p:stCondLst>
                                    <p:cond delay="0"/>
                                  </p:stCondLst>
                                  <p:iterate>
                                    <p:tmAbs val="0"/>
                                  </p:iterate>
                                  <p:childTnLst>
                                    <p:set>
                                      <p:cBhvr>
                                        <p:cTn id="20" fill="hold"/>
                                        <p:tgtEl>
                                          <p:spTgt spid="535"/>
                                        </p:tgtEl>
                                        <p:attrNameLst>
                                          <p:attrName>style.visibility</p:attrName>
                                        </p:attrNameLst>
                                      </p:cBhvr>
                                      <p:to>
                                        <p:strVal val="visible"/>
                                      </p:to>
                                    </p:set>
                                    <p:anim calcmode="lin" valueType="num">
                                      <p:cBhvr>
                                        <p:cTn id="21" dur="1000" fill="hold"/>
                                        <p:tgtEl>
                                          <p:spTgt spid="535"/>
                                        </p:tgtEl>
                                        <p:attrNameLst>
                                          <p:attrName>ppt_w</p:attrName>
                                        </p:attrNameLst>
                                      </p:cBhvr>
                                      <p:tavLst>
                                        <p:tav tm="0">
                                          <p:val>
                                            <p:fltVal val="0"/>
                                          </p:val>
                                        </p:tav>
                                        <p:tav tm="100000">
                                          <p:val>
                                            <p:strVal val="#ppt_w"/>
                                          </p:val>
                                        </p:tav>
                                      </p:tavLst>
                                    </p:anim>
                                    <p:anim calcmode="lin" valueType="num">
                                      <p:cBhvr>
                                        <p:cTn id="22" dur="1000" fill="hold"/>
                                        <p:tgtEl>
                                          <p:spTgt spid="535"/>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grpId="0" nodeType="afterEffect">
                                  <p:stCondLst>
                                    <p:cond delay="0"/>
                                  </p:stCondLst>
                                  <p:iterate>
                                    <p:tmAbs val="0"/>
                                  </p:iterate>
                                  <p:childTnLst>
                                    <p:set>
                                      <p:cBhvr>
                                        <p:cTn id="25" fill="hold"/>
                                        <p:tgtEl>
                                          <p:spTgt spid="531"/>
                                        </p:tgtEl>
                                        <p:attrNameLst>
                                          <p:attrName>style.visibility</p:attrName>
                                        </p:attrNameLst>
                                      </p:cBhvr>
                                      <p:to>
                                        <p:strVal val="visible"/>
                                      </p:to>
                                    </p:set>
                                    <p:anim calcmode="lin" valueType="num">
                                      <p:cBhvr>
                                        <p:cTn id="26" dur="1000" fill="hold"/>
                                        <p:tgtEl>
                                          <p:spTgt spid="531"/>
                                        </p:tgtEl>
                                        <p:attrNameLst>
                                          <p:attrName>ppt_w</p:attrName>
                                        </p:attrNameLst>
                                      </p:cBhvr>
                                      <p:tavLst>
                                        <p:tav tm="0">
                                          <p:val>
                                            <p:fltVal val="0"/>
                                          </p:val>
                                        </p:tav>
                                        <p:tav tm="100000">
                                          <p:val>
                                            <p:strVal val="#ppt_w"/>
                                          </p:val>
                                        </p:tav>
                                      </p:tavLst>
                                    </p:anim>
                                    <p:anim calcmode="lin" valueType="num">
                                      <p:cBhvr>
                                        <p:cTn id="27" dur="1000" fill="hold"/>
                                        <p:tgtEl>
                                          <p:spTgt spid="531"/>
                                        </p:tgtEl>
                                        <p:attrNameLst>
                                          <p:attrName>ppt_h</p:attrName>
                                        </p:attrNameLst>
                                      </p:cBhvr>
                                      <p:tavLst>
                                        <p:tav tm="0">
                                          <p:val>
                                            <p:fltVal val="0"/>
                                          </p:val>
                                        </p:tav>
                                        <p:tav tm="100000">
                                          <p:val>
                                            <p:strVal val="#ppt_h"/>
                                          </p:val>
                                        </p:tav>
                                      </p:tavLst>
                                    </p:anim>
                                  </p:childTnLst>
                                </p:cTn>
                              </p:par>
                            </p:childTnLst>
                          </p:cTn>
                        </p:par>
                        <p:par>
                          <p:cTn id="28" fill="hold" nodeType="afterGroup">
                            <p:stCondLst>
                              <p:cond delay="3000"/>
                            </p:stCondLst>
                            <p:childTnLst>
                              <p:par>
                                <p:cTn id="29" presetID="23" presetClass="entr" presetSubtype="16" fill="hold" grpId="0" nodeType="afterEffect">
                                  <p:stCondLst>
                                    <p:cond delay="0"/>
                                  </p:stCondLst>
                                  <p:iterate>
                                    <p:tmAbs val="0"/>
                                  </p:iterate>
                                  <p:childTnLst>
                                    <p:set>
                                      <p:cBhvr>
                                        <p:cTn id="30" fill="hold"/>
                                        <p:tgtEl>
                                          <p:spTgt spid="513"/>
                                        </p:tgtEl>
                                        <p:attrNameLst>
                                          <p:attrName>style.visibility</p:attrName>
                                        </p:attrNameLst>
                                      </p:cBhvr>
                                      <p:to>
                                        <p:strVal val="visible"/>
                                      </p:to>
                                    </p:set>
                                    <p:anim calcmode="lin" valueType="num">
                                      <p:cBhvr>
                                        <p:cTn id="31" dur="1000" fill="hold"/>
                                        <p:tgtEl>
                                          <p:spTgt spid="513"/>
                                        </p:tgtEl>
                                        <p:attrNameLst>
                                          <p:attrName>ppt_w</p:attrName>
                                        </p:attrNameLst>
                                      </p:cBhvr>
                                      <p:tavLst>
                                        <p:tav tm="0">
                                          <p:val>
                                            <p:fltVal val="0"/>
                                          </p:val>
                                        </p:tav>
                                        <p:tav tm="100000">
                                          <p:val>
                                            <p:strVal val="#ppt_w"/>
                                          </p:val>
                                        </p:tav>
                                      </p:tavLst>
                                    </p:anim>
                                    <p:anim calcmode="lin" valueType="num">
                                      <p:cBhvr>
                                        <p:cTn id="32" dur="1000" fill="hold"/>
                                        <p:tgtEl>
                                          <p:spTgt spid="513"/>
                                        </p:tgtEl>
                                        <p:attrNameLst>
                                          <p:attrName>ppt_h</p:attrName>
                                        </p:attrNameLst>
                                      </p:cBhvr>
                                      <p:tavLst>
                                        <p:tav tm="0">
                                          <p:val>
                                            <p:fltVal val="0"/>
                                          </p:val>
                                        </p:tav>
                                        <p:tav tm="100000">
                                          <p:val>
                                            <p:strVal val="#ppt_h"/>
                                          </p:val>
                                        </p:tav>
                                      </p:tavLst>
                                    </p:anim>
                                  </p:childTnLst>
                                </p:cTn>
                              </p:par>
                            </p:childTnLst>
                          </p:cTn>
                        </p:par>
                        <p:par>
                          <p:cTn id="33" fill="hold" nodeType="afterGroup">
                            <p:stCondLst>
                              <p:cond delay="4000"/>
                            </p:stCondLst>
                            <p:childTnLst>
                              <p:par>
                                <p:cTn id="34" presetID="23" presetClass="entr" presetSubtype="16" fill="hold" grpId="0" nodeType="afterEffect">
                                  <p:stCondLst>
                                    <p:cond delay="0"/>
                                  </p:stCondLst>
                                  <p:iterate>
                                    <p:tmAbs val="0"/>
                                  </p:iterate>
                                  <p:childTnLst>
                                    <p:set>
                                      <p:cBhvr>
                                        <p:cTn id="35" fill="hold"/>
                                        <p:tgtEl>
                                          <p:spTgt spid="514"/>
                                        </p:tgtEl>
                                        <p:attrNameLst>
                                          <p:attrName>style.visibility</p:attrName>
                                        </p:attrNameLst>
                                      </p:cBhvr>
                                      <p:to>
                                        <p:strVal val="visible"/>
                                      </p:to>
                                    </p:set>
                                    <p:anim calcmode="lin" valueType="num">
                                      <p:cBhvr>
                                        <p:cTn id="36" dur="1000" fill="hold"/>
                                        <p:tgtEl>
                                          <p:spTgt spid="514"/>
                                        </p:tgtEl>
                                        <p:attrNameLst>
                                          <p:attrName>ppt_w</p:attrName>
                                        </p:attrNameLst>
                                      </p:cBhvr>
                                      <p:tavLst>
                                        <p:tav tm="0">
                                          <p:val>
                                            <p:fltVal val="0"/>
                                          </p:val>
                                        </p:tav>
                                        <p:tav tm="100000">
                                          <p:val>
                                            <p:strVal val="#ppt_w"/>
                                          </p:val>
                                        </p:tav>
                                      </p:tavLst>
                                    </p:anim>
                                    <p:anim calcmode="lin" valueType="num">
                                      <p:cBhvr>
                                        <p:cTn id="37" dur="1000" fill="hold"/>
                                        <p:tgtEl>
                                          <p:spTgt spid="51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5000"/>
                            </p:stCondLst>
                            <p:childTnLst>
                              <p:par>
                                <p:cTn id="39" presetID="23" presetClass="entr" presetSubtype="16" fill="hold" grpId="0" nodeType="afterEffect">
                                  <p:stCondLst>
                                    <p:cond delay="0"/>
                                  </p:stCondLst>
                                  <p:iterate>
                                    <p:tmAbs val="0"/>
                                  </p:iterate>
                                  <p:childTnLst>
                                    <p:set>
                                      <p:cBhvr>
                                        <p:cTn id="40" fill="hold"/>
                                        <p:tgtEl>
                                          <p:spTgt spid="517"/>
                                        </p:tgtEl>
                                        <p:attrNameLst>
                                          <p:attrName>style.visibility</p:attrName>
                                        </p:attrNameLst>
                                      </p:cBhvr>
                                      <p:to>
                                        <p:strVal val="visible"/>
                                      </p:to>
                                    </p:set>
                                    <p:anim calcmode="lin" valueType="num">
                                      <p:cBhvr>
                                        <p:cTn id="41" dur="1000" fill="hold"/>
                                        <p:tgtEl>
                                          <p:spTgt spid="517"/>
                                        </p:tgtEl>
                                        <p:attrNameLst>
                                          <p:attrName>ppt_w</p:attrName>
                                        </p:attrNameLst>
                                      </p:cBhvr>
                                      <p:tavLst>
                                        <p:tav tm="0">
                                          <p:val>
                                            <p:fltVal val="0"/>
                                          </p:val>
                                        </p:tav>
                                        <p:tav tm="100000">
                                          <p:val>
                                            <p:strVal val="#ppt_w"/>
                                          </p:val>
                                        </p:tav>
                                      </p:tavLst>
                                    </p:anim>
                                    <p:anim calcmode="lin" valueType="num">
                                      <p:cBhvr>
                                        <p:cTn id="42" dur="1000" fill="hold"/>
                                        <p:tgtEl>
                                          <p:spTgt spid="517"/>
                                        </p:tgtEl>
                                        <p:attrNameLst>
                                          <p:attrName>ppt_h</p:attrName>
                                        </p:attrNameLst>
                                      </p:cBhvr>
                                      <p:tavLst>
                                        <p:tav tm="0">
                                          <p:val>
                                            <p:fltVal val="0"/>
                                          </p:val>
                                        </p:tav>
                                        <p:tav tm="100000">
                                          <p:val>
                                            <p:strVal val="#ppt_h"/>
                                          </p:val>
                                        </p:tav>
                                      </p:tavLst>
                                    </p:anim>
                                  </p:childTnLst>
                                </p:cTn>
                              </p:par>
                            </p:childTnLst>
                          </p:cTn>
                        </p:par>
                        <p:par>
                          <p:cTn id="43" fill="hold" nodeType="afterGroup">
                            <p:stCondLst>
                              <p:cond delay="6000"/>
                            </p:stCondLst>
                            <p:childTnLst>
                              <p:par>
                                <p:cTn id="44" presetID="23" presetClass="entr" presetSubtype="16" fill="hold" grpId="0" nodeType="afterEffect">
                                  <p:stCondLst>
                                    <p:cond delay="0"/>
                                  </p:stCondLst>
                                  <p:iterate>
                                    <p:tmAbs val="0"/>
                                  </p:iterate>
                                  <p:childTnLst>
                                    <p:set>
                                      <p:cBhvr>
                                        <p:cTn id="45" fill="hold"/>
                                        <p:tgtEl>
                                          <p:spTgt spid="518"/>
                                        </p:tgtEl>
                                        <p:attrNameLst>
                                          <p:attrName>style.visibility</p:attrName>
                                        </p:attrNameLst>
                                      </p:cBhvr>
                                      <p:to>
                                        <p:strVal val="visible"/>
                                      </p:to>
                                    </p:set>
                                    <p:anim calcmode="lin" valueType="num">
                                      <p:cBhvr>
                                        <p:cTn id="46" dur="1000" fill="hold"/>
                                        <p:tgtEl>
                                          <p:spTgt spid="518"/>
                                        </p:tgtEl>
                                        <p:attrNameLst>
                                          <p:attrName>ppt_w</p:attrName>
                                        </p:attrNameLst>
                                      </p:cBhvr>
                                      <p:tavLst>
                                        <p:tav tm="0">
                                          <p:val>
                                            <p:fltVal val="0"/>
                                          </p:val>
                                        </p:tav>
                                        <p:tav tm="100000">
                                          <p:val>
                                            <p:strVal val="#ppt_w"/>
                                          </p:val>
                                        </p:tav>
                                      </p:tavLst>
                                    </p:anim>
                                    <p:anim calcmode="lin" valueType="num">
                                      <p:cBhvr>
                                        <p:cTn id="47" dur="1000" fill="hold"/>
                                        <p:tgtEl>
                                          <p:spTgt spid="518"/>
                                        </p:tgtEl>
                                        <p:attrNameLst>
                                          <p:attrName>ppt_h</p:attrName>
                                        </p:attrNameLst>
                                      </p:cBhvr>
                                      <p:tavLst>
                                        <p:tav tm="0">
                                          <p:val>
                                            <p:fltVal val="0"/>
                                          </p:val>
                                        </p:tav>
                                        <p:tav tm="100000">
                                          <p:val>
                                            <p:strVal val="#ppt_h"/>
                                          </p:val>
                                        </p:tav>
                                      </p:tavLst>
                                    </p:anim>
                                  </p:childTnLst>
                                </p:cTn>
                              </p:par>
                            </p:childTnLst>
                          </p:cTn>
                        </p:par>
                        <p:par>
                          <p:cTn id="48" fill="hold" nodeType="afterGroup">
                            <p:stCondLst>
                              <p:cond delay="7000"/>
                            </p:stCondLst>
                            <p:childTnLst>
                              <p:par>
                                <p:cTn id="49" presetID="23" presetClass="entr" presetSubtype="16" fill="hold" grpId="0" nodeType="afterEffect">
                                  <p:stCondLst>
                                    <p:cond delay="0"/>
                                  </p:stCondLst>
                                  <p:iterate>
                                    <p:tmAbs val="0"/>
                                  </p:iterate>
                                  <p:childTnLst>
                                    <p:set>
                                      <p:cBhvr>
                                        <p:cTn id="50" fill="hold"/>
                                        <p:tgtEl>
                                          <p:spTgt spid="521"/>
                                        </p:tgtEl>
                                        <p:attrNameLst>
                                          <p:attrName>style.visibility</p:attrName>
                                        </p:attrNameLst>
                                      </p:cBhvr>
                                      <p:to>
                                        <p:strVal val="visible"/>
                                      </p:to>
                                    </p:set>
                                    <p:anim calcmode="lin" valueType="num">
                                      <p:cBhvr>
                                        <p:cTn id="51" dur="1000" fill="hold"/>
                                        <p:tgtEl>
                                          <p:spTgt spid="521"/>
                                        </p:tgtEl>
                                        <p:attrNameLst>
                                          <p:attrName>ppt_w</p:attrName>
                                        </p:attrNameLst>
                                      </p:cBhvr>
                                      <p:tavLst>
                                        <p:tav tm="0">
                                          <p:val>
                                            <p:fltVal val="0"/>
                                          </p:val>
                                        </p:tav>
                                        <p:tav tm="100000">
                                          <p:val>
                                            <p:strVal val="#ppt_w"/>
                                          </p:val>
                                        </p:tav>
                                      </p:tavLst>
                                    </p:anim>
                                    <p:anim calcmode="lin" valueType="num">
                                      <p:cBhvr>
                                        <p:cTn id="52" dur="1000" fill="hold"/>
                                        <p:tgtEl>
                                          <p:spTgt spid="521"/>
                                        </p:tgtEl>
                                        <p:attrNameLst>
                                          <p:attrName>ppt_h</p:attrName>
                                        </p:attrNameLst>
                                      </p:cBhvr>
                                      <p:tavLst>
                                        <p:tav tm="0">
                                          <p:val>
                                            <p:fltVal val="0"/>
                                          </p:val>
                                        </p:tav>
                                        <p:tav tm="100000">
                                          <p:val>
                                            <p:strVal val="#ppt_h"/>
                                          </p:val>
                                        </p:tav>
                                      </p:tavLst>
                                    </p:anim>
                                  </p:childTnLst>
                                </p:cTn>
                              </p:par>
                            </p:childTnLst>
                          </p:cTn>
                        </p:par>
                        <p:par>
                          <p:cTn id="53" fill="hold" nodeType="afterGroup">
                            <p:stCondLst>
                              <p:cond delay="8000"/>
                            </p:stCondLst>
                            <p:childTnLst>
                              <p:par>
                                <p:cTn id="54" presetID="23" presetClass="entr" presetSubtype="16" fill="hold" grpId="0" nodeType="afterEffect">
                                  <p:stCondLst>
                                    <p:cond delay="0"/>
                                  </p:stCondLst>
                                  <p:iterate>
                                    <p:tmAbs val="0"/>
                                  </p:iterate>
                                  <p:childTnLst>
                                    <p:set>
                                      <p:cBhvr>
                                        <p:cTn id="55" fill="hold"/>
                                        <p:tgtEl>
                                          <p:spTgt spid="522"/>
                                        </p:tgtEl>
                                        <p:attrNameLst>
                                          <p:attrName>style.visibility</p:attrName>
                                        </p:attrNameLst>
                                      </p:cBhvr>
                                      <p:to>
                                        <p:strVal val="visible"/>
                                      </p:to>
                                    </p:set>
                                    <p:anim calcmode="lin" valueType="num">
                                      <p:cBhvr>
                                        <p:cTn id="56" dur="1000" fill="hold"/>
                                        <p:tgtEl>
                                          <p:spTgt spid="522"/>
                                        </p:tgtEl>
                                        <p:attrNameLst>
                                          <p:attrName>ppt_w</p:attrName>
                                        </p:attrNameLst>
                                      </p:cBhvr>
                                      <p:tavLst>
                                        <p:tav tm="0">
                                          <p:val>
                                            <p:fltVal val="0"/>
                                          </p:val>
                                        </p:tav>
                                        <p:tav tm="100000">
                                          <p:val>
                                            <p:strVal val="#ppt_w"/>
                                          </p:val>
                                        </p:tav>
                                      </p:tavLst>
                                    </p:anim>
                                    <p:anim calcmode="lin" valueType="num">
                                      <p:cBhvr>
                                        <p:cTn id="57" dur="1000" fill="hold"/>
                                        <p:tgtEl>
                                          <p:spTgt spid="522"/>
                                        </p:tgtEl>
                                        <p:attrNameLst>
                                          <p:attrName>ppt_h</p:attrName>
                                        </p:attrNameLst>
                                      </p:cBhvr>
                                      <p:tavLst>
                                        <p:tav tm="0">
                                          <p:val>
                                            <p:fltVal val="0"/>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16" fill="hold" grpId="0" nodeType="clickEffect">
                                  <p:stCondLst>
                                    <p:cond delay="0"/>
                                  </p:stCondLst>
                                  <p:iterate>
                                    <p:tmAbs val="0"/>
                                  </p:iterate>
                                  <p:childTnLst>
                                    <p:set>
                                      <p:cBhvr>
                                        <p:cTn id="61" fill="hold"/>
                                        <p:tgtEl>
                                          <p:spTgt spid="529"/>
                                        </p:tgtEl>
                                        <p:attrNameLst>
                                          <p:attrName>style.visibility</p:attrName>
                                        </p:attrNameLst>
                                      </p:cBhvr>
                                      <p:to>
                                        <p:strVal val="visible"/>
                                      </p:to>
                                    </p:set>
                                    <p:anim calcmode="lin" valueType="num">
                                      <p:cBhvr>
                                        <p:cTn id="62" dur="1000" fill="hold"/>
                                        <p:tgtEl>
                                          <p:spTgt spid="529"/>
                                        </p:tgtEl>
                                        <p:attrNameLst>
                                          <p:attrName>ppt_w</p:attrName>
                                        </p:attrNameLst>
                                      </p:cBhvr>
                                      <p:tavLst>
                                        <p:tav tm="0">
                                          <p:val>
                                            <p:fltVal val="0"/>
                                          </p:val>
                                        </p:tav>
                                        <p:tav tm="100000">
                                          <p:val>
                                            <p:strVal val="#ppt_w"/>
                                          </p:val>
                                        </p:tav>
                                      </p:tavLst>
                                    </p:anim>
                                    <p:anim calcmode="lin" valueType="num">
                                      <p:cBhvr>
                                        <p:cTn id="63" dur="1000" fill="hold"/>
                                        <p:tgtEl>
                                          <p:spTgt spid="529"/>
                                        </p:tgtEl>
                                        <p:attrNameLst>
                                          <p:attrName>ppt_h</p:attrName>
                                        </p:attrNameLst>
                                      </p:cBhvr>
                                      <p:tavLst>
                                        <p:tav tm="0">
                                          <p:val>
                                            <p:fltVal val="0"/>
                                          </p:val>
                                        </p:tav>
                                        <p:tav tm="100000">
                                          <p:val>
                                            <p:strVal val="#ppt_h"/>
                                          </p:val>
                                        </p:tav>
                                      </p:tavLst>
                                    </p:anim>
                                  </p:childTnLst>
                                </p:cTn>
                              </p:par>
                            </p:childTnLst>
                          </p:cTn>
                        </p:par>
                        <p:par>
                          <p:cTn id="64" fill="hold" nodeType="afterGroup">
                            <p:stCondLst>
                              <p:cond delay="1000"/>
                            </p:stCondLst>
                            <p:childTnLst>
                              <p:par>
                                <p:cTn id="65" presetID="23" presetClass="entr" presetSubtype="16" fill="hold" grpId="0" nodeType="afterEffect">
                                  <p:stCondLst>
                                    <p:cond delay="0"/>
                                  </p:stCondLst>
                                  <p:iterate>
                                    <p:tmAbs val="0"/>
                                  </p:iterate>
                                  <p:childTnLst>
                                    <p:set>
                                      <p:cBhvr>
                                        <p:cTn id="66" fill="hold"/>
                                        <p:tgtEl>
                                          <p:spTgt spid="533"/>
                                        </p:tgtEl>
                                        <p:attrNameLst>
                                          <p:attrName>style.visibility</p:attrName>
                                        </p:attrNameLst>
                                      </p:cBhvr>
                                      <p:to>
                                        <p:strVal val="visible"/>
                                      </p:to>
                                    </p:set>
                                    <p:anim calcmode="lin" valueType="num">
                                      <p:cBhvr>
                                        <p:cTn id="67" dur="1000" fill="hold"/>
                                        <p:tgtEl>
                                          <p:spTgt spid="533"/>
                                        </p:tgtEl>
                                        <p:attrNameLst>
                                          <p:attrName>ppt_w</p:attrName>
                                        </p:attrNameLst>
                                      </p:cBhvr>
                                      <p:tavLst>
                                        <p:tav tm="0">
                                          <p:val>
                                            <p:fltVal val="0"/>
                                          </p:val>
                                        </p:tav>
                                        <p:tav tm="100000">
                                          <p:val>
                                            <p:strVal val="#ppt_w"/>
                                          </p:val>
                                        </p:tav>
                                      </p:tavLst>
                                    </p:anim>
                                    <p:anim calcmode="lin" valueType="num">
                                      <p:cBhvr>
                                        <p:cTn id="68" dur="1000" fill="hold"/>
                                        <p:tgtEl>
                                          <p:spTgt spid="533"/>
                                        </p:tgtEl>
                                        <p:attrNameLst>
                                          <p:attrName>ppt_h</p:attrName>
                                        </p:attrNameLst>
                                      </p:cBhvr>
                                      <p:tavLst>
                                        <p:tav tm="0">
                                          <p:val>
                                            <p:fltVal val="0"/>
                                          </p:val>
                                        </p:tav>
                                        <p:tav tm="100000">
                                          <p:val>
                                            <p:strVal val="#ppt_h"/>
                                          </p:val>
                                        </p:tav>
                                      </p:tavLst>
                                    </p:anim>
                                  </p:childTnLst>
                                </p:cTn>
                              </p:par>
                            </p:childTnLst>
                          </p:cTn>
                        </p:par>
                        <p:par>
                          <p:cTn id="69" fill="hold" nodeType="afterGroup">
                            <p:stCondLst>
                              <p:cond delay="2000"/>
                            </p:stCondLst>
                            <p:childTnLst>
                              <p:par>
                                <p:cTn id="70" presetID="23" presetClass="entr" presetSubtype="16" fill="hold" grpId="0" nodeType="afterEffect">
                                  <p:stCondLst>
                                    <p:cond delay="0"/>
                                  </p:stCondLst>
                                  <p:iterate>
                                    <p:tmAbs val="0"/>
                                  </p:iterate>
                                  <p:childTnLst>
                                    <p:set>
                                      <p:cBhvr>
                                        <p:cTn id="71" fill="hold"/>
                                        <p:tgtEl>
                                          <p:spTgt spid="537"/>
                                        </p:tgtEl>
                                        <p:attrNameLst>
                                          <p:attrName>style.visibility</p:attrName>
                                        </p:attrNameLst>
                                      </p:cBhvr>
                                      <p:to>
                                        <p:strVal val="visible"/>
                                      </p:to>
                                    </p:set>
                                    <p:anim calcmode="lin" valueType="num">
                                      <p:cBhvr>
                                        <p:cTn id="72" dur="1000" fill="hold"/>
                                        <p:tgtEl>
                                          <p:spTgt spid="537"/>
                                        </p:tgtEl>
                                        <p:attrNameLst>
                                          <p:attrName>ppt_w</p:attrName>
                                        </p:attrNameLst>
                                      </p:cBhvr>
                                      <p:tavLst>
                                        <p:tav tm="0">
                                          <p:val>
                                            <p:fltVal val="0"/>
                                          </p:val>
                                        </p:tav>
                                        <p:tav tm="100000">
                                          <p:val>
                                            <p:strVal val="#ppt_w"/>
                                          </p:val>
                                        </p:tav>
                                      </p:tavLst>
                                    </p:anim>
                                    <p:anim calcmode="lin" valueType="num">
                                      <p:cBhvr>
                                        <p:cTn id="73" dur="1000" fill="hold"/>
                                        <p:tgtEl>
                                          <p:spTgt spid="537"/>
                                        </p:tgtEl>
                                        <p:attrNameLst>
                                          <p:attrName>ppt_h</p:attrName>
                                        </p:attrNameLst>
                                      </p:cBhvr>
                                      <p:tavLst>
                                        <p:tav tm="0">
                                          <p:val>
                                            <p:fltVal val="0"/>
                                          </p:val>
                                        </p:tav>
                                        <p:tav tm="100000">
                                          <p:val>
                                            <p:strVal val="#ppt_h"/>
                                          </p:val>
                                        </p:tav>
                                      </p:tavLst>
                                    </p:anim>
                                  </p:childTnLst>
                                </p:cTn>
                              </p:par>
                            </p:childTnLst>
                          </p:cTn>
                        </p:par>
                        <p:par>
                          <p:cTn id="74" fill="hold" nodeType="afterGroup">
                            <p:stCondLst>
                              <p:cond delay="3000"/>
                            </p:stCondLst>
                            <p:childTnLst>
                              <p:par>
                                <p:cTn id="75" presetID="23" presetClass="entr" presetSubtype="16" fill="hold" grpId="0" nodeType="afterEffect">
                                  <p:stCondLst>
                                    <p:cond delay="0"/>
                                  </p:stCondLst>
                                  <p:iterate>
                                    <p:tmAbs val="0"/>
                                  </p:iterate>
                                  <p:childTnLst>
                                    <p:set>
                                      <p:cBhvr>
                                        <p:cTn id="76" fill="hold"/>
                                        <p:tgtEl>
                                          <p:spTgt spid="525"/>
                                        </p:tgtEl>
                                        <p:attrNameLst>
                                          <p:attrName>style.visibility</p:attrName>
                                        </p:attrNameLst>
                                      </p:cBhvr>
                                      <p:to>
                                        <p:strVal val="visible"/>
                                      </p:to>
                                    </p:set>
                                    <p:anim calcmode="lin" valueType="num">
                                      <p:cBhvr>
                                        <p:cTn id="77" dur="1000" fill="hold"/>
                                        <p:tgtEl>
                                          <p:spTgt spid="525"/>
                                        </p:tgtEl>
                                        <p:attrNameLst>
                                          <p:attrName>ppt_w</p:attrName>
                                        </p:attrNameLst>
                                      </p:cBhvr>
                                      <p:tavLst>
                                        <p:tav tm="0">
                                          <p:val>
                                            <p:fltVal val="0"/>
                                          </p:val>
                                        </p:tav>
                                        <p:tav tm="100000">
                                          <p:val>
                                            <p:strVal val="#ppt_w"/>
                                          </p:val>
                                        </p:tav>
                                      </p:tavLst>
                                    </p:anim>
                                    <p:anim calcmode="lin" valueType="num">
                                      <p:cBhvr>
                                        <p:cTn id="78" dur="1000" fill="hold"/>
                                        <p:tgtEl>
                                          <p:spTgt spid="525"/>
                                        </p:tgtEl>
                                        <p:attrNameLst>
                                          <p:attrName>ppt_h</p:attrName>
                                        </p:attrNameLst>
                                      </p:cBhvr>
                                      <p:tavLst>
                                        <p:tav tm="0">
                                          <p:val>
                                            <p:fltVal val="0"/>
                                          </p:val>
                                        </p:tav>
                                        <p:tav tm="100000">
                                          <p:val>
                                            <p:strVal val="#ppt_h"/>
                                          </p:val>
                                        </p:tav>
                                      </p:tavLst>
                                    </p:anim>
                                  </p:childTnLst>
                                </p:cTn>
                              </p:par>
                            </p:childTnLst>
                          </p:cTn>
                        </p:par>
                        <p:par>
                          <p:cTn id="79" fill="hold" nodeType="afterGroup">
                            <p:stCondLst>
                              <p:cond delay="4000"/>
                            </p:stCondLst>
                            <p:childTnLst>
                              <p:par>
                                <p:cTn id="80" presetID="23" presetClass="entr" presetSubtype="16" fill="hold" grpId="0" nodeType="afterEffect">
                                  <p:stCondLst>
                                    <p:cond delay="0"/>
                                  </p:stCondLst>
                                  <p:iterate>
                                    <p:tmAbs val="0"/>
                                  </p:iterate>
                                  <p:childTnLst>
                                    <p:set>
                                      <p:cBhvr>
                                        <p:cTn id="81" fill="hold"/>
                                        <p:tgtEl>
                                          <p:spTgt spid="526"/>
                                        </p:tgtEl>
                                        <p:attrNameLst>
                                          <p:attrName>style.visibility</p:attrName>
                                        </p:attrNameLst>
                                      </p:cBhvr>
                                      <p:to>
                                        <p:strVal val="visible"/>
                                      </p:to>
                                    </p:set>
                                    <p:anim calcmode="lin" valueType="num">
                                      <p:cBhvr>
                                        <p:cTn id="82" dur="1000" fill="hold"/>
                                        <p:tgtEl>
                                          <p:spTgt spid="526"/>
                                        </p:tgtEl>
                                        <p:attrNameLst>
                                          <p:attrName>ppt_w</p:attrName>
                                        </p:attrNameLst>
                                      </p:cBhvr>
                                      <p:tavLst>
                                        <p:tav tm="0">
                                          <p:val>
                                            <p:fltVal val="0"/>
                                          </p:val>
                                        </p:tav>
                                        <p:tav tm="100000">
                                          <p:val>
                                            <p:strVal val="#ppt_w"/>
                                          </p:val>
                                        </p:tav>
                                      </p:tavLst>
                                    </p:anim>
                                    <p:anim calcmode="lin" valueType="num">
                                      <p:cBhvr>
                                        <p:cTn id="83" dur="1000" fill="hold"/>
                                        <p:tgtEl>
                                          <p:spTgt spid="526"/>
                                        </p:tgtEl>
                                        <p:attrNameLst>
                                          <p:attrName>ppt_h</p:attrName>
                                        </p:attrNameLst>
                                      </p:cBhvr>
                                      <p:tavLst>
                                        <p:tav tm="0">
                                          <p:val>
                                            <p:fltVal val="0"/>
                                          </p:val>
                                        </p:tav>
                                        <p:tav tm="100000">
                                          <p:val>
                                            <p:strVal val="#ppt_h"/>
                                          </p:val>
                                        </p:tav>
                                      </p:tavLst>
                                    </p:anim>
                                  </p:childTnLst>
                                </p:cTn>
                              </p:par>
                            </p:childTnLst>
                          </p:cTn>
                        </p:par>
                        <p:par>
                          <p:cTn id="84" fill="hold" nodeType="afterGroup">
                            <p:stCondLst>
                              <p:cond delay="5000"/>
                            </p:stCondLst>
                            <p:childTnLst>
                              <p:par>
                                <p:cTn id="85" presetID="23" presetClass="entr" presetSubtype="16" fill="hold" grpId="0" nodeType="afterEffect">
                                  <p:stCondLst>
                                    <p:cond delay="0"/>
                                  </p:stCondLst>
                                  <p:iterate>
                                    <p:tmAbs val="0"/>
                                  </p:iterate>
                                  <p:childTnLst>
                                    <p:set>
                                      <p:cBhvr>
                                        <p:cTn id="86" fill="hold"/>
                                        <p:tgtEl>
                                          <p:spTgt spid="527"/>
                                        </p:tgtEl>
                                        <p:attrNameLst>
                                          <p:attrName>style.visibility</p:attrName>
                                        </p:attrNameLst>
                                      </p:cBhvr>
                                      <p:to>
                                        <p:strVal val="visible"/>
                                      </p:to>
                                    </p:set>
                                    <p:anim calcmode="lin" valueType="num">
                                      <p:cBhvr>
                                        <p:cTn id="87" dur="1000" fill="hold"/>
                                        <p:tgtEl>
                                          <p:spTgt spid="527"/>
                                        </p:tgtEl>
                                        <p:attrNameLst>
                                          <p:attrName>ppt_w</p:attrName>
                                        </p:attrNameLst>
                                      </p:cBhvr>
                                      <p:tavLst>
                                        <p:tav tm="0">
                                          <p:val>
                                            <p:fltVal val="0"/>
                                          </p:val>
                                        </p:tav>
                                        <p:tav tm="100000">
                                          <p:val>
                                            <p:strVal val="#ppt_w"/>
                                          </p:val>
                                        </p:tav>
                                      </p:tavLst>
                                    </p:anim>
                                    <p:anim calcmode="lin" valueType="num">
                                      <p:cBhvr>
                                        <p:cTn id="88" dur="1000" fill="hold"/>
                                        <p:tgtEl>
                                          <p:spTgt spid="527"/>
                                        </p:tgtEl>
                                        <p:attrNameLst>
                                          <p:attrName>ppt_h</p:attrName>
                                        </p:attrNameLst>
                                      </p:cBhvr>
                                      <p:tavLst>
                                        <p:tav tm="0">
                                          <p:val>
                                            <p:fltVal val="0"/>
                                          </p:val>
                                        </p:tav>
                                        <p:tav tm="100000">
                                          <p:val>
                                            <p:strVal val="#ppt_h"/>
                                          </p:val>
                                        </p:tav>
                                      </p:tavLst>
                                    </p:anim>
                                  </p:childTnLst>
                                </p:cTn>
                              </p:par>
                            </p:childTnLst>
                          </p:cTn>
                        </p:par>
                        <p:par>
                          <p:cTn id="89" fill="hold" nodeType="afterGroup">
                            <p:stCondLst>
                              <p:cond delay="6000"/>
                            </p:stCondLst>
                            <p:childTnLst>
                              <p:par>
                                <p:cTn id="90" presetID="23" presetClass="entr" presetSubtype="16" fill="hold" grpId="0" nodeType="afterEffect">
                                  <p:stCondLst>
                                    <p:cond delay="0"/>
                                  </p:stCondLst>
                                  <p:iterate>
                                    <p:tmAbs val="0"/>
                                  </p:iterate>
                                  <p:childTnLst>
                                    <p:set>
                                      <p:cBhvr>
                                        <p:cTn id="91" fill="hold"/>
                                        <p:tgtEl>
                                          <p:spTgt spid="528"/>
                                        </p:tgtEl>
                                        <p:attrNameLst>
                                          <p:attrName>style.visibility</p:attrName>
                                        </p:attrNameLst>
                                      </p:cBhvr>
                                      <p:to>
                                        <p:strVal val="visible"/>
                                      </p:to>
                                    </p:set>
                                    <p:anim calcmode="lin" valueType="num">
                                      <p:cBhvr>
                                        <p:cTn id="92" dur="1000" fill="hold"/>
                                        <p:tgtEl>
                                          <p:spTgt spid="528"/>
                                        </p:tgtEl>
                                        <p:attrNameLst>
                                          <p:attrName>ppt_w</p:attrName>
                                        </p:attrNameLst>
                                      </p:cBhvr>
                                      <p:tavLst>
                                        <p:tav tm="0">
                                          <p:val>
                                            <p:fltVal val="0"/>
                                          </p:val>
                                        </p:tav>
                                        <p:tav tm="100000">
                                          <p:val>
                                            <p:strVal val="#ppt_w"/>
                                          </p:val>
                                        </p:tav>
                                      </p:tavLst>
                                    </p:anim>
                                    <p:anim calcmode="lin" valueType="num">
                                      <p:cBhvr>
                                        <p:cTn id="93" dur="1000" fill="hold"/>
                                        <p:tgtEl>
                                          <p:spTgt spid="528"/>
                                        </p:tgtEl>
                                        <p:attrNameLst>
                                          <p:attrName>ppt_h</p:attrName>
                                        </p:attrNameLst>
                                      </p:cBhvr>
                                      <p:tavLst>
                                        <p:tav tm="0">
                                          <p:val>
                                            <p:fltVal val="0"/>
                                          </p:val>
                                        </p:tav>
                                        <p:tav tm="100000">
                                          <p:val>
                                            <p:strVal val="#ppt_h"/>
                                          </p:val>
                                        </p:tav>
                                      </p:tavLst>
                                    </p:anim>
                                  </p:childTnLst>
                                </p:cTn>
                              </p:par>
                            </p:childTnLst>
                          </p:cTn>
                        </p:par>
                        <p:par>
                          <p:cTn id="94" fill="hold" nodeType="afterGroup">
                            <p:stCondLst>
                              <p:cond delay="7000"/>
                            </p:stCondLst>
                            <p:childTnLst>
                              <p:par>
                                <p:cTn id="95" presetID="23" presetClass="entr" presetSubtype="16" fill="hold" grpId="0" nodeType="afterEffect">
                                  <p:stCondLst>
                                    <p:cond delay="0"/>
                                  </p:stCondLst>
                                  <p:iterate>
                                    <p:tmAbs val="0"/>
                                  </p:iterate>
                                  <p:childTnLst>
                                    <p:set>
                                      <p:cBhvr>
                                        <p:cTn id="96" fill="hold"/>
                                        <p:tgtEl>
                                          <p:spTgt spid="539"/>
                                        </p:tgtEl>
                                        <p:attrNameLst>
                                          <p:attrName>style.visibility</p:attrName>
                                        </p:attrNameLst>
                                      </p:cBhvr>
                                      <p:to>
                                        <p:strVal val="visible"/>
                                      </p:to>
                                    </p:set>
                                    <p:anim calcmode="lin" valueType="num">
                                      <p:cBhvr>
                                        <p:cTn id="97" dur="1000" fill="hold"/>
                                        <p:tgtEl>
                                          <p:spTgt spid="539"/>
                                        </p:tgtEl>
                                        <p:attrNameLst>
                                          <p:attrName>ppt_w</p:attrName>
                                        </p:attrNameLst>
                                      </p:cBhvr>
                                      <p:tavLst>
                                        <p:tav tm="0">
                                          <p:val>
                                            <p:fltVal val="0"/>
                                          </p:val>
                                        </p:tav>
                                        <p:tav tm="100000">
                                          <p:val>
                                            <p:strVal val="#ppt_w"/>
                                          </p:val>
                                        </p:tav>
                                      </p:tavLst>
                                    </p:anim>
                                    <p:anim calcmode="lin" valueType="num">
                                      <p:cBhvr>
                                        <p:cTn id="98" dur="1000" fill="hold"/>
                                        <p:tgtEl>
                                          <p:spTgt spid="539"/>
                                        </p:tgtEl>
                                        <p:attrNameLst>
                                          <p:attrName>ppt_h</p:attrName>
                                        </p:attrNameLst>
                                      </p:cBhvr>
                                      <p:tavLst>
                                        <p:tav tm="0">
                                          <p:val>
                                            <p:fltVal val="0"/>
                                          </p:val>
                                        </p:tav>
                                        <p:tav tm="100000">
                                          <p:val>
                                            <p:strVal val="#ppt_h"/>
                                          </p:val>
                                        </p:tav>
                                      </p:tavLst>
                                    </p:anim>
                                  </p:childTnLst>
                                </p:cTn>
                              </p:par>
                            </p:childTnLst>
                          </p:cTn>
                        </p:par>
                        <p:par>
                          <p:cTn id="99" fill="hold" nodeType="afterGroup">
                            <p:stCondLst>
                              <p:cond delay="8000"/>
                            </p:stCondLst>
                            <p:childTnLst>
                              <p:par>
                                <p:cTn id="100" presetID="23" presetClass="entr" presetSubtype="16" fill="hold" grpId="0" nodeType="afterEffect">
                                  <p:stCondLst>
                                    <p:cond delay="0"/>
                                  </p:stCondLst>
                                  <p:iterate>
                                    <p:tmAbs val="0"/>
                                  </p:iterate>
                                  <p:childTnLst>
                                    <p:set>
                                      <p:cBhvr>
                                        <p:cTn id="101" fill="hold"/>
                                        <p:tgtEl>
                                          <p:spTgt spid="541"/>
                                        </p:tgtEl>
                                        <p:attrNameLst>
                                          <p:attrName>style.visibility</p:attrName>
                                        </p:attrNameLst>
                                      </p:cBhvr>
                                      <p:to>
                                        <p:strVal val="visible"/>
                                      </p:to>
                                    </p:set>
                                    <p:anim calcmode="lin" valueType="num">
                                      <p:cBhvr>
                                        <p:cTn id="102" dur="1000" fill="hold"/>
                                        <p:tgtEl>
                                          <p:spTgt spid="541"/>
                                        </p:tgtEl>
                                        <p:attrNameLst>
                                          <p:attrName>ppt_w</p:attrName>
                                        </p:attrNameLst>
                                      </p:cBhvr>
                                      <p:tavLst>
                                        <p:tav tm="0">
                                          <p:val>
                                            <p:fltVal val="0"/>
                                          </p:val>
                                        </p:tav>
                                        <p:tav tm="100000">
                                          <p:val>
                                            <p:strVal val="#ppt_w"/>
                                          </p:val>
                                        </p:tav>
                                      </p:tavLst>
                                    </p:anim>
                                    <p:anim calcmode="lin" valueType="num">
                                      <p:cBhvr>
                                        <p:cTn id="103" dur="1000" fill="hold"/>
                                        <p:tgtEl>
                                          <p:spTgt spid="541"/>
                                        </p:tgtEl>
                                        <p:attrNameLst>
                                          <p:attrName>ppt_h</p:attrName>
                                        </p:attrNameLst>
                                      </p:cBhvr>
                                      <p:tavLst>
                                        <p:tav tm="0">
                                          <p:val>
                                            <p:fltVal val="0"/>
                                          </p:val>
                                        </p:tav>
                                        <p:tav tm="100000">
                                          <p:val>
                                            <p:strVal val="#ppt_h"/>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fill="hold" grpId="0" nodeType="clickEffect">
                                  <p:stCondLst>
                                    <p:cond delay="0"/>
                                  </p:stCondLst>
                                  <p:iterate>
                                    <p:tmAbs val="0"/>
                                  </p:iterate>
                                  <p:childTnLst>
                                    <p:set>
                                      <p:cBhvr>
                                        <p:cTn id="107" fill="hold"/>
                                        <p:tgtEl>
                                          <p:spTgt spid="545"/>
                                        </p:tgtEl>
                                        <p:attrNameLst>
                                          <p:attrName>style.visibility</p:attrName>
                                        </p:attrNameLst>
                                      </p:cBhvr>
                                      <p:to>
                                        <p:strVal val="visible"/>
                                      </p:to>
                                    </p:set>
                                    <p:animEffect transition="in" filter="dissolve">
                                      <p:cBhvr>
                                        <p:cTn id="108" dur="2500"/>
                                        <p:tgtEl>
                                          <p:spTgt spid="545"/>
                                        </p:tgtEl>
                                      </p:cBhvr>
                                    </p:animEffect>
                                  </p:childTnLst>
                                </p:cTn>
                              </p:par>
                            </p:childTnLst>
                          </p:cTn>
                        </p:par>
                        <p:par>
                          <p:cTn id="109" fill="hold" nodeType="afterGroup">
                            <p:stCondLst>
                              <p:cond delay="2500"/>
                            </p:stCondLst>
                            <p:childTnLst>
                              <p:par>
                                <p:cTn id="110" presetID="9" presetClass="entr" fill="hold" grpId="0" nodeType="afterEffect">
                                  <p:stCondLst>
                                    <p:cond delay="0"/>
                                  </p:stCondLst>
                                  <p:iterate>
                                    <p:tmAbs val="0"/>
                                  </p:iterate>
                                  <p:childTnLst>
                                    <p:set>
                                      <p:cBhvr>
                                        <p:cTn id="111" fill="hold"/>
                                        <p:tgtEl>
                                          <p:spTgt spid="546"/>
                                        </p:tgtEl>
                                        <p:attrNameLst>
                                          <p:attrName>style.visibility</p:attrName>
                                        </p:attrNameLst>
                                      </p:cBhvr>
                                      <p:to>
                                        <p:strVal val="visible"/>
                                      </p:to>
                                    </p:set>
                                    <p:animEffect transition="in" filter="dissolve">
                                      <p:cBhvr>
                                        <p:cTn id="112" dur="2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animBg="1" advAuto="0"/>
      <p:bldP spid="510" grpId="0" animBg="1" advAuto="0"/>
      <p:bldP spid="513" grpId="0" animBg="1" advAuto="0"/>
      <p:bldP spid="514" grpId="0" animBg="1" advAuto="0"/>
      <p:bldP spid="517" grpId="0" animBg="1" advAuto="0"/>
      <p:bldP spid="518" grpId="0" animBg="1" advAuto="0"/>
      <p:bldP spid="521" grpId="0" animBg="1" advAuto="0"/>
      <p:bldP spid="522" grpId="0" animBg="1" advAuto="0"/>
      <p:bldP spid="525" grpId="0" animBg="1" advAuto="0"/>
      <p:bldP spid="526" grpId="0" animBg="1" advAuto="0"/>
      <p:bldP spid="527" grpId="0" animBg="1" advAuto="0"/>
      <p:bldP spid="528" grpId="0" animBg="1" advAuto="0"/>
      <p:bldP spid="529" grpId="0" animBg="1" advAuto="0"/>
      <p:bldP spid="531" grpId="0" animBg="1" advAuto="0"/>
      <p:bldP spid="533" grpId="0" animBg="1" advAuto="0"/>
      <p:bldP spid="535" grpId="0" animBg="1" advAuto="0"/>
      <p:bldP spid="537" grpId="0" animBg="1" advAuto="0"/>
      <p:bldP spid="539" grpId="0" animBg="1" advAuto="0"/>
      <p:bldP spid="541" grpId="0" animBg="1" advAuto="0"/>
      <p:bldP spid="545" grpId="0" animBg="1" advAuto="0"/>
      <p:bldP spid="546" grpId="0" animBg="1" advAuto="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droppedImage.png">
            <a:extLst>
              <a:ext uri="{FF2B5EF4-FFF2-40B4-BE49-F238E27FC236}">
                <a16:creationId xmlns:a16="http://schemas.microsoft.com/office/drawing/2014/main" id="{219F3D05-B86F-1E4A-A71A-4ADDB43BFC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2813" y="534989"/>
            <a:ext cx="7815262"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 name="Group 583">
            <a:extLst>
              <a:ext uri="{FF2B5EF4-FFF2-40B4-BE49-F238E27FC236}">
                <a16:creationId xmlns:a16="http://schemas.microsoft.com/office/drawing/2014/main" id="{92975D31-881A-BD49-B1E6-08942654D808}"/>
              </a:ext>
            </a:extLst>
          </p:cNvPr>
          <p:cNvGrpSpPr>
            <a:grpSpLocks/>
          </p:cNvGrpSpPr>
          <p:nvPr/>
        </p:nvGrpSpPr>
        <p:grpSpPr bwMode="auto">
          <a:xfrm>
            <a:off x="4541838" y="339726"/>
            <a:ext cx="2741612" cy="955675"/>
            <a:chOff x="0" y="0"/>
            <a:chExt cx="3898900" cy="1358900"/>
          </a:xfrm>
        </p:grpSpPr>
        <p:sp>
          <p:nvSpPr>
            <p:cNvPr id="582" name="Shape 582">
              <a:extLst>
                <a:ext uri="{FF2B5EF4-FFF2-40B4-BE49-F238E27FC236}">
                  <a16:creationId xmlns:a16="http://schemas.microsoft.com/office/drawing/2014/main" id="{11264631-1F97-DA42-B92D-38ED2E2B9825}"/>
                </a:ext>
              </a:extLst>
            </p:cNvPr>
            <p:cNvSpPr/>
            <p:nvPr/>
          </p:nvSpPr>
          <p:spPr>
            <a:xfrm>
              <a:off x="38379" y="38375"/>
              <a:ext cx="3822143" cy="1282151"/>
            </a:xfrm>
            <a:prstGeom prst="roundRect">
              <a:avLst>
                <a:gd name="adj" fmla="val 14851"/>
              </a:avLst>
            </a:prstGeom>
            <a:solidFill>
              <a:srgbClr val="005493"/>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56" name="Image 580">
              <a:extLst>
                <a:ext uri="{FF2B5EF4-FFF2-40B4-BE49-F238E27FC236}">
                  <a16:creationId xmlns:a16="http://schemas.microsoft.com/office/drawing/2014/main" id="{A30FD44F-16EB-F449-87BB-5ECC4627A0F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98900" cy="135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4" name="Shape 584">
            <a:extLst>
              <a:ext uri="{FF2B5EF4-FFF2-40B4-BE49-F238E27FC236}">
                <a16:creationId xmlns:a16="http://schemas.microsoft.com/office/drawing/2014/main" id="{34875D16-4BF2-8C49-AED6-E1B2342BC901}"/>
              </a:ext>
            </a:extLst>
          </p:cNvPr>
          <p:cNvSpPr>
            <a:spLocks noChangeArrowheads="1"/>
          </p:cNvSpPr>
          <p:nvPr/>
        </p:nvSpPr>
        <p:spPr bwMode="auto">
          <a:xfrm>
            <a:off x="4954588" y="485775"/>
            <a:ext cx="2290762" cy="590550"/>
          </a:xfrm>
          <a:prstGeom prst="rect">
            <a:avLst/>
          </a:prstGeom>
          <a:noFill/>
          <a:ln>
            <a:noFill/>
          </a:ln>
        </p:spPr>
        <p:txBody>
          <a:bodyPr wrap="none" lIns="35719" tIns="35719" rIns="35719" bIns="35719" anchor="ctr">
            <a:spAutoFit/>
          </a:bodyPr>
          <a:lstStyle>
            <a:lvl1pPr>
              <a:defRPr sz="4800" b="1">
                <a:solidFill>
                  <a:srgbClr val="FFFFFF"/>
                </a:solidFill>
                <a:latin typeface="Tw Cen MT"/>
                <a:ea typeface="Tw Cen MT"/>
                <a:cs typeface="Tw Cen MT"/>
                <a:sym typeface="Tw Cen MT"/>
              </a:defRPr>
            </a:lvl1pPr>
          </a:lstStyle>
          <a:p>
            <a:pPr eaLnBrk="1" hangingPunct="1">
              <a:defRPr/>
            </a:pPr>
            <a:r>
              <a:rPr sz="3375"/>
              <a:t>41 étudiants</a:t>
            </a:r>
          </a:p>
        </p:txBody>
      </p:sp>
      <p:pic>
        <p:nvPicPr>
          <p:cNvPr id="585" name="Image 584">
            <a:extLst>
              <a:ext uri="{FF2B5EF4-FFF2-40B4-BE49-F238E27FC236}">
                <a16:creationId xmlns:a16="http://schemas.microsoft.com/office/drawing/2014/main" id="{3C0F671C-E566-EA46-BFE8-D4D1D23DFC69}"/>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541963" y="1108075"/>
            <a:ext cx="874712"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 name="Image 586">
            <a:extLst>
              <a:ext uri="{FF2B5EF4-FFF2-40B4-BE49-F238E27FC236}">
                <a16:creationId xmlns:a16="http://schemas.microsoft.com/office/drawing/2014/main" id="{F09D2490-49F2-7842-BFB1-699050AA28E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57913" y="1231900"/>
            <a:ext cx="21526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 name="Image 588">
            <a:extLst>
              <a:ext uri="{FF2B5EF4-FFF2-40B4-BE49-F238E27FC236}">
                <a16:creationId xmlns:a16="http://schemas.microsoft.com/office/drawing/2014/main" id="{906F223D-F90C-F04F-AEB0-BA00DB5E65F2}"/>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694114" y="1187450"/>
            <a:ext cx="22320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 name="Group 593">
            <a:extLst>
              <a:ext uri="{FF2B5EF4-FFF2-40B4-BE49-F238E27FC236}">
                <a16:creationId xmlns:a16="http://schemas.microsoft.com/office/drawing/2014/main" id="{93724483-4B7B-AF41-88FC-3F93E0B7B0BB}"/>
              </a:ext>
            </a:extLst>
          </p:cNvPr>
          <p:cNvGrpSpPr>
            <a:grpSpLocks/>
          </p:cNvGrpSpPr>
          <p:nvPr/>
        </p:nvGrpSpPr>
        <p:grpSpPr bwMode="auto">
          <a:xfrm>
            <a:off x="2033589" y="3625851"/>
            <a:ext cx="2320925" cy="1241425"/>
            <a:chOff x="0" y="0"/>
            <a:chExt cx="3302000" cy="1765300"/>
          </a:xfrm>
        </p:grpSpPr>
        <p:sp>
          <p:nvSpPr>
            <p:cNvPr id="592" name="Shape 592">
              <a:extLst>
                <a:ext uri="{FF2B5EF4-FFF2-40B4-BE49-F238E27FC236}">
                  <a16:creationId xmlns:a16="http://schemas.microsoft.com/office/drawing/2014/main" id="{CD477E6E-E093-974B-B260-C162A0459CEA}"/>
                </a:ext>
              </a:extLst>
            </p:cNvPr>
            <p:cNvSpPr/>
            <p:nvPr/>
          </p:nvSpPr>
          <p:spPr>
            <a:xfrm>
              <a:off x="38395" y="38377"/>
              <a:ext cx="3225209" cy="1688548"/>
            </a:xfrm>
            <a:prstGeom prst="roundRect">
              <a:avLst>
                <a:gd name="adj" fmla="val 11278"/>
              </a:avLst>
            </a:prstGeom>
            <a:solidFill>
              <a:srgbClr val="005493"/>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54" name="Image 590">
              <a:extLst>
                <a:ext uri="{FF2B5EF4-FFF2-40B4-BE49-F238E27FC236}">
                  <a16:creationId xmlns:a16="http://schemas.microsoft.com/office/drawing/2014/main" id="{BC0FDDD5-6E72-124A-A16F-E995DBC17F2C}"/>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302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6" name="Group 596">
            <a:extLst>
              <a:ext uri="{FF2B5EF4-FFF2-40B4-BE49-F238E27FC236}">
                <a16:creationId xmlns:a16="http://schemas.microsoft.com/office/drawing/2014/main" id="{862423FD-83AC-2241-AE82-70E9D534B910}"/>
              </a:ext>
            </a:extLst>
          </p:cNvPr>
          <p:cNvGrpSpPr>
            <a:grpSpLocks/>
          </p:cNvGrpSpPr>
          <p:nvPr/>
        </p:nvGrpSpPr>
        <p:grpSpPr bwMode="auto">
          <a:xfrm>
            <a:off x="4703763" y="3625851"/>
            <a:ext cx="2330450" cy="1241425"/>
            <a:chOff x="0" y="0"/>
            <a:chExt cx="3314700" cy="1765300"/>
          </a:xfrm>
        </p:grpSpPr>
        <p:sp>
          <p:nvSpPr>
            <p:cNvPr id="595" name="Shape 595">
              <a:extLst>
                <a:ext uri="{FF2B5EF4-FFF2-40B4-BE49-F238E27FC236}">
                  <a16:creationId xmlns:a16="http://schemas.microsoft.com/office/drawing/2014/main" id="{4541E502-73FB-4348-BBC3-F2E5A237BB8F}"/>
                </a:ext>
              </a:extLst>
            </p:cNvPr>
            <p:cNvSpPr/>
            <p:nvPr/>
          </p:nvSpPr>
          <p:spPr>
            <a:xfrm>
              <a:off x="38385" y="38377"/>
              <a:ext cx="3237929" cy="1688548"/>
            </a:xfrm>
            <a:prstGeom prst="roundRect">
              <a:avLst>
                <a:gd name="adj" fmla="val 11278"/>
              </a:avLst>
            </a:prstGeom>
            <a:solidFill>
              <a:srgbClr val="005493"/>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52" name="Image 593">
              <a:extLst>
                <a:ext uri="{FF2B5EF4-FFF2-40B4-BE49-F238E27FC236}">
                  <a16:creationId xmlns:a16="http://schemas.microsoft.com/office/drawing/2014/main" id="{9BD90CE4-ACEF-F34C-BFF5-EB0A84EABCCB}"/>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314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9" name="Group 599">
            <a:extLst>
              <a:ext uri="{FF2B5EF4-FFF2-40B4-BE49-F238E27FC236}">
                <a16:creationId xmlns:a16="http://schemas.microsoft.com/office/drawing/2014/main" id="{D9B530BB-275E-F04D-A3FA-AA5E4FFCE1F2}"/>
              </a:ext>
            </a:extLst>
          </p:cNvPr>
          <p:cNvGrpSpPr>
            <a:grpSpLocks/>
          </p:cNvGrpSpPr>
          <p:nvPr/>
        </p:nvGrpSpPr>
        <p:grpSpPr bwMode="auto">
          <a:xfrm>
            <a:off x="7372350" y="3705225"/>
            <a:ext cx="2332038" cy="1206500"/>
            <a:chOff x="0" y="0"/>
            <a:chExt cx="3314700" cy="1714500"/>
          </a:xfrm>
        </p:grpSpPr>
        <p:sp>
          <p:nvSpPr>
            <p:cNvPr id="598" name="Shape 598">
              <a:extLst>
                <a:ext uri="{FF2B5EF4-FFF2-40B4-BE49-F238E27FC236}">
                  <a16:creationId xmlns:a16="http://schemas.microsoft.com/office/drawing/2014/main" id="{44154942-6DCD-B44F-8FF2-CF2022F46F72}"/>
                </a:ext>
              </a:extLst>
            </p:cNvPr>
            <p:cNvSpPr/>
            <p:nvPr/>
          </p:nvSpPr>
          <p:spPr>
            <a:xfrm>
              <a:off x="38360" y="38351"/>
              <a:ext cx="3237980" cy="1637799"/>
            </a:xfrm>
            <a:prstGeom prst="roundRect">
              <a:avLst>
                <a:gd name="adj" fmla="val 11628"/>
              </a:avLst>
            </a:prstGeom>
            <a:solidFill>
              <a:srgbClr val="005493"/>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50" name="Image 596">
              <a:extLst>
                <a:ext uri="{FF2B5EF4-FFF2-40B4-BE49-F238E27FC236}">
                  <a16:creationId xmlns:a16="http://schemas.microsoft.com/office/drawing/2014/main" id="{98EE66A4-6D48-6942-A1FD-2A0D05F41039}"/>
                </a:ext>
              </a:extLst>
            </p:cNvPr>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314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0" name="Shape 600">
            <a:extLst>
              <a:ext uri="{FF2B5EF4-FFF2-40B4-BE49-F238E27FC236}">
                <a16:creationId xmlns:a16="http://schemas.microsoft.com/office/drawing/2014/main" id="{02566934-1E27-C74F-B457-855DD89BAA0B}"/>
              </a:ext>
            </a:extLst>
          </p:cNvPr>
          <p:cNvSpPr>
            <a:spLocks noChangeArrowheads="1"/>
          </p:cNvSpPr>
          <p:nvPr/>
        </p:nvSpPr>
        <p:spPr bwMode="auto">
          <a:xfrm>
            <a:off x="2530475" y="3762375"/>
            <a:ext cx="1436688" cy="850900"/>
          </a:xfrm>
          <a:prstGeom prst="rect">
            <a:avLst/>
          </a:prstGeom>
          <a:noFill/>
          <a:ln>
            <a:noFill/>
          </a:ln>
        </p:spPr>
        <p:txBody>
          <a:bodyPr wrap="none" lIns="35719" tIns="35719" rIns="35719" bIns="35719" anchor="ctr">
            <a:spAutoFit/>
          </a:bodyPr>
          <a:lstStyle/>
          <a:p>
            <a:pPr eaLnBrk="1" hangingPunct="1">
              <a:defRPr sz="3600" b="1">
                <a:solidFill>
                  <a:srgbClr val="FFFFFF"/>
                </a:solidFill>
                <a:latin typeface="Tw Cen MT"/>
                <a:ea typeface="Tw Cen MT"/>
                <a:cs typeface="Tw Cen MT"/>
                <a:sym typeface="Tw Cen MT"/>
              </a:defRPr>
            </a:pPr>
            <a:r>
              <a:rPr sz="2531" b="1" i="1">
                <a:solidFill>
                  <a:srgbClr val="FFFFFF"/>
                </a:solidFill>
                <a:latin typeface="Tw Cen MT"/>
                <a:ea typeface="Tw Cen MT"/>
                <a:cs typeface="Tw Cen MT"/>
                <a:sym typeface="Tw Cen MT"/>
              </a:rPr>
              <a:t>Comptage </a:t>
            </a:r>
          </a:p>
          <a:p>
            <a:pPr eaLnBrk="1" hangingPunct="1">
              <a:defRPr sz="3600" b="1">
                <a:solidFill>
                  <a:srgbClr val="FFFFFF"/>
                </a:solidFill>
                <a:latin typeface="Tw Cen MT"/>
                <a:ea typeface="Tw Cen MT"/>
                <a:cs typeface="Tw Cen MT"/>
                <a:sym typeface="Tw Cen MT"/>
              </a:defRPr>
            </a:pPr>
            <a:r>
              <a:rPr sz="2531" b="1" i="1">
                <a:solidFill>
                  <a:srgbClr val="FFFFFF"/>
                </a:solidFill>
                <a:latin typeface="Tw Cen MT"/>
                <a:ea typeface="Tw Cen MT"/>
                <a:cs typeface="Tw Cen MT"/>
                <a:sym typeface="Tw Cen MT"/>
              </a:rPr>
              <a:t>simple (-2)</a:t>
            </a:r>
          </a:p>
        </p:txBody>
      </p:sp>
      <p:sp>
        <p:nvSpPr>
          <p:cNvPr id="601" name="Shape 601">
            <a:extLst>
              <a:ext uri="{FF2B5EF4-FFF2-40B4-BE49-F238E27FC236}">
                <a16:creationId xmlns:a16="http://schemas.microsoft.com/office/drawing/2014/main" id="{433F6B27-0D03-D241-B81F-25127C20D399}"/>
              </a:ext>
            </a:extLst>
          </p:cNvPr>
          <p:cNvSpPr>
            <a:spLocks noChangeArrowheads="1"/>
          </p:cNvSpPr>
          <p:nvPr/>
        </p:nvSpPr>
        <p:spPr bwMode="auto">
          <a:xfrm>
            <a:off x="4914900" y="3824289"/>
            <a:ext cx="1925638" cy="852487"/>
          </a:xfrm>
          <a:prstGeom prst="rect">
            <a:avLst/>
          </a:prstGeom>
          <a:noFill/>
          <a:ln>
            <a:noFill/>
          </a:ln>
        </p:spPr>
        <p:txBody>
          <a:bodyPr wrap="none" lIns="35719" tIns="35719" rIns="35719" bIns="35719" anchor="ctr">
            <a:spAutoFit/>
          </a:bodyPr>
          <a:lstStyle/>
          <a:p>
            <a:pPr eaLnBrk="1" hangingPunct="1">
              <a:defRPr sz="3600" b="1">
                <a:solidFill>
                  <a:srgbClr val="FFFFFF"/>
                </a:solidFill>
                <a:latin typeface="Tw Cen MT"/>
                <a:ea typeface="Tw Cen MT"/>
                <a:cs typeface="Tw Cen MT"/>
                <a:sym typeface="Tw Cen MT"/>
              </a:defRPr>
            </a:pPr>
            <a:r>
              <a:rPr sz="2531" b="1">
                <a:solidFill>
                  <a:srgbClr val="FFFFFF"/>
                </a:solidFill>
                <a:latin typeface="Tw Cen MT"/>
                <a:ea typeface="Tw Cen MT"/>
                <a:cs typeface="Tw Cen MT"/>
                <a:sym typeface="Tw Cen MT"/>
              </a:rPr>
              <a:t>Comptage </a:t>
            </a:r>
          </a:p>
          <a:p>
            <a:pPr eaLnBrk="1" hangingPunct="1">
              <a:defRPr sz="3600" b="1">
                <a:solidFill>
                  <a:srgbClr val="FFFFFF"/>
                </a:solidFill>
                <a:latin typeface="Tw Cen MT"/>
                <a:ea typeface="Tw Cen MT"/>
                <a:cs typeface="Tw Cen MT"/>
                <a:sym typeface="Tw Cen MT"/>
              </a:defRPr>
            </a:pPr>
            <a:r>
              <a:rPr sz="2531" b="1">
                <a:solidFill>
                  <a:srgbClr val="FFFFFF"/>
                </a:solidFill>
                <a:latin typeface="Tw Cen MT"/>
                <a:ea typeface="Tw Cen MT"/>
                <a:cs typeface="Tw Cen MT"/>
                <a:sym typeface="Tw Cen MT"/>
              </a:rPr>
              <a:t>complexe (-7)</a:t>
            </a:r>
          </a:p>
        </p:txBody>
      </p:sp>
      <p:sp>
        <p:nvSpPr>
          <p:cNvPr id="602" name="Shape 602">
            <a:extLst>
              <a:ext uri="{FF2B5EF4-FFF2-40B4-BE49-F238E27FC236}">
                <a16:creationId xmlns:a16="http://schemas.microsoft.com/office/drawing/2014/main" id="{9DCA28D1-27F1-C24F-A323-F069FD387148}"/>
              </a:ext>
            </a:extLst>
          </p:cNvPr>
          <p:cNvSpPr>
            <a:spLocks noChangeArrowheads="1"/>
          </p:cNvSpPr>
          <p:nvPr/>
        </p:nvSpPr>
        <p:spPr bwMode="auto">
          <a:xfrm>
            <a:off x="7600950" y="3824289"/>
            <a:ext cx="1798638" cy="852487"/>
          </a:xfrm>
          <a:prstGeom prst="rect">
            <a:avLst/>
          </a:prstGeom>
          <a:noFill/>
          <a:ln>
            <a:noFill/>
          </a:ln>
        </p:spPr>
        <p:txBody>
          <a:bodyPr wrap="none" lIns="35719" tIns="35719" rIns="35719" bIns="35719" anchor="ctr">
            <a:spAutoFit/>
          </a:bodyPr>
          <a:lstStyle/>
          <a:p>
            <a:pPr eaLnBrk="1" hangingPunct="1">
              <a:defRPr sz="3600" b="1">
                <a:solidFill>
                  <a:srgbClr val="FFFFFF"/>
                </a:solidFill>
                <a:latin typeface="Tw Cen MT"/>
                <a:ea typeface="Tw Cen MT"/>
                <a:cs typeface="Tw Cen MT"/>
                <a:sym typeface="Tw Cen MT"/>
              </a:defRPr>
            </a:pPr>
            <a:r>
              <a:rPr sz="2531" b="1">
                <a:solidFill>
                  <a:srgbClr val="FFFFFF"/>
                </a:solidFill>
                <a:latin typeface="Tw Cen MT"/>
                <a:ea typeface="Tw Cen MT"/>
                <a:cs typeface="Tw Cen MT"/>
                <a:sym typeface="Tw Cen MT"/>
              </a:rPr>
              <a:t>Rappel sans </a:t>
            </a:r>
          </a:p>
          <a:p>
            <a:pPr eaLnBrk="1" hangingPunct="1">
              <a:defRPr sz="3600" b="1">
                <a:solidFill>
                  <a:srgbClr val="FFFFFF"/>
                </a:solidFill>
                <a:latin typeface="Tw Cen MT"/>
                <a:ea typeface="Tw Cen MT"/>
                <a:cs typeface="Tw Cen MT"/>
                <a:sym typeface="Tw Cen MT"/>
              </a:defRPr>
            </a:pPr>
            <a:r>
              <a:rPr sz="2531" b="1">
                <a:solidFill>
                  <a:srgbClr val="FFFFFF"/>
                </a:solidFill>
                <a:latin typeface="Tw Cen MT"/>
                <a:ea typeface="Tw Cen MT"/>
                <a:cs typeface="Tw Cen MT"/>
                <a:sym typeface="Tw Cen MT"/>
              </a:rPr>
              <a:t>comptage</a:t>
            </a:r>
          </a:p>
        </p:txBody>
      </p:sp>
      <p:grpSp>
        <p:nvGrpSpPr>
          <p:cNvPr id="605" name="Group 605">
            <a:extLst>
              <a:ext uri="{FF2B5EF4-FFF2-40B4-BE49-F238E27FC236}">
                <a16:creationId xmlns:a16="http://schemas.microsoft.com/office/drawing/2014/main" id="{D75BECB1-93C0-D047-8819-49D8A486539F}"/>
              </a:ext>
            </a:extLst>
          </p:cNvPr>
          <p:cNvGrpSpPr>
            <a:grpSpLocks/>
          </p:cNvGrpSpPr>
          <p:nvPr/>
        </p:nvGrpSpPr>
        <p:grpSpPr bwMode="auto">
          <a:xfrm>
            <a:off x="1657350" y="1027114"/>
            <a:ext cx="2332038" cy="1633537"/>
            <a:chOff x="0" y="0"/>
            <a:chExt cx="3314700" cy="2324100"/>
          </a:xfrm>
        </p:grpSpPr>
        <p:sp>
          <p:nvSpPr>
            <p:cNvPr id="604" name="Shape 604">
              <a:extLst>
                <a:ext uri="{FF2B5EF4-FFF2-40B4-BE49-F238E27FC236}">
                  <a16:creationId xmlns:a16="http://schemas.microsoft.com/office/drawing/2014/main" id="{B7603CB6-97F7-764F-9C6C-9CF1F5CD2DCB}"/>
                </a:ext>
              </a:extLst>
            </p:cNvPr>
            <p:cNvSpPr/>
            <p:nvPr/>
          </p:nvSpPr>
          <p:spPr>
            <a:xfrm>
              <a:off x="38360" y="38396"/>
              <a:ext cx="3237980" cy="2247309"/>
            </a:xfrm>
            <a:prstGeom prst="roundRect">
              <a:avLst>
                <a:gd name="adj" fmla="val 8475"/>
              </a:avLst>
            </a:prstGeom>
            <a:solidFill>
              <a:srgbClr val="941751"/>
            </a:solidFill>
            <a:ln>
              <a:noFill/>
            </a:ln>
            <a:effectLst/>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pic>
          <p:nvPicPr>
            <p:cNvPr id="95248" name="Image 602">
              <a:extLst>
                <a:ext uri="{FF2B5EF4-FFF2-40B4-BE49-F238E27FC236}">
                  <a16:creationId xmlns:a16="http://schemas.microsoft.com/office/drawing/2014/main" id="{46EA7412-217C-BF44-86AB-88B437104764}"/>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3147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6" name="Shape 606">
            <a:extLst>
              <a:ext uri="{FF2B5EF4-FFF2-40B4-BE49-F238E27FC236}">
                <a16:creationId xmlns:a16="http://schemas.microsoft.com/office/drawing/2014/main" id="{30A704F2-7D13-3C46-ADD0-56B791740D1A}"/>
              </a:ext>
            </a:extLst>
          </p:cNvPr>
          <p:cNvSpPr>
            <a:spLocks noChangeArrowheads="1"/>
          </p:cNvSpPr>
          <p:nvPr/>
        </p:nvSpPr>
        <p:spPr bwMode="auto">
          <a:xfrm>
            <a:off x="1860550" y="1006476"/>
            <a:ext cx="2044700" cy="1630363"/>
          </a:xfrm>
          <a:prstGeom prst="rect">
            <a:avLst/>
          </a:prstGeom>
          <a:noFill/>
          <a:ln>
            <a:noFill/>
          </a:ln>
        </p:spPr>
        <p:txBody>
          <a:bodyPr lIns="35719" tIns="35719" rIns="35719" bIns="35719" anchor="ctr">
            <a:spAutoFit/>
          </a:bodyPr>
          <a:lstStyle>
            <a:lvl1pPr>
              <a:defRPr sz="2400" b="1">
                <a:solidFill>
                  <a:srgbClr val="FFFFFF"/>
                </a:solidFill>
                <a:latin typeface="Tw Cen MT"/>
                <a:ea typeface="Tw Cen MT"/>
                <a:cs typeface="Tw Cen MT"/>
                <a:sym typeface="Tw Cen MT"/>
              </a:defRPr>
            </a:lvl1pPr>
          </a:lstStyle>
          <a:p>
            <a:pPr eaLnBrk="1" hangingPunct="1">
              <a:defRPr/>
            </a:pPr>
            <a:r>
              <a:rPr sz="1687"/>
              <a:t>Se rappeler 3 événements où les sujets ont eu très peur ou été perturbés et qui ont eu des impacts émotionnels</a:t>
            </a:r>
          </a:p>
        </p:txBody>
      </p:sp>
      <p:sp>
        <p:nvSpPr>
          <p:cNvPr id="607" name="Shape 607">
            <a:extLst>
              <a:ext uri="{FF2B5EF4-FFF2-40B4-BE49-F238E27FC236}">
                <a16:creationId xmlns:a16="http://schemas.microsoft.com/office/drawing/2014/main" id="{DD7B2D0D-EE7E-554F-B40F-6D6E8260EA0F}"/>
              </a:ext>
            </a:extLst>
          </p:cNvPr>
          <p:cNvSpPr>
            <a:spLocks noChangeArrowheads="1"/>
          </p:cNvSpPr>
          <p:nvPr/>
        </p:nvSpPr>
        <p:spPr bwMode="auto">
          <a:xfrm>
            <a:off x="1524000" y="5276850"/>
            <a:ext cx="8750300" cy="850900"/>
          </a:xfrm>
          <a:prstGeom prst="rect">
            <a:avLst/>
          </a:prstGeom>
          <a:noFill/>
          <a:ln>
            <a:noFill/>
          </a:ln>
        </p:spPr>
        <p:txBody>
          <a:bodyPr lIns="35719" tIns="35719" rIns="35719" bIns="35719" anchor="ctr">
            <a:spAutoFit/>
          </a:bodyPr>
          <a:lstStyle/>
          <a:p>
            <a:pPr eaLnBrk="1" hangingPunct="1">
              <a:defRPr sz="3600">
                <a:solidFill>
                  <a:srgbClr val="000000"/>
                </a:solidFill>
                <a:latin typeface="Tw Cen MT"/>
                <a:ea typeface="Tw Cen MT"/>
                <a:cs typeface="Tw Cen MT"/>
                <a:sym typeface="Tw Cen MT"/>
              </a:defRPr>
            </a:pPr>
            <a:r>
              <a:rPr sz="2531">
                <a:solidFill>
                  <a:srgbClr val="000000"/>
                </a:solidFill>
                <a:latin typeface="Tw Cen MT"/>
                <a:ea typeface="Tw Cen MT"/>
                <a:cs typeface="Tw Cen MT"/>
                <a:sym typeface="Tw Cen MT"/>
              </a:rPr>
              <a:t>VDs: - Niveau de clarté (vivacité) du souvenir de 0 à 100</a:t>
            </a:r>
          </a:p>
          <a:p>
            <a:pPr eaLnBrk="1" hangingPunct="1">
              <a:defRPr sz="3600">
                <a:solidFill>
                  <a:srgbClr val="000000"/>
                </a:solidFill>
                <a:latin typeface="Tw Cen MT"/>
                <a:ea typeface="Tw Cen MT"/>
                <a:cs typeface="Tw Cen MT"/>
                <a:sym typeface="Tw Cen MT"/>
              </a:defRPr>
            </a:pPr>
            <a:r>
              <a:rPr sz="2531">
                <a:solidFill>
                  <a:srgbClr val="000000"/>
                </a:solidFill>
                <a:latin typeface="Tw Cen MT"/>
                <a:ea typeface="Tw Cen MT"/>
                <a:cs typeface="Tw Cen MT"/>
                <a:sym typeface="Tw Cen MT"/>
              </a:rPr>
              <a:t>- Charge émotionnelle du souvenir de 0 à 100</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iterate>
                                    <p:tmAbs val="0"/>
                                  </p:iterate>
                                  <p:childTnLst>
                                    <p:set>
                                      <p:cBhvr>
                                        <p:cTn id="6" fill="hold"/>
                                        <p:tgtEl>
                                          <p:spTgt spid="583"/>
                                        </p:tgtEl>
                                        <p:attrNameLst>
                                          <p:attrName>style.visibility</p:attrName>
                                        </p:attrNameLst>
                                      </p:cBhvr>
                                      <p:to>
                                        <p:strVal val="visible"/>
                                      </p:to>
                                    </p:set>
                                    <p:animEffect transition="in" filter="box(out)">
                                      <p:cBhvr>
                                        <p:cTn id="7" dur="1500"/>
                                        <p:tgtEl>
                                          <p:spTgt spid="583"/>
                                        </p:tgtEl>
                                      </p:cBhvr>
                                    </p:animEffect>
                                  </p:childTnLst>
                                </p:cTn>
                              </p:par>
                            </p:childTnLst>
                          </p:cTn>
                        </p:par>
                        <p:par>
                          <p:cTn id="8" fill="hold" nodeType="afterGroup">
                            <p:stCondLst>
                              <p:cond delay="1500"/>
                            </p:stCondLst>
                            <p:childTnLst>
                              <p:par>
                                <p:cTn id="9" presetID="4" presetClass="entr" presetSubtype="32" fill="hold" grpId="0" nodeType="afterEffect">
                                  <p:stCondLst>
                                    <p:cond delay="0"/>
                                  </p:stCondLst>
                                  <p:iterate>
                                    <p:tmAbs val="0"/>
                                  </p:iterate>
                                  <p:childTnLst>
                                    <p:set>
                                      <p:cBhvr>
                                        <p:cTn id="10" fill="hold"/>
                                        <p:tgtEl>
                                          <p:spTgt spid="584"/>
                                        </p:tgtEl>
                                        <p:attrNameLst>
                                          <p:attrName>style.visibility</p:attrName>
                                        </p:attrNameLst>
                                      </p:cBhvr>
                                      <p:to>
                                        <p:strVal val="visible"/>
                                      </p:to>
                                    </p:set>
                                    <p:animEffect transition="in" filter="box(out)">
                                      <p:cBhvr>
                                        <p:cTn id="11" dur="1000"/>
                                        <p:tgtEl>
                                          <p:spTgt spid="584"/>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iterate>
                                    <p:tmAbs val="0"/>
                                  </p:iterate>
                                  <p:childTnLst>
                                    <p:set>
                                      <p:cBhvr>
                                        <p:cTn id="14" fill="hold"/>
                                        <p:tgtEl>
                                          <p:spTgt spid="589"/>
                                        </p:tgtEl>
                                        <p:attrNameLst>
                                          <p:attrName>style.visibility</p:attrName>
                                        </p:attrNameLst>
                                      </p:cBhvr>
                                      <p:to>
                                        <p:strVal val="visible"/>
                                      </p:to>
                                    </p:set>
                                    <p:animEffect transition="in" filter="wipe(left)">
                                      <p:cBhvr>
                                        <p:cTn id="15" dur="1500"/>
                                        <p:tgtEl>
                                          <p:spTgt spid="58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iterate>
                                    <p:tmAbs val="0"/>
                                  </p:iterate>
                                  <p:childTnLst>
                                    <p:set>
                                      <p:cBhvr>
                                        <p:cTn id="18" fill="hold"/>
                                        <p:tgtEl>
                                          <p:spTgt spid="585"/>
                                        </p:tgtEl>
                                        <p:attrNameLst>
                                          <p:attrName>style.visibility</p:attrName>
                                        </p:attrNameLst>
                                      </p:cBhvr>
                                      <p:to>
                                        <p:strVal val="visible"/>
                                      </p:to>
                                    </p:set>
                                    <p:animEffect transition="in" filter="wipe(left)">
                                      <p:cBhvr>
                                        <p:cTn id="19" dur="1500"/>
                                        <p:tgtEl>
                                          <p:spTgt spid="585"/>
                                        </p:tgtEl>
                                      </p:cBhvr>
                                    </p:animEffect>
                                  </p:childTnLst>
                                </p:cTn>
                              </p:par>
                            </p:childTnLst>
                          </p:cTn>
                        </p:par>
                        <p:par>
                          <p:cTn id="20" fill="hold" nodeType="afterGroup">
                            <p:stCondLst>
                              <p:cond delay="5500"/>
                            </p:stCondLst>
                            <p:childTnLst>
                              <p:par>
                                <p:cTn id="21" presetID="22" presetClass="entr" presetSubtype="8" fill="hold" grpId="0" nodeType="afterEffect">
                                  <p:stCondLst>
                                    <p:cond delay="0"/>
                                  </p:stCondLst>
                                  <p:iterate>
                                    <p:tmAbs val="0"/>
                                  </p:iterate>
                                  <p:childTnLst>
                                    <p:set>
                                      <p:cBhvr>
                                        <p:cTn id="22" fill="hold"/>
                                        <p:tgtEl>
                                          <p:spTgt spid="587"/>
                                        </p:tgtEl>
                                        <p:attrNameLst>
                                          <p:attrName>style.visibility</p:attrName>
                                        </p:attrNameLst>
                                      </p:cBhvr>
                                      <p:to>
                                        <p:strVal val="visible"/>
                                      </p:to>
                                    </p:set>
                                    <p:animEffect transition="in" filter="wipe(left)">
                                      <p:cBhvr>
                                        <p:cTn id="23" dur="1500"/>
                                        <p:tgtEl>
                                          <p:spTgt spid="587"/>
                                        </p:tgtEl>
                                      </p:cBhvr>
                                    </p:animEffect>
                                  </p:childTnLst>
                                </p:cTn>
                              </p:par>
                            </p:childTnLst>
                          </p:cTn>
                        </p:par>
                        <p:par>
                          <p:cTn id="24" fill="hold" nodeType="afterGroup">
                            <p:stCondLst>
                              <p:cond delay="7000"/>
                            </p:stCondLst>
                            <p:childTnLst>
                              <p:par>
                                <p:cTn id="25" presetID="9" presetClass="entr" fill="hold" grpId="0" nodeType="afterEffect">
                                  <p:stCondLst>
                                    <p:cond delay="0"/>
                                  </p:stCondLst>
                                  <p:iterate type="lt">
                                    <p:tmAbs val="0"/>
                                  </p:iterate>
                                  <p:childTnLst>
                                    <p:set>
                                      <p:cBhvr>
                                        <p:cTn id="26" fill="hold"/>
                                        <p:tgtEl>
                                          <p:spTgt spid="593"/>
                                        </p:tgtEl>
                                        <p:attrNameLst>
                                          <p:attrName>style.visibility</p:attrName>
                                        </p:attrNameLst>
                                      </p:cBhvr>
                                      <p:to>
                                        <p:strVal val="visible"/>
                                      </p:to>
                                    </p:set>
                                    <p:animEffect transition="in" filter="dissolve">
                                      <p:cBhvr>
                                        <p:cTn id="27" dur="1000"/>
                                        <p:tgtEl>
                                          <p:spTgt spid="593"/>
                                        </p:tgtEl>
                                      </p:cBhvr>
                                    </p:animEffect>
                                  </p:childTnLst>
                                </p:cTn>
                              </p:par>
                            </p:childTnLst>
                          </p:cTn>
                        </p:par>
                        <p:par>
                          <p:cTn id="28" fill="hold" nodeType="afterGroup">
                            <p:stCondLst>
                              <p:cond delay="8000"/>
                            </p:stCondLst>
                            <p:childTnLst>
                              <p:par>
                                <p:cTn id="29" presetID="9" presetClass="entr" fill="hold" grpId="0" nodeType="afterEffect">
                                  <p:stCondLst>
                                    <p:cond delay="0"/>
                                  </p:stCondLst>
                                  <p:iterate type="lt">
                                    <p:tmAbs val="0"/>
                                  </p:iterate>
                                  <p:childTnLst>
                                    <p:set>
                                      <p:cBhvr>
                                        <p:cTn id="30" fill="hold"/>
                                        <p:tgtEl>
                                          <p:spTgt spid="596"/>
                                        </p:tgtEl>
                                        <p:attrNameLst>
                                          <p:attrName>style.visibility</p:attrName>
                                        </p:attrNameLst>
                                      </p:cBhvr>
                                      <p:to>
                                        <p:strVal val="visible"/>
                                      </p:to>
                                    </p:set>
                                    <p:animEffect transition="in" filter="dissolve">
                                      <p:cBhvr>
                                        <p:cTn id="31" dur="2000"/>
                                        <p:tgtEl>
                                          <p:spTgt spid="596"/>
                                        </p:tgtEl>
                                      </p:cBhvr>
                                    </p:animEffect>
                                  </p:childTnLst>
                                </p:cTn>
                              </p:par>
                            </p:childTnLst>
                          </p:cTn>
                        </p:par>
                        <p:par>
                          <p:cTn id="32" fill="hold" nodeType="afterGroup">
                            <p:stCondLst>
                              <p:cond delay="10000"/>
                            </p:stCondLst>
                            <p:childTnLst>
                              <p:par>
                                <p:cTn id="33" presetID="9" presetClass="entr" fill="hold" grpId="0" nodeType="afterEffect">
                                  <p:stCondLst>
                                    <p:cond delay="0"/>
                                  </p:stCondLst>
                                  <p:iterate type="lt">
                                    <p:tmAbs val="0"/>
                                  </p:iterate>
                                  <p:childTnLst>
                                    <p:set>
                                      <p:cBhvr>
                                        <p:cTn id="34" fill="hold"/>
                                        <p:tgtEl>
                                          <p:spTgt spid="599"/>
                                        </p:tgtEl>
                                        <p:attrNameLst>
                                          <p:attrName>style.visibility</p:attrName>
                                        </p:attrNameLst>
                                      </p:cBhvr>
                                      <p:to>
                                        <p:strVal val="visible"/>
                                      </p:to>
                                    </p:set>
                                    <p:animEffect transition="in" filter="dissolve">
                                      <p:cBhvr>
                                        <p:cTn id="35" dur="2000"/>
                                        <p:tgtEl>
                                          <p:spTgt spid="599"/>
                                        </p:tgtEl>
                                      </p:cBhvr>
                                    </p:animEffect>
                                  </p:childTnLst>
                                </p:cTn>
                              </p:par>
                            </p:childTnLst>
                          </p:cTn>
                        </p:par>
                        <p:par>
                          <p:cTn id="36" fill="hold" nodeType="afterGroup">
                            <p:stCondLst>
                              <p:cond delay="12000"/>
                            </p:stCondLst>
                            <p:childTnLst>
                              <p:par>
                                <p:cTn id="37" presetID="9" presetClass="entr" fill="hold" grpId="0" nodeType="afterEffect">
                                  <p:stCondLst>
                                    <p:cond delay="0"/>
                                  </p:stCondLst>
                                  <p:iterate type="lt">
                                    <p:tmAbs val="0"/>
                                  </p:iterate>
                                  <p:childTnLst>
                                    <p:set>
                                      <p:cBhvr>
                                        <p:cTn id="38" fill="hold"/>
                                        <p:tgtEl>
                                          <p:spTgt spid="600"/>
                                        </p:tgtEl>
                                        <p:attrNameLst>
                                          <p:attrName>style.visibility</p:attrName>
                                        </p:attrNameLst>
                                      </p:cBhvr>
                                      <p:to>
                                        <p:strVal val="visible"/>
                                      </p:to>
                                    </p:set>
                                    <p:animEffect transition="in" filter="dissolve">
                                      <p:cBhvr>
                                        <p:cTn id="39" dur="2000"/>
                                        <p:tgtEl>
                                          <p:spTgt spid="600"/>
                                        </p:tgtEl>
                                      </p:cBhvr>
                                    </p:animEffect>
                                  </p:childTnLst>
                                </p:cTn>
                              </p:par>
                            </p:childTnLst>
                          </p:cTn>
                        </p:par>
                        <p:par>
                          <p:cTn id="40" fill="hold" nodeType="afterGroup">
                            <p:stCondLst>
                              <p:cond delay="14000"/>
                            </p:stCondLst>
                            <p:childTnLst>
                              <p:par>
                                <p:cTn id="41" presetID="9" presetClass="entr" fill="hold" grpId="0" nodeType="afterEffect">
                                  <p:stCondLst>
                                    <p:cond delay="0"/>
                                  </p:stCondLst>
                                  <p:iterate type="lt">
                                    <p:tmAbs val="0"/>
                                  </p:iterate>
                                  <p:childTnLst>
                                    <p:set>
                                      <p:cBhvr>
                                        <p:cTn id="42" fill="hold"/>
                                        <p:tgtEl>
                                          <p:spTgt spid="601"/>
                                        </p:tgtEl>
                                        <p:attrNameLst>
                                          <p:attrName>style.visibility</p:attrName>
                                        </p:attrNameLst>
                                      </p:cBhvr>
                                      <p:to>
                                        <p:strVal val="visible"/>
                                      </p:to>
                                    </p:set>
                                    <p:animEffect transition="in" filter="dissolve">
                                      <p:cBhvr>
                                        <p:cTn id="43" dur="2000"/>
                                        <p:tgtEl>
                                          <p:spTgt spid="601"/>
                                        </p:tgtEl>
                                      </p:cBhvr>
                                    </p:animEffect>
                                  </p:childTnLst>
                                </p:cTn>
                              </p:par>
                            </p:childTnLst>
                          </p:cTn>
                        </p:par>
                        <p:par>
                          <p:cTn id="44" fill="hold" nodeType="afterGroup">
                            <p:stCondLst>
                              <p:cond delay="16000"/>
                            </p:stCondLst>
                            <p:childTnLst>
                              <p:par>
                                <p:cTn id="45" presetID="9" presetClass="entr" fill="hold" grpId="0" nodeType="afterEffect">
                                  <p:stCondLst>
                                    <p:cond delay="0"/>
                                  </p:stCondLst>
                                  <p:iterate type="lt">
                                    <p:tmAbs val="0"/>
                                  </p:iterate>
                                  <p:childTnLst>
                                    <p:set>
                                      <p:cBhvr>
                                        <p:cTn id="46" fill="hold"/>
                                        <p:tgtEl>
                                          <p:spTgt spid="602"/>
                                        </p:tgtEl>
                                        <p:attrNameLst>
                                          <p:attrName>style.visibility</p:attrName>
                                        </p:attrNameLst>
                                      </p:cBhvr>
                                      <p:to>
                                        <p:strVal val="visible"/>
                                      </p:to>
                                    </p:set>
                                    <p:animEffect transition="in" filter="dissolve">
                                      <p:cBhvr>
                                        <p:cTn id="47" dur="2000"/>
                                        <p:tgtEl>
                                          <p:spTgt spid="602"/>
                                        </p:tgtEl>
                                      </p:cBhvr>
                                    </p:animEffect>
                                  </p:childTnLst>
                                </p:cTn>
                              </p:par>
                            </p:childTnLst>
                          </p:cTn>
                        </p:par>
                        <p:par>
                          <p:cTn id="48" fill="hold" nodeType="afterGroup">
                            <p:stCondLst>
                              <p:cond delay="18000"/>
                            </p:stCondLst>
                            <p:childTnLst>
                              <p:par>
                                <p:cTn id="49" presetID="10" presetClass="entr" fill="hold" grpId="0" nodeType="afterEffect">
                                  <p:stCondLst>
                                    <p:cond delay="0"/>
                                  </p:stCondLst>
                                  <p:iterate>
                                    <p:tmAbs val="0"/>
                                  </p:iterate>
                                  <p:childTnLst>
                                    <p:set>
                                      <p:cBhvr>
                                        <p:cTn id="50" fill="hold"/>
                                        <p:tgtEl>
                                          <p:spTgt spid="606"/>
                                        </p:tgtEl>
                                        <p:attrNameLst>
                                          <p:attrName>style.visibility</p:attrName>
                                        </p:attrNameLst>
                                      </p:cBhvr>
                                      <p:to>
                                        <p:strVal val="visible"/>
                                      </p:to>
                                    </p:set>
                                    <p:animEffect transition="in" filter="fade">
                                      <p:cBhvr>
                                        <p:cTn id="51" dur="1000"/>
                                        <p:tgtEl>
                                          <p:spTgt spid="606"/>
                                        </p:tgtEl>
                                      </p:cBhvr>
                                    </p:animEffect>
                                  </p:childTnLst>
                                </p:cTn>
                              </p:par>
                            </p:childTnLst>
                          </p:cTn>
                        </p:par>
                        <p:par>
                          <p:cTn id="52" fill="hold" nodeType="afterGroup">
                            <p:stCondLst>
                              <p:cond delay="19000"/>
                            </p:stCondLst>
                            <p:childTnLst>
                              <p:par>
                                <p:cTn id="53" presetID="9" presetClass="entr" fill="hold" grpId="0" nodeType="afterEffect">
                                  <p:stCondLst>
                                    <p:cond delay="0"/>
                                  </p:stCondLst>
                                  <p:iterate type="lt">
                                    <p:tmAbs val="0"/>
                                  </p:iterate>
                                  <p:childTnLst>
                                    <p:set>
                                      <p:cBhvr>
                                        <p:cTn id="54" fill="hold"/>
                                        <p:tgtEl>
                                          <p:spTgt spid="605"/>
                                        </p:tgtEl>
                                        <p:attrNameLst>
                                          <p:attrName>style.visibility</p:attrName>
                                        </p:attrNameLst>
                                      </p:cBhvr>
                                      <p:to>
                                        <p:strVal val="visible"/>
                                      </p:to>
                                    </p:set>
                                    <p:animEffect transition="in" filter="dissolve">
                                      <p:cBhvr>
                                        <p:cTn id="55" dur="2000"/>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0" animBg="1" advAuto="0"/>
      <p:bldP spid="584" grpId="0" animBg="1" advAuto="0"/>
      <p:bldP spid="585" grpId="0" animBg="1" advAuto="0"/>
      <p:bldP spid="587" grpId="0" animBg="1" advAuto="0"/>
      <p:bldP spid="589" grpId="0" animBg="1" advAuto="0"/>
      <p:bldP spid="593" grpId="0" animBg="1" advAuto="0"/>
      <p:bldP spid="596" grpId="0" animBg="1" advAuto="0"/>
      <p:bldP spid="599" grpId="0" animBg="1" advAuto="0"/>
      <p:bldP spid="600" grpId="0" animBg="1" advAuto="0"/>
      <p:bldP spid="601" grpId="0" animBg="1" advAuto="0"/>
      <p:bldP spid="602" grpId="0" animBg="1" advAuto="0"/>
      <p:bldP spid="605" grpId="0" animBg="1" advAuto="0"/>
      <p:bldP spid="606" grpId="0" animBg="1" advAuto="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droppedImage.png">
            <a:extLst>
              <a:ext uri="{FF2B5EF4-FFF2-40B4-BE49-F238E27FC236}">
                <a16:creationId xmlns:a16="http://schemas.microsoft.com/office/drawing/2014/main" id="{A797F590-4D5F-334E-935D-6328690DF5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9338" y="133350"/>
            <a:ext cx="72771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11" name="Shape 611">
            <a:extLst>
              <a:ext uri="{FF2B5EF4-FFF2-40B4-BE49-F238E27FC236}">
                <a16:creationId xmlns:a16="http://schemas.microsoft.com/office/drawing/2014/main" id="{71920E3B-6D7A-DB4A-951E-A6F1980BCEC4}"/>
              </a:ext>
            </a:extLst>
          </p:cNvPr>
          <p:cNvSpPr/>
          <p:nvPr/>
        </p:nvSpPr>
        <p:spPr>
          <a:xfrm>
            <a:off x="5630863" y="973138"/>
            <a:ext cx="893762" cy="901700"/>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612" name="Shape 612">
            <a:extLst>
              <a:ext uri="{FF2B5EF4-FFF2-40B4-BE49-F238E27FC236}">
                <a16:creationId xmlns:a16="http://schemas.microsoft.com/office/drawing/2014/main" id="{40E6A88E-2C0C-9D43-AB4B-D74DC23A7B91}"/>
              </a:ext>
            </a:extLst>
          </p:cNvPr>
          <p:cNvSpPr/>
          <p:nvPr/>
        </p:nvSpPr>
        <p:spPr>
          <a:xfrm>
            <a:off x="7515226" y="973138"/>
            <a:ext cx="893763" cy="901700"/>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613" name="Shape 613">
            <a:extLst>
              <a:ext uri="{FF2B5EF4-FFF2-40B4-BE49-F238E27FC236}">
                <a16:creationId xmlns:a16="http://schemas.microsoft.com/office/drawing/2014/main" id="{82FC5A7B-1B3C-2041-A4E4-D748DD947C58}"/>
              </a:ext>
            </a:extLst>
          </p:cNvPr>
          <p:cNvSpPr/>
          <p:nvPr/>
        </p:nvSpPr>
        <p:spPr>
          <a:xfrm>
            <a:off x="5051426" y="1701801"/>
            <a:ext cx="9525" cy="627063"/>
          </a:xfrm>
          <a:prstGeom prst="line">
            <a:avLst/>
          </a:prstGeom>
          <a:ln w="38100">
            <a:solidFill>
              <a:srgbClr val="FF2600"/>
            </a:solidFill>
            <a:miter lim="400000"/>
            <a:headEnd type="triangle" len="sm"/>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14" name="Shape 614">
            <a:extLst>
              <a:ext uri="{FF2B5EF4-FFF2-40B4-BE49-F238E27FC236}">
                <a16:creationId xmlns:a16="http://schemas.microsoft.com/office/drawing/2014/main" id="{FF1E449F-6BB7-B84C-9274-AE0F6B217B05}"/>
              </a:ext>
            </a:extLst>
          </p:cNvPr>
          <p:cNvSpPr/>
          <p:nvPr/>
        </p:nvSpPr>
        <p:spPr>
          <a:xfrm>
            <a:off x="5630863" y="973138"/>
            <a:ext cx="893762" cy="901700"/>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
        <p:nvSpPr>
          <p:cNvPr id="615" name="Shape 615">
            <a:extLst>
              <a:ext uri="{FF2B5EF4-FFF2-40B4-BE49-F238E27FC236}">
                <a16:creationId xmlns:a16="http://schemas.microsoft.com/office/drawing/2014/main" id="{D7C412E9-F443-8547-82E9-BD73AC61D181}"/>
              </a:ext>
            </a:extLst>
          </p:cNvPr>
          <p:cNvSpPr/>
          <p:nvPr/>
        </p:nvSpPr>
        <p:spPr>
          <a:xfrm>
            <a:off x="6929438" y="1731964"/>
            <a:ext cx="0" cy="388937"/>
          </a:xfrm>
          <a:prstGeom prst="line">
            <a:avLst/>
          </a:prstGeom>
          <a:ln w="38100">
            <a:solidFill>
              <a:srgbClr val="FF2600"/>
            </a:solidFill>
            <a:miter lim="400000"/>
            <a:headEnd type="triangle" len="sm"/>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16" name="Shape 616">
            <a:extLst>
              <a:ext uri="{FF2B5EF4-FFF2-40B4-BE49-F238E27FC236}">
                <a16:creationId xmlns:a16="http://schemas.microsoft.com/office/drawing/2014/main" id="{AAFFDC41-FF35-514D-B026-66D49B5C66A2}"/>
              </a:ext>
            </a:extLst>
          </p:cNvPr>
          <p:cNvSpPr/>
          <p:nvPr/>
        </p:nvSpPr>
        <p:spPr>
          <a:xfrm flipH="1">
            <a:off x="8807450" y="1731963"/>
            <a:ext cx="6350" cy="569912"/>
          </a:xfrm>
          <a:prstGeom prst="line">
            <a:avLst/>
          </a:prstGeom>
          <a:ln w="38100">
            <a:solidFill>
              <a:srgbClr val="FF2600"/>
            </a:solidFill>
            <a:miter lim="400000"/>
            <a:headEnd type="triangle" len="sm"/>
            <a:tailEnd type="stealth"/>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17" name="Shape 617">
            <a:extLst>
              <a:ext uri="{FF2B5EF4-FFF2-40B4-BE49-F238E27FC236}">
                <a16:creationId xmlns:a16="http://schemas.microsoft.com/office/drawing/2014/main" id="{C2984DE7-D878-E244-99F6-995AF63BCF91}"/>
              </a:ext>
            </a:extLst>
          </p:cNvPr>
          <p:cNvSpPr/>
          <p:nvPr/>
        </p:nvSpPr>
        <p:spPr>
          <a:xfrm flipV="1">
            <a:off x="5011739" y="2070101"/>
            <a:ext cx="1895475" cy="3175"/>
          </a:xfrm>
          <a:prstGeom prst="line">
            <a:avLst/>
          </a:prstGeom>
          <a:ln w="381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618" name="Shape 618">
            <a:extLst>
              <a:ext uri="{FF2B5EF4-FFF2-40B4-BE49-F238E27FC236}">
                <a16:creationId xmlns:a16="http://schemas.microsoft.com/office/drawing/2014/main" id="{9C1EC955-5447-0040-8699-FA7FEAE3E79F}"/>
              </a:ext>
            </a:extLst>
          </p:cNvPr>
          <p:cNvSpPr/>
          <p:nvPr/>
        </p:nvSpPr>
        <p:spPr>
          <a:xfrm flipV="1">
            <a:off x="5014913" y="2265363"/>
            <a:ext cx="3795712" cy="4762"/>
          </a:xfrm>
          <a:prstGeom prst="line">
            <a:avLst/>
          </a:prstGeom>
          <a:ln w="38100">
            <a:solidFill>
              <a:srgbClr val="FF2600"/>
            </a:solidFill>
            <a:miter lim="400000"/>
          </a:ln>
        </p:spPr>
        <p:txBody>
          <a:bodyPr lIns="0" tIns="0" rIns="0" bIns="0"/>
          <a:lstStyle/>
          <a:p>
            <a:pPr defTabSz="321457">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p:cNvSpPr>
            <a:spLocks noRot="1" noChangeArrowheads="1"/>
          </p:cNvSpPr>
          <p:nvPr/>
        </p:nvSpPr>
        <p:spPr bwMode="auto">
          <a:xfrm>
            <a:off x="1809750" y="2571750"/>
            <a:ext cx="8540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20000"/>
              </a:spcBef>
              <a:buClr>
                <a:schemeClr val="hlink"/>
              </a:buClr>
              <a:buSzPct val="80000"/>
              <a:buFont typeface="Arial" charset="0"/>
              <a:buNone/>
            </a:pPr>
            <a:r>
              <a:rPr lang="fr-FR" altLang="x-none" dirty="0">
                <a:solidFill>
                  <a:schemeClr val="bg1"/>
                </a:solidFill>
                <a:latin typeface="Tahoma" charset="0"/>
              </a:rPr>
              <a:t>Retrouver ce </a:t>
            </a:r>
            <a:r>
              <a:rPr lang="fr-FR" altLang="x-none" dirty="0" err="1">
                <a:solidFill>
                  <a:schemeClr val="bg1"/>
                </a:solidFill>
                <a:latin typeface="Tahoma" charset="0"/>
              </a:rPr>
              <a:t>powerpoint</a:t>
            </a:r>
            <a:r>
              <a:rPr lang="fr-FR" altLang="x-none" dirty="0">
                <a:solidFill>
                  <a:schemeClr val="bg1"/>
                </a:solidFill>
                <a:latin typeface="Tahoma" charset="0"/>
              </a:rPr>
              <a:t> sur</a:t>
            </a:r>
          </a:p>
          <a:p>
            <a:pPr algn="ctr" eaLnBrk="1" hangingPunct="1">
              <a:spcBef>
                <a:spcPct val="20000"/>
              </a:spcBef>
              <a:buClr>
                <a:schemeClr val="hlink"/>
              </a:buClr>
              <a:buSzPct val="80000"/>
              <a:buFont typeface="Arial" charset="0"/>
              <a:buNone/>
            </a:pPr>
            <a:r>
              <a:rPr lang="fr-FR" altLang="x-none" dirty="0" err="1">
                <a:solidFill>
                  <a:schemeClr val="bg1"/>
                </a:solidFill>
                <a:latin typeface="Tahoma" charset="0"/>
              </a:rPr>
              <a:t>www.cyriltarquinio.com</a:t>
            </a:r>
            <a:endParaRPr lang="fr-FR" altLang="x-none" dirty="0">
              <a:solidFill>
                <a:schemeClr val="bg1"/>
              </a:solidFill>
              <a:latin typeface="Tahoma" charset="0"/>
            </a:endParaRPr>
          </a:p>
          <a:p>
            <a:pPr algn="ctr" eaLnBrk="1" hangingPunct="1">
              <a:spcBef>
                <a:spcPct val="20000"/>
              </a:spcBef>
              <a:buClr>
                <a:schemeClr val="hlink"/>
              </a:buClr>
              <a:buSzPct val="80000"/>
              <a:buFont typeface="Arial" charset="0"/>
              <a:buNone/>
            </a:pPr>
            <a:endParaRPr lang="fr-FR" altLang="x-none" dirty="0">
              <a:solidFill>
                <a:srgbClr val="FF0000"/>
              </a:solidFill>
              <a:latin typeface="Tahom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blinds(horizontal)">
                                      <p:cBhvr>
                                        <p:cTn id="7" dur="500"/>
                                        <p:tgtEl>
                                          <p:spTgt spid="27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21241" y="2851289"/>
            <a:ext cx="11048516" cy="3922713"/>
          </a:xfrm>
        </p:spPr>
        <p:txBody>
          <a:bodyPr>
            <a:normAutofit/>
          </a:bodyPr>
          <a:lstStyle/>
          <a:p>
            <a:pPr algn="just" eaLnBrk="1" hangingPunct="1"/>
            <a:r>
              <a:rPr lang="fr-FR" altLang="x-none" sz="2400" dirty="0">
                <a:ea typeface="ＭＳ Ｐゴシック" charset="-128"/>
              </a:rPr>
              <a:t>Et peu importe si les histoires rapportées sont vraies ou fausses, ce qui compte c</a:t>
            </a:r>
            <a:r>
              <a:rPr lang="fr-FR" altLang="fr-FR" sz="2400" dirty="0">
                <a:ea typeface="ＭＳ Ｐゴシック" charset="-128"/>
              </a:rPr>
              <a:t>’</a:t>
            </a:r>
            <a:r>
              <a:rPr lang="fr-FR" altLang="x-none" sz="2400" dirty="0">
                <a:ea typeface="ＭＳ Ｐゴシック" charset="-128"/>
              </a:rPr>
              <a:t>est le traitement qui en est fait, en terme d</a:t>
            </a:r>
            <a:r>
              <a:rPr lang="fr-FR" altLang="fr-FR" sz="2400" dirty="0">
                <a:ea typeface="ＭＳ Ｐゴシック" charset="-128"/>
              </a:rPr>
              <a:t>’</a:t>
            </a:r>
            <a:r>
              <a:rPr lang="fr-FR" altLang="x-none" sz="2400" dirty="0">
                <a:ea typeface="ＭＳ Ｐゴシック" charset="-128"/>
              </a:rPr>
              <a:t>intentionnalité inconsciente. </a:t>
            </a:r>
          </a:p>
          <a:p>
            <a:pPr algn="just" eaLnBrk="1" hangingPunct="1"/>
            <a:r>
              <a:rPr lang="fr-FR" altLang="x-none" sz="2400" b="1" dirty="0">
                <a:solidFill>
                  <a:srgbClr val="FF0000"/>
                </a:solidFill>
                <a:ea typeface="ＭＳ Ｐゴシック" charset="-128"/>
              </a:rPr>
              <a:t>Quel revirement !</a:t>
            </a:r>
            <a:r>
              <a:rPr lang="fr-FR" altLang="x-none" sz="2400" dirty="0">
                <a:ea typeface="ＭＳ Ｐゴシック" charset="-128"/>
              </a:rPr>
              <a:t> Ce n</a:t>
            </a:r>
            <a:r>
              <a:rPr lang="fr-FR" altLang="fr-FR" sz="2400" dirty="0">
                <a:ea typeface="ＭＳ Ｐゴシック" charset="-128"/>
              </a:rPr>
              <a:t>’</a:t>
            </a:r>
            <a:r>
              <a:rPr lang="fr-FR" altLang="x-none" sz="2400" dirty="0">
                <a:ea typeface="ＭＳ Ｐゴシック" charset="-128"/>
              </a:rPr>
              <a:t>est plus la scène traumatique qui compte, c</a:t>
            </a:r>
            <a:r>
              <a:rPr lang="fr-FR" altLang="fr-FR" sz="2400" dirty="0">
                <a:ea typeface="ＭＳ Ｐゴシック" charset="-128"/>
              </a:rPr>
              <a:t>’</a:t>
            </a:r>
            <a:r>
              <a:rPr lang="fr-FR" altLang="x-none" sz="2400" dirty="0">
                <a:ea typeface="ＭＳ Ｐゴシック" charset="-128"/>
              </a:rPr>
              <a:t>est le fantasme qui devient central. « Tous les symptômes d</a:t>
            </a:r>
            <a:r>
              <a:rPr lang="fr-FR" altLang="fr-FR" sz="2400" dirty="0">
                <a:ea typeface="ＭＳ Ｐゴシック" charset="-128"/>
              </a:rPr>
              <a:t>’</a:t>
            </a:r>
            <a:r>
              <a:rPr lang="fr-FR" altLang="x-none" sz="2400" dirty="0">
                <a:ea typeface="ＭＳ Ｐゴシック" charset="-128"/>
              </a:rPr>
              <a:t>angoisse dérivent ainsi de fantasmes » (Freud, 1937). </a:t>
            </a:r>
            <a:endParaRPr lang="fr-FR" altLang="x-none" sz="2400" dirty="0">
              <a:solidFill>
                <a:srgbClr val="FF0000"/>
              </a:solidFill>
              <a:ea typeface="ＭＳ Ｐゴシック" charset="-128"/>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droppedImage.png">
            <a:extLst>
              <a:ext uri="{FF2B5EF4-FFF2-40B4-BE49-F238E27FC236}">
                <a16:creationId xmlns:a16="http://schemas.microsoft.com/office/drawing/2014/main" id="{89011FD4-9F8B-D340-ACD1-D67827A8EC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826" y="-4763"/>
            <a:ext cx="8670925" cy="307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22" name="Shape 622">
            <a:extLst>
              <a:ext uri="{FF2B5EF4-FFF2-40B4-BE49-F238E27FC236}">
                <a16:creationId xmlns:a16="http://schemas.microsoft.com/office/drawing/2014/main" id="{35D80FEB-8A8C-0B45-9EBE-FDB919CD71F5}"/>
              </a:ext>
            </a:extLst>
          </p:cNvPr>
          <p:cNvSpPr>
            <a:spLocks noChangeArrowheads="1"/>
          </p:cNvSpPr>
          <p:nvPr/>
        </p:nvSpPr>
        <p:spPr bwMode="auto">
          <a:xfrm>
            <a:off x="326571" y="3357848"/>
            <a:ext cx="11521439" cy="3026791"/>
          </a:xfrm>
          <a:prstGeom prst="rect">
            <a:avLst/>
          </a:prstGeom>
          <a:noFill/>
          <a:ln>
            <a:noFill/>
          </a:ln>
        </p:spPr>
        <p:txBody>
          <a:bodyPr wrap="square" lIns="35719" tIns="35719" rIns="35719" bIns="35719" anchor="ctr">
            <a:spAutoFit/>
          </a:bodyPr>
          <a:lstStyle/>
          <a:p>
            <a:pPr algn="just" eaLnBrk="1" hangingPunct="1">
              <a:defRPr sz="3600">
                <a:latin typeface="Tw Cen MT"/>
                <a:ea typeface="Tw Cen MT"/>
                <a:cs typeface="Tw Cen MT"/>
                <a:sym typeface="Tw Cen MT"/>
              </a:defRPr>
            </a:pPr>
            <a:r>
              <a:rPr sz="2400" dirty="0">
                <a:latin typeface="+mj-lt"/>
                <a:ea typeface="Tw Cen MT"/>
                <a:cs typeface="Tw Cen MT"/>
                <a:sym typeface="Tw Cen MT"/>
              </a:rPr>
              <a:t>- EMDR et MBCT ont montré leur </a:t>
            </a:r>
            <a:r>
              <a:rPr sz="2400" dirty="0">
                <a:solidFill>
                  <a:srgbClr val="E32400"/>
                </a:solidFill>
                <a:latin typeface="+mj-lt"/>
                <a:ea typeface="Tw Cen MT"/>
                <a:cs typeface="Tw Cen MT"/>
                <a:sym typeface="Tw Cen MT"/>
              </a:rPr>
              <a:t>efficacité </a:t>
            </a:r>
            <a:r>
              <a:rPr sz="2400" dirty="0">
                <a:latin typeface="+mj-lt"/>
                <a:ea typeface="Tw Cen MT"/>
                <a:cs typeface="Tw Cen MT"/>
                <a:sym typeface="Tw Cen MT"/>
              </a:rPr>
              <a:t>pour réduire et limiter les idéations négatives;</a:t>
            </a:r>
          </a:p>
          <a:p>
            <a:pPr algn="just" eaLnBrk="1" hangingPunct="1">
              <a:defRPr sz="3600">
                <a:latin typeface="Tw Cen MT"/>
                <a:ea typeface="Tw Cen MT"/>
                <a:cs typeface="Tw Cen MT"/>
                <a:sym typeface="Tw Cen MT"/>
              </a:defRPr>
            </a:pPr>
            <a:r>
              <a:rPr sz="2400" dirty="0">
                <a:latin typeface="+mj-lt"/>
                <a:ea typeface="Tw Cen MT"/>
                <a:cs typeface="Tw Cen MT"/>
                <a:sym typeface="Tw Cen MT"/>
              </a:rPr>
              <a:t>- Dans ces traitements on confronte en fait les sujets à une double tâche. Avec l’EMDR, se sont les </a:t>
            </a:r>
            <a:r>
              <a:rPr sz="2400" dirty="0">
                <a:solidFill>
                  <a:srgbClr val="B51A00"/>
                </a:solidFill>
                <a:latin typeface="+mj-lt"/>
                <a:ea typeface="Tw Cen MT"/>
                <a:cs typeface="Tw Cen MT"/>
                <a:sym typeface="Tw Cen MT"/>
              </a:rPr>
              <a:t>MO</a:t>
            </a:r>
            <a:r>
              <a:rPr sz="2400" dirty="0">
                <a:latin typeface="+mj-lt"/>
                <a:ea typeface="Tw Cen MT"/>
                <a:cs typeface="Tw Cen MT"/>
                <a:sym typeface="Tw Cen MT"/>
              </a:rPr>
              <a:t>, avec MBCT c’est  l’</a:t>
            </a:r>
            <a:r>
              <a:rPr sz="2400" dirty="0">
                <a:solidFill>
                  <a:srgbClr val="B51A00"/>
                </a:solidFill>
                <a:latin typeface="+mj-lt"/>
                <a:ea typeface="Tw Cen MT"/>
                <a:cs typeface="Tw Cen MT"/>
                <a:sym typeface="Tw Cen MT"/>
              </a:rPr>
              <a:t>attention portée à la respiration</a:t>
            </a:r>
            <a:r>
              <a:rPr sz="2400" dirty="0">
                <a:latin typeface="+mj-lt"/>
                <a:ea typeface="Tw Cen MT"/>
                <a:cs typeface="Tw Cen MT"/>
                <a:sym typeface="Tw Cen MT"/>
              </a:rPr>
              <a:t> -AR-</a:t>
            </a:r>
          </a:p>
          <a:p>
            <a:pPr algn="just" eaLnBrk="1" hangingPunct="1">
              <a:defRPr sz="3600">
                <a:latin typeface="Tw Cen MT"/>
                <a:ea typeface="Tw Cen MT"/>
                <a:cs typeface="Tw Cen MT"/>
                <a:sym typeface="Tw Cen MT"/>
              </a:defRPr>
            </a:pPr>
            <a:r>
              <a:rPr sz="2400" dirty="0">
                <a:latin typeface="+mj-lt"/>
                <a:ea typeface="Tw Cen MT"/>
                <a:cs typeface="Tw Cen MT"/>
                <a:sym typeface="Tw Cen MT"/>
              </a:rPr>
              <a:t>- Peut-on convoquer dans les deux cas l’hypothèse de la </a:t>
            </a:r>
            <a:r>
              <a:rPr sz="2400" dirty="0">
                <a:solidFill>
                  <a:srgbClr val="B51A00"/>
                </a:solidFill>
                <a:latin typeface="+mj-lt"/>
                <a:ea typeface="Tw Cen MT"/>
                <a:cs typeface="Tw Cen MT"/>
                <a:sym typeface="Tw Cen MT"/>
              </a:rPr>
              <a:t>mémoire de travail</a:t>
            </a:r>
            <a:r>
              <a:rPr sz="2400" dirty="0">
                <a:latin typeface="+mj-lt"/>
                <a:ea typeface="Tw Cen MT"/>
                <a:cs typeface="Tw Cen MT"/>
                <a:sym typeface="Tw Cen MT"/>
              </a:rPr>
              <a:t> (MT). </a:t>
            </a:r>
          </a:p>
          <a:p>
            <a:pPr algn="just" eaLnBrk="1" hangingPunct="1">
              <a:defRPr sz="3600">
                <a:latin typeface="Tw Cen MT"/>
                <a:ea typeface="Tw Cen MT"/>
                <a:cs typeface="Tw Cen MT"/>
                <a:sym typeface="Tw Cen MT"/>
              </a:defRPr>
            </a:pPr>
            <a:r>
              <a:rPr sz="2400" dirty="0">
                <a:latin typeface="+mj-lt"/>
                <a:ea typeface="Tw Cen MT"/>
                <a:cs typeface="Tw Cen MT"/>
                <a:sym typeface="Tw Cen MT"/>
              </a:rPr>
              <a:t>En quels termes ces deux approches saturent les ressources de la MT?</a:t>
            </a:r>
          </a:p>
        </p:txBody>
      </p:sp>
    </p:spTree>
  </p:cSld>
  <p:clrMapOvr>
    <a:masterClrMapping/>
  </p:clrMapOvr>
  <p:transition spd="slow">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hape 625">
            <a:extLst>
              <a:ext uri="{FF2B5EF4-FFF2-40B4-BE49-F238E27FC236}">
                <a16:creationId xmlns:a16="http://schemas.microsoft.com/office/drawing/2014/main" id="{C442A320-CDEF-554B-A45B-D355B90F5D48}"/>
              </a:ext>
            </a:extLst>
          </p:cNvPr>
          <p:cNvSpPr>
            <a:spLocks noChangeArrowheads="1"/>
          </p:cNvSpPr>
          <p:nvPr/>
        </p:nvSpPr>
        <p:spPr bwMode="auto">
          <a:xfrm>
            <a:off x="418012" y="2169099"/>
            <a:ext cx="11773987" cy="43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algn="just" eaLnBrk="1" hangingPunct="1"/>
            <a:r>
              <a:rPr lang="fr-FR" altLang="fr-FR" sz="2500" dirty="0">
                <a:latin typeface="+mj-lt"/>
                <a:sym typeface="Tw Cen MT" panose="020B0602020104020603" pitchFamily="34" charset="77"/>
              </a:rPr>
              <a:t>Méthode</a:t>
            </a:r>
          </a:p>
          <a:p>
            <a:pPr algn="just" eaLnBrk="1" hangingPunct="1"/>
            <a:endParaRPr lang="fr-FR" altLang="fr-FR" sz="2500" dirty="0">
              <a:latin typeface="+mj-lt"/>
              <a:sym typeface="Tw Cen MT" panose="020B0602020104020603" pitchFamily="34" charset="77"/>
            </a:endParaRPr>
          </a:p>
          <a:p>
            <a:pPr algn="just" eaLnBrk="1" hangingPunct="1"/>
            <a:r>
              <a:rPr lang="fr-FR" altLang="fr-FR" sz="2500" dirty="0">
                <a:solidFill>
                  <a:srgbClr val="E32400"/>
                </a:solidFill>
                <a:latin typeface="+mj-lt"/>
                <a:sym typeface="Tw Cen MT" panose="020B0602020104020603" pitchFamily="34" charset="77"/>
              </a:rPr>
              <a:t>Phase 1</a:t>
            </a:r>
            <a:r>
              <a:rPr lang="fr-FR" altLang="fr-FR" sz="2500" dirty="0">
                <a:latin typeface="+mj-lt"/>
                <a:sym typeface="Tw Cen MT" panose="020B0602020104020603" pitchFamily="34" charset="77"/>
              </a:rPr>
              <a:t>: Production d’un souvenir négatif et Evaluation de 0 à 100 clarté et charge émotionnelle de du souvenir</a:t>
            </a:r>
          </a:p>
          <a:p>
            <a:pPr algn="just" eaLnBrk="1" hangingPunct="1"/>
            <a:r>
              <a:rPr lang="fr-FR" altLang="fr-FR" sz="2500" dirty="0">
                <a:solidFill>
                  <a:srgbClr val="E32400"/>
                </a:solidFill>
                <a:latin typeface="+mj-lt"/>
                <a:sym typeface="Tw Cen MT" panose="020B0602020104020603" pitchFamily="34" charset="77"/>
              </a:rPr>
              <a:t>Phase 2</a:t>
            </a:r>
            <a:r>
              <a:rPr lang="fr-FR" altLang="fr-FR" sz="2500" dirty="0">
                <a:latin typeface="+mj-lt"/>
                <a:sym typeface="Tw Cen MT" panose="020B0602020104020603" pitchFamily="34" charset="77"/>
              </a:rPr>
              <a:t>: Rappel (durant 24s) du même souvenir selon 3 condition</a:t>
            </a:r>
          </a:p>
          <a:p>
            <a:pPr lvl="1" algn="just" eaLnBrk="1" hangingPunct="1"/>
            <a:r>
              <a:rPr lang="fr-FR" altLang="fr-FR" sz="2500" dirty="0">
                <a:latin typeface="+mj-lt"/>
                <a:sym typeface="Tw Cen MT" panose="020B0602020104020603" pitchFamily="34" charset="77"/>
              </a:rPr>
              <a:t>- G1: RTT seulement - qui est une tâche de temps de réaction à des sons</a:t>
            </a:r>
          </a:p>
          <a:p>
            <a:pPr lvl="1" algn="just" eaLnBrk="1" hangingPunct="1"/>
            <a:r>
              <a:rPr lang="fr-FR" altLang="fr-FR" sz="2500" dirty="0">
                <a:latin typeface="+mj-lt"/>
                <a:sym typeface="Tw Cen MT" panose="020B0602020104020603" pitchFamily="34" charset="77"/>
              </a:rPr>
              <a:t>- G2: RTT + MO</a:t>
            </a:r>
          </a:p>
          <a:p>
            <a:pPr lvl="1" algn="just" eaLnBrk="1" hangingPunct="1"/>
            <a:r>
              <a:rPr lang="fr-FR" altLang="fr-FR" sz="2500" dirty="0">
                <a:latin typeface="+mj-lt"/>
                <a:sym typeface="Tw Cen MT" panose="020B0602020104020603" pitchFamily="34" charset="77"/>
              </a:rPr>
              <a:t>- G3: RTT + AR</a:t>
            </a:r>
          </a:p>
          <a:p>
            <a:pPr lvl="1" algn="just" eaLnBrk="1" hangingPunct="1"/>
            <a:r>
              <a:rPr lang="fr-FR" altLang="fr-FR" sz="2500" dirty="0">
                <a:latin typeface="+mj-lt"/>
                <a:sym typeface="Tw Cen MT" panose="020B0602020104020603" pitchFamily="34" charset="77"/>
              </a:rPr>
              <a:t>Break de 10s - pensez à autre chose</a:t>
            </a:r>
          </a:p>
          <a:p>
            <a:pPr lvl="1" algn="just" eaLnBrk="1" hangingPunct="1"/>
            <a:r>
              <a:rPr lang="fr-FR" altLang="fr-FR" sz="2500" dirty="0">
                <a:latin typeface="+mj-lt"/>
                <a:sym typeface="Tw Cen MT" panose="020B0602020104020603" pitchFamily="34" charset="77"/>
              </a:rPr>
              <a:t>Procédure répétées 5 fois</a:t>
            </a:r>
          </a:p>
          <a:p>
            <a:pPr algn="just" eaLnBrk="1" hangingPunct="1"/>
            <a:r>
              <a:rPr lang="fr-FR" altLang="fr-FR" sz="2500" dirty="0">
                <a:solidFill>
                  <a:srgbClr val="E32400"/>
                </a:solidFill>
                <a:latin typeface="+mj-lt"/>
                <a:sym typeface="Tw Cen MT" panose="020B0602020104020603" pitchFamily="34" charset="77"/>
              </a:rPr>
              <a:t>Phase 3</a:t>
            </a:r>
            <a:r>
              <a:rPr lang="fr-FR" altLang="fr-FR" sz="2500" dirty="0">
                <a:latin typeface="+mj-lt"/>
                <a:sym typeface="Tw Cen MT" panose="020B0602020104020603" pitchFamily="34" charset="77"/>
              </a:rPr>
              <a:t>: Identique à la phase 1</a:t>
            </a:r>
          </a:p>
        </p:txBody>
      </p:sp>
    </p:spTree>
  </p:cSld>
  <p:clrMapOvr>
    <a:masterClrMapping/>
  </p:clrMapOvr>
  <p:transition spd="slow">
    <p:dissolv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droppedImage.png">
            <a:extLst>
              <a:ext uri="{FF2B5EF4-FFF2-40B4-BE49-F238E27FC236}">
                <a16:creationId xmlns:a16="http://schemas.microsoft.com/office/drawing/2014/main" id="{0441AB7F-C830-8940-8544-B2A17D2ABF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1" y="1704976"/>
            <a:ext cx="751046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31" name="Shape 631">
            <a:extLst>
              <a:ext uri="{FF2B5EF4-FFF2-40B4-BE49-F238E27FC236}">
                <a16:creationId xmlns:a16="http://schemas.microsoft.com/office/drawing/2014/main" id="{7433F326-5D94-EF43-A6A7-D0116AE53AEE}"/>
              </a:ext>
            </a:extLst>
          </p:cNvPr>
          <p:cNvSpPr>
            <a:spLocks noChangeArrowheads="1"/>
          </p:cNvSpPr>
          <p:nvPr/>
        </p:nvSpPr>
        <p:spPr bwMode="auto">
          <a:xfrm>
            <a:off x="7729539" y="3290888"/>
            <a:ext cx="174625" cy="266700"/>
          </a:xfrm>
          <a:prstGeom prst="rect">
            <a:avLst/>
          </a:prstGeom>
          <a:noFill/>
          <a:ln>
            <a:noFill/>
          </a:ln>
        </p:spPr>
        <p:txBody>
          <a:bodyPr wrap="none" lIns="35719" tIns="35719" rIns="35719" bIns="35719" anchor="ctr">
            <a:spAutoFit/>
          </a:bodyPr>
          <a:lstStyle>
            <a:lvl1pPr>
              <a:defRPr sz="1800" b="1">
                <a:solidFill>
                  <a:srgbClr val="B51A00"/>
                </a:solidFill>
              </a:defRPr>
            </a:lvl1pPr>
          </a:lstStyle>
          <a:p>
            <a:pPr eaLnBrk="1" hangingPunct="1">
              <a:defRPr/>
            </a:pPr>
            <a:r>
              <a:rPr sz="1266" dirty="0">
                <a:latin typeface="Tahoma" charset="0"/>
                <a:ea typeface="ＭＳ Ｐゴシック" charset="-128"/>
              </a:rPr>
              <a:t>1</a:t>
            </a:r>
          </a:p>
        </p:txBody>
      </p:sp>
      <p:sp>
        <p:nvSpPr>
          <p:cNvPr id="632" name="Shape 632">
            <a:extLst>
              <a:ext uri="{FF2B5EF4-FFF2-40B4-BE49-F238E27FC236}">
                <a16:creationId xmlns:a16="http://schemas.microsoft.com/office/drawing/2014/main" id="{9BB75870-9A49-2448-BBD8-16A00CB2F348}"/>
              </a:ext>
            </a:extLst>
          </p:cNvPr>
          <p:cNvSpPr>
            <a:spLocks noChangeArrowheads="1"/>
          </p:cNvSpPr>
          <p:nvPr/>
        </p:nvSpPr>
        <p:spPr bwMode="auto">
          <a:xfrm>
            <a:off x="7729539" y="3635375"/>
            <a:ext cx="174625" cy="266700"/>
          </a:xfrm>
          <a:prstGeom prst="rect">
            <a:avLst/>
          </a:prstGeom>
          <a:noFill/>
          <a:ln>
            <a:noFill/>
          </a:ln>
        </p:spPr>
        <p:txBody>
          <a:bodyPr wrap="none" lIns="35719" tIns="35719" rIns="35719" bIns="35719" anchor="ctr">
            <a:spAutoFit/>
          </a:bodyPr>
          <a:lstStyle>
            <a:lvl1pPr>
              <a:defRPr sz="1800" b="1">
                <a:solidFill>
                  <a:srgbClr val="B51A00"/>
                </a:solidFill>
              </a:defRPr>
            </a:lvl1pPr>
          </a:lstStyle>
          <a:p>
            <a:pPr eaLnBrk="1" hangingPunct="1">
              <a:defRPr/>
            </a:pPr>
            <a:r>
              <a:rPr sz="1266" dirty="0">
                <a:latin typeface="Tahoma" charset="0"/>
                <a:ea typeface="ＭＳ Ｐゴシック" charset="-128"/>
              </a:rPr>
              <a:t>2</a:t>
            </a:r>
          </a:p>
        </p:txBody>
      </p:sp>
      <p:sp>
        <p:nvSpPr>
          <p:cNvPr id="633" name="Shape 633">
            <a:extLst>
              <a:ext uri="{FF2B5EF4-FFF2-40B4-BE49-F238E27FC236}">
                <a16:creationId xmlns:a16="http://schemas.microsoft.com/office/drawing/2014/main" id="{6D7C4A88-E580-CC48-B872-BA56523F104C}"/>
              </a:ext>
            </a:extLst>
          </p:cNvPr>
          <p:cNvSpPr>
            <a:spLocks noChangeArrowheads="1"/>
          </p:cNvSpPr>
          <p:nvPr/>
        </p:nvSpPr>
        <p:spPr bwMode="auto">
          <a:xfrm>
            <a:off x="7729539" y="3921125"/>
            <a:ext cx="174625" cy="266700"/>
          </a:xfrm>
          <a:prstGeom prst="rect">
            <a:avLst/>
          </a:prstGeom>
          <a:noFill/>
          <a:ln>
            <a:noFill/>
          </a:ln>
        </p:spPr>
        <p:txBody>
          <a:bodyPr wrap="none" lIns="35719" tIns="35719" rIns="35719" bIns="35719" anchor="ctr">
            <a:spAutoFit/>
          </a:bodyPr>
          <a:lstStyle>
            <a:lvl1pPr>
              <a:defRPr sz="1800" b="1">
                <a:solidFill>
                  <a:srgbClr val="B51A00"/>
                </a:solidFill>
              </a:defRPr>
            </a:lvl1pPr>
          </a:lstStyle>
          <a:p>
            <a:pPr eaLnBrk="1" hangingPunct="1">
              <a:defRPr/>
            </a:pPr>
            <a:r>
              <a:rPr sz="1266">
                <a:latin typeface="Tahoma" charset="0"/>
                <a:ea typeface="ＭＳ Ｐゴシック" charset="-128"/>
              </a:rPr>
              <a:t>2</a:t>
            </a:r>
          </a:p>
        </p:txBody>
      </p:sp>
    </p:spTree>
  </p:cSld>
  <p:clrMapOvr>
    <a:masterClrMapping/>
  </p:clrMapOvr>
  <p:transition spd="slow"/>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droppedImage.png">
            <a:extLst>
              <a:ext uri="{FF2B5EF4-FFF2-40B4-BE49-F238E27FC236}">
                <a16:creationId xmlns:a16="http://schemas.microsoft.com/office/drawing/2014/main" id="{35709366-1DD3-D149-9C4A-5F9351BB53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5813" y="500064"/>
            <a:ext cx="789781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39" name="Shape 639">
            <a:extLst>
              <a:ext uri="{FF2B5EF4-FFF2-40B4-BE49-F238E27FC236}">
                <a16:creationId xmlns:a16="http://schemas.microsoft.com/office/drawing/2014/main" id="{B2BA22C1-AEFE-C249-8D44-8DB417F65730}"/>
              </a:ext>
            </a:extLst>
          </p:cNvPr>
          <p:cNvSpPr>
            <a:spLocks noChangeArrowheads="1"/>
          </p:cNvSpPr>
          <p:nvPr/>
        </p:nvSpPr>
        <p:spPr bwMode="auto">
          <a:xfrm>
            <a:off x="1854201" y="4752365"/>
            <a:ext cx="8474075" cy="1629998"/>
          </a:xfrm>
          <a:prstGeom prst="rect">
            <a:avLst/>
          </a:prstGeom>
          <a:noFill/>
          <a:ln>
            <a:noFill/>
          </a:ln>
        </p:spPr>
        <p:txBody>
          <a:bodyPr lIns="35719" tIns="35719" rIns="35719" bIns="35719" anchor="ctr">
            <a:spAutoFit/>
          </a:bodyPr>
          <a:lstStyle/>
          <a:p>
            <a:pPr lvl="1" algn="just" eaLnBrk="1" hangingPunct="1">
              <a:defRPr sz="3600">
                <a:latin typeface="Tw Cen MT"/>
                <a:ea typeface="Tw Cen MT"/>
                <a:cs typeface="Tw Cen MT"/>
                <a:sym typeface="Tw Cen MT"/>
              </a:defRPr>
            </a:pPr>
            <a:r>
              <a:rPr sz="2531" dirty="0">
                <a:latin typeface="+mj-lt"/>
                <a:ea typeface="Tw Cen MT"/>
                <a:cs typeface="Tw Cen MT"/>
                <a:sym typeface="Tw Cen MT"/>
              </a:rPr>
              <a:t>Attention </a:t>
            </a:r>
            <a:r>
              <a:rPr sz="2531" dirty="0" err="1">
                <a:latin typeface="+mj-lt"/>
                <a:ea typeface="Tw Cen MT"/>
                <a:cs typeface="Tw Cen MT"/>
                <a:sym typeface="Tw Cen MT"/>
              </a:rPr>
              <a:t>l’EMDR</a:t>
            </a:r>
            <a:r>
              <a:rPr sz="2531" dirty="0">
                <a:latin typeface="+mj-lt"/>
                <a:ea typeface="Tw Cen MT"/>
                <a:cs typeface="Tw Cen MT"/>
                <a:sym typeface="Tw Cen MT"/>
              </a:rPr>
              <a:t> </a:t>
            </a:r>
            <a:r>
              <a:rPr sz="2531" dirty="0" err="1">
                <a:solidFill>
                  <a:srgbClr val="B51A00"/>
                </a:solidFill>
                <a:latin typeface="+mj-lt"/>
                <a:ea typeface="Tw Cen MT"/>
                <a:cs typeface="Tw Cen MT"/>
                <a:sym typeface="Tw Cen MT"/>
              </a:rPr>
              <a:t>c’est</a:t>
            </a:r>
            <a:r>
              <a:rPr sz="2531" dirty="0">
                <a:solidFill>
                  <a:srgbClr val="B51A00"/>
                </a:solidFill>
                <a:latin typeface="+mj-lt"/>
                <a:ea typeface="Tw Cen MT"/>
                <a:cs typeface="Tw Cen MT"/>
                <a:sym typeface="Tw Cen MT"/>
              </a:rPr>
              <a:t> un plus que </a:t>
            </a:r>
            <a:r>
              <a:rPr sz="2531" dirty="0">
                <a:latin typeface="+mj-lt"/>
                <a:ea typeface="Tw Cen MT"/>
                <a:cs typeface="Tw Cen MT"/>
                <a:sym typeface="Tw Cen MT"/>
              </a:rPr>
              <a:t>des MO et MBCT </a:t>
            </a:r>
            <a:r>
              <a:rPr sz="2531" dirty="0">
                <a:solidFill>
                  <a:srgbClr val="B51A00"/>
                </a:solidFill>
                <a:latin typeface="+mj-lt"/>
                <a:ea typeface="Tw Cen MT"/>
                <a:cs typeface="Tw Cen MT"/>
                <a:sym typeface="Tw Cen MT"/>
              </a:rPr>
              <a:t>un </a:t>
            </a:r>
            <a:r>
              <a:rPr sz="2531" dirty="0" err="1">
                <a:solidFill>
                  <a:srgbClr val="B51A00"/>
                </a:solidFill>
                <a:latin typeface="+mj-lt"/>
                <a:ea typeface="Tw Cen MT"/>
                <a:cs typeface="Tw Cen MT"/>
                <a:sym typeface="Tw Cen MT"/>
              </a:rPr>
              <a:t>peu</a:t>
            </a:r>
            <a:r>
              <a:rPr sz="2531" dirty="0">
                <a:solidFill>
                  <a:srgbClr val="B51A00"/>
                </a:solidFill>
                <a:latin typeface="+mj-lt"/>
                <a:ea typeface="Tw Cen MT"/>
                <a:cs typeface="Tw Cen MT"/>
                <a:sym typeface="Tw Cen MT"/>
              </a:rPr>
              <a:t> plus </a:t>
            </a:r>
            <a:r>
              <a:rPr sz="2531" dirty="0" err="1">
                <a:solidFill>
                  <a:srgbClr val="B51A00"/>
                </a:solidFill>
                <a:latin typeface="+mj-lt"/>
                <a:ea typeface="Tw Cen MT"/>
                <a:cs typeface="Tw Cen MT"/>
                <a:sym typeface="Tw Cen MT"/>
              </a:rPr>
              <a:t>qu’une</a:t>
            </a:r>
            <a:r>
              <a:rPr sz="2531" dirty="0">
                <a:latin typeface="+mj-lt"/>
                <a:ea typeface="Tw Cen MT"/>
                <a:cs typeface="Tw Cen MT"/>
                <a:sym typeface="Tw Cen MT"/>
              </a:rPr>
              <a:t> attention </a:t>
            </a:r>
            <a:r>
              <a:rPr sz="2531" dirty="0" err="1">
                <a:latin typeface="+mj-lt"/>
                <a:ea typeface="Tw Cen MT"/>
                <a:cs typeface="Tw Cen MT"/>
                <a:sym typeface="Tw Cen MT"/>
              </a:rPr>
              <a:t>portée</a:t>
            </a:r>
            <a:r>
              <a:rPr sz="2531" dirty="0">
                <a:latin typeface="+mj-lt"/>
                <a:ea typeface="Tw Cen MT"/>
                <a:cs typeface="Tw Cen MT"/>
                <a:sym typeface="Tw Cen MT"/>
              </a:rPr>
              <a:t> </a:t>
            </a:r>
            <a:r>
              <a:rPr sz="2531" dirty="0" err="1">
                <a:latin typeface="+mj-lt"/>
                <a:ea typeface="Tw Cen MT"/>
                <a:cs typeface="Tw Cen MT"/>
                <a:sym typeface="Tw Cen MT"/>
              </a:rPr>
              <a:t>à</a:t>
            </a:r>
            <a:r>
              <a:rPr sz="2531" dirty="0">
                <a:latin typeface="+mj-lt"/>
                <a:ea typeface="Tw Cen MT"/>
                <a:cs typeface="Tw Cen MT"/>
                <a:sym typeface="Tw Cen MT"/>
              </a:rPr>
              <a:t> la respiration. Dans les deux la </a:t>
            </a:r>
            <a:r>
              <a:rPr sz="2531" dirty="0" err="1">
                <a:latin typeface="+mj-lt"/>
                <a:ea typeface="Tw Cen MT"/>
                <a:cs typeface="Tw Cen MT"/>
                <a:sym typeface="Tw Cen MT"/>
              </a:rPr>
              <a:t>mémoire</a:t>
            </a:r>
            <a:r>
              <a:rPr sz="2531" dirty="0">
                <a:latin typeface="+mj-lt"/>
                <a:ea typeface="Tw Cen MT"/>
                <a:cs typeface="Tw Cen MT"/>
                <a:sym typeface="Tw Cen MT"/>
              </a:rPr>
              <a:t> de travail </a:t>
            </a:r>
            <a:r>
              <a:rPr sz="2531" dirty="0" err="1">
                <a:latin typeface="+mj-lt"/>
                <a:ea typeface="Tw Cen MT"/>
                <a:cs typeface="Tw Cen MT"/>
                <a:sym typeface="Tw Cen MT"/>
              </a:rPr>
              <a:t>semble</a:t>
            </a:r>
            <a:r>
              <a:rPr sz="2531" dirty="0">
                <a:latin typeface="+mj-lt"/>
                <a:ea typeface="Tw Cen MT"/>
                <a:cs typeface="Tw Cen MT"/>
                <a:sym typeface="Tw Cen MT"/>
              </a:rPr>
              <a:t> </a:t>
            </a:r>
            <a:r>
              <a:rPr sz="2531" dirty="0" err="1">
                <a:latin typeface="+mj-lt"/>
                <a:ea typeface="Tw Cen MT"/>
                <a:cs typeface="Tw Cen MT"/>
                <a:sym typeface="Tw Cen MT"/>
              </a:rPr>
              <a:t>saturée</a:t>
            </a:r>
            <a:r>
              <a:rPr sz="2531" dirty="0">
                <a:latin typeface="+mj-lt"/>
                <a:ea typeface="Tw Cen MT"/>
                <a:cs typeface="Tw Cen MT"/>
                <a:sym typeface="Tw Cen MT"/>
              </a:rPr>
              <a:t>.</a:t>
            </a:r>
          </a:p>
        </p:txBody>
      </p:sp>
    </p:spTree>
  </p:cSld>
  <p:clrMapOvr>
    <a:masterClrMapping/>
  </p:clrMapOvr>
  <p:transition spd="slow">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droppedImage.pdf">
            <a:extLst>
              <a:ext uri="{FF2B5EF4-FFF2-40B4-BE49-F238E27FC236}">
                <a16:creationId xmlns:a16="http://schemas.microsoft.com/office/drawing/2014/main" id="{49FA2F7F-380F-9E4C-BE5C-E360783E1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6151" y="-288925"/>
            <a:ext cx="6983413"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3426" name="Shape 643">
            <a:extLst>
              <a:ext uri="{FF2B5EF4-FFF2-40B4-BE49-F238E27FC236}">
                <a16:creationId xmlns:a16="http://schemas.microsoft.com/office/drawing/2014/main" id="{15C490F6-45AC-F047-B425-7361CB3B96E6}"/>
              </a:ext>
            </a:extLst>
          </p:cNvPr>
          <p:cNvSpPr>
            <a:spLocks noGrp="1"/>
          </p:cNvSpPr>
          <p:nvPr>
            <p:ph type="body" sz="quarter" idx="1"/>
          </p:nvPr>
        </p:nvSpPr>
        <p:spPr>
          <a:xfrm>
            <a:off x="1438275" y="4803775"/>
            <a:ext cx="4268788" cy="2724150"/>
          </a:xfrm>
        </p:spPr>
        <p:txBody>
          <a:bodyPr/>
          <a:lstStyle/>
          <a:p>
            <a:pPr marL="615950" indent="-401638" algn="just"/>
            <a:r>
              <a:rPr lang="fr-FR" altLang="fr-FR" sz="2000">
                <a:latin typeface="Tw Cen MT" panose="020B0602020104020603" pitchFamily="34" charset="77"/>
                <a:ea typeface="ＭＳ Ｐゴシック" panose="020B0600070205080204" pitchFamily="34" charset="-128"/>
                <a:sym typeface="Tw Cen MT" panose="020B0602020104020603" pitchFamily="34" charset="77"/>
              </a:rPr>
              <a:t>46 thérapeutes avec une formation avancée en EMDR</a:t>
            </a:r>
          </a:p>
          <a:p>
            <a:pPr marL="615950" indent="-401638" algn="just"/>
            <a:r>
              <a:rPr lang="fr-FR" altLang="fr-FR" sz="2000">
                <a:latin typeface="Tw Cen MT" panose="020B0602020104020603" pitchFamily="34" charset="77"/>
                <a:ea typeface="ＭＳ Ｐゴシック" panose="020B0600070205080204" pitchFamily="34" charset="-128"/>
                <a:sym typeface="Tw Cen MT" panose="020B0602020104020603" pitchFamily="34" charset="77"/>
              </a:rPr>
              <a:t>32 patients avec ESPT et 32 avec d’autres diagnostics : n=64</a:t>
            </a:r>
          </a:p>
        </p:txBody>
      </p:sp>
      <p:sp>
        <p:nvSpPr>
          <p:cNvPr id="644" name="Shape 644">
            <a:extLst>
              <a:ext uri="{FF2B5EF4-FFF2-40B4-BE49-F238E27FC236}">
                <a16:creationId xmlns:a16="http://schemas.microsoft.com/office/drawing/2014/main" id="{106DEFD8-2DC0-6C44-A728-5BE3D3425B0C}"/>
              </a:ext>
            </a:extLst>
          </p:cNvPr>
          <p:cNvSpPr>
            <a:spLocks noChangeArrowheads="1"/>
          </p:cNvSpPr>
          <p:nvPr/>
        </p:nvSpPr>
        <p:spPr bwMode="auto">
          <a:xfrm>
            <a:off x="5961063" y="4595814"/>
            <a:ext cx="4697412" cy="2255837"/>
          </a:xfrm>
          <a:prstGeom prst="rect">
            <a:avLst/>
          </a:prstGeom>
          <a:noFill/>
          <a:ln>
            <a:noFill/>
          </a:ln>
        </p:spPr>
        <p:txBody>
          <a:bodyPr lIns="35719" tIns="35719" rIns="35719" bIns="35719" anchor="ctr"/>
          <a:lstStyle/>
          <a:p>
            <a:pPr marL="402050" indent="-402050" algn="just">
              <a:spcBef>
                <a:spcPts val="1266"/>
              </a:spcBef>
              <a:buSzPct val="100000"/>
              <a:buFontTx/>
              <a:buChar char="•"/>
              <a:defRPr sz="3000">
                <a:latin typeface="Tw Cen MT"/>
                <a:ea typeface="Tw Cen MT"/>
                <a:cs typeface="Tw Cen MT"/>
                <a:sym typeface="Tw Cen MT"/>
              </a:defRPr>
            </a:pPr>
            <a:r>
              <a:rPr sz="2109" dirty="0">
                <a:latin typeface="Tw Cen MT"/>
                <a:ea typeface="Tw Cen MT"/>
                <a:cs typeface="Tw Cen MT"/>
                <a:sym typeface="Tw Cen MT"/>
              </a:rPr>
              <a:t>Différents SBA: </a:t>
            </a:r>
            <a:r>
              <a:rPr sz="2109" dirty="0">
                <a:solidFill>
                  <a:srgbClr val="B51A00"/>
                </a:solidFill>
                <a:latin typeface="Tw Cen MT"/>
                <a:ea typeface="Tw Cen MT"/>
                <a:cs typeface="Tw Cen MT"/>
                <a:sym typeface="Tw Cen MT"/>
              </a:rPr>
              <a:t>MO, Sons, Contrôle</a:t>
            </a:r>
            <a:r>
              <a:rPr sz="2109" dirty="0">
                <a:latin typeface="Tw Cen MT"/>
                <a:ea typeface="Tw Cen MT"/>
                <a:cs typeface="Tw Cen MT"/>
                <a:sym typeface="Tw Cen MT"/>
              </a:rPr>
              <a:t>, dans un ordre aléatoire (countrebalancés)</a:t>
            </a:r>
          </a:p>
          <a:p>
            <a:pPr marL="402050" indent="-402050" algn="just">
              <a:spcBef>
                <a:spcPts val="1266"/>
              </a:spcBef>
              <a:buSzPct val="100000"/>
              <a:buFontTx/>
              <a:buChar char="•"/>
              <a:defRPr sz="3000">
                <a:latin typeface="Tw Cen MT"/>
                <a:ea typeface="Tw Cen MT"/>
                <a:cs typeface="Tw Cen MT"/>
                <a:sym typeface="Tw Cen MT"/>
              </a:defRPr>
            </a:pPr>
            <a:r>
              <a:rPr sz="2109" dirty="0">
                <a:latin typeface="Tw Cen MT"/>
                <a:ea typeface="Tw Cen MT"/>
                <a:cs typeface="Tw Cen MT"/>
                <a:sym typeface="Tw Cen MT"/>
              </a:rPr>
              <a:t>Série de 6 minutes</a:t>
            </a:r>
          </a:p>
          <a:p>
            <a:pPr marL="402050" indent="-402050" algn="just">
              <a:spcBef>
                <a:spcPts val="1266"/>
              </a:spcBef>
              <a:buSzPct val="100000"/>
              <a:buFontTx/>
              <a:buChar char="•"/>
              <a:defRPr sz="3000">
                <a:latin typeface="Tw Cen MT"/>
                <a:ea typeface="Tw Cen MT"/>
                <a:cs typeface="Tw Cen MT"/>
                <a:sym typeface="Tw Cen MT"/>
              </a:defRPr>
            </a:pPr>
            <a:r>
              <a:rPr sz="2109" dirty="0">
                <a:latin typeface="Tw Cen MT"/>
                <a:ea typeface="Tw Cen MT"/>
                <a:cs typeface="Tw Cen MT"/>
                <a:sym typeface="Tw Cen MT"/>
              </a:rPr>
              <a:t>Retour à la cible</a:t>
            </a:r>
          </a:p>
        </p:txBody>
      </p:sp>
    </p:spTree>
  </p:cSld>
  <p:clrMapOvr>
    <a:masterClrMapping/>
  </p:clrMapOvr>
  <p:transition spd="slow">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hape 646">
            <a:extLst>
              <a:ext uri="{FF2B5EF4-FFF2-40B4-BE49-F238E27FC236}">
                <a16:creationId xmlns:a16="http://schemas.microsoft.com/office/drawing/2014/main" id="{22C4961F-FDEC-7B43-9B8E-B79AD796587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8544581A-EB82-9B48-871B-38848C8F0126}" type="slidenum">
              <a:rPr lang="fr-FR" altLang="fr-FR">
                <a:solidFill>
                  <a:schemeClr val="bg1"/>
                </a:solidFill>
              </a:rPr>
              <a:pPr/>
              <a:t>205</a:t>
            </a:fld>
            <a:endParaRPr lang="fr-FR" altLang="fr-FR">
              <a:solidFill>
                <a:schemeClr val="bg1"/>
              </a:solidFill>
            </a:endParaRPr>
          </a:p>
        </p:txBody>
      </p:sp>
      <p:pic>
        <p:nvPicPr>
          <p:cNvPr id="104450" name="droppedImage.pdf">
            <a:extLst>
              <a:ext uri="{FF2B5EF4-FFF2-40B4-BE49-F238E27FC236}">
                <a16:creationId xmlns:a16="http://schemas.microsoft.com/office/drawing/2014/main" id="{4B1D02E2-4817-3746-BBAD-58E61398C4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0225" y="411163"/>
            <a:ext cx="43497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4451" name="droppedImage.pdf">
            <a:extLst>
              <a:ext uri="{FF2B5EF4-FFF2-40B4-BE49-F238E27FC236}">
                <a16:creationId xmlns:a16="http://schemas.microsoft.com/office/drawing/2014/main" id="{6D1511F5-E18F-BA41-AB0D-987D04E5AE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3535364"/>
            <a:ext cx="4481512"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4452" name="Shape 649">
            <a:extLst>
              <a:ext uri="{FF2B5EF4-FFF2-40B4-BE49-F238E27FC236}">
                <a16:creationId xmlns:a16="http://schemas.microsoft.com/office/drawing/2014/main" id="{1E558FA5-C6E5-2A42-9293-5AED8A2717E4}"/>
              </a:ext>
            </a:extLst>
          </p:cNvPr>
          <p:cNvSpPr>
            <a:spLocks noChangeArrowheads="1"/>
          </p:cNvSpPr>
          <p:nvPr/>
        </p:nvSpPr>
        <p:spPr bwMode="auto">
          <a:xfrm>
            <a:off x="7118351" y="1401763"/>
            <a:ext cx="19081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0042AA"/>
                </a:solidFill>
                <a:latin typeface="Tw Cen MT" panose="020B0602020104020603" pitchFamily="34" charset="77"/>
                <a:sym typeface="Tw Cen MT" panose="020B0602020104020603" pitchFamily="34" charset="77"/>
              </a:rPr>
              <a:t>Clarté des souvenirs</a:t>
            </a:r>
          </a:p>
        </p:txBody>
      </p:sp>
      <p:pic>
        <p:nvPicPr>
          <p:cNvPr id="104453" name="Image 649">
            <a:extLst>
              <a:ext uri="{FF2B5EF4-FFF2-40B4-BE49-F238E27FC236}">
                <a16:creationId xmlns:a16="http://schemas.microsoft.com/office/drawing/2014/main" id="{3D87D551-E34D-184C-88CA-89C6DF06679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40450" y="1506538"/>
            <a:ext cx="909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Shape 652">
            <a:extLst>
              <a:ext uri="{FF2B5EF4-FFF2-40B4-BE49-F238E27FC236}">
                <a16:creationId xmlns:a16="http://schemas.microsoft.com/office/drawing/2014/main" id="{C2157C84-5757-6D44-B3E8-CAD5469940DA}"/>
              </a:ext>
            </a:extLst>
          </p:cNvPr>
          <p:cNvSpPr>
            <a:spLocks noChangeArrowheads="1"/>
          </p:cNvSpPr>
          <p:nvPr/>
        </p:nvSpPr>
        <p:spPr bwMode="auto">
          <a:xfrm>
            <a:off x="1524001" y="4956175"/>
            <a:ext cx="32051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r>
              <a:rPr lang="fr-FR" altLang="fr-FR">
                <a:solidFill>
                  <a:srgbClr val="E32400"/>
                </a:solidFill>
                <a:latin typeface="Tw Cen MT" panose="020B0602020104020603" pitchFamily="34" charset="77"/>
                <a:sym typeface="Tw Cen MT" panose="020B0602020104020603" pitchFamily="34" charset="77"/>
              </a:rPr>
              <a:t>Charge émotionnelle</a:t>
            </a:r>
          </a:p>
        </p:txBody>
      </p:sp>
      <p:pic>
        <p:nvPicPr>
          <p:cNvPr id="104455" name="Image 652">
            <a:extLst>
              <a:ext uri="{FF2B5EF4-FFF2-40B4-BE49-F238E27FC236}">
                <a16:creationId xmlns:a16="http://schemas.microsoft.com/office/drawing/2014/main" id="{33D0B0A1-C595-0145-A992-2041EBD9F1B3}"/>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616450" y="5000625"/>
            <a:ext cx="143668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droppedImage.png">
            <a:extLst>
              <a:ext uri="{FF2B5EF4-FFF2-40B4-BE49-F238E27FC236}">
                <a16:creationId xmlns:a16="http://schemas.microsoft.com/office/drawing/2014/main" id="{292F9D55-5F63-474D-9F3D-682D393C4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8239" y="642938"/>
            <a:ext cx="675957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58" name="Shape 658">
            <a:extLst>
              <a:ext uri="{FF2B5EF4-FFF2-40B4-BE49-F238E27FC236}">
                <a16:creationId xmlns:a16="http://schemas.microsoft.com/office/drawing/2014/main" id="{B90FED67-1A41-404C-85E5-5922A422BF68}"/>
              </a:ext>
            </a:extLst>
          </p:cNvPr>
          <p:cNvSpPr/>
          <p:nvPr/>
        </p:nvSpPr>
        <p:spPr>
          <a:xfrm>
            <a:off x="7578725" y="1392239"/>
            <a:ext cx="1258888" cy="3760787"/>
          </a:xfrm>
          <a:prstGeom prst="rect">
            <a:avLst/>
          </a:prstGeom>
          <a:ln w="25400">
            <a:solidFill>
              <a:srgbClr val="FF2600"/>
            </a:solidFill>
            <a:miter lim="400000"/>
          </a:ln>
        </p:spPr>
        <p:txBody>
          <a:bodyPr lIns="35719" tIns="35719" rIns="35719" bIns="35719" anchor="ctr"/>
          <a:lstStyle/>
          <a:p>
            <a:pPr eaLnBrk="1" hangingPunct="1">
              <a:defRPr>
                <a:solidFill>
                  <a:srgbClr val="F3F1D8"/>
                </a:solidFill>
                <a:effectLst>
                  <a:outerShdw blurRad="25400" dist="12700" dir="16200000" rotWithShape="0">
                    <a:srgbClr val="000000">
                      <a:alpha val="50000"/>
                    </a:srgbClr>
                  </a:outerShdw>
                </a:effectLst>
              </a:defRPr>
            </a:pPr>
            <a:endParaRPr>
              <a:solidFill>
                <a:srgbClr val="F3F1D8"/>
              </a:solidFill>
              <a:effectLst>
                <a:outerShdw blurRad="25400" dist="12700" dir="16200000" rotWithShape="0">
                  <a:srgbClr val="000000">
                    <a:alpha val="50000"/>
                  </a:srgbClr>
                </a:outerShdw>
              </a:effectLst>
              <a:latin typeface="Tahoma" charset="0"/>
              <a:ea typeface="ＭＳ Ｐゴシック" charset="-128"/>
            </a:endParaRPr>
          </a:p>
        </p:txBody>
      </p:sp>
    </p:spTree>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droppedImage.png">
            <a:extLst>
              <a:ext uri="{FF2B5EF4-FFF2-40B4-BE49-F238E27FC236}">
                <a16:creationId xmlns:a16="http://schemas.microsoft.com/office/drawing/2014/main" id="{5CD90833-6407-884F-9508-4C8387FF76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7689" y="174626"/>
            <a:ext cx="8688387"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62" name="Shape 662">
            <a:extLst>
              <a:ext uri="{FF2B5EF4-FFF2-40B4-BE49-F238E27FC236}">
                <a16:creationId xmlns:a16="http://schemas.microsoft.com/office/drawing/2014/main" id="{4225FC35-D1A6-8F4A-A03D-867469742193}"/>
              </a:ext>
            </a:extLst>
          </p:cNvPr>
          <p:cNvSpPr>
            <a:spLocks noChangeArrowheads="1"/>
          </p:cNvSpPr>
          <p:nvPr/>
        </p:nvSpPr>
        <p:spPr bwMode="auto">
          <a:xfrm>
            <a:off x="1692276" y="4813301"/>
            <a:ext cx="8475663" cy="1241425"/>
          </a:xfrm>
          <a:prstGeom prst="rect">
            <a:avLst/>
          </a:prstGeom>
          <a:noFill/>
          <a:ln>
            <a:noFill/>
          </a:ln>
        </p:spPr>
        <p:txBody>
          <a:bodyPr lIns="35719" tIns="35719" rIns="35719" bIns="35719" anchor="ctr">
            <a:spAutoFit/>
          </a:bodyPr>
          <a:lstStyle/>
          <a:p>
            <a:pPr algn="just" eaLnBrk="1" hangingPunct="1">
              <a:defRPr sz="3600">
                <a:latin typeface="Tw Cen MT"/>
                <a:ea typeface="Tw Cen MT"/>
                <a:cs typeface="Tw Cen MT"/>
                <a:sym typeface="Tw Cen MT"/>
              </a:defRPr>
            </a:pPr>
            <a:r>
              <a:rPr sz="2531">
                <a:latin typeface="Tw Cen MT"/>
                <a:ea typeface="Tw Cen MT"/>
                <a:cs typeface="Tw Cen MT"/>
                <a:sym typeface="Tw Cen MT"/>
              </a:rPr>
              <a:t>Est-ce que les effets mesurés dans les études précédentes durent dans le temps (24h FU)?</a:t>
            </a:r>
          </a:p>
          <a:p>
            <a:pPr algn="just" eaLnBrk="1" hangingPunct="1">
              <a:defRPr sz="3600">
                <a:latin typeface="Tw Cen MT"/>
                <a:ea typeface="Tw Cen MT"/>
                <a:cs typeface="Tw Cen MT"/>
                <a:sym typeface="Tw Cen MT"/>
              </a:defRPr>
            </a:pPr>
            <a:r>
              <a:rPr sz="2531">
                <a:latin typeface="Tw Cen MT"/>
                <a:ea typeface="Tw Cen MT"/>
                <a:cs typeface="Tw Cen MT"/>
                <a:sym typeface="Tw Cen MT"/>
              </a:rPr>
              <a:t>La durée de l’intervention joue-t-elle un rôle?</a:t>
            </a:r>
          </a:p>
        </p:txBody>
      </p:sp>
    </p:spTree>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droppedImage.png">
            <a:extLst>
              <a:ext uri="{FF2B5EF4-FFF2-40B4-BE49-F238E27FC236}">
                <a16:creationId xmlns:a16="http://schemas.microsoft.com/office/drawing/2014/main" id="{A3A786F8-EE53-6C4B-B764-7D9D1CED59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3214" y="3432175"/>
            <a:ext cx="4884737"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7522" name="droppedImage.png">
            <a:extLst>
              <a:ext uri="{FF2B5EF4-FFF2-40B4-BE49-F238E27FC236}">
                <a16:creationId xmlns:a16="http://schemas.microsoft.com/office/drawing/2014/main" id="{C45ACFB0-09FA-A540-8648-223BC256FD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3214" y="0"/>
            <a:ext cx="4884737"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3"/>
          <p:cNvSpPr>
            <a:spLocks noGrp="1" noRot="1" noChangeArrowheads="1"/>
          </p:cNvSpPr>
          <p:nvPr>
            <p:ph type="title"/>
          </p:nvPr>
        </p:nvSpPr>
        <p:spPr>
          <a:xfrm>
            <a:off x="2135189" y="1484314"/>
            <a:ext cx="8042275" cy="1336675"/>
          </a:xfrm>
        </p:spPr>
        <p:txBody>
          <a:bodyPr/>
          <a:lstStyle/>
          <a:p>
            <a:pPr eaLnBrk="1" hangingPunct="1"/>
            <a:r>
              <a:rPr lang="fr-FR" altLang="x-none" sz="4000">
                <a:latin typeface="Tahoma" charset="0"/>
                <a:ea typeface="ＭＳ Ｐゴシック" charset="-128"/>
              </a:rPr>
              <a:t>3.4. Les aspects neurologiques</a:t>
            </a:r>
          </a:p>
        </p:txBody>
      </p:sp>
      <p:pic>
        <p:nvPicPr>
          <p:cNvPr id="325634" name="Picture 3" descr="ésultat de recherche d'images pour &quot;stress post traumatique et cerveau&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2997200"/>
            <a:ext cx="42037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625738" y="2898224"/>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1. Introduction.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387350"/>
            <a:ext cx="72771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74837"/>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Rot="1" noChangeArrowheads="1"/>
          </p:cNvSpPr>
          <p:nvPr/>
        </p:nvSpPr>
        <p:spPr bwMode="auto">
          <a:xfrm>
            <a:off x="1524000" y="476295"/>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mj-lt"/>
                <a:ea typeface="ＭＳ Ｐゴシック" charset="-128"/>
              </a:rPr>
              <a:t>Le cortex préfrontal</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524000" y="815930"/>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mj-lt"/>
                <a:ea typeface="ＭＳ Ｐゴシック" charset="-128"/>
              </a:rPr>
              <a:t>Cerveau limbique</a:t>
            </a:r>
          </a:p>
        </p:txBody>
      </p:sp>
      <p:sp>
        <p:nvSpPr>
          <p:cNvPr id="331778"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1779" name="Picture 4" descr="ésultat de recherche d'images pour &quot;hippocampe amygdal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2303416"/>
            <a:ext cx="61595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1" name="Rectangle 6"/>
          <p:cNvSpPr>
            <a:spLocks noChangeArrowheads="1"/>
          </p:cNvSpPr>
          <p:nvPr/>
        </p:nvSpPr>
        <p:spPr bwMode="auto">
          <a:xfrm>
            <a:off x="104503" y="4455024"/>
            <a:ext cx="545664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r>
              <a:rPr lang="fr-FR" altLang="x-none" b="1" dirty="0">
                <a:latin typeface="+mj-lt"/>
              </a:rPr>
              <a:t>Amygdale </a:t>
            </a:r>
            <a:r>
              <a:rPr lang="fr-FR" altLang="x-none" dirty="0">
                <a:latin typeface="+mj-lt"/>
              </a:rPr>
              <a:t>= peur</a:t>
            </a:r>
          </a:p>
          <a:p>
            <a:pPr eaLnBrk="1" hangingPunct="1"/>
            <a:r>
              <a:rPr lang="fr-FR" altLang="x-none" b="1" dirty="0">
                <a:latin typeface="+mj-lt"/>
              </a:rPr>
              <a:t>Hippocampe</a:t>
            </a:r>
            <a:r>
              <a:rPr lang="fr-FR" altLang="x-none" dirty="0">
                <a:latin typeface="+mj-lt"/>
              </a:rPr>
              <a:t> = La récupération en mémoire épisodique, prise en compte du contexte et de la signification, inscription temporelle des événements, inscription spatiale des événements.</a:t>
            </a:r>
          </a:p>
          <a:p>
            <a:pPr eaLnBrk="1" hangingPunct="1"/>
            <a:endParaRPr lang="fr-FR" altLang="x-none" dirty="0">
              <a:latin typeface="+mj-lt"/>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157289" y="758553"/>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mj-lt"/>
                <a:ea typeface="ＭＳ Ｐゴシック" charset="-128"/>
              </a:rPr>
              <a:t>Tronc cérébrale</a:t>
            </a:r>
          </a:p>
        </p:txBody>
      </p:sp>
      <p:sp>
        <p:nvSpPr>
          <p:cNvPr id="333826"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3827" name="Picture 6" descr="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7435" y="2769917"/>
            <a:ext cx="3725863"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28" name="Picture 2" descr="e tronc cérébral est composé du mésencéphal, du pont de Varole et du bulbe 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33" y="2616200"/>
            <a:ext cx="5472112"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9" name="Rectangle 1"/>
          <p:cNvSpPr>
            <a:spLocks noChangeArrowheads="1"/>
          </p:cNvSpPr>
          <p:nvPr/>
        </p:nvSpPr>
        <p:spPr bwMode="auto">
          <a:xfrm>
            <a:off x="421233" y="784225"/>
            <a:ext cx="6035131"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r>
              <a:rPr lang="fr-FR" altLang="x-none" dirty="0">
                <a:solidFill>
                  <a:schemeClr val="bg1"/>
                </a:solidFill>
                <a:latin typeface="+mj-lt"/>
              </a:rPr>
              <a:t>- Fonctions vitales </a:t>
            </a:r>
          </a:p>
          <a:p>
            <a:pPr eaLnBrk="1" hangingPunct="1"/>
            <a:endParaRPr lang="fr-FR" altLang="x-none" dirty="0">
              <a:solidFill>
                <a:schemeClr val="bg1"/>
              </a:solidFill>
              <a:latin typeface="+mj-lt"/>
            </a:endParaRPr>
          </a:p>
          <a:p>
            <a:pPr eaLnBrk="1" hangingPunct="1"/>
            <a:r>
              <a:rPr lang="fr-FR" altLang="x-none" dirty="0">
                <a:solidFill>
                  <a:schemeClr val="bg1"/>
                </a:solidFill>
                <a:latin typeface="+mj-lt"/>
              </a:rPr>
              <a:t>- Comportements instinctuels  nécessaire</a:t>
            </a:r>
          </a:p>
          <a:p>
            <a:pPr eaLnBrk="1" hangingPunct="1"/>
            <a:r>
              <a:rPr lang="fr-FR" altLang="x-none" dirty="0">
                <a:solidFill>
                  <a:schemeClr val="bg1"/>
                </a:solidFill>
                <a:latin typeface="+mj-lt"/>
              </a:rPr>
              <a:t>à la survie</a:t>
            </a:r>
          </a:p>
          <a:p>
            <a:pPr eaLnBrk="1" hangingPunct="1"/>
            <a:endParaRPr lang="fr-FR" altLang="x-none" dirty="0">
              <a:solidFill>
                <a:schemeClr val="bg1"/>
              </a:solidFill>
              <a:latin typeface="+mj-lt"/>
            </a:endParaRPr>
          </a:p>
          <a:p>
            <a:pPr eaLnBrk="1" hangingPunct="1"/>
            <a:r>
              <a:rPr lang="fr-FR" altLang="x-none" dirty="0">
                <a:latin typeface="+mj-lt"/>
              </a:rPr>
              <a:t>- Système FUITE/LUTTE/ FIGEMENT</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524000" y="188913"/>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fontScale="70000" lnSpcReduction="20000"/>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rgbClr val="FF0000"/>
                </a:solidFill>
                <a:effectLst>
                  <a:outerShdw blurRad="38100" dist="38100" dir="2700000" algn="tl">
                    <a:srgbClr val="C0C0C0"/>
                  </a:outerShdw>
                </a:effectLst>
                <a:latin typeface="Tahoma" charset="0"/>
                <a:ea typeface="ＭＳ Ｐゴシック" charset="-128"/>
              </a:rPr>
              <a:t>Régulation émotionnelle en temps normal/traumatique</a:t>
            </a:r>
          </a:p>
        </p:txBody>
      </p:sp>
      <p:sp>
        <p:nvSpPr>
          <p:cNvPr id="335874"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5875"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87513"/>
            <a:ext cx="9144000" cy="51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905000" y="2276475"/>
            <a:ext cx="87630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algn="ctr" eaLnBrk="1" hangingPunct="1"/>
            <a:r>
              <a:rPr lang="fr-FR" altLang="x-none" b="1">
                <a:latin typeface="Arial" charset="0"/>
              </a:rPr>
              <a:t>LA REGULATION EMOTIONNELLE SUIT UNE ORGANISATION  HIERARCHIQUE : LE CORTEX PREFRONTAL PEUT REGULER  L’AMYGDALE et LE TRONC CEREBRAL. </a:t>
            </a:r>
          </a:p>
          <a:p>
            <a:pPr algn="ctr" eaLnBrk="1" hangingPunct="1"/>
            <a:endParaRPr lang="fr-FR" altLang="x-none" b="1">
              <a:latin typeface="Arial" charset="0"/>
            </a:endParaRPr>
          </a:p>
          <a:p>
            <a:pPr algn="ctr" eaLnBrk="1" hangingPunct="1"/>
            <a:r>
              <a:rPr lang="fr-FR" altLang="x-none" b="1">
                <a:latin typeface="Arial" charset="0"/>
              </a:rPr>
              <a:t>PLUS UNE EXPERIENCE TRAUMATISANTE SUBMERGE  L’ INDIVIDU, PLUS LES PARTIES PRIMITIVES DE SON CERVEAU SE METTENT EN JEU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524000" y="355600"/>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Tahoma" charset="0"/>
                <a:ea typeface="ＭＳ Ｐゴシック" charset="-128"/>
              </a:rPr>
              <a:t>Mémoire traumatique dans l’ESPT</a:t>
            </a:r>
          </a:p>
        </p:txBody>
      </p:sp>
      <p:sp>
        <p:nvSpPr>
          <p:cNvPr id="337922"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792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412876"/>
            <a:ext cx="70040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4" name="Rectangle 6"/>
          <p:cNvSpPr>
            <a:spLocks noChangeArrowheads="1"/>
          </p:cNvSpPr>
          <p:nvPr/>
        </p:nvSpPr>
        <p:spPr bwMode="auto">
          <a:xfrm>
            <a:off x="1676401" y="2349501"/>
            <a:ext cx="18272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algn="ctr" eaLnBrk="1" hangingPunct="1"/>
            <a:r>
              <a:rPr lang="fr-FR" altLang="x-none">
                <a:latin typeface="Arial" charset="0"/>
              </a:rPr>
              <a:t>Niveau d’activation de l’amygdale et de l’hippocampe</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1524000" y="304800"/>
            <a:ext cx="854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9250" indent="-349250" algn="l" rtl="0" eaLnBrk="0" fontAlgn="base" hangingPunct="0">
              <a:spcBef>
                <a:spcPts val="2000"/>
              </a:spcBef>
              <a:spcAft>
                <a:spcPct val="0"/>
              </a:spcAft>
              <a:buClr>
                <a:srgbClr val="6FB7D7"/>
              </a:buClr>
              <a:buSzPct val="110000"/>
              <a:buFont typeface="Wingdings 2"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eaLnBrk="1" hangingPunct="1">
              <a:buNone/>
              <a:defRPr/>
            </a:pPr>
            <a:r>
              <a:rPr lang="fr-FR" altLang="x-none" sz="3600" dirty="0">
                <a:solidFill>
                  <a:schemeClr val="bg1"/>
                </a:solidFill>
                <a:effectLst>
                  <a:outerShdw blurRad="38100" dist="38100" dir="2700000" algn="tl">
                    <a:srgbClr val="C0C0C0"/>
                  </a:outerShdw>
                </a:effectLst>
                <a:latin typeface="Tahoma" charset="0"/>
                <a:ea typeface="ＭＳ Ｐゴシック" charset="-128"/>
              </a:rPr>
              <a:t>Mémoire traumatique dans l’ESPT</a:t>
            </a:r>
          </a:p>
        </p:txBody>
      </p:sp>
      <p:sp>
        <p:nvSpPr>
          <p:cNvPr id="339970" name="AutoShape 2" descr="ésultat de recherche d'images pour &quot;hippocampe amygdale&quot;"/>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eaLnBrk="1" hangingPunct="1"/>
            <a:endParaRPr lang="x-none" altLang="x-none"/>
          </a:p>
        </p:txBody>
      </p:sp>
      <p:pic>
        <p:nvPicPr>
          <p:cNvPr id="339971"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11477"/>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1550125" y="195944"/>
            <a:ext cx="8540750" cy="1357313"/>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algn="ctr" eaLnBrk="1" hangingPunct="1">
              <a:lnSpc>
                <a:spcPct val="80000"/>
              </a:lnSpc>
              <a:spcBef>
                <a:spcPct val="20000"/>
              </a:spcBef>
              <a:buClr>
                <a:schemeClr val="hlink"/>
              </a:buClr>
              <a:buSzPct val="80000"/>
              <a:defRPr/>
            </a:pPr>
            <a:r>
              <a:rPr lang="fr-FR" altLang="x-none" sz="4800" b="1" dirty="0">
                <a:solidFill>
                  <a:schemeClr val="bg1"/>
                </a:solidFill>
                <a:effectLst>
                  <a:outerShdw blurRad="38100" dist="38100" dir="2700000" algn="tl">
                    <a:srgbClr val="C0C0C0"/>
                  </a:outerShdw>
                </a:effectLst>
                <a:ea typeface="Tahoma" charset="0"/>
                <a:cs typeface="Tahoma" charset="0"/>
              </a:rPr>
              <a:t>L</a:t>
            </a:r>
            <a:r>
              <a:rPr lang="ja-JP" altLang="fr-FR" sz="4800" b="1" dirty="0">
                <a:solidFill>
                  <a:schemeClr val="bg1"/>
                </a:solidFill>
                <a:effectLst>
                  <a:outerShdw blurRad="38100" dist="38100" dir="2700000" algn="tl">
                    <a:srgbClr val="C0C0C0"/>
                  </a:outerShdw>
                </a:effectLst>
                <a:ea typeface="Tahoma" charset="0"/>
                <a:cs typeface="Tahoma" charset="0"/>
              </a:rPr>
              <a:t>’</a:t>
            </a:r>
            <a:r>
              <a:rPr lang="fr-FR" altLang="ja-JP" sz="4800" b="1" dirty="0">
                <a:solidFill>
                  <a:schemeClr val="bg1"/>
                </a:solidFill>
                <a:effectLst>
                  <a:outerShdw blurRad="38100" dist="38100" dir="2700000" algn="tl">
                    <a:srgbClr val="C0C0C0"/>
                  </a:outerShdw>
                </a:effectLst>
                <a:ea typeface="Tahoma" charset="0"/>
                <a:cs typeface="Tahoma" charset="0"/>
              </a:rPr>
              <a:t>Amygdale</a:t>
            </a:r>
          </a:p>
          <a:p>
            <a:pPr algn="ct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p:txBody>
      </p:sp>
      <p:sp>
        <p:nvSpPr>
          <p:cNvPr id="4" name="Rectangle 2"/>
          <p:cNvSpPr txBox="1">
            <a:spLocks noRot="1" noChangeArrowheads="1"/>
          </p:cNvSpPr>
          <p:nvPr/>
        </p:nvSpPr>
        <p:spPr bwMode="auto">
          <a:xfrm>
            <a:off x="1201783" y="3071812"/>
            <a:ext cx="10541726" cy="3786188"/>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marL="0" indent="0" algn="just" eaLnBrk="1" hangingPunct="1">
              <a:spcBef>
                <a:spcPct val="20000"/>
              </a:spcBef>
              <a:buClr>
                <a:schemeClr val="hlink"/>
              </a:buClr>
              <a:buSzPct val="80000"/>
              <a:defRPr/>
            </a:pPr>
            <a:r>
              <a:rPr lang="fr-FR" altLang="x-none" sz="3600" dirty="0">
                <a:latin typeface="+mn-lt"/>
              </a:rPr>
              <a:t>Il nous semble intéressant de noter que l'excès d'activation amygdalienne était corrélé avec la sévérité de l’ESPT (</a:t>
            </a:r>
            <a:r>
              <a:rPr lang="fr-FR" altLang="x-none" sz="3600" dirty="0" err="1">
                <a:latin typeface="+mn-lt"/>
              </a:rPr>
              <a:t>Rauch</a:t>
            </a:r>
            <a:r>
              <a:rPr lang="fr-FR" altLang="x-none" sz="3600" dirty="0">
                <a:latin typeface="+mn-lt"/>
              </a:rPr>
              <a:t> &amp; al. 1989, 2000)</a:t>
            </a:r>
            <a:endParaRPr lang="fr-FR" altLang="x-none" sz="3600" dirty="0">
              <a:solidFill>
                <a:srgbClr val="FF0000"/>
              </a:solidFill>
              <a:effectLst>
                <a:outerShdw blurRad="38100" dist="38100" dir="2700000" algn="tl">
                  <a:srgbClr val="C0C0C0"/>
                </a:outerShdw>
              </a:effectLst>
              <a:latin typeface="+mn-lt"/>
            </a:endParaRPr>
          </a:p>
          <a:p>
            <a:pPr algn="ctr" eaLnBrk="1" hangingPunct="1">
              <a:spcBef>
                <a:spcPct val="20000"/>
              </a:spcBef>
              <a:buClr>
                <a:schemeClr val="hlink"/>
              </a:buClr>
              <a:buSzPct val="80000"/>
              <a:buFont typeface="Arial" charset="0"/>
              <a:buChar char="►"/>
              <a:defRPr/>
            </a:pPr>
            <a:endParaRPr lang="fr-FR" altLang="x-none" sz="2800" dirty="0">
              <a:effectLst>
                <a:outerShdw blurRad="38100" dist="38100" dir="2700000" algn="tl">
                  <a:srgbClr val="C0C0C0"/>
                </a:outerShdw>
              </a:effectLst>
              <a:latin typeface="+mn-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n-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n-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n-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n-lt"/>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1524000" y="1"/>
            <a:ext cx="8540750" cy="1357313"/>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70000"/>
              </a:lnSpc>
              <a:spcBef>
                <a:spcPct val="20000"/>
              </a:spcBef>
              <a:buClr>
                <a:schemeClr val="hlink"/>
              </a:buClr>
              <a:buSzPct val="80000"/>
              <a:buFont typeface="Arial" charset="0"/>
              <a:buChar char="►"/>
              <a:defRPr/>
            </a:pPr>
            <a:endParaRPr lang="fr-FR" altLang="x-none" sz="3600" dirty="0">
              <a:effectLst>
                <a:outerShdw blurRad="38100" dist="38100" dir="2700000" algn="tl">
                  <a:srgbClr val="C0C0C0"/>
                </a:outerShdw>
              </a:effectLst>
              <a:ea typeface="Tahoma" charset="0"/>
              <a:cs typeface="Tahoma" charset="0"/>
            </a:endParaRPr>
          </a:p>
          <a:p>
            <a:pPr algn="ctr" eaLnBrk="1" hangingPunct="1">
              <a:lnSpc>
                <a:spcPct val="70000"/>
              </a:lnSpc>
              <a:spcBef>
                <a:spcPct val="20000"/>
              </a:spcBef>
              <a:buClr>
                <a:schemeClr val="hlink"/>
              </a:buClr>
              <a:buSzPct val="80000"/>
              <a:defRPr/>
            </a:pPr>
            <a:r>
              <a:rPr lang="fr-FR" altLang="x-none" sz="3600" b="1" dirty="0">
                <a:solidFill>
                  <a:srgbClr val="FF0000"/>
                </a:solidFill>
                <a:effectLst>
                  <a:outerShdw blurRad="38100" dist="38100" dir="2700000" algn="tl">
                    <a:srgbClr val="C0C0C0"/>
                  </a:outerShdw>
                </a:effectLst>
                <a:ea typeface="Tahoma" charset="0"/>
                <a:cs typeface="Tahoma" charset="0"/>
              </a:rPr>
              <a:t>PTSD et réactivité de l</a:t>
            </a:r>
            <a:r>
              <a:rPr lang="ja-JP" altLang="fr-FR" sz="3600" b="1" dirty="0">
                <a:solidFill>
                  <a:srgbClr val="FF0000"/>
                </a:solidFill>
                <a:effectLst>
                  <a:outerShdw blurRad="38100" dist="38100" dir="2700000" algn="tl">
                    <a:srgbClr val="C0C0C0"/>
                  </a:outerShdw>
                </a:effectLst>
                <a:ea typeface="Tahoma" charset="0"/>
                <a:cs typeface="Tahoma" charset="0"/>
              </a:rPr>
              <a:t>’</a:t>
            </a:r>
            <a:r>
              <a:rPr lang="fr-FR" altLang="ja-JP" sz="3600" b="1" dirty="0">
                <a:solidFill>
                  <a:srgbClr val="FF0000"/>
                </a:solidFill>
                <a:effectLst>
                  <a:outerShdw blurRad="38100" dist="38100" dir="2700000" algn="tl">
                    <a:srgbClr val="C0C0C0"/>
                  </a:outerShdw>
                </a:effectLst>
                <a:ea typeface="Tahoma" charset="0"/>
                <a:cs typeface="Tahoma" charset="0"/>
              </a:rPr>
              <a:t>Amygdale</a:t>
            </a:r>
          </a:p>
          <a:p>
            <a:pPr algn="ctr" eaLnBrk="1" hangingPunct="1">
              <a:lnSpc>
                <a:spcPct val="7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70000"/>
              </a:lnSpc>
              <a:spcBef>
                <a:spcPct val="20000"/>
              </a:spcBef>
              <a:buClr>
                <a:schemeClr val="hlink"/>
              </a:buClr>
              <a:buSzPct val="80000"/>
              <a:buFont typeface="Arial" charset="0"/>
              <a:buChar char="►"/>
              <a:defRPr/>
            </a:pPr>
            <a:endParaRPr lang="fr-FR" altLang="x-none" sz="1300" dirty="0">
              <a:effectLst>
                <a:outerShdw blurRad="38100" dist="38100" dir="2700000" algn="tl">
                  <a:srgbClr val="C0C0C0"/>
                </a:outerShdw>
              </a:effectLst>
              <a:latin typeface="Arial" charset="0"/>
            </a:endParaRPr>
          </a:p>
          <a:p>
            <a:pPr eaLnBrk="1" hangingPunct="1">
              <a:lnSpc>
                <a:spcPct val="70000"/>
              </a:lnSpc>
              <a:spcBef>
                <a:spcPct val="20000"/>
              </a:spcBef>
              <a:buClr>
                <a:schemeClr val="hlink"/>
              </a:buClr>
              <a:buSzPct val="80000"/>
              <a:buFont typeface="Arial" charset="0"/>
              <a:buChar char="►"/>
              <a:defRPr/>
            </a:pPr>
            <a:endParaRPr lang="fr-FR" altLang="x-none" sz="1300" dirty="0">
              <a:effectLst>
                <a:outerShdw blurRad="38100" dist="38100" dir="2700000" algn="tl">
                  <a:srgbClr val="C0C0C0"/>
                </a:outerShdw>
              </a:effectLst>
              <a:latin typeface="Arial" charset="0"/>
            </a:endParaRPr>
          </a:p>
          <a:p>
            <a:pPr eaLnBrk="1" hangingPunct="1">
              <a:lnSpc>
                <a:spcPct val="70000"/>
              </a:lnSpc>
              <a:spcBef>
                <a:spcPct val="20000"/>
              </a:spcBef>
              <a:buClr>
                <a:schemeClr val="hlink"/>
              </a:buClr>
              <a:buSzPct val="80000"/>
              <a:buFont typeface="Arial" charset="0"/>
              <a:buChar char="►"/>
              <a:defRPr/>
            </a:pPr>
            <a:endParaRPr lang="fr-FR" altLang="x-none" sz="1300" dirty="0">
              <a:effectLst>
                <a:outerShdw blurRad="38100" dist="38100" dir="2700000" algn="tl">
                  <a:srgbClr val="C0C0C0"/>
                </a:outerShdw>
              </a:effectLst>
              <a:latin typeface="Arial" charset="0"/>
            </a:endParaRPr>
          </a:p>
          <a:p>
            <a:pPr eaLnBrk="1" hangingPunct="1">
              <a:lnSpc>
                <a:spcPct val="70000"/>
              </a:lnSpc>
              <a:spcBef>
                <a:spcPct val="20000"/>
              </a:spcBef>
              <a:buClr>
                <a:schemeClr val="hlink"/>
              </a:buClr>
              <a:buSzPct val="80000"/>
              <a:buFont typeface="Arial" charset="0"/>
              <a:buChar char="►"/>
              <a:defRPr/>
            </a:pPr>
            <a:endParaRPr lang="fr-FR" altLang="x-none" sz="1300" dirty="0">
              <a:effectLst>
                <a:outerShdw blurRad="38100" dist="38100" dir="2700000" algn="tl">
                  <a:srgbClr val="C0C0C0"/>
                </a:outerShdw>
              </a:effectLst>
              <a:latin typeface="Arial" charset="0"/>
            </a:endParaRPr>
          </a:p>
        </p:txBody>
      </p:sp>
      <p:pic>
        <p:nvPicPr>
          <p:cNvPr id="344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4" y="1495426"/>
            <a:ext cx="9012237"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913" y="1562100"/>
            <a:ext cx="5389562"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6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57151"/>
            <a:ext cx="618331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61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5686425"/>
            <a:ext cx="37734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939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814" y="1300164"/>
            <a:ext cx="6554787" cy="4598987"/>
          </a:xfrm>
          <a:prstGeom prst="rect">
            <a:avLst/>
          </a:prstGeom>
          <a:noFill/>
          <a:ln>
            <a:noFill/>
          </a:ln>
          <a:effectLst>
            <a:outerShdw blurRad="355600" algn="ctr" rotWithShape="0">
              <a:srgbClr val="004080">
                <a:alpha val="6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60418" name="Rectangle 3"/>
          <p:cNvSpPr>
            <a:spLocks noGrp="1" noRot="1" noChangeArrowheads="1"/>
          </p:cNvSpPr>
          <p:nvPr>
            <p:ph idx="1"/>
          </p:nvPr>
        </p:nvSpPr>
        <p:spPr>
          <a:xfrm>
            <a:off x="443676" y="2514600"/>
            <a:ext cx="11085715" cy="4343400"/>
          </a:xfrm>
        </p:spPr>
        <p:txBody>
          <a:bodyPr>
            <a:normAutofit/>
          </a:bodyPr>
          <a:lstStyle/>
          <a:p>
            <a:pPr algn="just" eaLnBrk="1" hangingPunct="1"/>
            <a:r>
              <a:rPr lang="fr-FR" altLang="x-none" sz="2400" dirty="0">
                <a:solidFill>
                  <a:schemeClr val="tx1"/>
                </a:solidFill>
                <a:latin typeface="Tahoma" charset="0"/>
                <a:ea typeface="ＭＳ Ｐゴシック" charset="-128"/>
              </a:rPr>
              <a:t>Une question de fréquence?</a:t>
            </a:r>
          </a:p>
          <a:p>
            <a:pPr algn="just" eaLnBrk="1" hangingPunct="1"/>
            <a:endParaRPr lang="fr-FR" altLang="x-none" sz="2400" dirty="0">
              <a:solidFill>
                <a:schemeClr val="tx1"/>
              </a:solidFill>
              <a:latin typeface="Tahoma" charset="0"/>
              <a:ea typeface="ＭＳ Ｐゴシック" charset="-128"/>
            </a:endParaRPr>
          </a:p>
          <a:p>
            <a:pPr algn="just" eaLnBrk="1" hangingPunct="1"/>
            <a:r>
              <a:rPr lang="fr-FR" altLang="x-none" sz="2400" dirty="0">
                <a:solidFill>
                  <a:schemeClr val="tx1"/>
                </a:solidFill>
                <a:latin typeface="Tahoma" charset="0"/>
                <a:ea typeface="ＭＳ Ｐゴシック" charset="-128"/>
              </a:rPr>
              <a:t>Les catastrophes n</a:t>
            </a:r>
            <a:r>
              <a:rPr lang="ja-JP" altLang="fr-FR" sz="2400" dirty="0">
                <a:solidFill>
                  <a:schemeClr val="tx1"/>
                </a:solidFill>
                <a:latin typeface="Tahoma" charset="0"/>
                <a:ea typeface="ＭＳ Ｐゴシック" charset="-128"/>
              </a:rPr>
              <a:t>’</a:t>
            </a:r>
            <a:r>
              <a:rPr lang="fr-FR" altLang="ja-JP" sz="2400" dirty="0">
                <a:solidFill>
                  <a:schemeClr val="tx1"/>
                </a:solidFill>
                <a:latin typeface="Tahoma" charset="0"/>
                <a:ea typeface="ＭＳ Ｐゴシック" charset="-128"/>
              </a:rPr>
              <a:t>étaient pourtant pas plus rares avant.</a:t>
            </a:r>
          </a:p>
          <a:p>
            <a:pPr algn="just" eaLnBrk="1" hangingPunct="1"/>
            <a:endParaRPr lang="fr-FR" altLang="x-none" sz="2400" dirty="0">
              <a:solidFill>
                <a:schemeClr val="tx1"/>
              </a:solidFill>
              <a:latin typeface="Tahoma" charset="0"/>
              <a:ea typeface="ＭＳ Ｐゴシック" charset="-128"/>
            </a:endParaRPr>
          </a:p>
          <a:p>
            <a:pPr algn="just" eaLnBrk="1" hangingPunct="1"/>
            <a:r>
              <a:rPr lang="fr-FR" altLang="x-none" sz="2400" dirty="0">
                <a:solidFill>
                  <a:schemeClr val="tx1"/>
                </a:solidFill>
                <a:latin typeface="Tahoma" charset="0"/>
                <a:ea typeface="ＭＳ Ｐゴシック" charset="-128"/>
              </a:rPr>
              <a:t>Les formes d'expression de la « folie » disent-elles quelque chose de la société dans laquelle elles surgissent?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1" y="960439"/>
            <a:ext cx="8023225"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7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89" y="1154114"/>
            <a:ext cx="4662487"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7140" name="Rectangle 3"/>
          <p:cNvSpPr>
            <a:spLocks/>
          </p:cNvSpPr>
          <p:nvPr/>
        </p:nvSpPr>
        <p:spPr bwMode="auto">
          <a:xfrm>
            <a:off x="7221538" y="955676"/>
            <a:ext cx="3409950" cy="4803775"/>
          </a:xfrm>
          <a:prstGeom prst="rect">
            <a:avLst/>
          </a:prstGeom>
          <a:solidFill>
            <a:schemeClr val="accent1"/>
          </a:solidFill>
          <a:ln w="25400">
            <a:solidFill>
              <a:srgbClr val="404040"/>
            </a:solidFill>
            <a:miter lim="800000"/>
            <a:headEnd/>
            <a:tailEnd/>
          </a:ln>
        </p:spPr>
        <p:txBody>
          <a:bodyPr lIns="0" tIns="0" rIns="0" bIns="0"/>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graphicFrame>
        <p:nvGraphicFramePr>
          <p:cNvPr id="60420" name="Object 4"/>
          <p:cNvGraphicFramePr>
            <a:graphicFrameLocks/>
          </p:cNvGraphicFramePr>
          <p:nvPr/>
        </p:nvGraphicFramePr>
        <p:xfrm>
          <a:off x="7399338" y="-768350"/>
          <a:ext cx="3535362" cy="6696075"/>
        </p:xfrm>
        <a:graphic>
          <a:graphicData uri="http://schemas.openxmlformats.org/presentationml/2006/ole">
            <mc:AlternateContent xmlns:mc="http://schemas.openxmlformats.org/markup-compatibility/2006">
              <mc:Choice xmlns:v="urn:schemas-microsoft-com:vml" Requires="v">
                <p:oleObj name="Graphique" r:id="rId4" imgW="7065539" imgH="13384127" progId="MSGraph.Chart.8">
                  <p:embed/>
                </p:oleObj>
              </mc:Choice>
              <mc:Fallback>
                <p:oleObj name="Graphique" r:id="rId4" imgW="7065539" imgH="13384127" progId="MSGraph.Chart.8">
                  <p:embed/>
                  <p:pic>
                    <p:nvPicPr>
                      <p:cNvPr id="6042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9338" y="-768350"/>
                        <a:ext cx="3535362" cy="6696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60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60420"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2124892" y="130630"/>
            <a:ext cx="8540750" cy="1357313"/>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algn="ctr" eaLnBrk="1" hangingPunct="1">
              <a:lnSpc>
                <a:spcPct val="80000"/>
              </a:lnSpc>
              <a:spcBef>
                <a:spcPct val="20000"/>
              </a:spcBef>
              <a:buClr>
                <a:schemeClr val="hlink"/>
              </a:buClr>
              <a:buSzPct val="80000"/>
              <a:defRPr/>
            </a:pPr>
            <a:r>
              <a:rPr lang="fr-FR" altLang="x-none" sz="6000" dirty="0">
                <a:solidFill>
                  <a:schemeClr val="bg1"/>
                </a:solidFill>
                <a:effectLst>
                  <a:outerShdw blurRad="38100" dist="38100" dir="2700000" algn="tl">
                    <a:srgbClr val="C0C0C0"/>
                  </a:outerShdw>
                </a:effectLst>
                <a:latin typeface="+mj-lt"/>
              </a:rPr>
              <a:t>L</a:t>
            </a:r>
            <a:r>
              <a:rPr lang="ja-JP" altLang="fr-FR" sz="6000">
                <a:solidFill>
                  <a:schemeClr val="bg1"/>
                </a:solidFill>
                <a:effectLst>
                  <a:outerShdw blurRad="38100" dist="38100" dir="2700000" algn="tl">
                    <a:srgbClr val="C0C0C0"/>
                  </a:outerShdw>
                </a:effectLst>
                <a:latin typeface="+mj-lt"/>
              </a:rPr>
              <a:t>’</a:t>
            </a:r>
            <a:r>
              <a:rPr lang="fr-FR" altLang="ja-JP" sz="6000" dirty="0">
                <a:solidFill>
                  <a:schemeClr val="bg1"/>
                </a:solidFill>
                <a:effectLst>
                  <a:outerShdw blurRad="38100" dist="38100" dir="2700000" algn="tl">
                    <a:srgbClr val="C0C0C0"/>
                  </a:outerShdw>
                </a:effectLst>
                <a:latin typeface="+mj-lt"/>
              </a:rPr>
              <a:t>hippocampe</a:t>
            </a:r>
          </a:p>
          <a:p>
            <a:pPr algn="ct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p:txBody>
      </p:sp>
      <p:sp>
        <p:nvSpPr>
          <p:cNvPr id="4" name="Rectangle 2"/>
          <p:cNvSpPr txBox="1">
            <a:spLocks noRot="1" noChangeArrowheads="1"/>
          </p:cNvSpPr>
          <p:nvPr/>
        </p:nvSpPr>
        <p:spPr bwMode="auto">
          <a:xfrm>
            <a:off x="613954" y="2614205"/>
            <a:ext cx="10816046" cy="3786188"/>
          </a:xfrm>
          <a:prstGeom prst="rect">
            <a:avLst/>
          </a:prstGeom>
          <a:noFill/>
          <a:ln w="9525">
            <a:noFill/>
            <a:miter lim="800000"/>
            <a:headEnd/>
            <a:tailEnd/>
          </a:ln>
          <a:effectLst/>
        </p:spPr>
        <p:txBody>
          <a:bodyPr>
            <a:normAutofit/>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spcBef>
                <a:spcPct val="20000"/>
              </a:spcBef>
              <a:buClr>
                <a:schemeClr val="hlink"/>
              </a:buClr>
              <a:buSzPct val="80000"/>
              <a:buFont typeface="Arial" charset="0"/>
              <a:buChar char="►"/>
              <a:defRPr/>
            </a:pPr>
            <a:r>
              <a:rPr lang="fr-FR" altLang="x-none" sz="3600" dirty="0">
                <a:solidFill>
                  <a:srgbClr val="993366"/>
                </a:solidFill>
                <a:effectLst>
                  <a:outerShdw blurRad="38100" dist="38100" dir="2700000" algn="tl">
                    <a:srgbClr val="C0C0C0"/>
                  </a:outerShdw>
                </a:effectLst>
                <a:latin typeface="+mj-lt"/>
              </a:rPr>
              <a:t>Joue un rôle médiateur dans :</a:t>
            </a:r>
          </a:p>
          <a:p>
            <a:pPr eaLnBrk="1" hangingPunct="1">
              <a:spcBef>
                <a:spcPct val="20000"/>
              </a:spcBef>
              <a:buClr>
                <a:schemeClr val="hlink"/>
              </a:buClr>
              <a:buSzPct val="80000"/>
              <a:buFont typeface="Arial" charset="0"/>
              <a:buChar char="►"/>
              <a:defRPr/>
            </a:pPr>
            <a:r>
              <a:rPr lang="fr-FR" altLang="x-none" sz="2800" dirty="0">
                <a:effectLst>
                  <a:outerShdw blurRad="38100" dist="38100" dir="2700000" algn="tl">
                    <a:srgbClr val="C0C0C0"/>
                  </a:outerShdw>
                </a:effectLst>
                <a:latin typeface="+mj-lt"/>
              </a:rPr>
              <a:t>La récupération en mémoire épisodique</a:t>
            </a:r>
          </a:p>
          <a:p>
            <a:pPr eaLnBrk="1" hangingPunct="1">
              <a:spcBef>
                <a:spcPct val="20000"/>
              </a:spcBef>
              <a:buClr>
                <a:schemeClr val="hlink"/>
              </a:buClr>
              <a:buSzPct val="80000"/>
              <a:buFont typeface="Arial" charset="0"/>
              <a:buChar char="►"/>
              <a:defRPr/>
            </a:pPr>
            <a:r>
              <a:rPr lang="fr-FR" altLang="x-none" sz="2800" dirty="0">
                <a:effectLst>
                  <a:outerShdw blurRad="38100" dist="38100" dir="2700000" algn="tl">
                    <a:srgbClr val="C0C0C0"/>
                  </a:outerShdw>
                </a:effectLst>
                <a:latin typeface="+mj-lt"/>
              </a:rPr>
              <a:t>La prise en compte du contexte et de la signification</a:t>
            </a:r>
          </a:p>
          <a:p>
            <a:pPr eaLnBrk="1" hangingPunct="1">
              <a:spcBef>
                <a:spcPct val="20000"/>
              </a:spcBef>
              <a:buClr>
                <a:schemeClr val="hlink"/>
              </a:buClr>
              <a:buSzPct val="80000"/>
              <a:buFont typeface="Arial" charset="0"/>
              <a:buChar char="►"/>
              <a:defRPr/>
            </a:pPr>
            <a:r>
              <a:rPr lang="fr-FR" altLang="x-none" sz="2800" dirty="0">
                <a:effectLst>
                  <a:outerShdw blurRad="38100" dist="38100" dir="2700000" algn="tl">
                    <a:srgbClr val="C0C0C0"/>
                  </a:outerShdw>
                </a:effectLst>
                <a:latin typeface="+mj-lt"/>
              </a:rPr>
              <a:t>L</a:t>
            </a:r>
            <a:r>
              <a:rPr lang="ja-JP" altLang="fr-FR" sz="2800" dirty="0">
                <a:effectLst>
                  <a:outerShdw blurRad="38100" dist="38100" dir="2700000" algn="tl">
                    <a:srgbClr val="C0C0C0"/>
                  </a:outerShdw>
                </a:effectLst>
                <a:latin typeface="+mj-lt"/>
              </a:rPr>
              <a:t>’</a:t>
            </a:r>
            <a:r>
              <a:rPr lang="fr-FR" altLang="ja-JP" sz="2800" dirty="0">
                <a:effectLst>
                  <a:outerShdw blurRad="38100" dist="38100" dir="2700000" algn="tl">
                    <a:srgbClr val="C0C0C0"/>
                  </a:outerShdw>
                </a:effectLst>
                <a:latin typeface="+mj-lt"/>
              </a:rPr>
              <a:t>inscription temporelle des événements</a:t>
            </a:r>
          </a:p>
          <a:p>
            <a:pPr eaLnBrk="1" hangingPunct="1">
              <a:spcBef>
                <a:spcPct val="20000"/>
              </a:spcBef>
              <a:buClr>
                <a:schemeClr val="hlink"/>
              </a:buClr>
              <a:buSzPct val="80000"/>
              <a:buFont typeface="Arial" charset="0"/>
              <a:buChar char="►"/>
              <a:defRPr/>
            </a:pPr>
            <a:r>
              <a:rPr lang="fr-FR" altLang="x-none" sz="2800" dirty="0">
                <a:effectLst>
                  <a:outerShdw blurRad="38100" dist="38100" dir="2700000" algn="tl">
                    <a:srgbClr val="C0C0C0"/>
                  </a:outerShdw>
                </a:effectLst>
                <a:latin typeface="+mj-lt"/>
              </a:rPr>
              <a:t>L</a:t>
            </a:r>
            <a:r>
              <a:rPr lang="ja-JP" altLang="fr-FR" sz="2800" dirty="0">
                <a:effectLst>
                  <a:outerShdw blurRad="38100" dist="38100" dir="2700000" algn="tl">
                    <a:srgbClr val="C0C0C0"/>
                  </a:outerShdw>
                </a:effectLst>
                <a:latin typeface="+mj-lt"/>
              </a:rPr>
              <a:t>’</a:t>
            </a:r>
            <a:r>
              <a:rPr lang="fr-FR" altLang="ja-JP" sz="2800" dirty="0">
                <a:effectLst>
                  <a:outerShdw blurRad="38100" dist="38100" dir="2700000" algn="tl">
                    <a:srgbClr val="C0C0C0"/>
                  </a:outerShdw>
                </a:effectLst>
                <a:latin typeface="+mj-lt"/>
              </a:rPr>
              <a:t>inscription spatiale des événements.</a:t>
            </a:r>
          </a:p>
          <a:p>
            <a:pPr algn="just" eaLnBrk="1" hangingPunct="1">
              <a:spcBef>
                <a:spcPct val="20000"/>
              </a:spcBef>
              <a:buClr>
                <a:schemeClr val="hlink"/>
              </a:buClr>
              <a:buSzPct val="80000"/>
              <a:buFont typeface="Arial" charset="0"/>
              <a:buChar char="►"/>
              <a:defRPr/>
            </a:pPr>
            <a:endParaRPr lang="fr-FR" altLang="x-none" sz="2800" dirty="0">
              <a:effectLst>
                <a:outerShdw blurRad="38100" dist="38100" dir="2700000" algn="tl">
                  <a:srgbClr val="C0C0C0"/>
                </a:outerShdw>
              </a:effectLst>
              <a:latin typeface="+mj-lt"/>
            </a:endParaRPr>
          </a:p>
          <a:p>
            <a:pPr algn="ctr" eaLnBrk="1" hangingPunct="1">
              <a:spcBef>
                <a:spcPct val="20000"/>
              </a:spcBef>
              <a:buClr>
                <a:schemeClr val="hlink"/>
              </a:buClr>
              <a:buSzPct val="80000"/>
              <a:buFont typeface="Arial" charset="0"/>
              <a:buChar char="►"/>
              <a:defRPr/>
            </a:pPr>
            <a:endParaRPr lang="fr-FR" altLang="x-none" sz="3600" dirty="0">
              <a:solidFill>
                <a:srgbClr val="FF0000"/>
              </a:solidFill>
              <a:effectLst>
                <a:outerShdw blurRad="38100" dist="38100" dir="2700000" algn="tl">
                  <a:srgbClr val="C0C0C0"/>
                </a:outerShdw>
              </a:effectLst>
              <a:latin typeface="+mj-lt"/>
            </a:endParaRPr>
          </a:p>
          <a:p>
            <a:pPr algn="ctr" eaLnBrk="1" hangingPunct="1">
              <a:spcBef>
                <a:spcPct val="20000"/>
              </a:spcBef>
              <a:buClr>
                <a:schemeClr val="hlink"/>
              </a:buClr>
              <a:buSzPct val="80000"/>
              <a:buFont typeface="Arial" charset="0"/>
              <a:buChar char="►"/>
              <a:defRPr/>
            </a:pPr>
            <a:endParaRPr lang="fr-FR" altLang="x-none" sz="2800" dirty="0">
              <a:effectLst>
                <a:outerShdw blurRad="38100" dist="38100" dir="2700000" algn="tl">
                  <a:srgbClr val="C0C0C0"/>
                </a:outerShdw>
              </a:effectLst>
              <a:latin typeface="+mj-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j-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j-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j-lt"/>
            </a:endParaRPr>
          </a:p>
          <a:p>
            <a:pPr eaLnBrk="1" hangingPunct="1">
              <a:spcBef>
                <a:spcPct val="20000"/>
              </a:spcBef>
              <a:buClr>
                <a:schemeClr val="hlink"/>
              </a:buClr>
              <a:buSzPct val="80000"/>
              <a:buFont typeface="Arial" charset="0"/>
              <a:buChar char="►"/>
              <a:defRPr/>
            </a:pPr>
            <a:endParaRPr lang="fr-FR" altLang="x-none" sz="2000" dirty="0">
              <a:effectLst>
                <a:outerShdw blurRad="38100" dist="38100" dir="2700000" algn="tl">
                  <a:srgbClr val="C0C0C0"/>
                </a:outerShdw>
              </a:effectLst>
              <a:latin typeface="+mj-lt"/>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bwMode="auto">
          <a:xfrm>
            <a:off x="1524000" y="1"/>
            <a:ext cx="8540750" cy="1357313"/>
          </a:xfrm>
          <a:prstGeom prst="rect">
            <a:avLst/>
          </a:prstGeom>
          <a:noFill/>
          <a:ln w="9525">
            <a:noFill/>
            <a:miter lim="800000"/>
            <a:headEnd/>
            <a:tailEnd/>
          </a:ln>
          <a:effectLst/>
        </p:spPr>
        <p:txBody>
          <a:bodyPr>
            <a:normAutofit fontScale="92500"/>
          </a:bodyPr>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algn="ctr" eaLnBrk="1" hangingPunct="1">
              <a:lnSpc>
                <a:spcPct val="80000"/>
              </a:lnSpc>
              <a:spcBef>
                <a:spcPct val="20000"/>
              </a:spcBef>
              <a:buClr>
                <a:schemeClr val="hlink"/>
              </a:buClr>
              <a:buSzPct val="80000"/>
              <a:defRPr/>
            </a:pPr>
            <a:r>
              <a:rPr lang="fr-FR" altLang="x-none" sz="6000" dirty="0">
                <a:solidFill>
                  <a:schemeClr val="bg1"/>
                </a:solidFill>
                <a:effectLst>
                  <a:outerShdw blurRad="38100" dist="38100" dir="2700000" algn="tl">
                    <a:srgbClr val="C0C0C0"/>
                  </a:outerShdw>
                </a:effectLst>
                <a:latin typeface="+mj-lt"/>
              </a:rPr>
              <a:t>L</a:t>
            </a:r>
            <a:r>
              <a:rPr lang="ja-JP" altLang="fr-FR" sz="6000">
                <a:solidFill>
                  <a:schemeClr val="bg1"/>
                </a:solidFill>
                <a:effectLst>
                  <a:outerShdw blurRad="38100" dist="38100" dir="2700000" algn="tl">
                    <a:srgbClr val="C0C0C0"/>
                  </a:outerShdw>
                </a:effectLst>
                <a:latin typeface="+mj-lt"/>
              </a:rPr>
              <a:t>’</a:t>
            </a:r>
            <a:r>
              <a:rPr lang="fr-FR" altLang="ja-JP" sz="6000" dirty="0">
                <a:solidFill>
                  <a:schemeClr val="bg1"/>
                </a:solidFill>
                <a:effectLst>
                  <a:outerShdw blurRad="38100" dist="38100" dir="2700000" algn="tl">
                    <a:srgbClr val="C0C0C0"/>
                  </a:outerShdw>
                </a:effectLst>
                <a:latin typeface="+mj-lt"/>
              </a:rPr>
              <a:t>hippocampe gauche</a:t>
            </a:r>
          </a:p>
          <a:p>
            <a:pPr algn="ctr" eaLnBrk="1" hangingPunct="1">
              <a:lnSpc>
                <a:spcPct val="80000"/>
              </a:lnSpc>
              <a:spcBef>
                <a:spcPct val="20000"/>
              </a:spcBef>
              <a:buClr>
                <a:schemeClr val="hlink"/>
              </a:buClr>
              <a:buSzPct val="80000"/>
              <a:buFont typeface="Arial" charset="0"/>
              <a:buChar char="►"/>
              <a:defRPr/>
            </a:pPr>
            <a:endParaRPr lang="fr-FR" altLang="x-none" sz="26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a:p>
            <a:pPr eaLnBrk="1" hangingPunct="1">
              <a:lnSpc>
                <a:spcPct val="80000"/>
              </a:lnSpc>
              <a:spcBef>
                <a:spcPct val="20000"/>
              </a:spcBef>
              <a:buClr>
                <a:schemeClr val="hlink"/>
              </a:buClr>
              <a:buSzPct val="80000"/>
              <a:buFont typeface="Arial" charset="0"/>
              <a:buChar char="►"/>
              <a:defRPr/>
            </a:pPr>
            <a:endParaRPr lang="fr-FR" altLang="x-none" sz="1900" dirty="0">
              <a:effectLst>
                <a:outerShdw blurRad="38100" dist="38100" dir="2700000" algn="tl">
                  <a:srgbClr val="C0C0C0"/>
                </a:outerShdw>
              </a:effectLst>
              <a:latin typeface="Arial" charset="0"/>
            </a:endParaRPr>
          </a:p>
        </p:txBody>
      </p:sp>
      <p:pic>
        <p:nvPicPr>
          <p:cNvPr id="350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568" y="1730829"/>
            <a:ext cx="5929313"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2257" name="Object 2"/>
          <p:cNvGraphicFramePr>
            <a:graphicFrameLocks noChangeAspect="1"/>
          </p:cNvGraphicFramePr>
          <p:nvPr/>
        </p:nvGraphicFramePr>
        <p:xfrm>
          <a:off x="1524000" y="0"/>
          <a:ext cx="5283200" cy="6916738"/>
        </p:xfrm>
        <a:graphic>
          <a:graphicData uri="http://schemas.openxmlformats.org/presentationml/2006/ole">
            <mc:AlternateContent xmlns:mc="http://schemas.openxmlformats.org/markup-compatibility/2006">
              <mc:Choice xmlns:v="urn:schemas-microsoft-com:vml" Requires="v">
                <p:oleObj name="Document" r:id="rId3" imgW="11987302" imgH="15695238" progId="Word.Document.12">
                  <p:link updateAutomatic="1"/>
                </p:oleObj>
              </mc:Choice>
              <mc:Fallback>
                <p:oleObj name="Document" r:id="rId3" imgW="11987302" imgH="15695238" progId="Word.Document.12">
                  <p:link updateAutomatic="1"/>
                  <p:pic>
                    <p:nvPicPr>
                      <p:cNvPr id="35225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5283200" cy="691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52258" name="Object 3"/>
          <p:cNvGraphicFramePr>
            <a:graphicFrameLocks noChangeAspect="1"/>
          </p:cNvGraphicFramePr>
          <p:nvPr/>
        </p:nvGraphicFramePr>
        <p:xfrm>
          <a:off x="6705600" y="1600200"/>
          <a:ext cx="3962400" cy="4394200"/>
        </p:xfrm>
        <a:graphic>
          <a:graphicData uri="http://schemas.openxmlformats.org/presentationml/2006/ole">
            <mc:AlternateContent xmlns:mc="http://schemas.openxmlformats.org/markup-compatibility/2006">
              <mc:Choice xmlns:v="urn:schemas-microsoft-com:vml" Requires="v">
                <p:oleObj name="Document" r:id="rId5" imgW="15492063" imgH="16050794" progId="Word.Document.12">
                  <p:link updateAutomatic="1"/>
                </p:oleObj>
              </mc:Choice>
              <mc:Fallback>
                <p:oleObj name="Document" r:id="rId5" imgW="15492063" imgH="16050794" progId="Word.Document.12">
                  <p:link updateAutomatic="1"/>
                  <p:pic>
                    <p:nvPicPr>
                      <p:cNvPr id="35225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600200"/>
                        <a:ext cx="396240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9" y="3348039"/>
            <a:ext cx="8243887"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4306" name="Rectangle 2"/>
          <p:cNvSpPr>
            <a:spLocks/>
          </p:cNvSpPr>
          <p:nvPr/>
        </p:nvSpPr>
        <p:spPr bwMode="auto">
          <a:xfrm>
            <a:off x="3070225" y="2263776"/>
            <a:ext cx="3138488" cy="6969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4500">
                <a:solidFill>
                  <a:srgbClr val="002D99"/>
                </a:solidFill>
                <a:latin typeface="Tw Cen MT" charset="0"/>
                <a:sym typeface="Tw Cen MT" charset="0"/>
              </a:rPr>
              <a:t>Sujet contrôle</a:t>
            </a:r>
          </a:p>
        </p:txBody>
      </p:sp>
      <p:pic>
        <p:nvPicPr>
          <p:cNvPr id="3543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4" y="2970214"/>
            <a:ext cx="9112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430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8914" y="2973389"/>
            <a:ext cx="911225"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4309" name="Rectangle 5"/>
          <p:cNvSpPr>
            <a:spLocks/>
          </p:cNvSpPr>
          <p:nvPr/>
        </p:nvSpPr>
        <p:spPr bwMode="auto">
          <a:xfrm>
            <a:off x="8166100" y="2165351"/>
            <a:ext cx="2413000" cy="69691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4500">
                <a:solidFill>
                  <a:srgbClr val="002D99"/>
                </a:solidFill>
                <a:latin typeface="Tw Cen MT" charset="0"/>
                <a:sym typeface="Tw Cen MT" charset="0"/>
              </a:rPr>
              <a:t>Sujet ESPT</a:t>
            </a:r>
          </a:p>
        </p:txBody>
      </p:sp>
      <p:sp>
        <p:nvSpPr>
          <p:cNvPr id="354310" name="Rectangle 6"/>
          <p:cNvSpPr>
            <a:spLocks/>
          </p:cNvSpPr>
          <p:nvPr/>
        </p:nvSpPr>
        <p:spPr bwMode="auto">
          <a:xfrm>
            <a:off x="1524001" y="5286375"/>
            <a:ext cx="9009063" cy="4191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en-US" altLang="x-none" sz="2500">
                <a:solidFill>
                  <a:srgbClr val="002D99"/>
                </a:solidFill>
                <a:latin typeface="Tw Cen MT" charset="0"/>
                <a:sym typeface="Tw Cen MT" charset="0"/>
              </a:rPr>
              <a:t>Yehuda &amp; al, 1995; Bremner &amp; al., 1997; Vermetten &amp; al., 2006</a:t>
            </a:r>
          </a:p>
        </p:txBody>
      </p:sp>
    </p:spTree>
  </p:cSld>
  <p:clrMapOvr>
    <a:masterClrMapping/>
  </p:clrMapOvr>
  <p:transition spd="slow">
    <p:fade/>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1"/>
          <p:cNvSpPr>
            <a:spLocks noGrp="1" noChangeArrowheads="1"/>
          </p:cNvSpPr>
          <p:nvPr>
            <p:ph type="title"/>
          </p:nvPr>
        </p:nvSpPr>
        <p:spPr>
          <a:xfrm>
            <a:off x="1631950" y="274639"/>
            <a:ext cx="8675688" cy="1584325"/>
          </a:xfrm>
          <a:solidFill>
            <a:schemeClr val="accent1"/>
          </a:solidFill>
        </p:spPr>
        <p:txBody>
          <a:bodyPr/>
          <a:lstStyle/>
          <a:p>
            <a:pPr eaLnBrk="1" hangingPunct="1"/>
            <a:r>
              <a:rPr lang="en-US" altLang="x-none" dirty="0" err="1">
                <a:solidFill>
                  <a:schemeClr val="bg1"/>
                </a:solidFill>
                <a:latin typeface="Tahoma" charset="0"/>
                <a:ea typeface="Tahoma" charset="0"/>
                <a:cs typeface="Tahoma" charset="0"/>
                <a:sym typeface="Tw Cen MT" charset="0"/>
              </a:rPr>
              <a:t>Réduction</a:t>
            </a:r>
            <a:r>
              <a:rPr lang="en-US" altLang="x-none" dirty="0">
                <a:solidFill>
                  <a:schemeClr val="bg1"/>
                </a:solidFill>
                <a:latin typeface="Tahoma" charset="0"/>
                <a:ea typeface="Tahoma" charset="0"/>
                <a:cs typeface="Tahoma" charset="0"/>
                <a:sym typeface="Tw Cen MT" charset="0"/>
              </a:rPr>
              <a:t> du  gyrus </a:t>
            </a:r>
            <a:r>
              <a:rPr lang="en-US" altLang="x-none" dirty="0" err="1">
                <a:solidFill>
                  <a:schemeClr val="bg1"/>
                </a:solidFill>
                <a:latin typeface="Tahoma" charset="0"/>
                <a:ea typeface="Tahoma" charset="0"/>
                <a:cs typeface="Tahoma" charset="0"/>
                <a:sym typeface="Tw Cen MT" charset="0"/>
              </a:rPr>
              <a:t>cingulaire</a:t>
            </a:r>
            <a:r>
              <a:rPr lang="en-US" altLang="x-none" dirty="0">
                <a:solidFill>
                  <a:schemeClr val="bg1"/>
                </a:solidFill>
                <a:latin typeface="Tahoma" charset="0"/>
                <a:ea typeface="Tahoma" charset="0"/>
                <a:cs typeface="Tahoma" charset="0"/>
                <a:sym typeface="Tw Cen MT" charset="0"/>
              </a:rPr>
              <a:t> </a:t>
            </a:r>
            <a:r>
              <a:rPr lang="en-US" altLang="x-none" dirty="0" err="1">
                <a:solidFill>
                  <a:schemeClr val="bg1"/>
                </a:solidFill>
                <a:latin typeface="Tahoma" charset="0"/>
                <a:ea typeface="Tahoma" charset="0"/>
                <a:cs typeface="Tahoma" charset="0"/>
                <a:sym typeface="Tw Cen MT" charset="0"/>
              </a:rPr>
              <a:t>antérieur</a:t>
            </a:r>
            <a:r>
              <a:rPr lang="en-US" altLang="x-none" dirty="0">
                <a:solidFill>
                  <a:schemeClr val="bg1"/>
                </a:solidFill>
                <a:latin typeface="Tahoma" charset="0"/>
                <a:ea typeface="Tahoma" charset="0"/>
                <a:cs typeface="Tahoma" charset="0"/>
                <a:sym typeface="Tw Cen MT" charset="0"/>
              </a:rPr>
              <a:t> et ESPT</a:t>
            </a:r>
            <a:endParaRPr lang="en-US" altLang="x-none" dirty="0">
              <a:latin typeface="Tahoma" charset="0"/>
              <a:ea typeface="Tahoma" charset="0"/>
              <a:cs typeface="Tahoma" charset="0"/>
            </a:endParaRPr>
          </a:p>
        </p:txBody>
      </p:sp>
      <p:pic>
        <p:nvPicPr>
          <p:cNvPr id="355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350" y="2249488"/>
            <a:ext cx="6446838"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549275"/>
            <a:ext cx="7127875"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0"/>
            <a:ext cx="81343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39" y="1062039"/>
            <a:ext cx="6321425"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3598864"/>
            <a:ext cx="41084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73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25" y="-196850"/>
            <a:ext cx="4491038"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7381" name="Text Box 5"/>
          <p:cNvSpPr txBox="1">
            <a:spLocks noChangeArrowheads="1"/>
          </p:cNvSpPr>
          <p:nvPr/>
        </p:nvSpPr>
        <p:spPr bwMode="auto">
          <a:xfrm>
            <a:off x="5970588" y="6483350"/>
            <a:ext cx="241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fld id="{568627D2-93DF-7444-B0C0-19EB99472C0E}" type="slidenum">
              <a:rPr lang="en-US" altLang="x-none" sz="1300">
                <a:solidFill>
                  <a:srgbClr val="404040"/>
                </a:solidFill>
                <a:latin typeface="Palatino" charset="0"/>
              </a:rPr>
              <a:pPr algn="ctr" eaLnBrk="1" hangingPunct="1">
                <a:spcBef>
                  <a:spcPct val="0"/>
                </a:spcBef>
                <a:buClrTx/>
                <a:buSzTx/>
                <a:buFontTx/>
                <a:buNone/>
              </a:pPr>
              <a:t>227</a:t>
            </a:fld>
            <a:endParaRPr lang="en-US" altLang="x-none" sz="1300">
              <a:solidFill>
                <a:srgbClr val="404040"/>
              </a:solidFill>
              <a:latin typeface="Palatino"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wipe(left)">
                                      <p:cBhvr>
                                        <p:cTn id="7" dur="500"/>
                                        <p:tgtEl>
                                          <p:spTgt spid="6553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65537"/>
                                        </p:tgtEl>
                                        <p:attrNameLst>
                                          <p:attrName>style.visibility</p:attrName>
                                        </p:attrNameLst>
                                      </p:cBhvr>
                                      <p:to>
                                        <p:strVal val="visible"/>
                                      </p:to>
                                    </p:set>
                                    <p:animEffect transition="in" filter="wipe(right)">
                                      <p:cBhvr>
                                        <p:cTn id="11" dur="500"/>
                                        <p:tgtEl>
                                          <p:spTgt spid="655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8" fill="hold" nodeType="clickEffect">
                                  <p:stCondLst>
                                    <p:cond delay="0"/>
                                  </p:stCondLst>
                                  <p:childTnLst>
                                    <p:animEffect transition="out" filter="wipe(left)">
                                      <p:cBhvr>
                                        <p:cTn id="15" dur="500"/>
                                        <p:tgtEl>
                                          <p:spTgt spid="65537"/>
                                        </p:tgtEl>
                                      </p:cBhvr>
                                    </p:animEffect>
                                    <p:set>
                                      <p:cBhvr>
                                        <p:cTn id="16" dur="1" fill="hold">
                                          <p:stCondLst>
                                            <p:cond delay="499"/>
                                          </p:stCondLst>
                                        </p:cTn>
                                        <p:tgtEl>
                                          <p:spTgt spid="65537"/>
                                        </p:tgtEl>
                                        <p:attrNameLst>
                                          <p:attrName>style.visibility</p:attrName>
                                        </p:attrNameLst>
                                      </p:cBhvr>
                                      <p:to>
                                        <p:strVal val="hidden"/>
                                      </p:to>
                                    </p:set>
                                  </p:childTnLst>
                                </p:cTn>
                              </p:par>
                            </p:childTnLst>
                          </p:cTn>
                        </p:par>
                        <p:par>
                          <p:cTn id="17" fill="hold" nodeType="afterGroup">
                            <p:stCondLst>
                              <p:cond delay="500"/>
                            </p:stCondLst>
                            <p:childTnLst>
                              <p:par>
                                <p:cTn id="18" presetID="22" presetClass="exit" presetSubtype="8" fill="hold" nodeType="afterEffect">
                                  <p:stCondLst>
                                    <p:cond delay="0"/>
                                  </p:stCondLst>
                                  <p:childTnLst>
                                    <p:animEffect transition="out" filter="wipe(left)">
                                      <p:cBhvr>
                                        <p:cTn id="19" dur="500"/>
                                        <p:tgtEl>
                                          <p:spTgt spid="65539"/>
                                        </p:tgtEl>
                                      </p:cBhvr>
                                    </p:animEffect>
                                    <p:set>
                                      <p:cBhvr>
                                        <p:cTn id="20" dur="1" fill="hold">
                                          <p:stCondLst>
                                            <p:cond delay="499"/>
                                          </p:stCondLst>
                                        </p:cTn>
                                        <p:tgtEl>
                                          <p:spTgt spid="65539"/>
                                        </p:tgtEl>
                                        <p:attrNameLst>
                                          <p:attrName>style.visibility</p:attrName>
                                        </p:attrNameLst>
                                      </p:cBhvr>
                                      <p:to>
                                        <p:strVal val="hidden"/>
                                      </p:to>
                                    </p:set>
                                  </p:childTnLst>
                                </p:cTn>
                              </p:par>
                            </p:childTnLst>
                          </p:cTn>
                        </p:par>
                        <p:par>
                          <p:cTn id="21" fill="hold" nodeType="afterGroup">
                            <p:stCondLst>
                              <p:cond delay="1000"/>
                            </p:stCondLst>
                            <p:childTnLst>
                              <p:par>
                                <p:cTn id="22" presetID="22" presetClass="entr" presetSubtype="8" fill="hold" nodeType="afterEffect">
                                  <p:stCondLst>
                                    <p:cond delay="0"/>
                                  </p:stCondLst>
                                  <p:childTnLst>
                                    <p:set>
                                      <p:cBhvr>
                                        <p:cTn id="23" dur="1" fill="hold">
                                          <p:stCondLst>
                                            <p:cond delay="0"/>
                                          </p:stCondLst>
                                        </p:cTn>
                                        <p:tgtEl>
                                          <p:spTgt spid="65538"/>
                                        </p:tgtEl>
                                        <p:attrNameLst>
                                          <p:attrName>style.visibility</p:attrName>
                                        </p:attrNameLst>
                                      </p:cBhvr>
                                      <p:to>
                                        <p:strVal val="visible"/>
                                      </p:to>
                                    </p:set>
                                    <p:animEffect transition="in" filter="wipe(left)">
                                      <p:cBhvr>
                                        <p:cTn id="24"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01" name="Object 2"/>
          <p:cNvGraphicFramePr>
            <a:graphicFrameLocks noChangeAspect="1"/>
          </p:cNvGraphicFramePr>
          <p:nvPr/>
        </p:nvGraphicFramePr>
        <p:xfrm>
          <a:off x="1524000" y="122238"/>
          <a:ext cx="9144000" cy="6176962"/>
        </p:xfrm>
        <a:graphic>
          <a:graphicData uri="http://schemas.openxmlformats.org/presentationml/2006/ole">
            <mc:AlternateContent xmlns:mc="http://schemas.openxmlformats.org/markup-compatibility/2006">
              <mc:Choice xmlns:v="urn:schemas-microsoft-com:vml" Requires="v">
                <p:oleObj name="Document" r:id="rId2" imgW="19352381" imgH="15847619" progId="Word.Document.12">
                  <p:link updateAutomatic="1"/>
                </p:oleObj>
              </mc:Choice>
              <mc:Fallback>
                <p:oleObj name="Document" r:id="rId2" imgW="19352381" imgH="15847619" progId="Word.Document.12">
                  <p:link updateAutomatic="1"/>
                  <p:pic>
                    <p:nvPicPr>
                      <p:cNvPr id="358401"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2238"/>
                        <a:ext cx="9144000" cy="617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23914"/>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327683" name="Rectangle 3"/>
          <p:cNvSpPr>
            <a:spLocks noGrp="1" noRot="1" noChangeArrowheads="1"/>
          </p:cNvSpPr>
          <p:nvPr>
            <p:ph idx="1"/>
          </p:nvPr>
        </p:nvSpPr>
        <p:spPr>
          <a:xfrm>
            <a:off x="268357" y="2636912"/>
            <a:ext cx="11540466" cy="2116832"/>
          </a:xfrm>
        </p:spPr>
        <p:txBody>
          <a:bodyPr>
            <a:normAutofit/>
          </a:bodyPr>
          <a:lstStyle/>
          <a:p>
            <a:pPr marL="0" indent="0" algn="just">
              <a:buNone/>
              <a:defRPr/>
            </a:pPr>
            <a:r>
              <a:rPr lang="fr-FR" altLang="x-none" sz="2800" dirty="0">
                <a:solidFill>
                  <a:srgbClr val="FF0000"/>
                </a:solidFill>
                <a:effectLst>
                  <a:outerShdw blurRad="38100" dist="38100" dir="2700000" algn="tl">
                    <a:srgbClr val="C0C0C0"/>
                  </a:outerShdw>
                </a:effectLst>
                <a:latin typeface="+mj-lt"/>
                <a:ea typeface="ＭＳ Ｐゴシック" charset="-128"/>
              </a:rPr>
              <a:t> </a:t>
            </a:r>
            <a:r>
              <a:rPr lang="fr-FR" altLang="x-none" sz="2800" dirty="0">
                <a:solidFill>
                  <a:srgbClr val="003399"/>
                </a:solidFill>
                <a:latin typeface="+mj-lt"/>
                <a:ea typeface="ＭＳ Ｐゴシック" charset="-128"/>
              </a:rPr>
              <a:t>Où ? Quand ? Comment ? Les réponses à ces trois questions fournissent les coordonnées d'un événement qui, dès lors, est traumatique, parce qu'il fait traumatisme. </a:t>
            </a:r>
          </a:p>
          <a:p>
            <a:pPr algn="just" eaLnBrk="1" hangingPunct="1">
              <a:buFont typeface="Arial" charset="0"/>
              <a:buNone/>
              <a:defRPr/>
            </a:pPr>
            <a:endParaRPr lang="fr-FR" altLang="x-none" sz="2800" dirty="0">
              <a:solidFill>
                <a:srgbClr val="FF0000"/>
              </a:solidFill>
              <a:effectLst>
                <a:outerShdw blurRad="38100" dist="38100" dir="2700000" algn="tl">
                  <a:srgbClr val="C0C0C0"/>
                </a:outerShdw>
              </a:effectLst>
              <a:latin typeface="+mj-lt"/>
              <a:ea typeface="ＭＳ Ｐゴシック" charset="-128"/>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3"/>
          <p:cNvSpPr>
            <a:spLocks noGrp="1" noRot="1" noChangeArrowheads="1"/>
          </p:cNvSpPr>
          <p:nvPr>
            <p:ph type="title"/>
          </p:nvPr>
        </p:nvSpPr>
        <p:spPr>
          <a:xfrm>
            <a:off x="1331461" y="585245"/>
            <a:ext cx="9314768" cy="1336675"/>
          </a:xfrm>
        </p:spPr>
        <p:txBody>
          <a:bodyPr/>
          <a:lstStyle/>
          <a:p>
            <a:pPr eaLnBrk="1" hangingPunct="1"/>
            <a:r>
              <a:rPr lang="fr-FR" altLang="x-none" sz="4000" dirty="0">
                <a:latin typeface="Tahoma" charset="0"/>
                <a:ea typeface="ＭＳ Ｐゴシック" charset="-128"/>
              </a:rPr>
              <a:t>3.5. La Dissociation </a:t>
            </a:r>
            <a:r>
              <a:rPr lang="fr-FR" altLang="x-none" sz="4000" dirty="0" err="1">
                <a:latin typeface="Tahoma" charset="0"/>
                <a:ea typeface="ＭＳ Ｐゴシック" charset="-128"/>
              </a:rPr>
              <a:t>péritraumatique</a:t>
            </a:r>
            <a:endParaRPr lang="fr-FR" altLang="x-none" sz="4000" dirty="0">
              <a:latin typeface="Tahoma" charset="0"/>
              <a:ea typeface="ＭＳ Ｐゴシック" charset="-128"/>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Rot="1" noChangeArrowheads="1"/>
          </p:cNvSpPr>
          <p:nvPr>
            <p:ph type="body" idx="1"/>
          </p:nvPr>
        </p:nvSpPr>
        <p:spPr>
          <a:xfrm>
            <a:off x="722812" y="3633651"/>
            <a:ext cx="11469188" cy="4997450"/>
          </a:xfrm>
        </p:spPr>
        <p:txBody>
          <a:bodyPr>
            <a:normAutofit/>
          </a:bodyPr>
          <a:lstStyle/>
          <a:p>
            <a:pPr algn="just" eaLnBrk="1" hangingPunct="1"/>
            <a:r>
              <a:rPr lang="fr-FR" altLang="x-none" sz="2400" dirty="0">
                <a:latin typeface="+mj-lt"/>
                <a:ea typeface="ＭＳ Ｐゴシック" charset="-128"/>
              </a:rPr>
              <a:t>Constat: Depuis le milieu des années 90 on montre une relation entre l</a:t>
            </a:r>
            <a:r>
              <a:rPr lang="fr-FR" altLang="fr-FR" sz="2400" dirty="0">
                <a:latin typeface="+mj-lt"/>
                <a:ea typeface="ＭＳ Ｐゴシック" charset="-128"/>
              </a:rPr>
              <a:t>’</a:t>
            </a:r>
            <a:r>
              <a:rPr lang="fr-FR" altLang="x-none" sz="2400" dirty="0">
                <a:latin typeface="+mj-lt"/>
                <a:ea typeface="ＭＳ Ｐゴシック" charset="-128"/>
              </a:rPr>
              <a:t>intensité des expériences dissociatives observées au moment de l</a:t>
            </a:r>
            <a:r>
              <a:rPr lang="fr-FR" altLang="fr-FR" sz="2400" dirty="0">
                <a:latin typeface="+mj-lt"/>
                <a:ea typeface="ＭＳ Ｐゴシック" charset="-128"/>
              </a:rPr>
              <a:t>’</a:t>
            </a:r>
            <a:r>
              <a:rPr lang="fr-FR" altLang="x-none" sz="2400" dirty="0">
                <a:latin typeface="+mj-lt"/>
                <a:ea typeface="ＭＳ Ｐゴシック" charset="-128"/>
              </a:rPr>
              <a:t>exposition à un événement traumatique et la vulnérabilité pour le développement d</a:t>
            </a:r>
            <a:r>
              <a:rPr lang="fr-FR" altLang="fr-FR" sz="2400" dirty="0">
                <a:latin typeface="+mj-lt"/>
                <a:ea typeface="ＭＳ Ｐゴシック" charset="-128"/>
              </a:rPr>
              <a:t>’</a:t>
            </a:r>
            <a:r>
              <a:rPr lang="fr-FR" altLang="x-none" sz="2400" dirty="0">
                <a:latin typeface="+mj-lt"/>
                <a:ea typeface="ＭＳ Ｐゴシック" charset="-128"/>
              </a:rPr>
              <a:t>un ESPT (</a:t>
            </a:r>
            <a:r>
              <a:rPr lang="fr-FR" altLang="x-none" sz="2400" dirty="0" err="1">
                <a:latin typeface="+mj-lt"/>
                <a:ea typeface="ＭＳ Ｐゴシック" charset="-128"/>
              </a:rPr>
              <a:t>Marmar</a:t>
            </a:r>
            <a:r>
              <a:rPr lang="fr-FR" altLang="x-none" sz="2400" dirty="0">
                <a:latin typeface="+mj-lt"/>
                <a:ea typeface="ＭＳ Ｐゴシック" charset="-128"/>
              </a:rPr>
              <a:t> &amp; al., 1996, 1998, 1999; </a:t>
            </a:r>
            <a:r>
              <a:rPr lang="fr-FR" altLang="x-none" sz="2400" dirty="0" err="1">
                <a:latin typeface="+mj-lt"/>
                <a:ea typeface="ＭＳ Ｐゴシック" charset="-128"/>
              </a:rPr>
              <a:t>Shalev</a:t>
            </a:r>
            <a:r>
              <a:rPr lang="fr-FR" altLang="x-none" sz="2400" dirty="0">
                <a:latin typeface="+mj-lt"/>
                <a:ea typeface="ＭＳ Ｐゴシック" charset="-128"/>
              </a:rPr>
              <a:t> &amp; al., 1996; Weiss &amp; al, 1995).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Rot="1" noChangeArrowheads="1"/>
          </p:cNvSpPr>
          <p:nvPr>
            <p:ph type="body" idx="1"/>
          </p:nvPr>
        </p:nvSpPr>
        <p:spPr>
          <a:xfrm>
            <a:off x="143691" y="2257697"/>
            <a:ext cx="11639006" cy="4997450"/>
          </a:xfrm>
        </p:spPr>
        <p:txBody>
          <a:bodyPr>
            <a:normAutofit/>
          </a:bodyPr>
          <a:lstStyle/>
          <a:p>
            <a:pPr algn="just" eaLnBrk="1" hangingPunct="1"/>
            <a:r>
              <a:rPr lang="fr-FR" altLang="x-none" sz="2400" dirty="0" err="1">
                <a:latin typeface="+mj-lt"/>
                <a:ea typeface="Tahoma" charset="0"/>
                <a:cs typeface="Tahoma" charset="0"/>
              </a:rPr>
              <a:t>Noyes</a:t>
            </a:r>
            <a:r>
              <a:rPr lang="fr-FR" altLang="x-none" sz="2400" dirty="0">
                <a:latin typeface="+mj-lt"/>
                <a:ea typeface="Tahoma" charset="0"/>
                <a:cs typeface="Tahoma" charset="0"/>
              </a:rPr>
              <a:t> &amp; </a:t>
            </a:r>
            <a:r>
              <a:rPr lang="fr-FR" altLang="x-none" sz="2400" dirty="0" err="1">
                <a:latin typeface="+mj-lt"/>
                <a:ea typeface="Tahoma" charset="0"/>
                <a:cs typeface="Tahoma" charset="0"/>
              </a:rPr>
              <a:t>Kletti</a:t>
            </a:r>
            <a:r>
              <a:rPr lang="fr-FR" altLang="x-none" sz="2400" dirty="0">
                <a:latin typeface="+mj-lt"/>
                <a:ea typeface="Tahoma" charset="0"/>
                <a:cs typeface="Tahoma" charset="0"/>
              </a:rPr>
              <a:t> (1977) ont montré dés les années 70 auprès de 101 victimes d</a:t>
            </a:r>
            <a:r>
              <a:rPr lang="fr-FR" altLang="fr-FR" sz="2400" dirty="0">
                <a:latin typeface="+mj-lt"/>
                <a:ea typeface="Tahoma" charset="0"/>
                <a:cs typeface="Tahoma" charset="0"/>
              </a:rPr>
              <a:t>’</a:t>
            </a:r>
            <a:r>
              <a:rPr lang="fr-FR" altLang="x-none" sz="2400" dirty="0">
                <a:latin typeface="+mj-lt"/>
                <a:ea typeface="Tahoma" charset="0"/>
                <a:cs typeface="Tahoma" charset="0"/>
              </a:rPr>
              <a:t>accidents de la route et d</a:t>
            </a:r>
            <a:r>
              <a:rPr lang="fr-FR" altLang="fr-FR" sz="2400" dirty="0">
                <a:latin typeface="+mj-lt"/>
                <a:ea typeface="Tahoma" charset="0"/>
                <a:cs typeface="Tahoma" charset="0"/>
              </a:rPr>
              <a:t>’</a:t>
            </a:r>
            <a:r>
              <a:rPr lang="fr-FR" altLang="x-none" sz="2400" dirty="0">
                <a:latin typeface="+mj-lt"/>
                <a:ea typeface="Tahoma" charset="0"/>
                <a:cs typeface="Tahoma" charset="0"/>
              </a:rPr>
              <a:t>agressions physiques </a:t>
            </a:r>
          </a:p>
          <a:p>
            <a:pPr algn="just" eaLnBrk="1" hangingPunct="1"/>
            <a:endParaRPr lang="fr-FR" altLang="x-none" sz="2400" dirty="0">
              <a:latin typeface="+mj-lt"/>
              <a:ea typeface="Tahoma" charset="0"/>
              <a:cs typeface="Tahoma" charset="0"/>
            </a:endParaRPr>
          </a:p>
          <a:p>
            <a:pPr lvl="1" algn="just" eaLnBrk="1" hangingPunct="1">
              <a:buFont typeface="Arial" charset="0"/>
              <a:buChar char="►"/>
            </a:pPr>
            <a:r>
              <a:rPr lang="fr-FR" altLang="x-none" sz="2400" dirty="0">
                <a:solidFill>
                  <a:srgbClr val="543466"/>
                </a:solidFill>
                <a:latin typeface="+mj-lt"/>
                <a:ea typeface="Tahoma" charset="0"/>
                <a:cs typeface="Tahoma" charset="0"/>
              </a:rPr>
              <a:t>72% </a:t>
            </a:r>
            <a:r>
              <a:rPr lang="fr-FR" altLang="x-none" sz="2400" dirty="0">
                <a:latin typeface="+mj-lt"/>
                <a:ea typeface="Tahoma" charset="0"/>
                <a:cs typeface="Tahoma" charset="0"/>
              </a:rPr>
              <a:t>de sentiment déréalisation</a:t>
            </a:r>
          </a:p>
          <a:p>
            <a:pPr lvl="1" algn="just" eaLnBrk="1" hangingPunct="1">
              <a:buFont typeface="Arial" charset="0"/>
              <a:buChar char="►"/>
            </a:pPr>
            <a:r>
              <a:rPr lang="fr-FR" altLang="x-none" sz="2400" dirty="0">
                <a:solidFill>
                  <a:srgbClr val="FF0000"/>
                </a:solidFill>
                <a:latin typeface="+mj-lt"/>
                <a:ea typeface="Tahoma" charset="0"/>
                <a:cs typeface="Tahoma" charset="0"/>
              </a:rPr>
              <a:t>57% </a:t>
            </a:r>
            <a:r>
              <a:rPr lang="fr-FR" altLang="x-none" sz="2400" dirty="0">
                <a:latin typeface="+mj-lt"/>
                <a:ea typeface="Tahoma" charset="0"/>
                <a:cs typeface="Tahoma" charset="0"/>
              </a:rPr>
              <a:t>action automatique</a:t>
            </a:r>
          </a:p>
          <a:p>
            <a:pPr lvl="1" algn="just" eaLnBrk="1" hangingPunct="1">
              <a:buFont typeface="Arial" charset="0"/>
              <a:buChar char="►"/>
            </a:pPr>
            <a:r>
              <a:rPr lang="fr-FR" altLang="x-none" sz="2400" dirty="0">
                <a:solidFill>
                  <a:srgbClr val="660066"/>
                </a:solidFill>
                <a:latin typeface="+mj-lt"/>
                <a:ea typeface="Tahoma" charset="0"/>
                <a:cs typeface="Tahoma" charset="0"/>
              </a:rPr>
              <a:t>52% </a:t>
            </a:r>
            <a:r>
              <a:rPr lang="fr-FR" altLang="x-none" sz="2400" dirty="0">
                <a:latin typeface="+mj-lt"/>
                <a:ea typeface="Tahoma" charset="0"/>
                <a:cs typeface="Tahoma" charset="0"/>
              </a:rPr>
              <a:t>sentiment de détachement</a:t>
            </a:r>
          </a:p>
          <a:p>
            <a:pPr lvl="1" algn="just" eaLnBrk="1" hangingPunct="1">
              <a:buFont typeface="Arial" charset="0"/>
              <a:buChar char="►"/>
            </a:pPr>
            <a:r>
              <a:rPr lang="fr-FR" altLang="x-none" sz="2400" dirty="0">
                <a:solidFill>
                  <a:srgbClr val="FF0000"/>
                </a:solidFill>
                <a:latin typeface="+mj-lt"/>
                <a:ea typeface="Tahoma" charset="0"/>
                <a:cs typeface="Tahoma" charset="0"/>
              </a:rPr>
              <a:t>56% </a:t>
            </a:r>
            <a:r>
              <a:rPr lang="fr-FR" altLang="x-none" sz="2400" dirty="0">
                <a:latin typeface="+mj-lt"/>
                <a:ea typeface="Tahoma" charset="0"/>
                <a:cs typeface="Tahoma" charset="0"/>
              </a:rPr>
              <a:t>de dépersonnalisation</a:t>
            </a:r>
          </a:p>
          <a:p>
            <a:pPr lvl="1" algn="just" eaLnBrk="1" hangingPunct="1">
              <a:buFont typeface="Arial" charset="0"/>
              <a:buChar char="►"/>
            </a:pPr>
            <a:r>
              <a:rPr lang="fr-FR" altLang="x-none" sz="2400" dirty="0">
                <a:solidFill>
                  <a:srgbClr val="543466"/>
                </a:solidFill>
                <a:latin typeface="+mj-lt"/>
                <a:ea typeface="Tahoma" charset="0"/>
                <a:cs typeface="Tahoma" charset="0"/>
              </a:rPr>
              <a:t>34% </a:t>
            </a:r>
            <a:r>
              <a:rPr lang="fr-FR" altLang="x-none" sz="2400" dirty="0">
                <a:latin typeface="+mj-lt"/>
                <a:ea typeface="Tahoma" charset="0"/>
                <a:cs typeface="Tahoma" charset="0"/>
              </a:rPr>
              <a:t>détachement de son corps</a:t>
            </a:r>
          </a:p>
          <a:p>
            <a:pPr lvl="1" algn="just" eaLnBrk="1" hangingPunct="1">
              <a:buFont typeface="Arial" charset="0"/>
              <a:buChar char="►"/>
            </a:pPr>
            <a:r>
              <a:rPr lang="fr-FR" altLang="x-none" sz="2400" dirty="0">
                <a:solidFill>
                  <a:srgbClr val="FF0000"/>
                </a:solidFill>
                <a:latin typeface="+mj-lt"/>
                <a:ea typeface="Tahoma" charset="0"/>
                <a:cs typeface="Tahoma" charset="0"/>
              </a:rPr>
              <a:t>30% </a:t>
            </a:r>
            <a:r>
              <a:rPr lang="fr-FR" altLang="x-none" sz="2400" dirty="0">
                <a:latin typeface="+mj-lt"/>
                <a:ea typeface="Tahoma" charset="0"/>
                <a:cs typeface="Tahoma" charset="0"/>
              </a:rPr>
              <a:t>déréalisation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rrowheads="1"/>
          </p:cNvSpPr>
          <p:nvPr>
            <p:ph type="body" idx="1"/>
          </p:nvPr>
        </p:nvSpPr>
        <p:spPr>
          <a:xfrm>
            <a:off x="0" y="2204864"/>
            <a:ext cx="11952514" cy="3086472"/>
          </a:xfrm>
        </p:spPr>
        <p:txBody>
          <a:bodyPr/>
          <a:lstStyle/>
          <a:p>
            <a:pPr algn="just" eaLnBrk="1" hangingPunct="1"/>
            <a:r>
              <a:rPr lang="fr-FR" altLang="x-none" sz="2800" dirty="0">
                <a:latin typeface="+mj-lt"/>
                <a:ea typeface="Tahoma" charset="0"/>
                <a:cs typeface="Tahoma" charset="0"/>
              </a:rPr>
              <a:t>« La dissociation apparaît être le mécanisme par lequel les sensations intenses et les expériences émotionnelles sont </a:t>
            </a:r>
            <a:r>
              <a:rPr lang="fr-FR" altLang="x-none" sz="2800" dirty="0">
                <a:solidFill>
                  <a:srgbClr val="FF0000"/>
                </a:solidFill>
                <a:latin typeface="+mj-lt"/>
                <a:ea typeface="Tahoma" charset="0"/>
                <a:cs typeface="Tahoma" charset="0"/>
              </a:rPr>
              <a:t>déconnectées du domaine social, du langage et de la mémoire</a:t>
            </a:r>
            <a:r>
              <a:rPr lang="fr-FR" altLang="x-none" sz="2800" dirty="0">
                <a:latin typeface="+mj-lt"/>
                <a:ea typeface="Tahoma" charset="0"/>
                <a:cs typeface="Tahoma" charset="0"/>
              </a:rPr>
              <a:t>, le mécanisme interne par lequel les personnes terrorisées sont réduites au silence (</a:t>
            </a:r>
            <a:r>
              <a:rPr lang="fr-FR" altLang="x-none" sz="2800" i="1" dirty="0" err="1">
                <a:latin typeface="+mj-lt"/>
                <a:ea typeface="Tahoma" charset="0"/>
                <a:cs typeface="Tahoma" charset="0"/>
              </a:rPr>
              <a:t>silenced</a:t>
            </a:r>
            <a:r>
              <a:rPr lang="fr-FR" altLang="x-none" sz="2800" dirty="0">
                <a:latin typeface="+mj-lt"/>
                <a:ea typeface="Tahoma" charset="0"/>
                <a:cs typeface="Tahoma" charset="0"/>
              </a:rPr>
              <a:t>) » (Herman, 1992).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rrowheads="1"/>
          </p:cNvSpPr>
          <p:nvPr>
            <p:ph type="body" idx="1"/>
          </p:nvPr>
        </p:nvSpPr>
        <p:spPr>
          <a:xfrm>
            <a:off x="1919536" y="2276872"/>
            <a:ext cx="8540750" cy="3099048"/>
          </a:xfrm>
        </p:spPr>
        <p:txBody>
          <a:bodyPr/>
          <a:lstStyle/>
          <a:p>
            <a:pPr algn="just" eaLnBrk="1" hangingPunct="1"/>
            <a:r>
              <a:rPr lang="fr-FR" altLang="x-none" sz="2800" dirty="0">
                <a:latin typeface="Book Antiqua" charset="0"/>
                <a:ea typeface="ＭＳ Ｐゴシック" charset="-128"/>
              </a:rPr>
              <a:t>Pour </a:t>
            </a:r>
            <a:r>
              <a:rPr lang="fr-FR" altLang="x-none" sz="2800" dirty="0" err="1">
                <a:latin typeface="Book Antiqua" charset="0"/>
                <a:ea typeface="ＭＳ Ｐゴシック" charset="-128"/>
              </a:rPr>
              <a:t>Gershuny</a:t>
            </a:r>
            <a:r>
              <a:rPr lang="fr-FR" altLang="x-none" sz="2800" dirty="0">
                <a:latin typeface="Book Antiqua" charset="0"/>
                <a:ea typeface="ＭＳ Ｐゴシック" charset="-128"/>
              </a:rPr>
              <a:t> et Thayer (1999), elle « implique une sorte d</a:t>
            </a:r>
            <a:r>
              <a:rPr lang="fr-FR" altLang="fr-FR" sz="2800" dirty="0">
                <a:latin typeface="Book Antiqua" charset="0"/>
                <a:ea typeface="ＭＳ Ｐゴシック" charset="-128"/>
              </a:rPr>
              <a:t>’</a:t>
            </a:r>
            <a:r>
              <a:rPr lang="fr-FR" altLang="x-none" sz="2800" dirty="0">
                <a:latin typeface="Book Antiqua" charset="0"/>
                <a:ea typeface="ＭＳ Ｐゴシック" charset="-128"/>
              </a:rPr>
              <a:t>accès divisé ou parallèle à un état de conscience dans lequel deux ou plusieurs processus ou </a:t>
            </a:r>
            <a:r>
              <a:rPr lang="fr-FR" altLang="x-none" sz="2800" dirty="0">
                <a:solidFill>
                  <a:srgbClr val="FF0000"/>
                </a:solidFill>
                <a:latin typeface="Book Antiqua" charset="0"/>
                <a:ea typeface="ＭＳ Ｐゴシック" charset="-128"/>
              </a:rPr>
              <a:t>contenus mentaux ne sont pas associés ou intégrés </a:t>
            </a:r>
            <a:r>
              <a:rPr lang="fr-FR" altLang="x-none" sz="2800" dirty="0">
                <a:latin typeface="Book Antiqua" charset="0"/>
                <a:ea typeface="ＭＳ Ｐゴシック" charset="-128"/>
              </a:rPr>
              <a:t>et la conscience que les émotions et les pensées sont diminuées ou évitées.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613955" y="1860550"/>
            <a:ext cx="11234056" cy="4997450"/>
          </a:xfrm>
        </p:spPr>
        <p:txBody>
          <a:bodyPr/>
          <a:lstStyle/>
          <a:p>
            <a:pPr algn="just" eaLnBrk="1" hangingPunct="1"/>
            <a:endParaRPr lang="fr-FR" altLang="x-none" sz="2800" dirty="0">
              <a:latin typeface="+mj-lt"/>
              <a:ea typeface="Tahoma" charset="0"/>
              <a:cs typeface="Tahoma" charset="0"/>
            </a:endParaRPr>
          </a:p>
          <a:p>
            <a:pPr algn="just" eaLnBrk="1" hangingPunct="1"/>
            <a:r>
              <a:rPr lang="fr-FR" altLang="x-none" sz="2800" dirty="0">
                <a:latin typeface="+mj-lt"/>
                <a:ea typeface="Tahoma" charset="0"/>
                <a:cs typeface="Tahoma" charset="0"/>
              </a:rPr>
              <a:t>La dissociation doit être comprise comme un état </a:t>
            </a:r>
            <a:r>
              <a:rPr lang="fr-FR" altLang="x-none" sz="2800" dirty="0">
                <a:solidFill>
                  <a:srgbClr val="FF0000"/>
                </a:solidFill>
                <a:latin typeface="+mj-lt"/>
                <a:ea typeface="Tahoma" charset="0"/>
                <a:cs typeface="Tahoma" charset="0"/>
              </a:rPr>
              <a:t>altéré ou fragmenté </a:t>
            </a:r>
            <a:r>
              <a:rPr lang="fr-FR" altLang="x-none" sz="2800" dirty="0">
                <a:latin typeface="+mj-lt"/>
                <a:ea typeface="Tahoma" charset="0"/>
                <a:cs typeface="Tahoma" charset="0"/>
              </a:rPr>
              <a:t>de conscience dans lequel l</a:t>
            </a:r>
            <a:r>
              <a:rPr lang="fr-FR" altLang="fr-FR" sz="2800" dirty="0">
                <a:latin typeface="+mj-lt"/>
                <a:ea typeface="Tahoma" charset="0"/>
                <a:cs typeface="Tahoma" charset="0"/>
              </a:rPr>
              <a:t>’</a:t>
            </a:r>
            <a:r>
              <a:rPr lang="fr-FR" altLang="x-none" sz="2800" dirty="0">
                <a:latin typeface="+mj-lt"/>
                <a:ea typeface="Tahoma" charset="0"/>
                <a:cs typeface="Tahoma" charset="0"/>
              </a:rPr>
              <a:t>expérience est compartimentée » </a:t>
            </a:r>
          </a:p>
          <a:p>
            <a:pPr algn="just" eaLnBrk="1" hangingPunct="1"/>
            <a:endParaRPr lang="fr-FR" altLang="x-none" sz="2800" dirty="0">
              <a:latin typeface="+mj-lt"/>
              <a:ea typeface="Tahoma" charset="0"/>
              <a:cs typeface="Tahoma" charset="0"/>
            </a:endParaRPr>
          </a:p>
          <a:p>
            <a:pPr algn="just" eaLnBrk="1" hangingPunct="1"/>
            <a:r>
              <a:rPr lang="fr-FR" altLang="x-none" sz="2800" dirty="0">
                <a:latin typeface="+mj-lt"/>
                <a:ea typeface="Tahoma" charset="0"/>
                <a:cs typeface="Tahoma" charset="0"/>
              </a:rPr>
              <a:t>Outre l</a:t>
            </a:r>
            <a:r>
              <a:rPr lang="fr-FR" altLang="fr-FR" sz="2800" dirty="0">
                <a:latin typeface="+mj-lt"/>
                <a:ea typeface="Tahoma" charset="0"/>
                <a:cs typeface="Tahoma" charset="0"/>
              </a:rPr>
              <a:t>’</a:t>
            </a:r>
            <a:r>
              <a:rPr lang="fr-FR" altLang="x-none" sz="2800" dirty="0">
                <a:latin typeface="+mj-lt"/>
                <a:ea typeface="Tahoma" charset="0"/>
                <a:cs typeface="Tahoma" charset="0"/>
              </a:rPr>
              <a:t>aspect de fragmentation, apparaît ici l</a:t>
            </a:r>
            <a:r>
              <a:rPr lang="fr-FR" altLang="fr-FR" sz="2800" dirty="0">
                <a:latin typeface="+mj-lt"/>
                <a:ea typeface="Tahoma" charset="0"/>
                <a:cs typeface="Tahoma" charset="0"/>
              </a:rPr>
              <a:t>’</a:t>
            </a:r>
            <a:r>
              <a:rPr lang="fr-FR" altLang="x-none" sz="2800" dirty="0">
                <a:latin typeface="+mj-lt"/>
                <a:ea typeface="Tahoma" charset="0"/>
                <a:cs typeface="Tahoma" charset="0"/>
              </a:rPr>
              <a:t>idée d</a:t>
            </a:r>
            <a:r>
              <a:rPr lang="fr-FR" altLang="fr-FR" sz="2800" dirty="0">
                <a:latin typeface="+mj-lt"/>
                <a:ea typeface="Tahoma" charset="0"/>
                <a:cs typeface="Tahoma" charset="0"/>
              </a:rPr>
              <a:t>’</a:t>
            </a:r>
            <a:r>
              <a:rPr lang="fr-FR" altLang="x-none" sz="2800" dirty="0">
                <a:latin typeface="+mj-lt"/>
                <a:ea typeface="Tahoma" charset="0"/>
                <a:cs typeface="Tahoma" charset="0"/>
              </a:rPr>
              <a:t>une mise sous silence, d</a:t>
            </a:r>
            <a:r>
              <a:rPr lang="fr-FR" altLang="fr-FR" sz="2800" dirty="0">
                <a:latin typeface="+mj-lt"/>
                <a:ea typeface="Tahoma" charset="0"/>
                <a:cs typeface="Tahoma" charset="0"/>
              </a:rPr>
              <a:t>’</a:t>
            </a:r>
            <a:r>
              <a:rPr lang="fr-FR" altLang="x-none" sz="2800" dirty="0">
                <a:latin typeface="+mj-lt"/>
                <a:ea typeface="Tahoma" charset="0"/>
                <a:cs typeface="Tahoma" charset="0"/>
              </a:rPr>
              <a:t>une compartimentation venant </a:t>
            </a:r>
            <a:r>
              <a:rPr lang="fr-FR" altLang="x-none" sz="2800" dirty="0">
                <a:solidFill>
                  <a:srgbClr val="FF0000"/>
                </a:solidFill>
                <a:latin typeface="+mj-lt"/>
                <a:ea typeface="Tahoma" charset="0"/>
                <a:cs typeface="Tahoma" charset="0"/>
              </a:rPr>
              <a:t>empêcher l</a:t>
            </a:r>
            <a:r>
              <a:rPr lang="fr-FR" altLang="fr-FR" sz="2800" dirty="0">
                <a:solidFill>
                  <a:srgbClr val="FF0000"/>
                </a:solidFill>
                <a:latin typeface="+mj-lt"/>
                <a:ea typeface="Tahoma" charset="0"/>
                <a:cs typeface="Tahoma" charset="0"/>
              </a:rPr>
              <a:t>’</a:t>
            </a:r>
            <a:r>
              <a:rPr lang="fr-FR" altLang="x-none" sz="2800" dirty="0">
                <a:solidFill>
                  <a:srgbClr val="FF0000"/>
                </a:solidFill>
                <a:latin typeface="+mj-lt"/>
                <a:ea typeface="Tahoma" charset="0"/>
                <a:cs typeface="Tahoma" charset="0"/>
              </a:rPr>
              <a:t>intégration de l</a:t>
            </a:r>
            <a:r>
              <a:rPr lang="fr-FR" altLang="fr-FR" sz="2800" dirty="0">
                <a:solidFill>
                  <a:srgbClr val="FF0000"/>
                </a:solidFill>
                <a:latin typeface="+mj-lt"/>
                <a:ea typeface="Tahoma" charset="0"/>
                <a:cs typeface="Tahoma" charset="0"/>
              </a:rPr>
              <a:t>’</a:t>
            </a:r>
            <a:r>
              <a:rPr lang="fr-FR" altLang="x-none" sz="2800" dirty="0">
                <a:solidFill>
                  <a:srgbClr val="FF0000"/>
                </a:solidFill>
                <a:latin typeface="+mj-lt"/>
                <a:ea typeface="Tahoma" charset="0"/>
                <a:cs typeface="Tahoma" charset="0"/>
              </a:rPr>
              <a:t>information.</a:t>
            </a:r>
            <a:endParaRPr lang="fr-FR" altLang="x-none" sz="2800" b="1" dirty="0">
              <a:solidFill>
                <a:srgbClr val="FF0000"/>
              </a:solidFill>
              <a:latin typeface="+mj-lt"/>
              <a:ea typeface="Tahoma" charset="0"/>
              <a:cs typeface="Tahoma"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rrowheads="1"/>
          </p:cNvSpPr>
          <p:nvPr>
            <p:ph type="body" idx="1"/>
          </p:nvPr>
        </p:nvSpPr>
        <p:spPr>
          <a:xfrm>
            <a:off x="470263" y="2359025"/>
            <a:ext cx="11207931"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4. Le traumatisme complexe ou trauma de type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4579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45794">
                                            <p:txEl>
                                              <p:pRg st="0" end="0"/>
                                            </p:txEl>
                                          </p:spTgt>
                                        </p:tgtEl>
                                        <p:attrNameLst>
                                          <p:attrName>ppt_w</p:attrName>
                                        </p:attrNameLst>
                                      </p:cBhvr>
                                    </p:anim>
                                    <p:anim by="(#ppt_w*0.50)" calcmode="lin" valueType="num">
                                      <p:cBhvr>
                                        <p:cTn id="8" dur="500" decel="50000" autoRev="1" fill="hold">
                                          <p:stCondLst>
                                            <p:cond delay="0"/>
                                          </p:stCondLst>
                                        </p:cTn>
                                        <p:tgtEl>
                                          <p:spTgt spid="545794">
                                            <p:txEl>
                                              <p:pRg st="0" end="0"/>
                                            </p:txEl>
                                          </p:spTgt>
                                        </p:tgtEl>
                                        <p:attrNameLst>
                                          <p:attrName>ppt_x</p:attrName>
                                        </p:attrNameLst>
                                      </p:cBhvr>
                                    </p:anim>
                                    <p:anim from="(-#ppt_h/2)" to="(#ppt_y)" calcmode="lin" valueType="num">
                                      <p:cBhvr>
                                        <p:cTn id="9" dur="1000" fill="hold">
                                          <p:stCondLst>
                                            <p:cond delay="0"/>
                                          </p:stCondLst>
                                        </p:cTn>
                                        <p:tgtEl>
                                          <p:spTgt spid="545794">
                                            <p:txEl>
                                              <p:pRg st="0" end="0"/>
                                            </p:txEl>
                                          </p:spTgt>
                                        </p:tgtEl>
                                        <p:attrNameLst>
                                          <p:attrName>ppt_y</p:attrName>
                                        </p:attrNameLst>
                                      </p:cBhvr>
                                    </p:anim>
                                    <p:animRot by="21600000">
                                      <p:cBhvr>
                                        <p:cTn id="10" dur="1000" fill="hold">
                                          <p:stCondLst>
                                            <p:cond delay="0"/>
                                          </p:stCondLst>
                                        </p:cTn>
                                        <p:tgtEl>
                                          <p:spTgt spid="54579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4"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39634" y="2231572"/>
            <a:ext cx="11573692" cy="4997450"/>
          </a:xfrm>
        </p:spPr>
        <p:txBody>
          <a:bodyPr>
            <a:normAutofit/>
          </a:bodyPr>
          <a:lstStyle/>
          <a:p>
            <a:pPr algn="just" eaLnBrk="1" hangingPunct="1"/>
            <a:endParaRPr lang="fr-FR" altLang="x-none" sz="2400" dirty="0">
              <a:latin typeface="+mj-lt"/>
              <a:ea typeface="Tahoma" charset="0"/>
              <a:cs typeface="Tahoma" charset="0"/>
            </a:endParaRPr>
          </a:p>
          <a:p>
            <a:pPr algn="just" eaLnBrk="1" hangingPunct="1"/>
            <a:r>
              <a:rPr lang="fr-FR" altLang="x-none" sz="2400" dirty="0">
                <a:latin typeface="+mj-lt"/>
                <a:ea typeface="Tahoma" charset="0"/>
                <a:cs typeface="Tahoma" charset="0"/>
              </a:rPr>
              <a:t>Dès 1985, </a:t>
            </a:r>
            <a:r>
              <a:rPr lang="fr-FR" altLang="x-none" sz="2400" dirty="0" err="1">
                <a:latin typeface="+mj-lt"/>
                <a:ea typeface="Tahoma" charset="0"/>
                <a:cs typeface="Tahoma" charset="0"/>
              </a:rPr>
              <a:t>Finkelhor</a:t>
            </a:r>
            <a:r>
              <a:rPr lang="fr-FR" altLang="x-none" sz="2400" dirty="0">
                <a:latin typeface="+mj-lt"/>
                <a:ea typeface="Tahoma" charset="0"/>
                <a:cs typeface="Tahoma" charset="0"/>
              </a:rPr>
              <a:t> et </a:t>
            </a:r>
            <a:r>
              <a:rPr lang="fr-FR" altLang="x-none" sz="2400" dirty="0" err="1">
                <a:latin typeface="+mj-lt"/>
                <a:ea typeface="Tahoma" charset="0"/>
                <a:cs typeface="Tahoma" charset="0"/>
              </a:rPr>
              <a:t>Browne</a:t>
            </a:r>
            <a:r>
              <a:rPr lang="fr-FR" altLang="x-none" sz="2400" dirty="0">
                <a:latin typeface="+mj-lt"/>
                <a:ea typeface="Tahoma" charset="0"/>
                <a:cs typeface="Tahoma" charset="0"/>
              </a:rPr>
              <a:t> (1985) affirmaient déjà que le TSPT n’était pas en mesure de rendre suffisamment compte de la diversité des symptômes observés chez les victimes d’agression sexuelle. </a:t>
            </a:r>
          </a:p>
          <a:p>
            <a:pPr algn="just" eaLnBrk="1" hangingPunct="1"/>
            <a:r>
              <a:rPr lang="fr-FR" altLang="x-none" sz="2400" dirty="0">
                <a:latin typeface="+mj-lt"/>
                <a:ea typeface="Tahoma" charset="0"/>
                <a:cs typeface="Tahoma" charset="0"/>
              </a:rPr>
              <a:t>C’est au environ de la même période que l’idée de stress post-traumatique complexe (ou </a:t>
            </a:r>
            <a:r>
              <a:rPr lang="fr-FR" altLang="x-none" sz="2400" dirty="0" err="1">
                <a:latin typeface="+mj-lt"/>
                <a:ea typeface="Tahoma" charset="0"/>
                <a:cs typeface="Tahoma" charset="0"/>
              </a:rPr>
              <a:t>Complex</a:t>
            </a:r>
            <a:r>
              <a:rPr lang="fr-FR" altLang="x-none" sz="2400" dirty="0">
                <a:latin typeface="+mj-lt"/>
                <a:ea typeface="Tahoma" charset="0"/>
                <a:cs typeface="Tahoma" charset="0"/>
              </a:rPr>
              <a:t> </a:t>
            </a:r>
            <a:r>
              <a:rPr lang="fr-FR" altLang="x-none" sz="2400" dirty="0" err="1">
                <a:latin typeface="+mj-lt"/>
                <a:ea typeface="Tahoma" charset="0"/>
                <a:cs typeface="Tahoma" charset="0"/>
              </a:rPr>
              <a:t>Post-traumatic</a:t>
            </a:r>
            <a:r>
              <a:rPr lang="fr-FR" altLang="x-none" sz="2400" dirty="0">
                <a:latin typeface="+mj-lt"/>
                <a:ea typeface="Tahoma" charset="0"/>
                <a:cs typeface="Tahoma" charset="0"/>
              </a:rPr>
              <a:t> Stress </a:t>
            </a:r>
            <a:r>
              <a:rPr lang="fr-FR" altLang="x-none" sz="2400" dirty="0" err="1">
                <a:latin typeface="+mj-lt"/>
                <a:ea typeface="Tahoma" charset="0"/>
                <a:cs typeface="Tahoma" charset="0"/>
              </a:rPr>
              <a:t>Disorder</a:t>
            </a:r>
            <a:r>
              <a:rPr lang="fr-FR" altLang="x-none" sz="2400" dirty="0">
                <a:latin typeface="+mj-lt"/>
                <a:ea typeface="Tahoma" charset="0"/>
                <a:cs typeface="Tahoma" charset="0"/>
              </a:rPr>
              <a:t> ou C-PTSD – Cf. </a:t>
            </a:r>
            <a:r>
              <a:rPr lang="fr-FR" altLang="x-none" sz="2400" dirty="0" err="1">
                <a:latin typeface="+mj-lt"/>
                <a:ea typeface="Tahoma" charset="0"/>
                <a:cs typeface="Tahoma" charset="0"/>
              </a:rPr>
              <a:t>Eccdaré</a:t>
            </a:r>
            <a:r>
              <a:rPr lang="fr-FR" altLang="x-none" sz="2400" dirty="0">
                <a:latin typeface="+mj-lt"/>
                <a:ea typeface="Tahoma" charset="0"/>
                <a:cs typeface="Tahoma" charset="0"/>
              </a:rPr>
              <a:t> n°1) fut introduite par Judith Lewis Herman en 1992 dans son livre « Trauma and </a:t>
            </a:r>
            <a:r>
              <a:rPr lang="fr-FR" altLang="x-none" sz="2400" dirty="0" err="1">
                <a:latin typeface="+mj-lt"/>
                <a:ea typeface="Tahoma" charset="0"/>
                <a:cs typeface="Tahoma" charset="0"/>
              </a:rPr>
              <a:t>recovery</a:t>
            </a:r>
            <a:r>
              <a:rPr lang="fr-FR" altLang="x-none" sz="2400" dirty="0">
                <a:latin typeface="+mj-lt"/>
                <a:ea typeface="Tahoma" charset="0"/>
                <a:cs typeface="Tahoma" charset="0"/>
              </a:rPr>
              <a:t> » pour décrire les effets d’expériences traumatiques multiples et/ou chroniques et prolongées. </a:t>
            </a:r>
            <a:endParaRPr lang="fr-FR" altLang="x-none" sz="2400" b="1" dirty="0">
              <a:solidFill>
                <a:srgbClr val="FF0000"/>
              </a:solidFill>
              <a:latin typeface="+mj-lt"/>
              <a:ea typeface="Tahoma" charset="0"/>
              <a:cs typeface="Tahoma" charset="0"/>
            </a:endParaRPr>
          </a:p>
        </p:txBody>
      </p:sp>
    </p:spTree>
    <p:extLst>
      <p:ext uri="{BB962C8B-B14F-4D97-AF65-F5344CB8AC3E}">
        <p14:creationId xmlns:p14="http://schemas.microsoft.com/office/powerpoint/2010/main" val="408158555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74320" y="2767149"/>
            <a:ext cx="11547566" cy="4997450"/>
          </a:xfrm>
        </p:spPr>
        <p:txBody>
          <a:bodyPr>
            <a:normAutofit/>
          </a:bodyPr>
          <a:lstStyle/>
          <a:p>
            <a:pPr algn="just" eaLnBrk="1" hangingPunct="1">
              <a:buFontTx/>
              <a:buChar char="-"/>
            </a:pPr>
            <a:r>
              <a:rPr lang="fr-FR" altLang="x-none" sz="2400" dirty="0">
                <a:latin typeface="+mj-lt"/>
                <a:ea typeface="Tahoma" charset="0"/>
                <a:cs typeface="Tahoma" charset="0"/>
              </a:rPr>
              <a:t>Dans un article qu’elle publia en 1992 (Herman, 1992b) elle présenta une sémiologie et une étiologie du trauma complexe en spécifiant notamment qu’une telle symptomatologie est le plus souvent déterminée par un processus traumatique particulièrement intense et fréquent (en tous cas vécu comme tel). </a:t>
            </a:r>
          </a:p>
          <a:p>
            <a:pPr algn="just" eaLnBrk="1" hangingPunct="1">
              <a:buFontTx/>
              <a:buChar char="-"/>
            </a:pPr>
            <a:r>
              <a:rPr lang="fr-FR" altLang="x-none" sz="2400" dirty="0">
                <a:latin typeface="+mj-lt"/>
                <a:ea typeface="Tahoma" charset="0"/>
                <a:cs typeface="Tahoma" charset="0"/>
              </a:rPr>
              <a:t>Les symptômes d’un trauma complexe sont en outre plus durables, plus variés et moins prototypiques que ceux d’un TSPT (ou trauma simple). Ils peuvent même conduire à des changements au niveau de la personnalité de la victime, à une modification majeure des relations aux autres et du rapport à soi. </a:t>
            </a:r>
            <a:endParaRPr lang="fr-FR" altLang="x-none" sz="2400" b="1" dirty="0">
              <a:solidFill>
                <a:srgbClr val="FF0000"/>
              </a:solidFill>
              <a:latin typeface="+mj-lt"/>
              <a:ea typeface="Tahoma" charset="0"/>
              <a:cs typeface="Tahoma" charset="0"/>
            </a:endParaRPr>
          </a:p>
        </p:txBody>
      </p:sp>
    </p:spTree>
    <p:extLst>
      <p:ext uri="{BB962C8B-B14F-4D97-AF65-F5344CB8AC3E}">
        <p14:creationId xmlns:p14="http://schemas.microsoft.com/office/powerpoint/2010/main" val="280252978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74320" y="2819400"/>
            <a:ext cx="11665131" cy="4997450"/>
          </a:xfrm>
        </p:spPr>
        <p:txBody>
          <a:bodyPr>
            <a:normAutofit/>
          </a:bodyPr>
          <a:lstStyle/>
          <a:p>
            <a:pPr algn="just" eaLnBrk="1" hangingPunct="1">
              <a:buFontTx/>
              <a:buChar char="-"/>
            </a:pPr>
            <a:r>
              <a:rPr lang="fr-FR" altLang="x-none" sz="2400" dirty="0">
                <a:latin typeface="+mj-lt"/>
                <a:ea typeface="Tahoma" charset="0"/>
                <a:cs typeface="Tahoma" charset="0"/>
              </a:rPr>
              <a:t>Selon Herman (1992a) le processus de </a:t>
            </a:r>
            <a:r>
              <a:rPr lang="fr-FR" altLang="x-none" sz="2400" dirty="0" err="1">
                <a:latin typeface="+mj-lt"/>
                <a:ea typeface="Tahoma" charset="0"/>
                <a:cs typeface="Tahoma" charset="0"/>
              </a:rPr>
              <a:t>traumatisation</a:t>
            </a:r>
            <a:r>
              <a:rPr lang="fr-FR" altLang="x-none" sz="2400" dirty="0">
                <a:latin typeface="+mj-lt"/>
                <a:ea typeface="Tahoma" charset="0"/>
                <a:cs typeface="Tahoma" charset="0"/>
              </a:rPr>
              <a:t> complexe n’est possible que si la victime est en état de captivité ou dans l’incapacité de fuir, l’obligeant ainsi à une situation de contact prolongée avec un agresseur par exemple, ce qui implique l’établissement d’une relation particulière entre la victime et l’auteur. </a:t>
            </a:r>
          </a:p>
          <a:p>
            <a:pPr algn="just" eaLnBrk="1" hangingPunct="1">
              <a:buFontTx/>
              <a:buChar char="-"/>
            </a:pPr>
            <a:r>
              <a:rPr lang="fr-FR" altLang="x-none" sz="2400" dirty="0">
                <a:latin typeface="+mj-lt"/>
                <a:ea typeface="Tahoma" charset="0"/>
                <a:cs typeface="Tahoma" charset="0"/>
              </a:rPr>
              <a:t>Un tel processus de </a:t>
            </a:r>
            <a:r>
              <a:rPr lang="fr-FR" altLang="x-none" sz="2400" dirty="0" err="1">
                <a:latin typeface="+mj-lt"/>
                <a:ea typeface="Tahoma" charset="0"/>
                <a:cs typeface="Tahoma" charset="0"/>
              </a:rPr>
              <a:t>traumatisation</a:t>
            </a:r>
            <a:r>
              <a:rPr lang="fr-FR" altLang="x-none" sz="2400" dirty="0">
                <a:latin typeface="+mj-lt"/>
                <a:ea typeface="Tahoma" charset="0"/>
                <a:cs typeface="Tahoma" charset="0"/>
              </a:rPr>
              <a:t>, n’est pas en soi exceptionnel, car l’idée de captivité doit être envisagée au sens large du terme. Il est en effet des contextes de vie, des familles, des groupes religieux, des situations de </a:t>
            </a:r>
            <a:endParaRPr lang="fr-FR" altLang="x-none" sz="2400" b="1" dirty="0">
              <a:solidFill>
                <a:srgbClr val="FF0000"/>
              </a:solidFill>
              <a:latin typeface="+mj-lt"/>
              <a:ea typeface="Tahoma" charset="0"/>
              <a:cs typeface="Tahoma" charset="0"/>
            </a:endParaRPr>
          </a:p>
        </p:txBody>
      </p:sp>
    </p:spTree>
    <p:extLst>
      <p:ext uri="{BB962C8B-B14F-4D97-AF65-F5344CB8AC3E}">
        <p14:creationId xmlns:p14="http://schemas.microsoft.com/office/powerpoint/2010/main" val="902793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1619794" y="2749135"/>
            <a:ext cx="9222377" cy="3455988"/>
          </a:xfrm>
          <a:prstGeom prst="rect">
            <a:avLst/>
          </a:prstGeom>
          <a:noFill/>
          <a:ln w="9525">
            <a:noFill/>
            <a:miter lim="800000"/>
            <a:headEnd/>
            <a:tailEnd/>
          </a:ln>
          <a:effectLst/>
        </p:spPr>
        <p:txBody>
          <a:bodyPr lIns="92075" tIns="46038" rIns="92075" bIns="46038"/>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hangingPunct="1">
              <a:spcBef>
                <a:spcPct val="50000"/>
              </a:spcBef>
              <a:buClr>
                <a:schemeClr val="hlink"/>
              </a:buClr>
              <a:buSzPct val="80000"/>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rPr>
              <a:t>Alors événement traumatique ou incident critique?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29730">
                                            <p:txEl>
                                              <p:pRg st="0" end="0"/>
                                            </p:txEl>
                                          </p:spTgt>
                                        </p:tgtEl>
                                        <p:attrNameLst>
                                          <p:attrName>style.visibility</p:attrName>
                                        </p:attrNameLst>
                                      </p:cBhvr>
                                      <p:to>
                                        <p:strVal val="visible"/>
                                      </p:to>
                                    </p:set>
                                    <p:anim calcmode="lin" valueType="num">
                                      <p:cBhvr>
                                        <p:cTn id="7" dur="500" fill="hold"/>
                                        <p:tgtEl>
                                          <p:spTgt spid="329730">
                                            <p:txEl>
                                              <p:pRg st="0" end="0"/>
                                            </p:txEl>
                                          </p:spTgt>
                                        </p:tgtEl>
                                        <p:attrNameLst>
                                          <p:attrName>ppt_w</p:attrName>
                                        </p:attrNameLst>
                                      </p:cBhvr>
                                      <p:tavLst>
                                        <p:tav tm="0">
                                          <p:val>
                                            <p:strVal val="4/3*#ppt_w"/>
                                          </p:val>
                                        </p:tav>
                                        <p:tav tm="100000">
                                          <p:val>
                                            <p:strVal val="#ppt_w"/>
                                          </p:val>
                                        </p:tav>
                                      </p:tavLst>
                                    </p:anim>
                                    <p:anim calcmode="lin" valueType="num">
                                      <p:cBhvr>
                                        <p:cTn id="8" dur="500" fill="hold"/>
                                        <p:tgtEl>
                                          <p:spTgt spid="329730">
                                            <p:txEl>
                                              <p:pRg st="0" end="0"/>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15685" y="2296886"/>
            <a:ext cx="11560629" cy="4997450"/>
          </a:xfrm>
        </p:spPr>
        <p:txBody>
          <a:bodyPr>
            <a:normAutofit/>
          </a:bodyPr>
          <a:lstStyle/>
          <a:p>
            <a:pPr algn="just" eaLnBrk="1" hangingPunct="1">
              <a:buFontTx/>
              <a:buChar char="-"/>
            </a:pPr>
            <a:r>
              <a:rPr lang="fr-FR" altLang="x-none" sz="2400" dirty="0">
                <a:ea typeface="Tahoma" charset="0"/>
                <a:cs typeface="Tahoma" charset="0"/>
              </a:rPr>
              <a:t>Léonore </a:t>
            </a:r>
            <a:r>
              <a:rPr lang="fr-FR" altLang="x-none" sz="2400" dirty="0" err="1">
                <a:ea typeface="Tahoma" charset="0"/>
                <a:cs typeface="Tahoma" charset="0"/>
              </a:rPr>
              <a:t>Terr</a:t>
            </a:r>
            <a:r>
              <a:rPr lang="fr-FR" altLang="x-none" sz="2400" dirty="0">
                <a:ea typeface="Tahoma" charset="0"/>
                <a:cs typeface="Tahoma" charset="0"/>
              </a:rPr>
              <a:t> (1991) fut l’autre grande instigatrice de cette nouvelle conception du trauma. Elle proposa quant à elle le terme de traumatisme de type II. Ce dernier serait le fait d’« un évènement qui s’est répété, qui a été présent constamment ou qui a menacé de se reproduire à tout instant durant une période de temps. </a:t>
            </a:r>
          </a:p>
          <a:p>
            <a:pPr algn="just" eaLnBrk="1" hangingPunct="1">
              <a:buFontTx/>
              <a:buChar char="-"/>
            </a:pPr>
            <a:r>
              <a:rPr lang="fr-FR" altLang="x-none" sz="2400" dirty="0">
                <a:ea typeface="Tahoma" charset="0"/>
                <a:cs typeface="Tahoma" charset="0"/>
              </a:rPr>
              <a:t>Il est induit par un agent stressant chronique ou abusif ». Bien entendu, l’idée de trauma complexe se confond avec celle de trauma de type II, même si avec la définition de </a:t>
            </a:r>
            <a:r>
              <a:rPr lang="fr-FR" altLang="x-none" sz="2400" dirty="0" err="1">
                <a:ea typeface="Tahoma" charset="0"/>
                <a:cs typeface="Tahoma" charset="0"/>
              </a:rPr>
              <a:t>Terr</a:t>
            </a:r>
            <a:r>
              <a:rPr lang="fr-FR" altLang="x-none" sz="2400" dirty="0">
                <a:ea typeface="Tahoma" charset="0"/>
                <a:cs typeface="Tahoma" charset="0"/>
              </a:rPr>
              <a:t> on insiste plus sur le risque d’apparition de l’épisode traumatique, qui peut mettre les victimes en situation de vulnérabilité notamment par l’absence de contrôle totale qu’impose ce genre de situation. </a:t>
            </a:r>
          </a:p>
          <a:p>
            <a:pPr algn="just" eaLnBrk="1" hangingPunct="1">
              <a:buFontTx/>
              <a:buChar char="-"/>
            </a:pPr>
            <a:endParaRPr lang="fr-FR" altLang="x-none" sz="2400" dirty="0">
              <a:ea typeface="Tahoma" charset="0"/>
              <a:cs typeface="Tahoma" charset="0"/>
            </a:endParaRPr>
          </a:p>
        </p:txBody>
      </p:sp>
    </p:spTree>
    <p:extLst>
      <p:ext uri="{BB962C8B-B14F-4D97-AF65-F5344CB8AC3E}">
        <p14:creationId xmlns:p14="http://schemas.microsoft.com/office/powerpoint/2010/main" val="303682643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0" y="2035628"/>
            <a:ext cx="11769634" cy="4997450"/>
          </a:xfrm>
        </p:spPr>
        <p:txBody>
          <a:bodyPr>
            <a:normAutofit/>
          </a:bodyPr>
          <a:lstStyle/>
          <a:p>
            <a:pPr algn="just" eaLnBrk="1" hangingPunct="1">
              <a:buFontTx/>
              <a:buChar char="-"/>
            </a:pPr>
            <a:endParaRPr lang="fr-FR" altLang="x-none" sz="2400" dirty="0">
              <a:latin typeface="+mj-lt"/>
              <a:ea typeface="Tahoma" charset="0"/>
              <a:cs typeface="Tahoma" charset="0"/>
            </a:endParaRPr>
          </a:p>
          <a:p>
            <a:pPr algn="just" eaLnBrk="1" hangingPunct="1">
              <a:buFontTx/>
              <a:buChar char="-"/>
            </a:pPr>
            <a:r>
              <a:rPr lang="fr-FR" altLang="x-none" sz="2400" dirty="0">
                <a:latin typeface="+mj-lt"/>
                <a:ea typeface="Tahoma" charset="0"/>
                <a:cs typeface="Tahoma" charset="0"/>
              </a:rPr>
              <a:t>Ainsi, la condition d’apparition d’un tel tableau clinique n’est pas seulement la répétition effective de l’évènement traumatique. Un autre facteur complète l’étiologie de l’installation des troubles de traumatisme complexe : une victimisation prolongée et répétée durant l’enfance et/ou l’adolescence. </a:t>
            </a:r>
          </a:p>
          <a:p>
            <a:pPr algn="just" eaLnBrk="1" hangingPunct="1">
              <a:buFontTx/>
              <a:buChar char="-"/>
            </a:pPr>
            <a:endParaRPr lang="fr-FR" altLang="x-none" sz="2400" dirty="0">
              <a:latin typeface="+mj-lt"/>
              <a:ea typeface="Tahoma" charset="0"/>
              <a:cs typeface="Tahoma" charset="0"/>
            </a:endParaRPr>
          </a:p>
          <a:p>
            <a:pPr algn="just" eaLnBrk="1" hangingPunct="1">
              <a:buFontTx/>
              <a:buChar char="-"/>
            </a:pPr>
            <a:r>
              <a:rPr lang="fr-FR" altLang="x-none" sz="2400" dirty="0">
                <a:latin typeface="+mj-lt"/>
                <a:ea typeface="Tahoma" charset="0"/>
                <a:cs typeface="Tahoma" charset="0"/>
              </a:rPr>
              <a:t>En effet, il peut exister des situations, où la probabilité ou le caractère imprévisible et insécure d’un lieu ou d’un contexte, mettent les victimes dans une situation de tension permanente, anticipant, un événement traumatique, qui s’est déjà produit et qui menace à chaque instant de se reproduire. </a:t>
            </a:r>
          </a:p>
        </p:txBody>
      </p:sp>
    </p:spTree>
    <p:extLst>
      <p:ext uri="{BB962C8B-B14F-4D97-AF65-F5344CB8AC3E}">
        <p14:creationId xmlns:p14="http://schemas.microsoft.com/office/powerpoint/2010/main" val="55442680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95943" y="2479766"/>
            <a:ext cx="11808823" cy="4997450"/>
          </a:xfrm>
        </p:spPr>
        <p:txBody>
          <a:bodyPr>
            <a:normAutofit/>
          </a:bodyPr>
          <a:lstStyle/>
          <a:p>
            <a:pPr algn="just" eaLnBrk="1" hangingPunct="1">
              <a:buFontTx/>
              <a:buChar char="-"/>
            </a:pPr>
            <a:r>
              <a:rPr lang="fr-FR" altLang="x-none" sz="2400" dirty="0">
                <a:latin typeface="+mj-lt"/>
                <a:ea typeface="Tahoma" charset="0"/>
                <a:cs typeface="Tahoma" charset="0"/>
              </a:rPr>
              <a:t>L’anticipation traumatique récurrente, associée à un sentiment d’impuissance et d’angoisse serait donc des conditions suffisantes pour l’apparition d’un traumatisme complexe, ce qui élargit le spectre des situations de vie ou un tel tableau clinique peut apparaître. En effet, le risque ou la crainte d’être victime sont concernés par un phénomène de violence ou de maltraitance serait en soi suffisant, dès lors qu’ils s’inscrivent dans une temporalité et une récurrence suffisante. </a:t>
            </a:r>
          </a:p>
          <a:p>
            <a:pPr algn="just" eaLnBrk="1" hangingPunct="1">
              <a:buFontTx/>
              <a:buChar char="-"/>
            </a:pPr>
            <a:r>
              <a:rPr lang="fr-FR" altLang="x-none" sz="2400" dirty="0">
                <a:latin typeface="+mj-lt"/>
                <a:ea typeface="Tahoma" charset="0"/>
                <a:cs typeface="Tahoma" charset="0"/>
              </a:rPr>
              <a:t>Rappelons que tout traumatisme est, pour commencer, simple. Les réactions présentées par les victimes sont identiques à celles faisant suite à un TSPT, mais lentement, avec le développement d’une exposition répétée et incontrôlable d’autres mécanismes d’adaptation vont se manifester de plus en plus pathologiques.</a:t>
            </a:r>
          </a:p>
          <a:p>
            <a:pPr algn="just" eaLnBrk="1" hangingPunct="1">
              <a:buFontTx/>
              <a:buChar char="-"/>
            </a:pP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173990664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78823" y="2505891"/>
            <a:ext cx="11678194" cy="4997450"/>
          </a:xfrm>
        </p:spPr>
        <p:txBody>
          <a:bodyPr>
            <a:normAutofit/>
          </a:bodyPr>
          <a:lstStyle/>
          <a:p>
            <a:pPr algn="just" eaLnBrk="1" hangingPunct="1">
              <a:buFontTx/>
              <a:buChar char="-"/>
            </a:pPr>
            <a:r>
              <a:rPr lang="fr-FR" altLang="x-none" sz="2400" dirty="0">
                <a:latin typeface="+mj-lt"/>
                <a:ea typeface="Tahoma" charset="0"/>
                <a:cs typeface="Tahoma" charset="0"/>
              </a:rPr>
              <a:t>Une des caractéristique les plus emblématique trauma complexe est celle de la répétition des épisodes traumatiques durant l’enfance (Cloitre et al., 2010; Taylor, </a:t>
            </a:r>
            <a:r>
              <a:rPr lang="fr-FR" altLang="x-none" sz="2400" dirty="0" err="1">
                <a:latin typeface="+mj-lt"/>
                <a:ea typeface="Tahoma" charset="0"/>
                <a:cs typeface="Tahoma" charset="0"/>
              </a:rPr>
              <a:t>Asmundson</a:t>
            </a:r>
            <a:r>
              <a:rPr lang="fr-FR" altLang="x-none" sz="2400" dirty="0">
                <a:latin typeface="+mj-lt"/>
                <a:ea typeface="Tahoma" charset="0"/>
                <a:cs typeface="Tahoma" charset="0"/>
              </a:rPr>
              <a:t>, &amp; Carleton, 2005) et de la durée de ce « temps traumatique ». </a:t>
            </a:r>
          </a:p>
          <a:p>
            <a:pPr algn="just" eaLnBrk="1" hangingPunct="1">
              <a:buFontTx/>
              <a:buChar char="-"/>
            </a:pPr>
            <a:r>
              <a:rPr lang="fr-FR" altLang="x-none" sz="2400" dirty="0">
                <a:latin typeface="+mj-lt"/>
                <a:ea typeface="Tahoma" charset="0"/>
                <a:cs typeface="Tahoma" charset="0"/>
              </a:rPr>
              <a:t>Des auteurs comme Taylor, </a:t>
            </a:r>
            <a:r>
              <a:rPr lang="fr-FR" altLang="x-none" sz="2400" dirty="0" err="1">
                <a:latin typeface="+mj-lt"/>
                <a:ea typeface="Tahoma" charset="0"/>
                <a:cs typeface="Tahoma" charset="0"/>
              </a:rPr>
              <a:t>Asmundson</a:t>
            </a:r>
            <a:r>
              <a:rPr lang="fr-FR" altLang="x-none" sz="2400" dirty="0">
                <a:latin typeface="+mj-lt"/>
                <a:ea typeface="Tahoma" charset="0"/>
                <a:cs typeface="Tahoma" charset="0"/>
              </a:rPr>
              <a:t> et Carleton (2005) ont largement montré qu’un traumatisme est d’autant plus déstructurant qu’il survient tôt dans la vie des enfants. </a:t>
            </a:r>
          </a:p>
          <a:p>
            <a:pPr algn="just" eaLnBrk="1" hangingPunct="1">
              <a:buFontTx/>
              <a:buChar char="-"/>
            </a:pPr>
            <a:r>
              <a:rPr lang="fr-FR" altLang="x-none" sz="2400" dirty="0">
                <a:latin typeface="+mj-lt"/>
                <a:ea typeface="Tahoma" charset="0"/>
                <a:cs typeface="Tahoma" charset="0"/>
              </a:rPr>
              <a:t>Ils montres par exemple que le nombre d’individus avec un Trouble Stress post-traumatique Complexe (TSPT-C) est significativement plus élevé (61%) que ceux avec un TSPT simple (16%) lorsque le processus de </a:t>
            </a:r>
            <a:r>
              <a:rPr lang="fr-FR" altLang="x-none" sz="2400" dirty="0" err="1">
                <a:latin typeface="+mj-lt"/>
                <a:ea typeface="Tahoma" charset="0"/>
                <a:cs typeface="Tahoma" charset="0"/>
              </a:rPr>
              <a:t>traumatisation</a:t>
            </a:r>
            <a:r>
              <a:rPr lang="fr-FR" altLang="x-none" sz="2400" dirty="0">
                <a:latin typeface="+mj-lt"/>
                <a:ea typeface="Tahoma" charset="0"/>
                <a:cs typeface="Tahoma" charset="0"/>
              </a:rPr>
              <a:t> a eu lieu avant 14 ans. Dés résultats similaires sont d’ailleurs observés dans la même étude pour les adolescents plus âgés.  </a:t>
            </a:r>
          </a:p>
          <a:p>
            <a:pPr algn="just" eaLnBrk="1" hangingPunct="1">
              <a:buFontTx/>
              <a:buChar char="-"/>
            </a:pPr>
            <a:endParaRPr lang="fr-FR" altLang="x-none" sz="2400" dirty="0">
              <a:latin typeface="+mj-lt"/>
              <a:ea typeface="Tahoma" charset="0"/>
              <a:cs typeface="Tahoma" charset="0"/>
            </a:endParaRPr>
          </a:p>
          <a:p>
            <a:pPr algn="just" eaLnBrk="1" hangingPunct="1">
              <a:buFontTx/>
              <a:buChar char="-"/>
            </a:pPr>
            <a:endParaRPr lang="fr-FR" altLang="x-none" sz="2400" dirty="0" err="1">
              <a:latin typeface="+mj-lt"/>
              <a:ea typeface="Tahoma" charset="0"/>
              <a:cs typeface="Tahoma" charset="0"/>
            </a:endParaRPr>
          </a:p>
        </p:txBody>
      </p:sp>
    </p:spTree>
    <p:extLst>
      <p:ext uri="{BB962C8B-B14F-4D97-AF65-F5344CB8AC3E}">
        <p14:creationId xmlns:p14="http://schemas.microsoft.com/office/powerpoint/2010/main" val="417449486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483326" y="2571206"/>
            <a:ext cx="11416937"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err="1">
                <a:ea typeface="Tahoma" charset="0"/>
                <a:cs typeface="Tahoma" charset="0"/>
              </a:rPr>
              <a:t>Leonore</a:t>
            </a:r>
            <a:r>
              <a:rPr lang="fr-FR" altLang="x-none" sz="2400" dirty="0">
                <a:ea typeface="Tahoma" charset="0"/>
                <a:cs typeface="Tahoma" charset="0"/>
              </a:rPr>
              <a:t> </a:t>
            </a:r>
            <a:r>
              <a:rPr lang="fr-FR" altLang="x-none" sz="2400" dirty="0" err="1">
                <a:ea typeface="Tahoma" charset="0"/>
                <a:cs typeface="Tahoma" charset="0"/>
              </a:rPr>
              <a:t>Terr</a:t>
            </a:r>
            <a:r>
              <a:rPr lang="fr-FR" altLang="x-none" sz="2400" dirty="0">
                <a:ea typeface="Tahoma" charset="0"/>
                <a:cs typeface="Tahoma" charset="0"/>
              </a:rPr>
              <a:t> et Judith Herman s’inscrivent toutes deux dans une perspective développementale qu’elles jugent essentielle pour comprendre le processus de </a:t>
            </a:r>
            <a:r>
              <a:rPr lang="fr-FR" altLang="x-none" sz="2400" dirty="0" err="1">
                <a:ea typeface="Tahoma" charset="0"/>
                <a:cs typeface="Tahoma" charset="0"/>
              </a:rPr>
              <a:t>traumatisation</a:t>
            </a:r>
            <a:r>
              <a:rPr lang="fr-FR" altLang="x-none" sz="2400" dirty="0">
                <a:ea typeface="Tahoma" charset="0"/>
                <a:cs typeface="Tahoma" charset="0"/>
              </a:rPr>
              <a:t> lorsque ce dernier est prolongés et répétés durant l’enfance. </a:t>
            </a:r>
          </a:p>
          <a:p>
            <a:pPr algn="just" eaLnBrk="1" hangingPunct="1">
              <a:buFontTx/>
              <a:buChar char="-"/>
            </a:pPr>
            <a:r>
              <a:rPr lang="fr-FR" altLang="x-none" sz="2400" dirty="0">
                <a:ea typeface="Tahoma" charset="0"/>
                <a:cs typeface="Tahoma" charset="0"/>
              </a:rPr>
              <a:t>C’est notamment la position de Judith Herman, qui </a:t>
            </a:r>
            <a:r>
              <a:rPr lang="fr-FR" altLang="x-none" sz="2400" dirty="0" err="1">
                <a:ea typeface="Tahoma" charset="0"/>
                <a:cs typeface="Tahoma" charset="0"/>
              </a:rPr>
              <a:t>considére</a:t>
            </a:r>
            <a:r>
              <a:rPr lang="fr-FR" altLang="x-none" sz="2400" dirty="0">
                <a:ea typeface="Tahoma" charset="0"/>
                <a:cs typeface="Tahoma" charset="0"/>
              </a:rPr>
              <a:t> que de telles expositions durant l’enfance sont  à même d’entraver le développement de l’enfant, notamment en ce qui concerne la construction de son identité et ses capacités à être en relation avec les autres. </a:t>
            </a:r>
          </a:p>
        </p:txBody>
      </p:sp>
    </p:spTree>
    <p:extLst>
      <p:ext uri="{BB962C8B-B14F-4D97-AF65-F5344CB8AC3E}">
        <p14:creationId xmlns:p14="http://schemas.microsoft.com/office/powerpoint/2010/main" val="83220955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404949" y="2727960"/>
            <a:ext cx="11508377"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a:ea typeface="Tahoma" charset="0"/>
                <a:cs typeface="Tahoma" charset="0"/>
              </a:rPr>
              <a:t>De tels impacts seraient d’ailleurs d’autant plus massif que lorsque les instigateurs de ce processus de </a:t>
            </a:r>
            <a:r>
              <a:rPr lang="fr-FR" altLang="x-none" sz="2400" dirty="0" err="1">
                <a:ea typeface="Tahoma" charset="0"/>
                <a:cs typeface="Tahoma" charset="0"/>
              </a:rPr>
              <a:t>traumatisation</a:t>
            </a:r>
            <a:r>
              <a:rPr lang="fr-FR" altLang="x-none" sz="2400" dirty="0">
                <a:ea typeface="Tahoma" charset="0"/>
                <a:cs typeface="Tahoma" charset="0"/>
              </a:rPr>
              <a:t> répété sont des parents ou des adultes (parents, proches, personnes significatives,…) sensés prendre soin de ces enfants d’autant plus grave lorsque les instigateurs. </a:t>
            </a:r>
          </a:p>
          <a:p>
            <a:pPr algn="just" eaLnBrk="1" hangingPunct="1">
              <a:buFontTx/>
              <a:buChar char="-"/>
            </a:pPr>
            <a:r>
              <a:rPr lang="fr-FR" altLang="x-none" sz="2400" dirty="0">
                <a:ea typeface="Tahoma" charset="0"/>
                <a:cs typeface="Tahoma" charset="0"/>
              </a:rPr>
              <a:t>Cette perspective développementale du trauma a justement été au cœur de nombreux travaux et écrits depuis 20 ans. </a:t>
            </a:r>
          </a:p>
          <a:p>
            <a:pPr algn="just" eaLnBrk="1" hangingPunct="1">
              <a:buFontTx/>
              <a:buChar char="-"/>
            </a:pPr>
            <a:r>
              <a:rPr lang="fr-FR" altLang="x-none" sz="2400" dirty="0">
                <a:ea typeface="Tahoma" charset="0"/>
                <a:cs typeface="Tahoma" charset="0"/>
              </a:rPr>
              <a:t>Rappelons que le TSPT a d’abord fait partie de la psychopathologie des adultes</a:t>
            </a:r>
          </a:p>
        </p:txBody>
      </p:sp>
    </p:spTree>
    <p:extLst>
      <p:ext uri="{BB962C8B-B14F-4D97-AF65-F5344CB8AC3E}">
        <p14:creationId xmlns:p14="http://schemas.microsoft.com/office/powerpoint/2010/main" val="341926536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61257" y="2492829"/>
            <a:ext cx="11573692"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a:ea typeface="Tahoma" charset="0"/>
                <a:cs typeface="Tahoma" charset="0"/>
              </a:rPr>
              <a:t>Ces enfants (ou ces enfants devenus des adultes) font souvent l’objet d’une multitude de diagnostic qui s’additionne les uns aux autres ce qui dans les faits montre à quel point l’entité nosographique de TSPT s’avère insuffisante dans de tels cas pour circonscrire ce qu’il faut bien appelée une complexité psychopathologique. </a:t>
            </a:r>
          </a:p>
          <a:p>
            <a:pPr algn="just" eaLnBrk="1" hangingPunct="1">
              <a:buFontTx/>
              <a:buChar char="-"/>
            </a:pPr>
            <a:r>
              <a:rPr lang="fr-FR" altLang="x-none" sz="2400" dirty="0">
                <a:ea typeface="Tahoma" charset="0"/>
                <a:cs typeface="Tahoma" charset="0"/>
              </a:rPr>
              <a:t>Comme le suggère Ford et Courtois (2013) sur le plan neurologique si l’on peu considérer que la confrontation à un événement traumatique unique peut pour une part au moins se résumer à un ensemble de réponses conditionnées ou réactionnelles  comme c’est le cas avec le TSPT. </a:t>
            </a:r>
          </a:p>
        </p:txBody>
      </p:sp>
    </p:spTree>
    <p:extLst>
      <p:ext uri="{BB962C8B-B14F-4D97-AF65-F5344CB8AC3E}">
        <p14:creationId xmlns:p14="http://schemas.microsoft.com/office/powerpoint/2010/main" val="3505876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35132" y="2597332"/>
            <a:ext cx="11756571" cy="4997450"/>
          </a:xfrm>
        </p:spPr>
        <p:txBody>
          <a:bodyPr>
            <a:normAutofit/>
          </a:bodyPr>
          <a:lstStyle/>
          <a:p>
            <a:pPr algn="just" eaLnBrk="1" hangingPunct="1">
              <a:buFontTx/>
              <a:buChar char="-"/>
            </a:pPr>
            <a:endParaRPr lang="fr-FR" altLang="x-none" sz="2400" dirty="0">
              <a:latin typeface="+mj-lt"/>
              <a:ea typeface="Tahoma" charset="0"/>
              <a:cs typeface="Tahoma" charset="0"/>
            </a:endParaRPr>
          </a:p>
          <a:p>
            <a:pPr algn="just" eaLnBrk="1" hangingPunct="1">
              <a:buFontTx/>
              <a:buChar char="-"/>
            </a:pPr>
            <a:r>
              <a:rPr lang="fr-FR" altLang="x-none" sz="2400" dirty="0">
                <a:latin typeface="+mj-lt"/>
                <a:ea typeface="Tahoma" charset="0"/>
                <a:cs typeface="Tahoma" charset="0"/>
              </a:rPr>
              <a:t>En revanche,  l’activation répétée de la réponse au stress favorise le développement d’un cerveau orienté vers la survie («</a:t>
            </a:r>
            <a:r>
              <a:rPr lang="fr-FR" altLang="x-none" sz="2400" dirty="0" err="1">
                <a:latin typeface="+mj-lt"/>
                <a:ea typeface="Tahoma" charset="0"/>
                <a:cs typeface="Tahoma" charset="0"/>
              </a:rPr>
              <a:t>survival</a:t>
            </a:r>
            <a:r>
              <a:rPr lang="fr-FR" altLang="x-none" sz="2400" dirty="0">
                <a:latin typeface="+mj-lt"/>
                <a:ea typeface="Tahoma" charset="0"/>
                <a:cs typeface="Tahoma" charset="0"/>
              </a:rPr>
              <a:t> </a:t>
            </a:r>
            <a:r>
              <a:rPr lang="fr-FR" altLang="x-none" sz="2400" dirty="0" err="1">
                <a:latin typeface="+mj-lt"/>
                <a:ea typeface="Tahoma" charset="0"/>
                <a:cs typeface="Tahoma" charset="0"/>
              </a:rPr>
              <a:t>brain</a:t>
            </a:r>
            <a:r>
              <a:rPr lang="fr-FR" altLang="x-none" sz="2400" dirty="0">
                <a:latin typeface="+mj-lt"/>
                <a:ea typeface="Tahoma" charset="0"/>
                <a:cs typeface="Tahoma" charset="0"/>
              </a:rPr>
              <a:t>») au détriment d’un cerveau orienté vers l’exploration («</a:t>
            </a:r>
            <a:r>
              <a:rPr lang="fr-FR" altLang="x-none" sz="2400" dirty="0" err="1">
                <a:latin typeface="+mj-lt"/>
                <a:ea typeface="Tahoma" charset="0"/>
                <a:cs typeface="Tahoma" charset="0"/>
              </a:rPr>
              <a:t>learning</a:t>
            </a:r>
            <a:r>
              <a:rPr lang="fr-FR" altLang="x-none" sz="2400" dirty="0">
                <a:latin typeface="+mj-lt"/>
                <a:ea typeface="Tahoma" charset="0"/>
                <a:cs typeface="Tahoma" charset="0"/>
              </a:rPr>
              <a:t> </a:t>
            </a:r>
            <a:r>
              <a:rPr lang="fr-FR" altLang="x-none" sz="2400" dirty="0" err="1">
                <a:latin typeface="+mj-lt"/>
                <a:ea typeface="Tahoma" charset="0"/>
                <a:cs typeface="Tahoma" charset="0"/>
              </a:rPr>
              <a:t>brain</a:t>
            </a:r>
            <a:r>
              <a:rPr lang="fr-FR" altLang="x-none" sz="2400" dirty="0">
                <a:latin typeface="+mj-lt"/>
                <a:ea typeface="Tahoma" charset="0"/>
                <a:cs typeface="Tahoma" charset="0"/>
              </a:rPr>
              <a:t>»).</a:t>
            </a:r>
          </a:p>
          <a:p>
            <a:pPr algn="just" eaLnBrk="1" hangingPunct="1">
              <a:buFontTx/>
              <a:buChar char="-"/>
            </a:pPr>
            <a:r>
              <a:rPr lang="fr-FR" altLang="x-none" sz="2400" dirty="0">
                <a:latin typeface="+mj-lt"/>
                <a:ea typeface="Tahoma" charset="0"/>
                <a:cs typeface="Tahoma" charset="0"/>
              </a:rPr>
              <a:t>Alors que ce dernier favorise l’ouverture, l’exploration et la découverte de son environnement, le « </a:t>
            </a:r>
            <a:r>
              <a:rPr lang="fr-FR" altLang="x-none" sz="2400" dirty="0" err="1">
                <a:latin typeface="+mj-lt"/>
                <a:ea typeface="Tahoma" charset="0"/>
                <a:cs typeface="Tahoma" charset="0"/>
              </a:rPr>
              <a:t>survival</a:t>
            </a:r>
            <a:r>
              <a:rPr lang="fr-FR" altLang="x-none" sz="2400" dirty="0">
                <a:latin typeface="+mj-lt"/>
                <a:ea typeface="Tahoma" charset="0"/>
                <a:cs typeface="Tahoma" charset="0"/>
              </a:rPr>
              <a:t> </a:t>
            </a:r>
            <a:r>
              <a:rPr lang="fr-FR" altLang="x-none" sz="2400" dirty="0" err="1">
                <a:latin typeface="+mj-lt"/>
                <a:ea typeface="Tahoma" charset="0"/>
                <a:cs typeface="Tahoma" charset="0"/>
              </a:rPr>
              <a:t>brain</a:t>
            </a:r>
            <a:r>
              <a:rPr lang="fr-FR" altLang="x-none" sz="2400" dirty="0">
                <a:latin typeface="+mj-lt"/>
                <a:ea typeface="Tahoma" charset="0"/>
                <a:cs typeface="Tahoma" charset="0"/>
              </a:rPr>
              <a:t> » sera quant à lui plutôt orienté vers la vigilance, l’anticipation, la prévention et la protection de menaces éventuelles. Bien que, dans certaines circonstances, le « </a:t>
            </a:r>
            <a:r>
              <a:rPr lang="fr-FR" altLang="x-none" sz="2400" dirty="0" err="1">
                <a:latin typeface="+mj-lt"/>
                <a:ea typeface="Tahoma" charset="0"/>
                <a:cs typeface="Tahoma" charset="0"/>
              </a:rPr>
              <a:t>survival</a:t>
            </a:r>
            <a:r>
              <a:rPr lang="fr-FR" altLang="x-none" sz="2400" dirty="0">
                <a:latin typeface="+mj-lt"/>
                <a:ea typeface="Tahoma" charset="0"/>
                <a:cs typeface="Tahoma" charset="0"/>
              </a:rPr>
              <a:t> </a:t>
            </a:r>
            <a:r>
              <a:rPr lang="fr-FR" altLang="x-none" sz="2400" dirty="0" err="1">
                <a:latin typeface="+mj-lt"/>
                <a:ea typeface="Tahoma" charset="0"/>
                <a:cs typeface="Tahoma" charset="0"/>
              </a:rPr>
              <a:t>brain</a:t>
            </a:r>
            <a:r>
              <a:rPr lang="fr-FR" altLang="x-none" sz="2400" dirty="0">
                <a:latin typeface="+mj-lt"/>
                <a:ea typeface="Tahoma" charset="0"/>
                <a:cs typeface="Tahoma" charset="0"/>
              </a:rPr>
              <a:t> » soit très approprié, au quotidien, rares sont les situations (incluant les situations sociales) nécessitant une telle réponse. </a:t>
            </a:r>
          </a:p>
        </p:txBody>
      </p:sp>
    </p:spTree>
    <p:extLst>
      <p:ext uri="{BB962C8B-B14F-4D97-AF65-F5344CB8AC3E}">
        <p14:creationId xmlns:p14="http://schemas.microsoft.com/office/powerpoint/2010/main" val="126195293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95943" y="3132909"/>
            <a:ext cx="11730446" cy="4997450"/>
          </a:xfrm>
        </p:spPr>
        <p:txBody>
          <a:bodyPr>
            <a:normAutofit/>
          </a:bodyPr>
          <a:lstStyle/>
          <a:p>
            <a:pPr algn="just" eaLnBrk="1" hangingPunct="1">
              <a:buFontTx/>
              <a:buChar char="-"/>
            </a:pPr>
            <a:endParaRPr lang="fr-FR" altLang="x-none" sz="2400" dirty="0">
              <a:latin typeface="+mj-lt"/>
              <a:ea typeface="Tahoma" charset="0"/>
              <a:cs typeface="Tahoma" charset="0"/>
            </a:endParaRPr>
          </a:p>
          <a:p>
            <a:pPr algn="just" eaLnBrk="1" hangingPunct="1">
              <a:buFontTx/>
              <a:buChar char="-"/>
            </a:pPr>
            <a:r>
              <a:rPr lang="fr-FR" altLang="x-none" sz="2400" dirty="0">
                <a:latin typeface="+mj-lt"/>
                <a:ea typeface="Tahoma" charset="0"/>
                <a:cs typeface="Tahoma" charset="0"/>
              </a:rPr>
              <a:t>Les enfants et les adolescents qui évoluent en mode survie ont donc plus de difficultés à s’adapter aux activités quotidiennes et à entretenir des relations riches et saines avec les autres. </a:t>
            </a:r>
          </a:p>
          <a:p>
            <a:pPr algn="just" eaLnBrk="1" hangingPunct="1">
              <a:buFontTx/>
              <a:buChar char="-"/>
            </a:pPr>
            <a:r>
              <a:rPr lang="fr-FR" altLang="x-none" sz="2400" dirty="0">
                <a:latin typeface="+mj-lt"/>
                <a:ea typeface="Tahoma" charset="0"/>
                <a:cs typeface="Tahoma" charset="0"/>
              </a:rPr>
              <a:t>Leur cerveau teinte l’ensemble de leurs expériences, y percevant plus fréquemment des dangers potentiels. Au cœur de ces expériences figure la peur, une émotion très forte qui mobilise l’ensemble des ressources disponibles</a:t>
            </a:r>
          </a:p>
        </p:txBody>
      </p:sp>
    </p:spTree>
    <p:extLst>
      <p:ext uri="{BB962C8B-B14F-4D97-AF65-F5344CB8AC3E}">
        <p14:creationId xmlns:p14="http://schemas.microsoft.com/office/powerpoint/2010/main" val="224730523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09006" y="2806338"/>
            <a:ext cx="11678194"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a:ea typeface="Tahoma" charset="0"/>
                <a:cs typeface="Tahoma" charset="0"/>
              </a:rPr>
              <a:t>Judith Herman a alors propose l’ajout dans le DSM-IV du diagnostic de Trouble de Stress Post-Traumatique Complexe (TSPT-C) qu’elle jugeait plus approprié aux traumas psychologiques répétés et prolongés. </a:t>
            </a:r>
          </a:p>
          <a:p>
            <a:pPr algn="just" eaLnBrk="1" hangingPunct="1">
              <a:buFontTx/>
              <a:buChar char="-"/>
            </a:pPr>
            <a:r>
              <a:rPr lang="fr-FR" altLang="x-none" sz="2400" dirty="0">
                <a:ea typeface="Tahoma" charset="0"/>
                <a:cs typeface="Tahoma" charset="0"/>
              </a:rPr>
              <a:t>A travers cette proposition, et l’ajout du terme complexe, il s’agissait de mettre en évidence la complexité, la diversité, la multiplicité et l’hétérogénéité des symptômes présents chez les victimes de traumas répétés. </a:t>
            </a:r>
          </a:p>
        </p:txBody>
      </p:sp>
    </p:spTree>
    <p:extLst>
      <p:ext uri="{BB962C8B-B14F-4D97-AF65-F5344CB8AC3E}">
        <p14:creationId xmlns:p14="http://schemas.microsoft.com/office/powerpoint/2010/main" val="194191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66562" name="Rectangle 3"/>
          <p:cNvSpPr>
            <a:spLocks noGrp="1" noRot="1" noChangeArrowheads="1"/>
          </p:cNvSpPr>
          <p:nvPr>
            <p:ph idx="1"/>
          </p:nvPr>
        </p:nvSpPr>
        <p:spPr>
          <a:xfrm>
            <a:off x="646043" y="3712632"/>
            <a:ext cx="10416209" cy="4343400"/>
          </a:xfrm>
        </p:spPr>
        <p:txBody>
          <a:bodyPr>
            <a:normAutofit/>
          </a:bodyPr>
          <a:lstStyle/>
          <a:p>
            <a:pPr algn="just" eaLnBrk="1" hangingPunct="1"/>
            <a:r>
              <a:rPr lang="fr-FR" altLang="x-none" sz="2800" dirty="0">
                <a:solidFill>
                  <a:srgbClr val="003399"/>
                </a:solidFill>
                <a:latin typeface="+mj-lt"/>
                <a:ea typeface="ＭＳ Ｐゴシック" charset="-128"/>
              </a:rPr>
              <a:t>Réintégration de l'événement traumatique dans la trame de l'histoire individuelle est l'une des clés du traitement de ces états.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11183" y="1983377"/>
            <a:ext cx="11769634" cy="4997450"/>
          </a:xfrm>
        </p:spPr>
        <p:txBody>
          <a:bodyPr>
            <a:normAutofit/>
          </a:bodyPr>
          <a:lstStyle/>
          <a:p>
            <a:pPr algn="just" eaLnBrk="1" hangingPunct="1">
              <a:buFontTx/>
              <a:buChar char="-"/>
            </a:pPr>
            <a:endParaRPr lang="fr-FR" altLang="x-none" sz="2400" dirty="0">
              <a:ea typeface="Tahoma" charset="0"/>
              <a:cs typeface="Tahoma" charset="0"/>
            </a:endParaRPr>
          </a:p>
          <a:p>
            <a:pPr algn="just" eaLnBrk="1" hangingPunct="1">
              <a:buFontTx/>
              <a:buChar char="-"/>
            </a:pPr>
            <a:r>
              <a:rPr lang="fr-FR" altLang="x-none" sz="2400" dirty="0">
                <a:ea typeface="Tahoma" charset="0"/>
                <a:cs typeface="Tahoma" charset="0"/>
              </a:rPr>
              <a:t>Durant la même période, un comité avec Bessel van der </a:t>
            </a:r>
            <a:r>
              <a:rPr lang="fr-FR" altLang="x-none" sz="2400" dirty="0" err="1">
                <a:ea typeface="Tahoma" charset="0"/>
                <a:cs typeface="Tahoma" charset="0"/>
              </a:rPr>
              <a:t>Kolk</a:t>
            </a:r>
            <a:r>
              <a:rPr lang="fr-FR" altLang="x-none" sz="2400" dirty="0">
                <a:ea typeface="Tahoma" charset="0"/>
                <a:cs typeface="Tahoma" charset="0"/>
              </a:rPr>
              <a:t> (</a:t>
            </a:r>
            <a:r>
              <a:rPr lang="fr-FR" altLang="x-none" sz="2400" dirty="0" err="1">
                <a:ea typeface="Tahoma" charset="0"/>
                <a:cs typeface="Tahoma" charset="0"/>
              </a:rPr>
              <a:t>vand</a:t>
            </a:r>
            <a:r>
              <a:rPr lang="fr-FR" altLang="x-none" sz="2400" dirty="0">
                <a:ea typeface="Tahoma" charset="0"/>
                <a:cs typeface="Tahoma" charset="0"/>
              </a:rPr>
              <a:t> der </a:t>
            </a:r>
            <a:r>
              <a:rPr lang="fr-FR" altLang="x-none" sz="2400" dirty="0" err="1">
                <a:ea typeface="Tahoma" charset="0"/>
                <a:cs typeface="Tahoma" charset="0"/>
              </a:rPr>
              <a:t>Kolk</a:t>
            </a:r>
            <a:r>
              <a:rPr lang="fr-FR" altLang="x-none" sz="2400" dirty="0">
                <a:ea typeface="Tahoma" charset="0"/>
                <a:cs typeface="Tahoma" charset="0"/>
              </a:rPr>
              <a:t>, Roth, </a:t>
            </a:r>
            <a:r>
              <a:rPr lang="fr-FR" altLang="x-none" sz="2400" dirty="0" err="1">
                <a:ea typeface="Tahoma" charset="0"/>
                <a:cs typeface="Tahoma" charset="0"/>
              </a:rPr>
              <a:t>Pelcovitz</a:t>
            </a:r>
            <a:r>
              <a:rPr lang="fr-FR" altLang="x-none" sz="2400" dirty="0">
                <a:ea typeface="Tahoma" charset="0"/>
                <a:cs typeface="Tahoma" charset="0"/>
              </a:rPr>
              <a:t> &amp; Mandel, 1993) s’est constitué en vue d’étudier et de proposer une nouvelle entité clinique qui rendrait compte des séquelles complexes du </a:t>
            </a:r>
            <a:r>
              <a:rPr lang="fr-FR" altLang="x-none" sz="2400" dirty="0" err="1">
                <a:ea typeface="Tahoma" charset="0"/>
                <a:cs typeface="Tahoma" charset="0"/>
              </a:rPr>
              <a:t>psychotraumatisme</a:t>
            </a:r>
            <a:r>
              <a:rPr lang="fr-FR" altLang="x-none" sz="2400" dirty="0">
                <a:ea typeface="Tahoma" charset="0"/>
                <a:cs typeface="Tahoma" charset="0"/>
              </a:rPr>
              <a:t> afin de l’inclure ici encore dans ce qu’allait être le futur DSM-IV. </a:t>
            </a:r>
          </a:p>
          <a:p>
            <a:pPr algn="just" eaLnBrk="1" hangingPunct="1">
              <a:buFontTx/>
              <a:buChar char="-"/>
            </a:pPr>
            <a:r>
              <a:rPr lang="fr-FR" altLang="x-none" sz="2400" dirty="0">
                <a:ea typeface="Tahoma" charset="0"/>
                <a:cs typeface="Tahoma" charset="0"/>
              </a:rPr>
              <a:t>On parle alors (</a:t>
            </a:r>
            <a:r>
              <a:rPr lang="fr-FR" altLang="x-none" sz="2400" dirty="0" err="1">
                <a:ea typeface="Tahoma" charset="0"/>
                <a:cs typeface="Tahoma" charset="0"/>
              </a:rPr>
              <a:t>Lexenberg</a:t>
            </a:r>
            <a:r>
              <a:rPr lang="fr-FR" altLang="x-none" sz="2400" dirty="0">
                <a:ea typeface="Tahoma" charset="0"/>
                <a:cs typeface="Tahoma" charset="0"/>
              </a:rPr>
              <a:t> &amp; al., 2001) de </a:t>
            </a:r>
            <a:r>
              <a:rPr lang="fr-FR" altLang="x-none" sz="2400" dirty="0" err="1">
                <a:ea typeface="Tahoma" charset="0"/>
                <a:cs typeface="Tahoma" charset="0"/>
              </a:rPr>
              <a:t>Disorder</a:t>
            </a:r>
            <a:r>
              <a:rPr lang="fr-FR" altLang="x-none" sz="2400" dirty="0">
                <a:ea typeface="Tahoma" charset="0"/>
                <a:cs typeface="Tahoma" charset="0"/>
              </a:rPr>
              <a:t> of </a:t>
            </a:r>
            <a:r>
              <a:rPr lang="fr-FR" altLang="x-none" sz="2400" dirty="0" err="1">
                <a:ea typeface="Tahoma" charset="0"/>
                <a:cs typeface="Tahoma" charset="0"/>
              </a:rPr>
              <a:t>Extreme</a:t>
            </a:r>
            <a:r>
              <a:rPr lang="fr-FR" altLang="x-none" sz="2400" dirty="0">
                <a:ea typeface="Tahoma" charset="0"/>
                <a:cs typeface="Tahoma" charset="0"/>
              </a:rPr>
              <a:t> Stress – Not </a:t>
            </a:r>
            <a:r>
              <a:rPr lang="fr-FR" altLang="x-none" sz="2400" dirty="0" err="1">
                <a:ea typeface="Tahoma" charset="0"/>
                <a:cs typeface="Tahoma" charset="0"/>
              </a:rPr>
              <a:t>Otherwise</a:t>
            </a:r>
            <a:r>
              <a:rPr lang="fr-FR" altLang="x-none" sz="2400" dirty="0">
                <a:ea typeface="Tahoma" charset="0"/>
                <a:cs typeface="Tahoma" charset="0"/>
              </a:rPr>
              <a:t> </a:t>
            </a:r>
            <a:r>
              <a:rPr lang="fr-FR" altLang="x-none" sz="2400" dirty="0" err="1">
                <a:ea typeface="Tahoma" charset="0"/>
                <a:cs typeface="Tahoma" charset="0"/>
              </a:rPr>
              <a:t>Specified</a:t>
            </a:r>
            <a:r>
              <a:rPr lang="fr-FR" altLang="x-none" sz="2400" dirty="0">
                <a:ea typeface="Tahoma" charset="0"/>
                <a:cs typeface="Tahoma" charset="0"/>
              </a:rPr>
              <a:t>  (DESNOS) ou d’Etat de Stress </a:t>
            </a:r>
            <a:r>
              <a:rPr lang="fr-FR" altLang="x-none" sz="2400" dirty="0" err="1">
                <a:ea typeface="Tahoma" charset="0"/>
                <a:cs typeface="Tahoma" charset="0"/>
              </a:rPr>
              <a:t>Extreme</a:t>
            </a:r>
            <a:r>
              <a:rPr lang="fr-FR" altLang="x-none" sz="2400" dirty="0">
                <a:ea typeface="Tahoma" charset="0"/>
                <a:cs typeface="Tahoma" charset="0"/>
              </a:rPr>
              <a:t> Non Spécifié (ESENS). Toutefois, une fois les travaux du comité terminés, et malgré la recommandation de plusieurs membres du comité d’inclure officiellement le DESNOS à titre de trouble mental, il n’est inclus qu’à titre de caractéristiques associées au TSPT. </a:t>
            </a:r>
          </a:p>
        </p:txBody>
      </p:sp>
    </p:spTree>
    <p:extLst>
      <p:ext uri="{BB962C8B-B14F-4D97-AF65-F5344CB8AC3E}">
        <p14:creationId xmlns:p14="http://schemas.microsoft.com/office/powerpoint/2010/main" val="37168867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69817" y="3041469"/>
            <a:ext cx="11599817" cy="4997450"/>
          </a:xfrm>
        </p:spPr>
        <p:txBody>
          <a:bodyPr>
            <a:normAutofit/>
          </a:bodyPr>
          <a:lstStyle/>
          <a:p>
            <a:pPr algn="just" eaLnBrk="1" hangingPunct="1">
              <a:buFontTx/>
              <a:buChar char="-"/>
            </a:pPr>
            <a:r>
              <a:rPr lang="fr-FR" altLang="x-none" sz="2400" dirty="0">
                <a:latin typeface="+mj-lt"/>
                <a:ea typeface="Tahoma" charset="0"/>
                <a:cs typeface="Tahoma" charset="0"/>
              </a:rPr>
              <a:t>En conséquence, pour qu’une personne reçoive le diagnostic de DESNOS, elle doit d’abord satisfaire tous les critères du TPST, ce qui n’est pas le cas pour nombre d’enfants, d’adolescents et d’adultes traumatisés.</a:t>
            </a:r>
          </a:p>
        </p:txBody>
      </p:sp>
    </p:spTree>
    <p:extLst>
      <p:ext uri="{BB962C8B-B14F-4D97-AF65-F5344CB8AC3E}">
        <p14:creationId xmlns:p14="http://schemas.microsoft.com/office/powerpoint/2010/main" val="209432738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95943" y="2714897"/>
            <a:ext cx="11717383" cy="4997450"/>
          </a:xfrm>
        </p:spPr>
        <p:txBody>
          <a:bodyPr>
            <a:normAutofit/>
          </a:bodyPr>
          <a:lstStyle/>
          <a:p>
            <a:pPr marL="0" indent="0" algn="ctr">
              <a:buNone/>
            </a:pPr>
            <a:r>
              <a:rPr lang="fr-FR" altLang="x-none" sz="2400" dirty="0">
                <a:solidFill>
                  <a:srgbClr val="7030A0"/>
                </a:solidFill>
                <a:latin typeface="+mj-lt"/>
                <a:ea typeface="Tahoma" charset="0"/>
                <a:cs typeface="Tahoma" charset="0"/>
              </a:rPr>
              <a:t>Critères diagnostiques du Stress Post-Traumatique Complexe ou </a:t>
            </a:r>
            <a:r>
              <a:rPr lang="fr-FR" altLang="x-none" sz="2400" dirty="0" err="1">
                <a:solidFill>
                  <a:srgbClr val="7030A0"/>
                </a:solidFill>
                <a:latin typeface="+mj-lt"/>
                <a:ea typeface="Tahoma" charset="0"/>
                <a:cs typeface="Tahoma" charset="0"/>
              </a:rPr>
              <a:t>Complex</a:t>
            </a:r>
            <a:r>
              <a:rPr lang="fr-FR" altLang="x-none" sz="2400" dirty="0">
                <a:solidFill>
                  <a:srgbClr val="7030A0"/>
                </a:solidFill>
                <a:latin typeface="+mj-lt"/>
                <a:ea typeface="Tahoma" charset="0"/>
                <a:cs typeface="Tahoma" charset="0"/>
              </a:rPr>
              <a:t> </a:t>
            </a:r>
            <a:r>
              <a:rPr lang="fr-FR" altLang="x-none" sz="2400" dirty="0" err="1">
                <a:solidFill>
                  <a:srgbClr val="7030A0"/>
                </a:solidFill>
                <a:latin typeface="+mj-lt"/>
                <a:ea typeface="Tahoma" charset="0"/>
                <a:cs typeface="Tahoma" charset="0"/>
              </a:rPr>
              <a:t>Post-traumatic</a:t>
            </a:r>
            <a:r>
              <a:rPr lang="fr-FR" altLang="x-none" sz="2400" dirty="0">
                <a:solidFill>
                  <a:srgbClr val="7030A0"/>
                </a:solidFill>
                <a:latin typeface="+mj-lt"/>
                <a:ea typeface="Tahoma" charset="0"/>
                <a:cs typeface="Tahoma" charset="0"/>
              </a:rPr>
              <a:t> Stress </a:t>
            </a:r>
            <a:r>
              <a:rPr lang="fr-FR" altLang="x-none" sz="2400" dirty="0" err="1">
                <a:solidFill>
                  <a:srgbClr val="7030A0"/>
                </a:solidFill>
                <a:latin typeface="+mj-lt"/>
                <a:ea typeface="Tahoma" charset="0"/>
                <a:cs typeface="Tahoma" charset="0"/>
              </a:rPr>
              <a:t>Disorder</a:t>
            </a:r>
            <a:r>
              <a:rPr lang="fr-FR" altLang="x-none" sz="2400" dirty="0">
                <a:solidFill>
                  <a:srgbClr val="7030A0"/>
                </a:solidFill>
                <a:latin typeface="+mj-lt"/>
                <a:ea typeface="Tahoma" charset="0"/>
                <a:cs typeface="Tahoma" charset="0"/>
              </a:rPr>
              <a:t> (C-PTSD) de Judith Lewis Herman (1992b) </a:t>
            </a:r>
          </a:p>
          <a:p>
            <a:r>
              <a:rPr lang="fr-FR" sz="2400" b="1" dirty="0">
                <a:latin typeface="+mj-lt"/>
              </a:rPr>
              <a:t>I. Altérations dans la régulation des affects </a:t>
            </a:r>
            <a:endParaRPr lang="fr-FR" sz="2400" dirty="0">
              <a:latin typeface="+mj-lt"/>
            </a:endParaRPr>
          </a:p>
          <a:p>
            <a:r>
              <a:rPr lang="fr-FR" sz="2400" dirty="0">
                <a:latin typeface="+mj-lt"/>
              </a:rPr>
              <a:t>A. Dysphorie persistante</a:t>
            </a:r>
          </a:p>
          <a:p>
            <a:r>
              <a:rPr lang="fr-FR" sz="2400" dirty="0">
                <a:latin typeface="+mj-lt"/>
              </a:rPr>
              <a:t>B. Préoccupation suicidaire chronique</a:t>
            </a:r>
          </a:p>
          <a:p>
            <a:r>
              <a:rPr lang="fr-FR" sz="2400" dirty="0">
                <a:latin typeface="+mj-lt"/>
              </a:rPr>
              <a:t>C. Autodestruction</a:t>
            </a:r>
          </a:p>
          <a:p>
            <a:r>
              <a:rPr lang="fr-FR" sz="2400" dirty="0">
                <a:latin typeface="+mj-lt"/>
              </a:rPr>
              <a:t>D. Colère explosive ou extrêmement inhibée (peut alterner)</a:t>
            </a:r>
          </a:p>
          <a:p>
            <a:r>
              <a:rPr lang="fr-FR" sz="2400" dirty="0">
                <a:latin typeface="+mj-lt"/>
              </a:rPr>
              <a:t>E. Sexualité compulsive ou extrêmement inhibée (peut alterner)</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345291739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13509" y="2688772"/>
            <a:ext cx="11625942" cy="4997450"/>
          </a:xfrm>
        </p:spPr>
        <p:txBody>
          <a:bodyPr>
            <a:normAutofit/>
          </a:bodyPr>
          <a:lstStyle/>
          <a:p>
            <a:pPr marL="0" indent="0" algn="ctr">
              <a:buNone/>
            </a:pPr>
            <a:r>
              <a:rPr lang="fr-FR" altLang="x-none" sz="2400" dirty="0">
                <a:solidFill>
                  <a:srgbClr val="7030A0"/>
                </a:solidFill>
                <a:ea typeface="Tahoma" charset="0"/>
                <a:cs typeface="Tahoma" charset="0"/>
              </a:rPr>
              <a:t>Critères diagnostiques du Stress Post-Traumatique Complexe ou </a:t>
            </a:r>
            <a:r>
              <a:rPr lang="fr-FR" altLang="x-none" sz="2400" dirty="0" err="1">
                <a:solidFill>
                  <a:srgbClr val="7030A0"/>
                </a:solidFill>
                <a:ea typeface="Tahoma" charset="0"/>
                <a:cs typeface="Tahoma" charset="0"/>
              </a:rPr>
              <a:t>Complex</a:t>
            </a:r>
            <a:r>
              <a:rPr lang="fr-FR" altLang="x-none" sz="2400" dirty="0">
                <a:solidFill>
                  <a:srgbClr val="7030A0"/>
                </a:solidFill>
                <a:ea typeface="Tahoma" charset="0"/>
                <a:cs typeface="Tahoma" charset="0"/>
              </a:rPr>
              <a:t> </a:t>
            </a:r>
            <a:r>
              <a:rPr lang="fr-FR" altLang="x-none" sz="2400" dirty="0" err="1">
                <a:solidFill>
                  <a:srgbClr val="7030A0"/>
                </a:solidFill>
                <a:ea typeface="Tahoma" charset="0"/>
                <a:cs typeface="Tahoma" charset="0"/>
              </a:rPr>
              <a:t>Post-traumatic</a:t>
            </a:r>
            <a:r>
              <a:rPr lang="fr-FR" altLang="x-none" sz="2400" dirty="0">
                <a:solidFill>
                  <a:srgbClr val="7030A0"/>
                </a:solidFill>
                <a:ea typeface="Tahoma" charset="0"/>
                <a:cs typeface="Tahoma" charset="0"/>
              </a:rPr>
              <a:t> Stress </a:t>
            </a:r>
            <a:r>
              <a:rPr lang="fr-FR" altLang="x-none" sz="2400" dirty="0" err="1">
                <a:solidFill>
                  <a:srgbClr val="7030A0"/>
                </a:solidFill>
                <a:ea typeface="Tahoma" charset="0"/>
                <a:cs typeface="Tahoma" charset="0"/>
              </a:rPr>
              <a:t>Disorder</a:t>
            </a:r>
            <a:r>
              <a:rPr lang="fr-FR" altLang="x-none" sz="2400" dirty="0">
                <a:solidFill>
                  <a:srgbClr val="7030A0"/>
                </a:solidFill>
                <a:ea typeface="Tahoma" charset="0"/>
                <a:cs typeface="Tahoma" charset="0"/>
              </a:rPr>
              <a:t> (C-PTSD) de Judith Lewis Herman (1992b) </a:t>
            </a:r>
          </a:p>
          <a:p>
            <a:r>
              <a:rPr lang="fr-FR" sz="2400" b="1" dirty="0"/>
              <a:t>II. Altérations de la conscience </a:t>
            </a:r>
            <a:endParaRPr lang="fr-FR" sz="2400" dirty="0"/>
          </a:p>
          <a:p>
            <a:r>
              <a:rPr lang="fr-FR" sz="2400" dirty="0"/>
              <a:t>A. Amnésie ou hypermnésie pour les évènements traumatiques</a:t>
            </a:r>
          </a:p>
          <a:p>
            <a:r>
              <a:rPr lang="fr-FR" sz="2400" dirty="0"/>
              <a:t>B. Episodes transitoires dissociatifs</a:t>
            </a:r>
          </a:p>
          <a:p>
            <a:r>
              <a:rPr lang="fr-FR" sz="2400" dirty="0"/>
              <a:t>C. Dépersonnalisation/ déréalisation</a:t>
            </a:r>
          </a:p>
          <a:p>
            <a:r>
              <a:rPr lang="fr-FR" sz="2400" dirty="0"/>
              <a:t>D. Reviviscence des expériences (sous formes d’idées intrusives ou de ruminations)</a:t>
            </a:r>
            <a:endParaRPr lang="fr-FR" altLang="x-none" sz="2400" dirty="0">
              <a:ea typeface="Tahoma" charset="0"/>
              <a:cs typeface="Tahoma" charset="0"/>
            </a:endParaRPr>
          </a:p>
        </p:txBody>
      </p:sp>
    </p:spTree>
    <p:extLst>
      <p:ext uri="{BB962C8B-B14F-4D97-AF65-F5344CB8AC3E}">
        <p14:creationId xmlns:p14="http://schemas.microsoft.com/office/powerpoint/2010/main" val="328034740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61258" y="2767149"/>
            <a:ext cx="11678193" cy="4997450"/>
          </a:xfrm>
        </p:spPr>
        <p:txBody>
          <a:bodyPr>
            <a:normAutofit/>
          </a:bodyPr>
          <a:lstStyle/>
          <a:p>
            <a:pPr marL="0" indent="0" algn="ctr">
              <a:buNone/>
            </a:pPr>
            <a:r>
              <a:rPr lang="fr-FR" altLang="x-none" sz="2400" dirty="0">
                <a:solidFill>
                  <a:srgbClr val="7030A0"/>
                </a:solidFill>
                <a:latin typeface="+mj-lt"/>
                <a:ea typeface="Tahoma" charset="0"/>
                <a:cs typeface="Tahoma" charset="0"/>
              </a:rPr>
              <a:t>Critères diagnostiques du Stress Post-Traumatique Complexe ou </a:t>
            </a:r>
            <a:r>
              <a:rPr lang="fr-FR" altLang="x-none" sz="2400" dirty="0" err="1">
                <a:solidFill>
                  <a:srgbClr val="7030A0"/>
                </a:solidFill>
                <a:latin typeface="+mj-lt"/>
                <a:ea typeface="Tahoma" charset="0"/>
                <a:cs typeface="Tahoma" charset="0"/>
              </a:rPr>
              <a:t>Complex</a:t>
            </a:r>
            <a:r>
              <a:rPr lang="fr-FR" altLang="x-none" sz="2400" dirty="0">
                <a:solidFill>
                  <a:srgbClr val="7030A0"/>
                </a:solidFill>
                <a:latin typeface="+mj-lt"/>
                <a:ea typeface="Tahoma" charset="0"/>
                <a:cs typeface="Tahoma" charset="0"/>
              </a:rPr>
              <a:t> </a:t>
            </a:r>
            <a:r>
              <a:rPr lang="fr-FR" altLang="x-none" sz="2400" dirty="0" err="1">
                <a:solidFill>
                  <a:srgbClr val="7030A0"/>
                </a:solidFill>
                <a:latin typeface="+mj-lt"/>
                <a:ea typeface="Tahoma" charset="0"/>
                <a:cs typeface="Tahoma" charset="0"/>
              </a:rPr>
              <a:t>Post-traumatic</a:t>
            </a:r>
            <a:r>
              <a:rPr lang="fr-FR" altLang="x-none" sz="2400" dirty="0">
                <a:solidFill>
                  <a:srgbClr val="7030A0"/>
                </a:solidFill>
                <a:latin typeface="+mj-lt"/>
                <a:ea typeface="Tahoma" charset="0"/>
                <a:cs typeface="Tahoma" charset="0"/>
              </a:rPr>
              <a:t> Stress </a:t>
            </a:r>
            <a:r>
              <a:rPr lang="fr-FR" altLang="x-none" sz="2400" dirty="0" err="1">
                <a:solidFill>
                  <a:srgbClr val="7030A0"/>
                </a:solidFill>
                <a:latin typeface="+mj-lt"/>
                <a:ea typeface="Tahoma" charset="0"/>
                <a:cs typeface="Tahoma" charset="0"/>
              </a:rPr>
              <a:t>Disorder</a:t>
            </a:r>
            <a:r>
              <a:rPr lang="fr-FR" altLang="x-none" sz="2400" dirty="0">
                <a:solidFill>
                  <a:srgbClr val="7030A0"/>
                </a:solidFill>
                <a:latin typeface="+mj-lt"/>
                <a:ea typeface="Tahoma" charset="0"/>
                <a:cs typeface="Tahoma" charset="0"/>
              </a:rPr>
              <a:t> (C-PTSD) de Judith Lewis Herman (1992b) </a:t>
            </a:r>
          </a:p>
          <a:p>
            <a:r>
              <a:rPr lang="fr-FR" sz="2400" b="1" dirty="0">
                <a:latin typeface="+mj-lt"/>
              </a:rPr>
              <a:t>III. Altérations de l’auto-perception </a:t>
            </a:r>
            <a:endParaRPr lang="fr-FR" sz="2400" dirty="0">
              <a:latin typeface="+mj-lt"/>
            </a:endParaRPr>
          </a:p>
          <a:p>
            <a:r>
              <a:rPr lang="fr-FR" sz="2400" dirty="0">
                <a:latin typeface="+mj-lt"/>
              </a:rPr>
              <a:t>A. Sensation d’impuissance ou paralysie de l’initiative</a:t>
            </a:r>
          </a:p>
          <a:p>
            <a:r>
              <a:rPr lang="fr-FR" sz="2400" dirty="0">
                <a:latin typeface="+mj-lt"/>
              </a:rPr>
              <a:t>B. Honte, culpabilité et blâme de soi</a:t>
            </a:r>
          </a:p>
          <a:p>
            <a:r>
              <a:rPr lang="fr-FR" sz="2400" dirty="0">
                <a:latin typeface="+mj-lt"/>
              </a:rPr>
              <a:t>C. Sensation de souillure et de stigmate</a:t>
            </a:r>
          </a:p>
          <a:p>
            <a:r>
              <a:rPr lang="fr-FR" sz="2400" dirty="0">
                <a:latin typeface="+mj-lt"/>
              </a:rPr>
              <a:t>D. Sensation de différence complète par rapport aux autres (peut contenir la sensation d’être particulier ou d’être seul, la conviction que personne ne peut le comprendre voire la conviction d’avoir une identité non-humaine)</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334856510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87383" y="2610394"/>
            <a:ext cx="11599817" cy="4997450"/>
          </a:xfrm>
        </p:spPr>
        <p:txBody>
          <a:bodyPr>
            <a:normAutofit/>
          </a:bodyPr>
          <a:lstStyle/>
          <a:p>
            <a:pPr marL="0" indent="0" algn="ctr">
              <a:buNone/>
            </a:pPr>
            <a:r>
              <a:rPr lang="fr-FR" altLang="x-none" sz="2400" dirty="0">
                <a:solidFill>
                  <a:srgbClr val="7030A0"/>
                </a:solidFill>
                <a:latin typeface="+mj-lt"/>
                <a:ea typeface="Tahoma" charset="0"/>
                <a:cs typeface="Tahoma" charset="0"/>
              </a:rPr>
              <a:t>Critères diagnostiques du Stress Post-Traumatique Complexe ou </a:t>
            </a:r>
            <a:r>
              <a:rPr lang="fr-FR" altLang="x-none" sz="2400" dirty="0" err="1">
                <a:solidFill>
                  <a:srgbClr val="7030A0"/>
                </a:solidFill>
                <a:latin typeface="+mj-lt"/>
                <a:ea typeface="Tahoma" charset="0"/>
                <a:cs typeface="Tahoma" charset="0"/>
              </a:rPr>
              <a:t>Complex</a:t>
            </a:r>
            <a:r>
              <a:rPr lang="fr-FR" altLang="x-none" sz="2400" dirty="0">
                <a:solidFill>
                  <a:srgbClr val="7030A0"/>
                </a:solidFill>
                <a:latin typeface="+mj-lt"/>
                <a:ea typeface="Tahoma" charset="0"/>
                <a:cs typeface="Tahoma" charset="0"/>
              </a:rPr>
              <a:t> </a:t>
            </a:r>
            <a:r>
              <a:rPr lang="fr-FR" altLang="x-none" sz="2400" dirty="0" err="1">
                <a:solidFill>
                  <a:srgbClr val="7030A0"/>
                </a:solidFill>
                <a:latin typeface="+mj-lt"/>
                <a:ea typeface="Tahoma" charset="0"/>
                <a:cs typeface="Tahoma" charset="0"/>
              </a:rPr>
              <a:t>Post-traumatic</a:t>
            </a:r>
            <a:r>
              <a:rPr lang="fr-FR" altLang="x-none" sz="2400" dirty="0">
                <a:solidFill>
                  <a:srgbClr val="7030A0"/>
                </a:solidFill>
                <a:latin typeface="+mj-lt"/>
                <a:ea typeface="Tahoma" charset="0"/>
                <a:cs typeface="Tahoma" charset="0"/>
              </a:rPr>
              <a:t> Stress </a:t>
            </a:r>
            <a:r>
              <a:rPr lang="fr-FR" altLang="x-none" sz="2400" dirty="0" err="1">
                <a:solidFill>
                  <a:srgbClr val="7030A0"/>
                </a:solidFill>
                <a:latin typeface="+mj-lt"/>
                <a:ea typeface="Tahoma" charset="0"/>
                <a:cs typeface="Tahoma" charset="0"/>
              </a:rPr>
              <a:t>Disorder</a:t>
            </a:r>
            <a:r>
              <a:rPr lang="fr-FR" altLang="x-none" sz="2400" dirty="0">
                <a:solidFill>
                  <a:srgbClr val="7030A0"/>
                </a:solidFill>
                <a:latin typeface="+mj-lt"/>
                <a:ea typeface="Tahoma" charset="0"/>
                <a:cs typeface="Tahoma" charset="0"/>
              </a:rPr>
              <a:t> (C-PTSD) de Judith Lewis Herman (1992b) </a:t>
            </a:r>
          </a:p>
          <a:p>
            <a:r>
              <a:rPr lang="fr-FR" sz="2400" b="1" dirty="0">
                <a:latin typeface="+mj-lt"/>
              </a:rPr>
              <a:t>IV. Altérations dans la perception de l’auteur de l’agression </a:t>
            </a:r>
            <a:endParaRPr lang="fr-FR" sz="2400" dirty="0">
              <a:latin typeface="+mj-lt"/>
            </a:endParaRPr>
          </a:p>
          <a:p>
            <a:r>
              <a:rPr lang="fr-FR" sz="2400" dirty="0">
                <a:latin typeface="+mj-lt"/>
              </a:rPr>
              <a:t>A. Préoccupation dans les relations avec l’auteur de l’agression</a:t>
            </a:r>
          </a:p>
          <a:p>
            <a:r>
              <a:rPr lang="fr-FR" sz="2400" dirty="0">
                <a:latin typeface="+mj-lt"/>
              </a:rPr>
              <a:t>B. Attribution peu réaliste du pouvoir total de l’auteur de l’agression</a:t>
            </a:r>
          </a:p>
          <a:p>
            <a:r>
              <a:rPr lang="fr-FR" sz="2400" dirty="0">
                <a:latin typeface="+mj-lt"/>
              </a:rPr>
              <a:t>C. Idéalisation ou gratitude paradoxale</a:t>
            </a:r>
          </a:p>
          <a:p>
            <a:r>
              <a:rPr lang="fr-FR" sz="2400" dirty="0">
                <a:latin typeface="+mj-lt"/>
              </a:rPr>
              <a:t>D. Sensation d’une relation spéciale ou surnaturelle</a:t>
            </a:r>
          </a:p>
          <a:p>
            <a:r>
              <a:rPr lang="fr-FR" sz="2400" dirty="0">
                <a:latin typeface="+mj-lt"/>
              </a:rPr>
              <a:t>E. Acceptation du système de croyances ou rationalisation de l’auteur de l’agression</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400312032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65760" y="2518954"/>
            <a:ext cx="11521440" cy="4997450"/>
          </a:xfrm>
        </p:spPr>
        <p:txBody>
          <a:bodyPr>
            <a:normAutofit/>
          </a:bodyPr>
          <a:lstStyle/>
          <a:p>
            <a:pPr marL="0" indent="0" algn="ctr">
              <a:buNone/>
            </a:pPr>
            <a:r>
              <a:rPr lang="fr-FR" altLang="x-none" sz="2400" dirty="0">
                <a:solidFill>
                  <a:srgbClr val="7030A0"/>
                </a:solidFill>
                <a:ea typeface="Tahoma" charset="0"/>
                <a:cs typeface="Tahoma" charset="0"/>
              </a:rPr>
              <a:t>Critères diagnostiques du Stress Post-Traumatique Complexe ou </a:t>
            </a:r>
            <a:r>
              <a:rPr lang="fr-FR" altLang="x-none" sz="2400" dirty="0" err="1">
                <a:solidFill>
                  <a:srgbClr val="7030A0"/>
                </a:solidFill>
                <a:ea typeface="Tahoma" charset="0"/>
                <a:cs typeface="Tahoma" charset="0"/>
              </a:rPr>
              <a:t>Complex</a:t>
            </a:r>
            <a:r>
              <a:rPr lang="fr-FR" altLang="x-none" sz="2400" dirty="0">
                <a:solidFill>
                  <a:srgbClr val="7030A0"/>
                </a:solidFill>
                <a:ea typeface="Tahoma" charset="0"/>
                <a:cs typeface="Tahoma" charset="0"/>
              </a:rPr>
              <a:t> </a:t>
            </a:r>
            <a:r>
              <a:rPr lang="fr-FR" altLang="x-none" sz="2400" dirty="0" err="1">
                <a:solidFill>
                  <a:srgbClr val="7030A0"/>
                </a:solidFill>
                <a:ea typeface="Tahoma" charset="0"/>
                <a:cs typeface="Tahoma" charset="0"/>
              </a:rPr>
              <a:t>Post-traumatic</a:t>
            </a:r>
            <a:r>
              <a:rPr lang="fr-FR" altLang="x-none" sz="2400" dirty="0">
                <a:solidFill>
                  <a:srgbClr val="7030A0"/>
                </a:solidFill>
                <a:ea typeface="Tahoma" charset="0"/>
                <a:cs typeface="Tahoma" charset="0"/>
              </a:rPr>
              <a:t> Stress </a:t>
            </a:r>
            <a:r>
              <a:rPr lang="fr-FR" altLang="x-none" sz="2400" dirty="0" err="1">
                <a:solidFill>
                  <a:srgbClr val="7030A0"/>
                </a:solidFill>
                <a:ea typeface="Tahoma" charset="0"/>
                <a:cs typeface="Tahoma" charset="0"/>
              </a:rPr>
              <a:t>Disorder</a:t>
            </a:r>
            <a:r>
              <a:rPr lang="fr-FR" altLang="x-none" sz="2400" dirty="0">
                <a:solidFill>
                  <a:srgbClr val="7030A0"/>
                </a:solidFill>
                <a:ea typeface="Tahoma" charset="0"/>
                <a:cs typeface="Tahoma" charset="0"/>
              </a:rPr>
              <a:t> (C-PTSD) de Judith Lewis Herman (1992b) </a:t>
            </a:r>
          </a:p>
          <a:p>
            <a:r>
              <a:rPr lang="fr-FR" sz="2400" b="1" dirty="0"/>
              <a:t>V. Altération dans les relations avec les autres </a:t>
            </a:r>
            <a:endParaRPr lang="fr-FR" sz="2400" dirty="0"/>
          </a:p>
          <a:p>
            <a:r>
              <a:rPr lang="fr-FR" sz="2400" dirty="0"/>
              <a:t>A. Isolement et repli</a:t>
            </a:r>
          </a:p>
          <a:p>
            <a:r>
              <a:rPr lang="fr-FR" sz="2400" dirty="0"/>
              <a:t>B. Perturbation dans les relations intimes</a:t>
            </a:r>
          </a:p>
          <a:p>
            <a:r>
              <a:rPr lang="fr-FR" sz="2400" dirty="0"/>
              <a:t>C. Recherches répétées d’un sauveur (pouvant alterner avec l’isolement et le repli)</a:t>
            </a:r>
          </a:p>
          <a:p>
            <a:r>
              <a:rPr lang="fr-FR" sz="2400" dirty="0"/>
              <a:t>D. Perturbation persistante</a:t>
            </a:r>
          </a:p>
          <a:p>
            <a:r>
              <a:rPr lang="fr-FR" sz="2400" dirty="0"/>
              <a:t>E. Défaillance répétée ou autoprotection</a:t>
            </a:r>
            <a:endParaRPr lang="fr-FR" altLang="x-none" sz="2400" dirty="0">
              <a:ea typeface="Tahoma" charset="0"/>
              <a:cs typeface="Tahoma" charset="0"/>
            </a:endParaRPr>
          </a:p>
        </p:txBody>
      </p:sp>
    </p:spTree>
    <p:extLst>
      <p:ext uri="{BB962C8B-B14F-4D97-AF65-F5344CB8AC3E}">
        <p14:creationId xmlns:p14="http://schemas.microsoft.com/office/powerpoint/2010/main" val="211019398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52697" y="2858589"/>
            <a:ext cx="11456126" cy="4997450"/>
          </a:xfrm>
        </p:spPr>
        <p:txBody>
          <a:bodyPr>
            <a:normAutofit/>
          </a:bodyPr>
          <a:lstStyle/>
          <a:p>
            <a:pPr marL="0" indent="0" algn="ctr">
              <a:buNone/>
            </a:pPr>
            <a:r>
              <a:rPr lang="fr-FR" altLang="x-none" sz="2400" dirty="0">
                <a:solidFill>
                  <a:srgbClr val="7030A0"/>
                </a:solidFill>
                <a:latin typeface="+mj-lt"/>
                <a:ea typeface="Tahoma" charset="0"/>
                <a:cs typeface="Tahoma" charset="0"/>
              </a:rPr>
              <a:t>Critères diagnostiques du Stress Post-Traumatique Complexe ou </a:t>
            </a:r>
            <a:r>
              <a:rPr lang="fr-FR" altLang="x-none" sz="2400" dirty="0" err="1">
                <a:solidFill>
                  <a:srgbClr val="7030A0"/>
                </a:solidFill>
                <a:latin typeface="+mj-lt"/>
                <a:ea typeface="Tahoma" charset="0"/>
                <a:cs typeface="Tahoma" charset="0"/>
              </a:rPr>
              <a:t>Complex</a:t>
            </a:r>
            <a:r>
              <a:rPr lang="fr-FR" altLang="x-none" sz="2400" dirty="0">
                <a:solidFill>
                  <a:srgbClr val="7030A0"/>
                </a:solidFill>
                <a:latin typeface="+mj-lt"/>
                <a:ea typeface="Tahoma" charset="0"/>
                <a:cs typeface="Tahoma" charset="0"/>
              </a:rPr>
              <a:t> </a:t>
            </a:r>
            <a:r>
              <a:rPr lang="fr-FR" altLang="x-none" sz="2400" dirty="0" err="1">
                <a:solidFill>
                  <a:srgbClr val="7030A0"/>
                </a:solidFill>
                <a:latin typeface="+mj-lt"/>
                <a:ea typeface="Tahoma" charset="0"/>
                <a:cs typeface="Tahoma" charset="0"/>
              </a:rPr>
              <a:t>Post-traumatic</a:t>
            </a:r>
            <a:r>
              <a:rPr lang="fr-FR" altLang="x-none" sz="2400" dirty="0">
                <a:solidFill>
                  <a:srgbClr val="7030A0"/>
                </a:solidFill>
                <a:latin typeface="+mj-lt"/>
                <a:ea typeface="Tahoma" charset="0"/>
                <a:cs typeface="Tahoma" charset="0"/>
              </a:rPr>
              <a:t> Stress </a:t>
            </a:r>
            <a:r>
              <a:rPr lang="fr-FR" altLang="x-none" sz="2400" dirty="0" err="1">
                <a:solidFill>
                  <a:srgbClr val="7030A0"/>
                </a:solidFill>
                <a:latin typeface="+mj-lt"/>
                <a:ea typeface="Tahoma" charset="0"/>
                <a:cs typeface="Tahoma" charset="0"/>
              </a:rPr>
              <a:t>Disorder</a:t>
            </a:r>
            <a:r>
              <a:rPr lang="fr-FR" altLang="x-none" sz="2400" dirty="0">
                <a:solidFill>
                  <a:srgbClr val="7030A0"/>
                </a:solidFill>
                <a:latin typeface="+mj-lt"/>
                <a:ea typeface="Tahoma" charset="0"/>
                <a:cs typeface="Tahoma" charset="0"/>
              </a:rPr>
              <a:t> (C-PTSD) de Judith Lewis Herman (1992b) </a:t>
            </a:r>
          </a:p>
          <a:p>
            <a:pPr marL="0" indent="0" algn="ctr">
              <a:buNone/>
            </a:pPr>
            <a:endParaRPr lang="fr-FR" altLang="x-none" sz="2400" dirty="0">
              <a:solidFill>
                <a:srgbClr val="7030A0"/>
              </a:solidFill>
              <a:latin typeface="+mj-lt"/>
              <a:ea typeface="Tahoma" charset="0"/>
              <a:cs typeface="Tahoma" charset="0"/>
            </a:endParaRPr>
          </a:p>
          <a:p>
            <a:r>
              <a:rPr lang="fr-FR" sz="2400" b="1" dirty="0">
                <a:latin typeface="+mj-lt"/>
              </a:rPr>
              <a:t>VI. Altérations dans le système des sens </a:t>
            </a:r>
            <a:endParaRPr lang="fr-FR" sz="2400" dirty="0">
              <a:latin typeface="+mj-lt"/>
            </a:endParaRPr>
          </a:p>
          <a:p>
            <a:r>
              <a:rPr lang="fr-FR" sz="2400" dirty="0">
                <a:latin typeface="+mj-lt"/>
              </a:rPr>
              <a:t>A. Perte de confiance</a:t>
            </a:r>
          </a:p>
          <a:p>
            <a:r>
              <a:rPr lang="fr-FR" sz="2400" dirty="0">
                <a:latin typeface="+mj-lt"/>
              </a:rPr>
              <a:t>B. Sensation d’impuissance ou de désespoir</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93585942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83028" y="2205446"/>
            <a:ext cx="11625943" cy="4997450"/>
          </a:xfrm>
        </p:spPr>
        <p:txBody>
          <a:bodyPr>
            <a:normAutofit/>
          </a:bodyPr>
          <a:lstStyle/>
          <a:p>
            <a:pPr marL="0" indent="0" algn="ctr">
              <a:buNone/>
            </a:pPr>
            <a:r>
              <a:rPr lang="fr-FR" altLang="x-none" sz="2400" dirty="0">
                <a:solidFill>
                  <a:srgbClr val="00B0F0"/>
                </a:solidFill>
                <a:latin typeface="+mj-lt"/>
                <a:ea typeface="Tahoma" charset="0"/>
                <a:cs typeface="Tahoma" charset="0"/>
              </a:rPr>
              <a:t>Critères </a:t>
            </a:r>
            <a:r>
              <a:rPr lang="fr-FR" altLang="x-none" sz="2400" dirty="0" err="1">
                <a:solidFill>
                  <a:srgbClr val="00B0F0"/>
                </a:solidFill>
                <a:latin typeface="+mj-lt"/>
                <a:ea typeface="Tahoma" charset="0"/>
                <a:cs typeface="Tahoma" charset="0"/>
              </a:rPr>
              <a:t>diagnotiques</a:t>
            </a:r>
            <a:r>
              <a:rPr lang="fr-FR" altLang="x-none" sz="2400" dirty="0">
                <a:solidFill>
                  <a:srgbClr val="00B0F0"/>
                </a:solidFill>
                <a:latin typeface="+mj-lt"/>
                <a:ea typeface="Tahoma" charset="0"/>
                <a:cs typeface="Tahoma" charset="0"/>
              </a:rPr>
              <a:t> du DESNOS (</a:t>
            </a:r>
            <a:r>
              <a:rPr lang="fr-FR" altLang="x-none" sz="2400" dirty="0" err="1">
                <a:solidFill>
                  <a:srgbClr val="00B0F0"/>
                </a:solidFill>
                <a:latin typeface="+mj-lt"/>
                <a:ea typeface="Tahoma" charset="0"/>
                <a:cs typeface="Tahoma" charset="0"/>
              </a:rPr>
              <a:t>Lexenberg</a:t>
            </a:r>
            <a:r>
              <a:rPr lang="fr-FR" altLang="x-none" sz="2400" dirty="0">
                <a:solidFill>
                  <a:srgbClr val="00B0F0"/>
                </a:solidFill>
                <a:latin typeface="+mj-lt"/>
                <a:ea typeface="Tahoma" charset="0"/>
                <a:cs typeface="Tahoma" charset="0"/>
              </a:rPr>
              <a:t>, </a:t>
            </a:r>
            <a:r>
              <a:rPr lang="fr-FR" altLang="x-none" sz="2400" dirty="0" err="1">
                <a:solidFill>
                  <a:srgbClr val="00B0F0"/>
                </a:solidFill>
                <a:latin typeface="+mj-lt"/>
                <a:ea typeface="Tahoma" charset="0"/>
                <a:cs typeface="Tahoma" charset="0"/>
              </a:rPr>
              <a:t>Spinazzola</a:t>
            </a:r>
            <a:r>
              <a:rPr lang="fr-FR" altLang="x-none" sz="2400" dirty="0">
                <a:solidFill>
                  <a:srgbClr val="00B0F0"/>
                </a:solidFill>
                <a:latin typeface="+mj-lt"/>
                <a:ea typeface="Tahoma" charset="0"/>
                <a:cs typeface="Tahoma" charset="0"/>
              </a:rPr>
              <a:t> &amp; van des </a:t>
            </a:r>
            <a:r>
              <a:rPr lang="fr-FR" altLang="x-none" sz="2400" dirty="0" err="1">
                <a:solidFill>
                  <a:srgbClr val="00B0F0"/>
                </a:solidFill>
                <a:latin typeface="+mj-lt"/>
                <a:ea typeface="Tahoma" charset="0"/>
                <a:cs typeface="Tahoma" charset="0"/>
              </a:rPr>
              <a:t>Kolk</a:t>
            </a:r>
            <a:r>
              <a:rPr lang="fr-FR" altLang="x-none" sz="2400" dirty="0">
                <a:solidFill>
                  <a:srgbClr val="00B0F0"/>
                </a:solidFill>
                <a:latin typeface="+mj-lt"/>
                <a:ea typeface="Tahoma" charset="0"/>
                <a:cs typeface="Tahoma" charset="0"/>
              </a:rPr>
              <a:t>, 2001)</a:t>
            </a:r>
            <a:endParaRPr lang="fr-FR" altLang="x-none" sz="2400" dirty="0">
              <a:latin typeface="+mj-lt"/>
              <a:ea typeface="Tahoma" charset="0"/>
              <a:cs typeface="Tahoma" charset="0"/>
            </a:endParaRPr>
          </a:p>
          <a:p>
            <a:r>
              <a:rPr lang="fr-FR" sz="2400" b="1" dirty="0">
                <a:latin typeface="+mj-lt"/>
              </a:rPr>
              <a:t>I. Altérations dans la régulation des affects et impulsions (critère A et un critère entre B et F requis)</a:t>
            </a:r>
            <a:endParaRPr lang="fr-FR" sz="2400" dirty="0">
              <a:latin typeface="+mj-lt"/>
            </a:endParaRPr>
          </a:p>
          <a:p>
            <a:r>
              <a:rPr lang="fr-FR" sz="2400" dirty="0">
                <a:latin typeface="+mj-lt"/>
              </a:rPr>
              <a:t>A. Régulation des affects</a:t>
            </a:r>
          </a:p>
          <a:p>
            <a:r>
              <a:rPr lang="fr-FR" sz="2400" dirty="0">
                <a:latin typeface="+mj-lt"/>
              </a:rPr>
              <a:t>B. Modulation de la colère</a:t>
            </a:r>
          </a:p>
          <a:p>
            <a:r>
              <a:rPr lang="fr-FR" sz="2400" dirty="0">
                <a:latin typeface="+mj-lt"/>
              </a:rPr>
              <a:t>C. Autodestruction</a:t>
            </a:r>
          </a:p>
          <a:p>
            <a:r>
              <a:rPr lang="fr-FR" sz="2400" dirty="0">
                <a:latin typeface="+mj-lt"/>
              </a:rPr>
              <a:t>D. Préoccupation suicidaire</a:t>
            </a:r>
          </a:p>
          <a:p>
            <a:r>
              <a:rPr lang="fr-FR" sz="2400" dirty="0">
                <a:latin typeface="+mj-lt"/>
              </a:rPr>
              <a:t>E. Difficulté dans la modulation sexuelle</a:t>
            </a:r>
          </a:p>
          <a:p>
            <a:r>
              <a:rPr lang="fr-FR" sz="2400" dirty="0">
                <a:latin typeface="+mj-lt"/>
              </a:rPr>
              <a:t>F. Prise de risque excessive</a:t>
            </a:r>
            <a:endParaRPr lang="fr-FR" altLang="x-none" sz="2400" dirty="0">
              <a:latin typeface="+mj-lt"/>
              <a:ea typeface="Tahoma" charset="0"/>
              <a:cs typeface="Tahoma" charset="0"/>
            </a:endParaRPr>
          </a:p>
        </p:txBody>
      </p:sp>
    </p:spTree>
    <p:extLst>
      <p:ext uri="{BB962C8B-B14F-4D97-AF65-F5344CB8AC3E}">
        <p14:creationId xmlns:p14="http://schemas.microsoft.com/office/powerpoint/2010/main" val="338750626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143692" y="2727960"/>
            <a:ext cx="11782697" cy="4997450"/>
          </a:xfrm>
        </p:spPr>
        <p:txBody>
          <a:bodyPr>
            <a:normAutofit/>
          </a:bodyPr>
          <a:lstStyle/>
          <a:p>
            <a:pPr marL="0" indent="0" algn="ctr">
              <a:buNone/>
            </a:pPr>
            <a:r>
              <a:rPr lang="fr-FR" altLang="x-none" sz="2400" dirty="0">
                <a:solidFill>
                  <a:srgbClr val="00B0F0"/>
                </a:solidFill>
                <a:latin typeface="+mj-lt"/>
                <a:ea typeface="Tahoma" charset="0"/>
                <a:cs typeface="Tahoma" charset="0"/>
              </a:rPr>
              <a:t>Critères </a:t>
            </a:r>
            <a:r>
              <a:rPr lang="fr-FR" altLang="x-none" sz="2400" dirty="0" err="1">
                <a:solidFill>
                  <a:srgbClr val="00B0F0"/>
                </a:solidFill>
                <a:latin typeface="+mj-lt"/>
                <a:ea typeface="Tahoma" charset="0"/>
                <a:cs typeface="Tahoma" charset="0"/>
              </a:rPr>
              <a:t>diagnotiques</a:t>
            </a:r>
            <a:r>
              <a:rPr lang="fr-FR" altLang="x-none" sz="2400" dirty="0">
                <a:solidFill>
                  <a:srgbClr val="00B0F0"/>
                </a:solidFill>
                <a:latin typeface="+mj-lt"/>
                <a:ea typeface="Tahoma" charset="0"/>
                <a:cs typeface="Tahoma" charset="0"/>
              </a:rPr>
              <a:t> du DESNOS (</a:t>
            </a:r>
            <a:r>
              <a:rPr lang="fr-FR" altLang="x-none" sz="2400" dirty="0" err="1">
                <a:solidFill>
                  <a:srgbClr val="00B0F0"/>
                </a:solidFill>
                <a:latin typeface="+mj-lt"/>
                <a:ea typeface="Tahoma" charset="0"/>
                <a:cs typeface="Tahoma" charset="0"/>
              </a:rPr>
              <a:t>Lexenberg</a:t>
            </a:r>
            <a:r>
              <a:rPr lang="fr-FR" altLang="x-none" sz="2400" dirty="0">
                <a:solidFill>
                  <a:srgbClr val="00B0F0"/>
                </a:solidFill>
                <a:latin typeface="+mj-lt"/>
                <a:ea typeface="Tahoma" charset="0"/>
                <a:cs typeface="Tahoma" charset="0"/>
              </a:rPr>
              <a:t>, </a:t>
            </a:r>
            <a:r>
              <a:rPr lang="fr-FR" altLang="x-none" sz="2400" dirty="0" err="1">
                <a:solidFill>
                  <a:srgbClr val="00B0F0"/>
                </a:solidFill>
                <a:latin typeface="+mj-lt"/>
                <a:ea typeface="Tahoma" charset="0"/>
                <a:cs typeface="Tahoma" charset="0"/>
              </a:rPr>
              <a:t>Spinazzola</a:t>
            </a:r>
            <a:r>
              <a:rPr lang="fr-FR" altLang="x-none" sz="2400" dirty="0">
                <a:solidFill>
                  <a:srgbClr val="00B0F0"/>
                </a:solidFill>
                <a:latin typeface="+mj-lt"/>
                <a:ea typeface="Tahoma" charset="0"/>
                <a:cs typeface="Tahoma" charset="0"/>
              </a:rPr>
              <a:t> &amp; van des </a:t>
            </a:r>
            <a:r>
              <a:rPr lang="fr-FR" altLang="x-none" sz="2400" dirty="0" err="1">
                <a:solidFill>
                  <a:srgbClr val="00B0F0"/>
                </a:solidFill>
                <a:latin typeface="+mj-lt"/>
                <a:ea typeface="Tahoma" charset="0"/>
                <a:cs typeface="Tahoma" charset="0"/>
              </a:rPr>
              <a:t>Kolk</a:t>
            </a:r>
            <a:r>
              <a:rPr lang="fr-FR" altLang="x-none" sz="2400" dirty="0">
                <a:solidFill>
                  <a:srgbClr val="00B0F0"/>
                </a:solidFill>
                <a:latin typeface="+mj-lt"/>
                <a:ea typeface="Tahoma" charset="0"/>
                <a:cs typeface="Tahoma" charset="0"/>
              </a:rPr>
              <a:t>, 2001)</a:t>
            </a:r>
            <a:endParaRPr lang="fr-FR" altLang="x-none" sz="2400" dirty="0">
              <a:latin typeface="+mj-lt"/>
              <a:ea typeface="Tahoma" charset="0"/>
              <a:cs typeface="Tahoma" charset="0"/>
            </a:endParaRPr>
          </a:p>
          <a:p>
            <a:r>
              <a:rPr lang="fr-FR" sz="2400" b="1" dirty="0">
                <a:latin typeface="+mj-lt"/>
              </a:rPr>
              <a:t>II. Altérations dans l’attention ou la conscience (A et B requis)</a:t>
            </a:r>
            <a:endParaRPr lang="fr-FR" sz="2400" dirty="0">
              <a:latin typeface="+mj-lt"/>
            </a:endParaRPr>
          </a:p>
          <a:p>
            <a:r>
              <a:rPr lang="fr-FR" sz="2400" dirty="0">
                <a:latin typeface="+mj-lt"/>
              </a:rPr>
              <a:t>A. Amnésie </a:t>
            </a:r>
          </a:p>
          <a:p>
            <a:r>
              <a:rPr lang="fr-FR" sz="2400" dirty="0">
                <a:latin typeface="+mj-lt"/>
              </a:rPr>
              <a:t>B. Épisodes transitoires dissociatifs et dépersonnalisation</a:t>
            </a:r>
          </a:p>
        </p:txBody>
      </p:sp>
    </p:spTree>
    <p:extLst>
      <p:ext uri="{BB962C8B-B14F-4D97-AF65-F5344CB8AC3E}">
        <p14:creationId xmlns:p14="http://schemas.microsoft.com/office/powerpoint/2010/main" val="2595500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68610" name="Rectangle 3"/>
          <p:cNvSpPr>
            <a:spLocks noGrp="1" noRot="1" noChangeArrowheads="1"/>
          </p:cNvSpPr>
          <p:nvPr>
            <p:ph idx="1"/>
          </p:nvPr>
        </p:nvSpPr>
        <p:spPr>
          <a:xfrm>
            <a:off x="298174" y="2603500"/>
            <a:ext cx="10913165" cy="3416300"/>
          </a:xfrm>
        </p:spPr>
        <p:txBody>
          <a:bodyPr>
            <a:normAutofit/>
          </a:bodyPr>
          <a:lstStyle/>
          <a:p>
            <a:pPr eaLnBrk="1" hangingPunct="1">
              <a:lnSpc>
                <a:spcPct val="90000"/>
              </a:lnSpc>
            </a:pPr>
            <a:endParaRPr lang="fr-FR" altLang="x-none" sz="2400" b="1" dirty="0">
              <a:latin typeface="Tahoma" charset="0"/>
              <a:ea typeface="ＭＳ Ｐゴシック" charset="-128"/>
            </a:endParaRPr>
          </a:p>
          <a:p>
            <a:pPr algn="just" eaLnBrk="1" hangingPunct="1">
              <a:lnSpc>
                <a:spcPct val="90000"/>
              </a:lnSpc>
            </a:pPr>
            <a:r>
              <a:rPr lang="fr-FR" altLang="x-none" sz="2400" dirty="0">
                <a:solidFill>
                  <a:srgbClr val="003399"/>
                </a:solidFill>
                <a:latin typeface="Tahoma" charset="0"/>
                <a:ea typeface="ＭＳ Ｐゴシック" charset="-128"/>
              </a:rPr>
              <a:t>Le rapport à la mort est au centre des troubles psychiques traumatiques. </a:t>
            </a:r>
          </a:p>
          <a:p>
            <a:pPr algn="just" eaLnBrk="1" hangingPunct="1">
              <a:lnSpc>
                <a:spcPct val="90000"/>
              </a:lnSpc>
            </a:pPr>
            <a:r>
              <a:rPr lang="fr-FR" altLang="x-none" sz="2400" dirty="0">
                <a:solidFill>
                  <a:srgbClr val="003399"/>
                </a:solidFill>
                <a:latin typeface="Tahoma" charset="0"/>
                <a:ea typeface="ＭＳ Ｐゴシック" charset="-128"/>
              </a:rPr>
              <a:t>Cela est également vrai pour d'autres pathologies, mais il s'agit ici de la mort violente, brutale, subite ou subie, non pas de l'aboutissement naturel mais de la suppression de la vie. Il y faut donc la présence d'un autre.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570411" y="2375263"/>
            <a:ext cx="11051177" cy="4997450"/>
          </a:xfrm>
        </p:spPr>
        <p:txBody>
          <a:bodyPr>
            <a:normAutofit/>
          </a:bodyPr>
          <a:lstStyle/>
          <a:p>
            <a:pPr marL="0" indent="0" algn="ctr">
              <a:buNone/>
            </a:pPr>
            <a:r>
              <a:rPr lang="fr-FR" altLang="x-none" sz="2400" dirty="0">
                <a:solidFill>
                  <a:srgbClr val="00B0F0"/>
                </a:solidFill>
                <a:latin typeface="+mj-lt"/>
                <a:ea typeface="Tahoma" charset="0"/>
                <a:cs typeface="Tahoma" charset="0"/>
              </a:rPr>
              <a:t>Critères </a:t>
            </a:r>
            <a:r>
              <a:rPr lang="fr-FR" altLang="x-none" sz="2400" dirty="0" err="1">
                <a:solidFill>
                  <a:srgbClr val="00B0F0"/>
                </a:solidFill>
                <a:latin typeface="+mj-lt"/>
                <a:ea typeface="Tahoma" charset="0"/>
                <a:cs typeface="Tahoma" charset="0"/>
              </a:rPr>
              <a:t>diagnotiques</a:t>
            </a:r>
            <a:r>
              <a:rPr lang="fr-FR" altLang="x-none" sz="2400" dirty="0">
                <a:solidFill>
                  <a:srgbClr val="00B0F0"/>
                </a:solidFill>
                <a:latin typeface="+mj-lt"/>
                <a:ea typeface="Tahoma" charset="0"/>
                <a:cs typeface="Tahoma" charset="0"/>
              </a:rPr>
              <a:t> du DESNOS (</a:t>
            </a:r>
            <a:r>
              <a:rPr lang="fr-FR" altLang="x-none" sz="2400" dirty="0" err="1">
                <a:solidFill>
                  <a:srgbClr val="00B0F0"/>
                </a:solidFill>
                <a:latin typeface="+mj-lt"/>
                <a:ea typeface="Tahoma" charset="0"/>
                <a:cs typeface="Tahoma" charset="0"/>
              </a:rPr>
              <a:t>Lexenberg</a:t>
            </a:r>
            <a:r>
              <a:rPr lang="fr-FR" altLang="x-none" sz="2400" dirty="0">
                <a:solidFill>
                  <a:srgbClr val="00B0F0"/>
                </a:solidFill>
                <a:latin typeface="+mj-lt"/>
                <a:ea typeface="Tahoma" charset="0"/>
                <a:cs typeface="Tahoma" charset="0"/>
              </a:rPr>
              <a:t>, </a:t>
            </a:r>
            <a:r>
              <a:rPr lang="fr-FR" altLang="x-none" sz="2400" dirty="0" err="1">
                <a:solidFill>
                  <a:srgbClr val="00B0F0"/>
                </a:solidFill>
                <a:latin typeface="+mj-lt"/>
                <a:ea typeface="Tahoma" charset="0"/>
                <a:cs typeface="Tahoma" charset="0"/>
              </a:rPr>
              <a:t>Spinazzola</a:t>
            </a:r>
            <a:r>
              <a:rPr lang="fr-FR" altLang="x-none" sz="2400" dirty="0">
                <a:solidFill>
                  <a:srgbClr val="00B0F0"/>
                </a:solidFill>
                <a:latin typeface="+mj-lt"/>
                <a:ea typeface="Tahoma" charset="0"/>
                <a:cs typeface="Tahoma" charset="0"/>
              </a:rPr>
              <a:t> &amp; van des </a:t>
            </a:r>
            <a:r>
              <a:rPr lang="fr-FR" altLang="x-none" sz="2400" dirty="0" err="1">
                <a:solidFill>
                  <a:srgbClr val="00B0F0"/>
                </a:solidFill>
                <a:latin typeface="+mj-lt"/>
                <a:ea typeface="Tahoma" charset="0"/>
                <a:cs typeface="Tahoma" charset="0"/>
              </a:rPr>
              <a:t>Kolk</a:t>
            </a:r>
            <a:r>
              <a:rPr lang="fr-FR" altLang="x-none" sz="2400" dirty="0">
                <a:solidFill>
                  <a:srgbClr val="00B0F0"/>
                </a:solidFill>
                <a:latin typeface="+mj-lt"/>
                <a:ea typeface="Tahoma" charset="0"/>
                <a:cs typeface="Tahoma" charset="0"/>
              </a:rPr>
              <a:t>, 2001)</a:t>
            </a:r>
            <a:endParaRPr lang="fr-FR" altLang="x-none" sz="2400" dirty="0">
              <a:latin typeface="+mj-lt"/>
              <a:ea typeface="Tahoma" charset="0"/>
              <a:cs typeface="Tahoma" charset="0"/>
            </a:endParaRPr>
          </a:p>
          <a:p>
            <a:r>
              <a:rPr lang="fr-FR" sz="2400" b="1" dirty="0">
                <a:latin typeface="+mj-lt"/>
              </a:rPr>
              <a:t>III. Altérations de la perception de soi (deux critères requis)</a:t>
            </a:r>
            <a:endParaRPr lang="fr-FR" sz="2400" dirty="0">
              <a:latin typeface="+mj-lt"/>
            </a:endParaRPr>
          </a:p>
          <a:p>
            <a:r>
              <a:rPr lang="fr-FR" sz="2400" dirty="0">
                <a:latin typeface="+mj-lt"/>
              </a:rPr>
              <a:t>A. Inefficacité/impuissance</a:t>
            </a:r>
          </a:p>
          <a:p>
            <a:r>
              <a:rPr lang="fr-FR" sz="2400" dirty="0">
                <a:latin typeface="+mj-lt"/>
              </a:rPr>
              <a:t>B. Dommage permanent</a:t>
            </a:r>
          </a:p>
          <a:p>
            <a:r>
              <a:rPr lang="fr-FR" sz="2400" dirty="0">
                <a:latin typeface="+mj-lt"/>
              </a:rPr>
              <a:t>C. Culpabilité et responsabilité</a:t>
            </a:r>
          </a:p>
          <a:p>
            <a:r>
              <a:rPr lang="fr-FR" sz="2400" dirty="0">
                <a:latin typeface="+mj-lt"/>
              </a:rPr>
              <a:t>D. Honte</a:t>
            </a:r>
          </a:p>
          <a:p>
            <a:r>
              <a:rPr lang="fr-FR" sz="2400" dirty="0">
                <a:latin typeface="+mj-lt"/>
              </a:rPr>
              <a:t>E. Personne ne peut comprendre</a:t>
            </a:r>
          </a:p>
          <a:p>
            <a:r>
              <a:rPr lang="fr-FR" sz="2400" dirty="0">
                <a:latin typeface="+mj-lt"/>
              </a:rPr>
              <a:t>F. Minimisation (prétendre que tout va bien)</a:t>
            </a:r>
          </a:p>
        </p:txBody>
      </p:sp>
    </p:spTree>
    <p:extLst>
      <p:ext uri="{BB962C8B-B14F-4D97-AF65-F5344CB8AC3E}">
        <p14:creationId xmlns:p14="http://schemas.microsoft.com/office/powerpoint/2010/main" val="216929923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74320" y="2884714"/>
            <a:ext cx="11917680" cy="4997450"/>
          </a:xfrm>
        </p:spPr>
        <p:txBody>
          <a:bodyPr>
            <a:normAutofit/>
          </a:bodyPr>
          <a:lstStyle/>
          <a:p>
            <a:pPr marL="0" indent="0" algn="ctr">
              <a:buNone/>
            </a:pPr>
            <a:r>
              <a:rPr lang="fr-FR" altLang="x-none" sz="2400" dirty="0">
                <a:solidFill>
                  <a:srgbClr val="00B0F0"/>
                </a:solidFill>
                <a:ea typeface="Tahoma" charset="0"/>
                <a:cs typeface="Tahoma" charset="0"/>
              </a:rPr>
              <a:t>Critères </a:t>
            </a:r>
            <a:r>
              <a:rPr lang="fr-FR" altLang="x-none" sz="2400" dirty="0" err="1">
                <a:solidFill>
                  <a:srgbClr val="00B0F0"/>
                </a:solidFill>
                <a:ea typeface="Tahoma" charset="0"/>
                <a:cs typeface="Tahoma" charset="0"/>
              </a:rPr>
              <a:t>diagnotiques</a:t>
            </a:r>
            <a:r>
              <a:rPr lang="fr-FR" altLang="x-none" sz="2400" dirty="0">
                <a:solidFill>
                  <a:srgbClr val="00B0F0"/>
                </a:solidFill>
                <a:ea typeface="Tahoma" charset="0"/>
                <a:cs typeface="Tahoma" charset="0"/>
              </a:rPr>
              <a:t> du DESNOS (</a:t>
            </a:r>
            <a:r>
              <a:rPr lang="fr-FR" altLang="x-none" sz="2400" dirty="0" err="1">
                <a:solidFill>
                  <a:srgbClr val="00B0F0"/>
                </a:solidFill>
                <a:ea typeface="Tahoma" charset="0"/>
                <a:cs typeface="Tahoma" charset="0"/>
              </a:rPr>
              <a:t>Lexenberg</a:t>
            </a:r>
            <a:r>
              <a:rPr lang="fr-FR" altLang="x-none" sz="2400" dirty="0">
                <a:solidFill>
                  <a:srgbClr val="00B0F0"/>
                </a:solidFill>
                <a:ea typeface="Tahoma" charset="0"/>
                <a:cs typeface="Tahoma" charset="0"/>
              </a:rPr>
              <a:t>, </a:t>
            </a:r>
            <a:r>
              <a:rPr lang="fr-FR" altLang="x-none" sz="2400" dirty="0" err="1">
                <a:solidFill>
                  <a:srgbClr val="00B0F0"/>
                </a:solidFill>
                <a:ea typeface="Tahoma" charset="0"/>
                <a:cs typeface="Tahoma" charset="0"/>
              </a:rPr>
              <a:t>Spinazzola</a:t>
            </a:r>
            <a:r>
              <a:rPr lang="fr-FR" altLang="x-none" sz="2400" dirty="0">
                <a:solidFill>
                  <a:srgbClr val="00B0F0"/>
                </a:solidFill>
                <a:ea typeface="Tahoma" charset="0"/>
                <a:cs typeface="Tahoma" charset="0"/>
              </a:rPr>
              <a:t> &amp; van des </a:t>
            </a:r>
            <a:r>
              <a:rPr lang="fr-FR" altLang="x-none" sz="2400" dirty="0" err="1">
                <a:solidFill>
                  <a:srgbClr val="00B0F0"/>
                </a:solidFill>
                <a:ea typeface="Tahoma" charset="0"/>
                <a:cs typeface="Tahoma" charset="0"/>
              </a:rPr>
              <a:t>Kolk</a:t>
            </a:r>
            <a:r>
              <a:rPr lang="fr-FR" altLang="x-none" sz="2400" dirty="0">
                <a:solidFill>
                  <a:srgbClr val="00B0F0"/>
                </a:solidFill>
                <a:ea typeface="Tahoma" charset="0"/>
                <a:cs typeface="Tahoma" charset="0"/>
              </a:rPr>
              <a:t>, 2001)</a:t>
            </a:r>
            <a:endParaRPr lang="fr-FR" altLang="x-none" sz="2400" dirty="0">
              <a:ea typeface="Tahoma" charset="0"/>
              <a:cs typeface="Tahoma" charset="0"/>
            </a:endParaRPr>
          </a:p>
          <a:p>
            <a:r>
              <a:rPr lang="fr-FR" sz="2400" b="1" dirty="0"/>
              <a:t>IV. Altération dans les relations avec les autres (un critère requis)</a:t>
            </a:r>
            <a:endParaRPr lang="fr-FR" sz="2400" dirty="0"/>
          </a:p>
          <a:p>
            <a:r>
              <a:rPr lang="fr-FR" sz="2400" dirty="0"/>
              <a:t>A. Incapacité de faire confiance</a:t>
            </a:r>
          </a:p>
          <a:p>
            <a:r>
              <a:rPr lang="fr-FR" sz="2400" dirty="0"/>
              <a:t>B. </a:t>
            </a:r>
            <a:r>
              <a:rPr lang="fr-FR" sz="2400" dirty="0" err="1"/>
              <a:t>Revictimisation</a:t>
            </a:r>
            <a:endParaRPr lang="fr-FR" sz="2400" dirty="0"/>
          </a:p>
          <a:p>
            <a:r>
              <a:rPr lang="fr-FR" sz="2400" dirty="0"/>
              <a:t>C. Victimisation des autres</a:t>
            </a:r>
          </a:p>
        </p:txBody>
      </p:sp>
    </p:spTree>
    <p:extLst>
      <p:ext uri="{BB962C8B-B14F-4D97-AF65-F5344CB8AC3E}">
        <p14:creationId xmlns:p14="http://schemas.microsoft.com/office/powerpoint/2010/main" val="394464082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404949" y="2701834"/>
            <a:ext cx="11469188" cy="4997450"/>
          </a:xfrm>
        </p:spPr>
        <p:txBody>
          <a:bodyPr>
            <a:normAutofit/>
          </a:bodyPr>
          <a:lstStyle/>
          <a:p>
            <a:pPr marL="0" indent="0" algn="ctr">
              <a:buNone/>
            </a:pPr>
            <a:r>
              <a:rPr lang="fr-FR" altLang="x-none" sz="2400" dirty="0">
                <a:solidFill>
                  <a:srgbClr val="00B0F0"/>
                </a:solidFill>
                <a:ea typeface="Tahoma" charset="0"/>
                <a:cs typeface="Tahoma" charset="0"/>
              </a:rPr>
              <a:t>Critères </a:t>
            </a:r>
            <a:r>
              <a:rPr lang="fr-FR" altLang="x-none" sz="2400" dirty="0" err="1">
                <a:solidFill>
                  <a:srgbClr val="00B0F0"/>
                </a:solidFill>
                <a:ea typeface="Tahoma" charset="0"/>
                <a:cs typeface="Tahoma" charset="0"/>
              </a:rPr>
              <a:t>diagnotiques</a:t>
            </a:r>
            <a:r>
              <a:rPr lang="fr-FR" altLang="x-none" sz="2400" dirty="0">
                <a:solidFill>
                  <a:srgbClr val="00B0F0"/>
                </a:solidFill>
                <a:ea typeface="Tahoma" charset="0"/>
                <a:cs typeface="Tahoma" charset="0"/>
              </a:rPr>
              <a:t> du DESNOS (</a:t>
            </a:r>
            <a:r>
              <a:rPr lang="fr-FR" altLang="x-none" sz="2400" dirty="0" err="1">
                <a:solidFill>
                  <a:srgbClr val="00B0F0"/>
                </a:solidFill>
                <a:ea typeface="Tahoma" charset="0"/>
                <a:cs typeface="Tahoma" charset="0"/>
              </a:rPr>
              <a:t>Lexenberg</a:t>
            </a:r>
            <a:r>
              <a:rPr lang="fr-FR" altLang="x-none" sz="2400" dirty="0">
                <a:solidFill>
                  <a:srgbClr val="00B0F0"/>
                </a:solidFill>
                <a:ea typeface="Tahoma" charset="0"/>
                <a:cs typeface="Tahoma" charset="0"/>
              </a:rPr>
              <a:t>, </a:t>
            </a:r>
            <a:r>
              <a:rPr lang="fr-FR" altLang="x-none" sz="2400" dirty="0" err="1">
                <a:solidFill>
                  <a:srgbClr val="00B0F0"/>
                </a:solidFill>
                <a:ea typeface="Tahoma" charset="0"/>
                <a:cs typeface="Tahoma" charset="0"/>
              </a:rPr>
              <a:t>Spinazzola</a:t>
            </a:r>
            <a:r>
              <a:rPr lang="fr-FR" altLang="x-none" sz="2400" dirty="0">
                <a:solidFill>
                  <a:srgbClr val="00B0F0"/>
                </a:solidFill>
                <a:ea typeface="Tahoma" charset="0"/>
                <a:cs typeface="Tahoma" charset="0"/>
              </a:rPr>
              <a:t> &amp; van des </a:t>
            </a:r>
            <a:r>
              <a:rPr lang="fr-FR" altLang="x-none" sz="2400" dirty="0" err="1">
                <a:solidFill>
                  <a:srgbClr val="00B0F0"/>
                </a:solidFill>
                <a:ea typeface="Tahoma" charset="0"/>
                <a:cs typeface="Tahoma" charset="0"/>
              </a:rPr>
              <a:t>Kolk</a:t>
            </a:r>
            <a:r>
              <a:rPr lang="fr-FR" altLang="x-none" sz="2400" dirty="0">
                <a:solidFill>
                  <a:srgbClr val="00B0F0"/>
                </a:solidFill>
                <a:ea typeface="Tahoma" charset="0"/>
                <a:cs typeface="Tahoma" charset="0"/>
              </a:rPr>
              <a:t>, 2001)</a:t>
            </a:r>
            <a:endParaRPr lang="fr-FR" altLang="x-none" sz="2400" dirty="0">
              <a:ea typeface="Tahoma" charset="0"/>
              <a:cs typeface="Tahoma" charset="0"/>
            </a:endParaRPr>
          </a:p>
          <a:p>
            <a:r>
              <a:rPr lang="fr-FR" sz="2400" b="1" dirty="0"/>
              <a:t>V. Somatisation (deux critères requis)</a:t>
            </a:r>
            <a:endParaRPr lang="fr-FR" sz="2400" dirty="0"/>
          </a:p>
          <a:p>
            <a:r>
              <a:rPr lang="fr-FR" sz="2400" dirty="0"/>
              <a:t>A. Système digestif</a:t>
            </a:r>
          </a:p>
          <a:p>
            <a:r>
              <a:rPr lang="fr-FR" sz="2400" dirty="0"/>
              <a:t>B. Douleur chronique</a:t>
            </a:r>
          </a:p>
          <a:p>
            <a:r>
              <a:rPr lang="fr-FR" sz="2400" dirty="0"/>
              <a:t>C. Symptômes cardio-pulmonaires</a:t>
            </a:r>
          </a:p>
          <a:p>
            <a:r>
              <a:rPr lang="fr-FR" sz="2400" dirty="0"/>
              <a:t>D. Symptômes de conversion</a:t>
            </a:r>
          </a:p>
          <a:p>
            <a:r>
              <a:rPr lang="fr-FR" sz="2400" dirty="0"/>
              <a:t>E. Symptômes sexuels</a:t>
            </a:r>
          </a:p>
        </p:txBody>
      </p:sp>
    </p:spTree>
    <p:extLst>
      <p:ext uri="{BB962C8B-B14F-4D97-AF65-F5344CB8AC3E}">
        <p14:creationId xmlns:p14="http://schemas.microsoft.com/office/powerpoint/2010/main" val="34455481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26572" y="3041468"/>
            <a:ext cx="11678194" cy="4997450"/>
          </a:xfrm>
        </p:spPr>
        <p:txBody>
          <a:bodyPr>
            <a:normAutofit/>
          </a:bodyPr>
          <a:lstStyle/>
          <a:p>
            <a:pPr marL="0" indent="0" algn="ctr">
              <a:buNone/>
            </a:pPr>
            <a:r>
              <a:rPr lang="fr-FR" altLang="x-none" sz="2400" dirty="0">
                <a:solidFill>
                  <a:srgbClr val="00B0F0"/>
                </a:solidFill>
                <a:latin typeface="+mj-lt"/>
                <a:ea typeface="Tahoma" charset="0"/>
                <a:cs typeface="Tahoma" charset="0"/>
              </a:rPr>
              <a:t>Critères </a:t>
            </a:r>
            <a:r>
              <a:rPr lang="fr-FR" altLang="x-none" sz="2400" dirty="0" err="1">
                <a:solidFill>
                  <a:srgbClr val="00B0F0"/>
                </a:solidFill>
                <a:latin typeface="+mj-lt"/>
                <a:ea typeface="Tahoma" charset="0"/>
                <a:cs typeface="Tahoma" charset="0"/>
              </a:rPr>
              <a:t>diagnotiques</a:t>
            </a:r>
            <a:r>
              <a:rPr lang="fr-FR" altLang="x-none" sz="2400" dirty="0">
                <a:solidFill>
                  <a:srgbClr val="00B0F0"/>
                </a:solidFill>
                <a:latin typeface="+mj-lt"/>
                <a:ea typeface="Tahoma" charset="0"/>
                <a:cs typeface="Tahoma" charset="0"/>
              </a:rPr>
              <a:t> du DESNOS (</a:t>
            </a:r>
            <a:r>
              <a:rPr lang="fr-FR" altLang="x-none" sz="2400" dirty="0" err="1">
                <a:solidFill>
                  <a:srgbClr val="00B0F0"/>
                </a:solidFill>
                <a:latin typeface="+mj-lt"/>
                <a:ea typeface="Tahoma" charset="0"/>
                <a:cs typeface="Tahoma" charset="0"/>
              </a:rPr>
              <a:t>Lexenberg</a:t>
            </a:r>
            <a:r>
              <a:rPr lang="fr-FR" altLang="x-none" sz="2400" dirty="0">
                <a:solidFill>
                  <a:srgbClr val="00B0F0"/>
                </a:solidFill>
                <a:latin typeface="+mj-lt"/>
                <a:ea typeface="Tahoma" charset="0"/>
                <a:cs typeface="Tahoma" charset="0"/>
              </a:rPr>
              <a:t>, </a:t>
            </a:r>
            <a:r>
              <a:rPr lang="fr-FR" altLang="x-none" sz="2400" dirty="0" err="1">
                <a:solidFill>
                  <a:srgbClr val="00B0F0"/>
                </a:solidFill>
                <a:latin typeface="+mj-lt"/>
                <a:ea typeface="Tahoma" charset="0"/>
                <a:cs typeface="Tahoma" charset="0"/>
              </a:rPr>
              <a:t>Spinazzola</a:t>
            </a:r>
            <a:r>
              <a:rPr lang="fr-FR" altLang="x-none" sz="2400" dirty="0">
                <a:solidFill>
                  <a:srgbClr val="00B0F0"/>
                </a:solidFill>
                <a:latin typeface="+mj-lt"/>
                <a:ea typeface="Tahoma" charset="0"/>
                <a:cs typeface="Tahoma" charset="0"/>
              </a:rPr>
              <a:t> &amp; van des </a:t>
            </a:r>
            <a:r>
              <a:rPr lang="fr-FR" altLang="x-none" sz="2400" dirty="0" err="1">
                <a:solidFill>
                  <a:srgbClr val="00B0F0"/>
                </a:solidFill>
                <a:latin typeface="+mj-lt"/>
                <a:ea typeface="Tahoma" charset="0"/>
                <a:cs typeface="Tahoma" charset="0"/>
              </a:rPr>
              <a:t>Kolk</a:t>
            </a:r>
            <a:r>
              <a:rPr lang="fr-FR" altLang="x-none" sz="2400" dirty="0">
                <a:solidFill>
                  <a:srgbClr val="00B0F0"/>
                </a:solidFill>
                <a:latin typeface="+mj-lt"/>
                <a:ea typeface="Tahoma" charset="0"/>
                <a:cs typeface="Tahoma" charset="0"/>
              </a:rPr>
              <a:t>, 2001)</a:t>
            </a:r>
            <a:endParaRPr lang="fr-FR" altLang="x-none" sz="2400" dirty="0">
              <a:latin typeface="+mj-lt"/>
              <a:ea typeface="Tahoma" charset="0"/>
              <a:cs typeface="Tahoma" charset="0"/>
            </a:endParaRPr>
          </a:p>
          <a:p>
            <a:r>
              <a:rPr lang="fr-FR" sz="2400" b="1" dirty="0">
                <a:latin typeface="+mj-lt"/>
              </a:rPr>
              <a:t>VI. Altération du système de croyance (A et B requis)</a:t>
            </a:r>
            <a:endParaRPr lang="fr-FR" sz="2400" dirty="0">
              <a:latin typeface="+mj-lt"/>
            </a:endParaRPr>
          </a:p>
          <a:p>
            <a:r>
              <a:rPr lang="fr-FR" sz="2400" dirty="0">
                <a:latin typeface="+mj-lt"/>
              </a:rPr>
              <a:t>A. Désespoir</a:t>
            </a:r>
          </a:p>
          <a:p>
            <a:r>
              <a:rPr lang="fr-FR" sz="2400" dirty="0">
                <a:latin typeface="+mj-lt"/>
              </a:rPr>
              <a:t>B. Perte de croyances autrefois </a:t>
            </a:r>
            <a:r>
              <a:rPr lang="fr-FR" sz="2400" dirty="0" err="1">
                <a:latin typeface="+mj-lt"/>
              </a:rPr>
              <a:t>soutenantes</a:t>
            </a:r>
            <a:endParaRPr lang="fr-FR" sz="2400" dirty="0">
              <a:latin typeface="+mj-lt"/>
            </a:endParaRPr>
          </a:p>
        </p:txBody>
      </p:sp>
    </p:spTree>
    <p:extLst>
      <p:ext uri="{BB962C8B-B14F-4D97-AF65-F5344CB8AC3E}">
        <p14:creationId xmlns:p14="http://schemas.microsoft.com/office/powerpoint/2010/main" val="258297871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326571" y="2780211"/>
            <a:ext cx="11234058" cy="4997450"/>
          </a:xfrm>
        </p:spPr>
        <p:txBody>
          <a:bodyPr>
            <a:normAutofit/>
          </a:bodyPr>
          <a:lstStyle/>
          <a:p>
            <a:pPr algn="just" eaLnBrk="1" hangingPunct="1">
              <a:buFontTx/>
              <a:buChar char="-"/>
            </a:pPr>
            <a:r>
              <a:rPr lang="fr-FR" altLang="x-none" sz="2400" dirty="0">
                <a:ea typeface="Tahoma" charset="0"/>
                <a:cs typeface="Tahoma" charset="0"/>
              </a:rPr>
              <a:t>Depuis juin 2018 la CIM-11 (WHO, 2018) a intégré le </a:t>
            </a:r>
            <a:r>
              <a:rPr lang="fr-FR" altLang="x-none" sz="2400" dirty="0" err="1">
                <a:ea typeface="Tahoma" charset="0"/>
                <a:cs typeface="Tahoma" charset="0"/>
              </a:rPr>
              <a:t>diagnotic</a:t>
            </a:r>
            <a:r>
              <a:rPr lang="fr-FR" altLang="x-none" sz="2400" dirty="0">
                <a:ea typeface="Tahoma" charset="0"/>
                <a:cs typeface="Tahoma" charset="0"/>
              </a:rPr>
              <a:t> de PTSD complexe ou C-PTSD. Une différence existe donc entre le DSM-V et la CIM-11 qui en matière de reconnaissance du </a:t>
            </a:r>
            <a:r>
              <a:rPr lang="fr-FR" altLang="x-none" sz="2400" dirty="0" err="1">
                <a:ea typeface="Tahoma" charset="0"/>
                <a:cs typeface="Tahoma" charset="0"/>
              </a:rPr>
              <a:t>psychotraumatisme</a:t>
            </a:r>
            <a:r>
              <a:rPr lang="fr-FR" altLang="x-none" sz="2400" dirty="0">
                <a:ea typeface="Tahoma" charset="0"/>
                <a:cs typeface="Tahoma" charset="0"/>
              </a:rPr>
              <a:t> ont des positions pour la première très différentes. </a:t>
            </a:r>
          </a:p>
          <a:p>
            <a:pPr algn="just" eaLnBrk="1" hangingPunct="1">
              <a:buFontTx/>
              <a:buChar char="-"/>
            </a:pPr>
            <a:r>
              <a:rPr lang="fr-FR" altLang="x-none" sz="2400" dirty="0">
                <a:ea typeface="Tahoma" charset="0"/>
                <a:cs typeface="Tahoma" charset="0"/>
              </a:rPr>
              <a:t>Vingt-cinq ans </a:t>
            </a:r>
            <a:r>
              <a:rPr lang="fr-FR" altLang="x-none" sz="2400" dirty="0" err="1">
                <a:ea typeface="Tahoma" charset="0"/>
                <a:cs typeface="Tahoma" charset="0"/>
              </a:rPr>
              <a:t>après</a:t>
            </a:r>
            <a:r>
              <a:rPr lang="fr-FR" altLang="x-none" sz="2400" dirty="0">
                <a:ea typeface="Tahoma" charset="0"/>
                <a:cs typeface="Tahoma" charset="0"/>
              </a:rPr>
              <a:t> la CIM-1014 et avec un retard de trois ans sur l’agenda initial, la CIM-11 a </a:t>
            </a:r>
            <a:r>
              <a:rPr lang="fr-FR" altLang="x-none" sz="2400" dirty="0" err="1">
                <a:ea typeface="Tahoma" charset="0"/>
                <a:cs typeface="Tahoma" charset="0"/>
              </a:rPr>
              <a:t>éte</a:t>
            </a:r>
            <a:r>
              <a:rPr lang="fr-FR" altLang="x-none" sz="2400" dirty="0">
                <a:ea typeface="Tahoma" charset="0"/>
                <a:cs typeface="Tahoma" charset="0"/>
              </a:rPr>
              <a:t>́ </a:t>
            </a:r>
            <a:r>
              <a:rPr lang="fr-FR" altLang="x-none" sz="2400" dirty="0" err="1">
                <a:ea typeface="Tahoma" charset="0"/>
                <a:cs typeface="Tahoma" charset="0"/>
              </a:rPr>
              <a:t>publiée</a:t>
            </a:r>
            <a:r>
              <a:rPr lang="fr-FR" altLang="x-none" sz="2400" dirty="0">
                <a:ea typeface="Tahoma" charset="0"/>
                <a:cs typeface="Tahoma" charset="0"/>
              </a:rPr>
              <a:t> le 18 juin 2018, a </a:t>
            </a:r>
            <a:r>
              <a:rPr lang="fr-FR" altLang="x-none" sz="2400" dirty="0" err="1">
                <a:ea typeface="Tahoma" charset="0"/>
                <a:cs typeface="Tahoma" charset="0"/>
              </a:rPr>
              <a:t>éte</a:t>
            </a:r>
            <a:r>
              <a:rPr lang="fr-FR" altLang="x-none" sz="2400" dirty="0">
                <a:ea typeface="Tahoma" charset="0"/>
                <a:cs typeface="Tahoma" charset="0"/>
              </a:rPr>
              <a:t>́ </a:t>
            </a:r>
            <a:r>
              <a:rPr lang="fr-FR" altLang="x-none" sz="2400" dirty="0" err="1">
                <a:ea typeface="Tahoma" charset="0"/>
                <a:cs typeface="Tahoma" charset="0"/>
              </a:rPr>
              <a:t>adoptée</a:t>
            </a:r>
            <a:r>
              <a:rPr lang="fr-FR" altLang="x-none" sz="2400" dirty="0">
                <a:ea typeface="Tahoma" charset="0"/>
                <a:cs typeface="Tahoma" charset="0"/>
              </a:rPr>
              <a:t> par l’</a:t>
            </a:r>
            <a:r>
              <a:rPr lang="fr-FR" altLang="x-none" sz="2400" dirty="0" err="1">
                <a:ea typeface="Tahoma" charset="0"/>
                <a:cs typeface="Tahoma" charset="0"/>
              </a:rPr>
              <a:t>Assemblée</a:t>
            </a:r>
            <a:r>
              <a:rPr lang="fr-FR" altLang="x-none" sz="2400" dirty="0">
                <a:ea typeface="Tahoma" charset="0"/>
                <a:cs typeface="Tahoma" charset="0"/>
              </a:rPr>
              <a:t> mondiale de la santé le 25 mai 2019 et entrera en application le 1er janvier 2022. </a:t>
            </a:r>
          </a:p>
          <a:p>
            <a:pPr marL="0" indent="0" algn="just">
              <a:buNone/>
            </a:pPr>
            <a:endParaRPr lang="fr-FR" altLang="x-none" sz="2400" dirty="0">
              <a:ea typeface="Tahoma" charset="0"/>
              <a:cs typeface="Tahoma" charset="0"/>
            </a:endParaRPr>
          </a:p>
        </p:txBody>
      </p:sp>
    </p:spTree>
    <p:extLst>
      <p:ext uri="{BB962C8B-B14F-4D97-AF65-F5344CB8AC3E}">
        <p14:creationId xmlns:p14="http://schemas.microsoft.com/office/powerpoint/2010/main" val="234067834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0" y="2192383"/>
            <a:ext cx="12070080" cy="4997450"/>
          </a:xfrm>
        </p:spPr>
        <p:txBody>
          <a:bodyPr>
            <a:normAutofit/>
          </a:bodyPr>
          <a:lstStyle/>
          <a:p>
            <a:pPr algn="just" eaLnBrk="1" hangingPunct="1">
              <a:buFontTx/>
              <a:buChar char="-"/>
            </a:pPr>
            <a:r>
              <a:rPr lang="fr-FR" altLang="x-none" sz="2400" dirty="0">
                <a:latin typeface="+mj-lt"/>
                <a:ea typeface="Tahoma" charset="0"/>
                <a:cs typeface="Tahoma" charset="0"/>
              </a:rPr>
              <a:t>La CIM-11 franchit un cap décisif en proposant l’introduction d’une nouvelle entité́ clinique, le stress post-traumatique complexe. </a:t>
            </a:r>
          </a:p>
          <a:p>
            <a:pPr algn="just" eaLnBrk="1" hangingPunct="1">
              <a:buFontTx/>
              <a:buChar char="-"/>
            </a:pPr>
            <a:r>
              <a:rPr lang="fr-FR" altLang="x-none" sz="2400" dirty="0">
                <a:latin typeface="+mj-lt"/>
                <a:ea typeface="Tahoma" charset="0"/>
                <a:cs typeface="Tahoma" charset="0"/>
              </a:rPr>
              <a:t>L’OMS reconnait ainsi la spécificité des troubles consécutifs à des évènements extrêmement menaçants ou horribles, souvent prolongés ou </a:t>
            </a:r>
            <a:r>
              <a:rPr lang="fr-FR" altLang="x-none" sz="2400" dirty="0" err="1">
                <a:latin typeface="+mj-lt"/>
                <a:ea typeface="Tahoma" charset="0"/>
                <a:cs typeface="Tahoma" charset="0"/>
              </a:rPr>
              <a:t>répétitifs</a:t>
            </a:r>
            <a:r>
              <a:rPr lang="fr-FR" altLang="x-none" sz="2400" dirty="0">
                <a:latin typeface="+mj-lt"/>
                <a:ea typeface="Tahoma" charset="0"/>
                <a:cs typeface="Tahoma" charset="0"/>
              </a:rPr>
              <a:t> et auxquels il est difficile ou impossible d’échapper. </a:t>
            </a:r>
          </a:p>
          <a:p>
            <a:pPr algn="just" eaLnBrk="1" hangingPunct="1">
              <a:buFontTx/>
              <a:buChar char="-"/>
            </a:pPr>
            <a:r>
              <a:rPr lang="fr-FR" altLang="x-none" sz="2400" dirty="0">
                <a:latin typeface="+mj-lt"/>
                <a:ea typeface="Tahoma" charset="0"/>
                <a:cs typeface="Tahoma" charset="0"/>
              </a:rPr>
              <a:t>En plus des symptômes du stress post-traumatique (reviviscences, évitement, </a:t>
            </a:r>
            <a:r>
              <a:rPr lang="fr-FR" altLang="x-none" sz="2400" dirty="0" err="1">
                <a:latin typeface="+mj-lt"/>
                <a:ea typeface="Tahoma" charset="0"/>
                <a:cs typeface="Tahoma" charset="0"/>
              </a:rPr>
              <a:t>hypervigilance</a:t>
            </a:r>
            <a:r>
              <a:rPr lang="fr-FR" altLang="x-none" sz="2400" dirty="0">
                <a:latin typeface="+mj-lt"/>
                <a:ea typeface="Tahoma" charset="0"/>
                <a:cs typeface="Tahoma" charset="0"/>
              </a:rPr>
              <a:t>), ce tableau diagnostique tient compte des altérations persistantes du fonctionnement affectif (dérégulation des affects), du fonctionnement par rapport à soi-même (croyances négatives par rapport à soi, sentiments de honte ou de culpabilité́) et du fonctionnement relationnel (difficultés à maintenir des relations ou de se sentir proche des autres). </a:t>
            </a:r>
          </a:p>
        </p:txBody>
      </p:sp>
    </p:spTree>
    <p:extLst>
      <p:ext uri="{BB962C8B-B14F-4D97-AF65-F5344CB8AC3E}">
        <p14:creationId xmlns:p14="http://schemas.microsoft.com/office/powerpoint/2010/main" val="371723616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48194" y="2727960"/>
            <a:ext cx="11782697" cy="4997450"/>
          </a:xfrm>
        </p:spPr>
        <p:txBody>
          <a:bodyPr>
            <a:normAutofit/>
          </a:bodyPr>
          <a:lstStyle/>
          <a:p>
            <a:pPr algn="just" eaLnBrk="1" hangingPunct="1">
              <a:buFontTx/>
              <a:buChar char="-"/>
            </a:pPr>
            <a:r>
              <a:rPr lang="fr-FR" altLang="x-none" sz="2400" dirty="0">
                <a:ea typeface="Tahoma" charset="0"/>
                <a:cs typeface="Tahoma" charset="0"/>
              </a:rPr>
              <a:t>La CIM-11 définit le C-PTSD comme « Le syndrome de stress post-traumatique complexe (SSPT complexe) est un trouble qui peut se développer à la suite d'une exposition à un événement ou à une série d'événements de nature extrêmement menaçante ou horrible, le plus souvent des événements prolongés ou répétitifs dont il est difficile ou impossible de s'échapper (par exemple, la torture, l'esclavage, les campagnes de génocide, la violence domestique prolongée, les abus sexuels ou physiques répétés pendant l'enfance). </a:t>
            </a:r>
          </a:p>
        </p:txBody>
      </p:sp>
    </p:spTree>
    <p:extLst>
      <p:ext uri="{BB962C8B-B14F-4D97-AF65-F5344CB8AC3E}">
        <p14:creationId xmlns:p14="http://schemas.microsoft.com/office/powerpoint/2010/main" val="200929253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rrowheads="1"/>
          </p:cNvSpPr>
          <p:nvPr>
            <p:ph type="body" idx="1"/>
          </p:nvPr>
        </p:nvSpPr>
        <p:spPr>
          <a:xfrm>
            <a:off x="220716" y="3119846"/>
            <a:ext cx="11627295" cy="4997450"/>
          </a:xfrm>
        </p:spPr>
        <p:txBody>
          <a:bodyPr>
            <a:normAutofit/>
          </a:bodyPr>
          <a:lstStyle/>
          <a:p>
            <a:pPr algn="just" eaLnBrk="1" hangingPunct="1">
              <a:buFontTx/>
              <a:buChar char="-"/>
            </a:pPr>
            <a:r>
              <a:rPr lang="fr-FR" altLang="x-none" sz="2400" dirty="0">
                <a:ea typeface="Tahoma" charset="0"/>
                <a:cs typeface="Tahoma" charset="0"/>
              </a:rPr>
              <a:t>Toutes les conditions requises pour le diagnostic du SSPT sont remplies. Tous les symptômes d’un TSPT sont requis auxquels s’ajoutent :</a:t>
            </a:r>
          </a:p>
          <a:p>
            <a:pPr algn="just" eaLnBrk="1" hangingPunct="1">
              <a:buFontTx/>
              <a:buChar char="-"/>
            </a:pPr>
            <a:r>
              <a:rPr lang="fr-FR" altLang="x-none" sz="2400" dirty="0">
                <a:ea typeface="Tahoma" charset="0"/>
                <a:cs typeface="Tahoma" charset="0"/>
              </a:rPr>
              <a:t>1) des problèmes graves et persistants de régulation des affects ; </a:t>
            </a:r>
          </a:p>
          <a:p>
            <a:pPr algn="just" eaLnBrk="1" hangingPunct="1">
              <a:buFontTx/>
              <a:buChar char="-"/>
            </a:pPr>
            <a:r>
              <a:rPr lang="fr-FR" altLang="x-none" sz="2400" dirty="0">
                <a:ea typeface="Tahoma" charset="0"/>
                <a:cs typeface="Tahoma" charset="0"/>
              </a:rPr>
              <a:t>2) des croyances négatives sur soi (perdant, sans valeur, accompagnées de sentiments de honte, de culpabilité ou d'échec ; </a:t>
            </a:r>
          </a:p>
          <a:p>
            <a:pPr algn="just" eaLnBrk="1" hangingPunct="1">
              <a:buFontTx/>
              <a:buChar char="-"/>
            </a:pPr>
            <a:r>
              <a:rPr lang="fr-FR" altLang="x-none" sz="2400" dirty="0">
                <a:ea typeface="Tahoma" charset="0"/>
                <a:cs typeface="Tahoma" charset="0"/>
              </a:rPr>
              <a:t>3) des difficultés à maintenir des </a:t>
            </a:r>
          </a:p>
        </p:txBody>
      </p:sp>
    </p:spTree>
    <p:extLst>
      <p:ext uri="{BB962C8B-B14F-4D97-AF65-F5344CB8AC3E}">
        <p14:creationId xmlns:p14="http://schemas.microsoft.com/office/powerpoint/2010/main" val="143578475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488134F0-F7DC-C140-A998-E8EFB1AA18DC}"/>
              </a:ext>
            </a:extLst>
          </p:cNvPr>
          <p:cNvGraphicFramePr>
            <a:graphicFrameLocks noGrp="1"/>
          </p:cNvGraphicFramePr>
          <p:nvPr>
            <p:extLst>
              <p:ext uri="{D42A27DB-BD31-4B8C-83A1-F6EECF244321}">
                <p14:modId xmlns:p14="http://schemas.microsoft.com/office/powerpoint/2010/main" val="1069145186"/>
              </p:ext>
            </p:extLst>
          </p:nvPr>
        </p:nvGraphicFramePr>
        <p:xfrm>
          <a:off x="2279576" y="1677154"/>
          <a:ext cx="7848872" cy="5180846"/>
        </p:xfrm>
        <a:graphic>
          <a:graphicData uri="http://schemas.openxmlformats.org/drawingml/2006/table">
            <a:tbl>
              <a:tblPr firstRow="1" firstCol="1" bandRow="1">
                <a:tableStyleId>{5C22544A-7EE6-4342-B048-85BDC9FD1C3A}</a:tableStyleId>
              </a:tblPr>
              <a:tblGrid>
                <a:gridCol w="4880278">
                  <a:extLst>
                    <a:ext uri="{9D8B030D-6E8A-4147-A177-3AD203B41FA5}">
                      <a16:colId xmlns:a16="http://schemas.microsoft.com/office/drawing/2014/main" val="807272588"/>
                    </a:ext>
                  </a:extLst>
                </a:gridCol>
                <a:gridCol w="1484297">
                  <a:extLst>
                    <a:ext uri="{9D8B030D-6E8A-4147-A177-3AD203B41FA5}">
                      <a16:colId xmlns:a16="http://schemas.microsoft.com/office/drawing/2014/main" val="177256367"/>
                    </a:ext>
                  </a:extLst>
                </a:gridCol>
                <a:gridCol w="1484297">
                  <a:extLst>
                    <a:ext uri="{9D8B030D-6E8A-4147-A177-3AD203B41FA5}">
                      <a16:colId xmlns:a16="http://schemas.microsoft.com/office/drawing/2014/main" val="875365248"/>
                    </a:ext>
                  </a:extLst>
                </a:gridCol>
              </a:tblGrid>
              <a:tr h="234026">
                <a:tc>
                  <a:txBody>
                    <a:bodyPr/>
                    <a:lstStyle/>
                    <a:p>
                      <a:pPr algn="ctr">
                        <a:lnSpc>
                          <a:spcPct val="115000"/>
                        </a:lnSpc>
                        <a:spcAft>
                          <a:spcPts val="1000"/>
                        </a:spcAft>
                      </a:pPr>
                      <a:r>
                        <a:rPr lang="fr-FR" sz="2400" dirty="0">
                          <a:effectLst/>
                          <a:latin typeface="+mj-lt"/>
                        </a:rPr>
                        <a:t>Symptômes</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41935" algn="ctr">
                        <a:lnSpc>
                          <a:spcPct val="115000"/>
                        </a:lnSpc>
                        <a:spcAft>
                          <a:spcPts val="1000"/>
                        </a:spcAft>
                      </a:pPr>
                      <a:r>
                        <a:rPr lang="fr-FR" sz="2400" dirty="0">
                          <a:effectLst/>
                          <a:latin typeface="+mj-lt"/>
                        </a:rPr>
                        <a:t>TSPT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71145" algn="ctr">
                        <a:lnSpc>
                          <a:spcPct val="115000"/>
                        </a:lnSpc>
                        <a:spcAft>
                          <a:spcPts val="1000"/>
                        </a:spcAft>
                      </a:pPr>
                      <a:r>
                        <a:rPr lang="fr-FR" sz="2400">
                          <a:effectLst/>
                          <a:latin typeface="+mj-lt"/>
                        </a:rPr>
                        <a:t>TSPT-C</a:t>
                      </a:r>
                      <a:endParaRPr lang="fr-FR"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6865996"/>
                  </a:ext>
                </a:extLst>
              </a:tr>
              <a:tr h="666074">
                <a:tc>
                  <a:txBody>
                    <a:bodyPr/>
                    <a:lstStyle/>
                    <a:p>
                      <a:pPr algn="just">
                        <a:lnSpc>
                          <a:spcPct val="115000"/>
                        </a:lnSpc>
                        <a:spcAft>
                          <a:spcPts val="1000"/>
                        </a:spcAft>
                      </a:pPr>
                      <a:r>
                        <a:rPr lang="fr-FR" sz="2400" dirty="0">
                          <a:effectLst/>
                          <a:latin typeface="+mj-lt"/>
                        </a:rPr>
                        <a:t>Événement traumatique</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6721652"/>
                  </a:ext>
                </a:extLst>
              </a:tr>
              <a:tr h="666074">
                <a:tc>
                  <a:txBody>
                    <a:bodyPr/>
                    <a:lstStyle/>
                    <a:p>
                      <a:pPr algn="just">
                        <a:lnSpc>
                          <a:spcPct val="115000"/>
                        </a:lnSpc>
                        <a:spcAft>
                          <a:spcPts val="1000"/>
                        </a:spcAft>
                      </a:pPr>
                      <a:r>
                        <a:rPr lang="fr-FR" sz="2400" dirty="0">
                          <a:effectLst/>
                          <a:latin typeface="+mj-lt"/>
                        </a:rPr>
                        <a:t>Intrusion</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6843839"/>
                  </a:ext>
                </a:extLst>
              </a:tr>
              <a:tr h="666074">
                <a:tc>
                  <a:txBody>
                    <a:bodyPr/>
                    <a:lstStyle/>
                    <a:p>
                      <a:pPr algn="just">
                        <a:lnSpc>
                          <a:spcPct val="115000"/>
                        </a:lnSpc>
                        <a:spcAft>
                          <a:spcPts val="1000"/>
                        </a:spcAft>
                      </a:pPr>
                      <a:r>
                        <a:rPr lang="fr-FR" sz="2400" dirty="0">
                          <a:effectLst/>
                          <a:latin typeface="+mj-lt"/>
                        </a:rPr>
                        <a:t>Évitement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3107182"/>
                  </a:ext>
                </a:extLst>
              </a:tr>
              <a:tr h="666074">
                <a:tc>
                  <a:txBody>
                    <a:bodyPr/>
                    <a:lstStyle/>
                    <a:p>
                      <a:pPr algn="just">
                        <a:lnSpc>
                          <a:spcPct val="115000"/>
                        </a:lnSpc>
                        <a:spcAft>
                          <a:spcPts val="1000"/>
                        </a:spcAft>
                      </a:pPr>
                      <a:r>
                        <a:rPr lang="fr-FR" sz="2400" dirty="0">
                          <a:effectLst/>
                          <a:latin typeface="+mj-lt"/>
                        </a:rPr>
                        <a:t>Activation</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683686"/>
                  </a:ext>
                </a:extLst>
              </a:tr>
              <a:tr h="666074">
                <a:tc>
                  <a:txBody>
                    <a:bodyPr/>
                    <a:lstStyle/>
                    <a:p>
                      <a:pPr algn="just">
                        <a:lnSpc>
                          <a:spcPct val="115000"/>
                        </a:lnSpc>
                        <a:spcAft>
                          <a:spcPts val="1000"/>
                        </a:spcAft>
                      </a:pPr>
                      <a:r>
                        <a:rPr lang="fr-FR" sz="2400" dirty="0">
                          <a:effectLst/>
                          <a:latin typeface="+mj-lt"/>
                        </a:rPr>
                        <a:t>Régulation émotionnelle</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 </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2547041"/>
                  </a:ext>
                </a:extLst>
              </a:tr>
              <a:tr h="666074">
                <a:tc>
                  <a:txBody>
                    <a:bodyPr/>
                    <a:lstStyle/>
                    <a:p>
                      <a:pPr algn="just">
                        <a:lnSpc>
                          <a:spcPct val="115000"/>
                        </a:lnSpc>
                        <a:spcAft>
                          <a:spcPts val="1000"/>
                        </a:spcAft>
                      </a:pPr>
                      <a:r>
                        <a:rPr lang="fr-FR" sz="2400" dirty="0">
                          <a:effectLst/>
                          <a:latin typeface="+mj-lt"/>
                        </a:rPr>
                        <a:t>Concept de soi négatif</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 </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8122771"/>
                  </a:ext>
                </a:extLst>
              </a:tr>
              <a:tr h="666074">
                <a:tc>
                  <a:txBody>
                    <a:bodyPr/>
                    <a:lstStyle/>
                    <a:p>
                      <a:pPr algn="just">
                        <a:lnSpc>
                          <a:spcPct val="115000"/>
                        </a:lnSpc>
                        <a:spcAft>
                          <a:spcPts val="1000"/>
                        </a:spcAft>
                      </a:pPr>
                      <a:r>
                        <a:rPr lang="fr-FR" sz="2400" dirty="0">
                          <a:effectLst/>
                          <a:latin typeface="+mj-lt"/>
                        </a:rPr>
                        <a:t>Relation interpersonnelles perturbées</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fr-FR" sz="2400">
                          <a:effectLst/>
                          <a:latin typeface="+mj-lt"/>
                        </a:rPr>
                        <a:t> </a:t>
                      </a:r>
                      <a:endParaRPr lang="fr-FR"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90805" algn="ctr">
                        <a:lnSpc>
                          <a:spcPct val="115000"/>
                        </a:lnSpc>
                        <a:spcAft>
                          <a:spcPts val="1000"/>
                        </a:spcAft>
                      </a:pPr>
                      <a:r>
                        <a:rPr lang="fr-FR" sz="2400" dirty="0">
                          <a:effectLst/>
                          <a:latin typeface="+mj-lt"/>
                        </a:rPr>
                        <a:t>*</a:t>
                      </a:r>
                      <a:endParaRPr lang="fr-FR"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6014854"/>
                  </a:ext>
                </a:extLst>
              </a:tr>
            </a:tbl>
          </a:graphicData>
        </a:graphic>
      </p:graphicFrame>
      <p:sp>
        <p:nvSpPr>
          <p:cNvPr id="7" name="Rectangle 6">
            <a:extLst>
              <a:ext uri="{FF2B5EF4-FFF2-40B4-BE49-F238E27FC236}">
                <a16:creationId xmlns:a16="http://schemas.microsoft.com/office/drawing/2014/main" id="{35221983-6E26-7649-94BD-0268D49FB97B}"/>
              </a:ext>
            </a:extLst>
          </p:cNvPr>
          <p:cNvSpPr/>
          <p:nvPr/>
        </p:nvSpPr>
        <p:spPr>
          <a:xfrm>
            <a:off x="2677886" y="698417"/>
            <a:ext cx="6154418" cy="543610"/>
          </a:xfrm>
          <a:prstGeom prst="rect">
            <a:avLst/>
          </a:prstGeom>
        </p:spPr>
        <p:txBody>
          <a:bodyPr wrap="square">
            <a:spAutoFit/>
          </a:bodyPr>
          <a:lstStyle/>
          <a:p>
            <a:pPr algn="ctr">
              <a:lnSpc>
                <a:spcPct val="115000"/>
              </a:lnSpc>
              <a:spcAft>
                <a:spcPts val="1000"/>
              </a:spcAft>
            </a:pPr>
            <a:r>
              <a:rPr lang="fr-FR" sz="2800" dirty="0">
                <a:solidFill>
                  <a:schemeClr val="bg1"/>
                </a:solidFill>
                <a:latin typeface="+mj-lt"/>
                <a:ea typeface="Calibri" panose="020F0502020204030204" pitchFamily="34" charset="0"/>
                <a:cs typeface="Times New Roman" panose="02020603050405020304" pitchFamily="18" charset="0"/>
              </a:rPr>
              <a:t>Comparatif entre TSPT et TSPT-C</a:t>
            </a:r>
          </a:p>
        </p:txBody>
      </p:sp>
    </p:spTree>
    <p:extLst>
      <p:ext uri="{BB962C8B-B14F-4D97-AF65-F5344CB8AC3E}">
        <p14:creationId xmlns:p14="http://schemas.microsoft.com/office/powerpoint/2010/main" val="383557693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rrowheads="1"/>
          </p:cNvSpPr>
          <p:nvPr>
            <p:ph idx="1"/>
          </p:nvPr>
        </p:nvSpPr>
        <p:spPr>
          <a:xfrm>
            <a:off x="1825625" y="2629867"/>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PARTIE 2</a:t>
            </a:r>
          </a:p>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La Personnalité borderline</a:t>
            </a:r>
          </a:p>
        </p:txBody>
      </p:sp>
    </p:spTree>
    <p:extLst>
      <p:ext uri="{BB962C8B-B14F-4D97-AF65-F5344CB8AC3E}">
        <p14:creationId xmlns:p14="http://schemas.microsoft.com/office/powerpoint/2010/main" val="65332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331779" name="Rectangle 3"/>
          <p:cNvSpPr>
            <a:spLocks noGrp="1" noRot="1" noChangeArrowheads="1"/>
          </p:cNvSpPr>
          <p:nvPr>
            <p:ph idx="1"/>
          </p:nvPr>
        </p:nvSpPr>
        <p:spPr/>
        <p:txBody>
          <a:bodyPr>
            <a:normAutofit/>
          </a:bodyPr>
          <a:lstStyle/>
          <a:p>
            <a:pPr eaLnBrk="1" hangingPunct="1">
              <a:defRPr/>
            </a:pPr>
            <a:endParaRPr lang="fr-FR" altLang="x-none" sz="2400" b="1" dirty="0">
              <a:ea typeface="ＭＳ Ｐゴシック" charset="-128"/>
            </a:endParaRPr>
          </a:p>
          <a:p>
            <a:pPr algn="just" eaLnBrk="1" hangingPunct="1">
              <a:defRPr/>
            </a:pPr>
            <a:r>
              <a:rPr lang="fr-FR" altLang="x-none" sz="2400" dirty="0">
                <a:ea typeface="ＭＳ Ｐゴシック" charset="-128"/>
              </a:rPr>
              <a:t>La névrose traumatique s'est véritablement révélée au travers de bouleversements sociaux sans précédent :</a:t>
            </a:r>
          </a:p>
          <a:p>
            <a:pPr algn="ctr" eaLnBrk="1" hangingPunct="1">
              <a:buFont typeface="Arial" charset="0"/>
              <a:buNone/>
              <a:defRPr/>
            </a:pPr>
            <a:r>
              <a:rPr lang="fr-FR" altLang="x-none" sz="2400" dirty="0">
                <a:solidFill>
                  <a:srgbClr val="FF0000"/>
                </a:solidFill>
                <a:effectLst>
                  <a:outerShdw blurRad="38100" dist="38100" dir="2700000" algn="tl">
                    <a:srgbClr val="C0C0C0"/>
                  </a:outerShdw>
                </a:effectLst>
                <a:ea typeface="ＭＳ Ｐゴシック" charset="-128"/>
              </a:rPr>
              <a:t> les deux guerres mondiales </a:t>
            </a:r>
          </a:p>
          <a:p>
            <a:pPr algn="ctr" eaLnBrk="1" hangingPunct="1">
              <a:buFont typeface="Arial" charset="0"/>
              <a:buNone/>
              <a:defRPr/>
            </a:pPr>
            <a:r>
              <a:rPr lang="fr-FR" altLang="x-none" sz="2400" dirty="0">
                <a:solidFill>
                  <a:srgbClr val="FF0000"/>
                </a:solidFill>
                <a:effectLst>
                  <a:outerShdw blurRad="38100" dist="38100" dir="2700000" algn="tl">
                    <a:srgbClr val="C0C0C0"/>
                  </a:outerShdw>
                </a:effectLst>
                <a:ea typeface="ＭＳ Ｐゴシック" charset="-128"/>
              </a:rPr>
              <a:t>l'Holocauste, </a:t>
            </a:r>
          </a:p>
          <a:p>
            <a:pPr algn="ctr" eaLnBrk="1" hangingPunct="1">
              <a:buFont typeface="Arial" charset="0"/>
              <a:buNone/>
              <a:defRPr/>
            </a:pPr>
            <a:r>
              <a:rPr lang="fr-FR" altLang="x-none" sz="2400" dirty="0">
                <a:solidFill>
                  <a:srgbClr val="FF0000"/>
                </a:solidFill>
                <a:effectLst>
                  <a:outerShdw blurRad="38100" dist="38100" dir="2700000" algn="tl">
                    <a:srgbClr val="C0C0C0"/>
                  </a:outerShdw>
                </a:effectLst>
                <a:ea typeface="ＭＳ Ｐゴシック" charset="-128"/>
              </a:rPr>
              <a:t> la guerre du Vietnam</a:t>
            </a:r>
            <a:r>
              <a:rPr lang="fr-FR" altLang="x-none" sz="2400" dirty="0">
                <a:ea typeface="ＭＳ Ｐゴシック" charset="-128"/>
              </a:rPr>
              <a:t>.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96E4830D-49B5-C548-8563-535E896A8FBC}"/>
              </a:ext>
            </a:extLst>
          </p:cNvPr>
          <p:cNvSpPr>
            <a:spLocks noRot="1" noChangeArrowheads="1"/>
          </p:cNvSpPr>
          <p:nvPr/>
        </p:nvSpPr>
        <p:spPr bwMode="auto">
          <a:xfrm>
            <a:off x="1809750" y="2571750"/>
            <a:ext cx="8540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a:spcBef>
                <a:spcPts val="600"/>
              </a:spcBef>
              <a:buClr>
                <a:srgbClr val="215D77"/>
              </a:buClr>
              <a:buSzPct val="110000"/>
              <a:buFont typeface="Wingdings 2" pitchFamily="2" charset="2"/>
              <a:buChar char=""/>
              <a:defRPr>
                <a:solidFill>
                  <a:srgbClr val="595959"/>
                </a:solidFill>
                <a:latin typeface="News Gothic MT" panose="020B0503020103020203" pitchFamily="34" charset="0"/>
                <a:ea typeface="ＭＳ Ｐゴシック" panose="020B0600070205080204" pitchFamily="34" charset="-128"/>
              </a:defRPr>
            </a:lvl4pPr>
            <a:lvl5pPr marL="2057400" indent="-228600">
              <a:spcBef>
                <a:spcPts val="600"/>
              </a:spcBef>
              <a:buClr>
                <a:srgbClr val="6FB7D7"/>
              </a:buClr>
              <a:buSzPct val="110000"/>
              <a:buFont typeface="Wingdings 2" pitchFamily="2" charset="2"/>
              <a:buChar char=""/>
              <a:defRPr>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a:solidFill>
                  <a:srgbClr val="595959"/>
                </a:solidFill>
                <a:latin typeface="News Gothic MT" panose="020B0503020103020203" pitchFamily="34" charset="0"/>
                <a:ea typeface="ＭＳ Ｐゴシック" panose="020B0600070205080204" pitchFamily="34" charset="-128"/>
              </a:defRPr>
            </a:lvl9pPr>
          </a:lstStyle>
          <a:p>
            <a:pPr algn="ctr" eaLnBrk="1" hangingPunct="1">
              <a:spcBef>
                <a:spcPct val="20000"/>
              </a:spcBef>
              <a:buClr>
                <a:schemeClr val="hlink"/>
              </a:buClr>
              <a:buSzPct val="80000"/>
              <a:buFont typeface="Arial" panose="020B0604020202020204" pitchFamily="34" charset="0"/>
              <a:buNone/>
            </a:pPr>
            <a:r>
              <a:rPr lang="fr-FR" altLang="fr-FR" sz="3200" dirty="0">
                <a:solidFill>
                  <a:schemeClr val="bg1"/>
                </a:solidFill>
                <a:latin typeface="+mj-lt"/>
              </a:rPr>
              <a:t>Retrouver ce </a:t>
            </a:r>
            <a:r>
              <a:rPr lang="fr-FR" altLang="fr-FR" sz="3200" dirty="0" err="1">
                <a:solidFill>
                  <a:schemeClr val="bg1"/>
                </a:solidFill>
                <a:latin typeface="+mj-lt"/>
              </a:rPr>
              <a:t>powerpoint</a:t>
            </a:r>
            <a:r>
              <a:rPr lang="fr-FR" altLang="fr-FR" sz="3200" dirty="0">
                <a:solidFill>
                  <a:schemeClr val="bg1"/>
                </a:solidFill>
                <a:latin typeface="+mj-lt"/>
              </a:rPr>
              <a:t> sur</a:t>
            </a:r>
          </a:p>
          <a:p>
            <a:pPr algn="ctr" eaLnBrk="1" hangingPunct="1">
              <a:spcBef>
                <a:spcPct val="20000"/>
              </a:spcBef>
              <a:buClr>
                <a:schemeClr val="hlink"/>
              </a:buClr>
              <a:buSzPct val="80000"/>
              <a:buFont typeface="Arial" panose="020B0604020202020204" pitchFamily="34" charset="0"/>
              <a:buNone/>
            </a:pPr>
            <a:r>
              <a:rPr lang="fr-FR" altLang="fr-FR" sz="3200" dirty="0" err="1">
                <a:solidFill>
                  <a:schemeClr val="bg1"/>
                </a:solidFill>
                <a:latin typeface="+mj-lt"/>
              </a:rPr>
              <a:t>www.cyriltarquinio.com</a:t>
            </a:r>
            <a:endParaRPr lang="fr-FR" altLang="fr-FR" sz="3200" dirty="0">
              <a:solidFill>
                <a:schemeClr val="bg1"/>
              </a:solidFill>
              <a:latin typeface="+mj-lt"/>
            </a:endParaRPr>
          </a:p>
          <a:p>
            <a:pPr algn="ctr" eaLnBrk="1" hangingPunct="1">
              <a:spcBef>
                <a:spcPct val="20000"/>
              </a:spcBef>
              <a:buClr>
                <a:schemeClr val="hlink"/>
              </a:buClr>
              <a:buSzPct val="80000"/>
              <a:buFont typeface="Arial" panose="020B0604020202020204" pitchFamily="34" charset="0"/>
              <a:buNone/>
            </a:pPr>
            <a:endParaRPr lang="fr-FR" altLang="fr-FR" sz="3200" dirty="0">
              <a:solidFill>
                <a:srgbClr val="FF0000"/>
              </a:solidFill>
              <a:latin typeface="Tahoma" panose="020B0604030504040204" pitchFamily="34" charset="0"/>
            </a:endParaRPr>
          </a:p>
        </p:txBody>
      </p:sp>
    </p:spTree>
    <p:extLst>
      <p:ext uri="{BB962C8B-B14F-4D97-AF65-F5344CB8AC3E}">
        <p14:creationId xmlns:p14="http://schemas.microsoft.com/office/powerpoint/2010/main" val="14610207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blinds(horizontal)">
                                      <p:cBhvr>
                                        <p:cTn id="7" dur="500"/>
                                        <p:tgtEl>
                                          <p:spTgt spid="27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EBD51883-595F-C44C-8D3D-A299E236FB5B}"/>
              </a:ext>
            </a:extLst>
          </p:cNvPr>
          <p:cNvSpPr>
            <a:spLocks noGrp="1" noRot="1"/>
          </p:cNvSpPr>
          <p:nvPr>
            <p:ph type="title"/>
          </p:nvPr>
        </p:nvSpPr>
        <p:spPr/>
        <p:txBody>
          <a:bodyPr/>
          <a:lstStyle/>
          <a:p>
            <a:pPr eaLnBrk="1" hangingPunct="1"/>
            <a:r>
              <a:rPr lang="fr-FR" altLang="fr-FR" dirty="0">
                <a:ea typeface="ＭＳ Ｐゴシック" panose="020B0600070205080204" pitchFamily="34" charset="-128"/>
              </a:rPr>
              <a:t>1. Introduction</a:t>
            </a:r>
          </a:p>
        </p:txBody>
      </p:sp>
      <p:sp>
        <p:nvSpPr>
          <p:cNvPr id="29698" name="Rectangle 3">
            <a:extLst>
              <a:ext uri="{FF2B5EF4-FFF2-40B4-BE49-F238E27FC236}">
                <a16:creationId xmlns:a16="http://schemas.microsoft.com/office/drawing/2014/main" id="{02D1138E-7305-894F-A87A-04399F28EC62}"/>
              </a:ext>
            </a:extLst>
          </p:cNvPr>
          <p:cNvSpPr>
            <a:spLocks noGrp="1" noRot="1"/>
          </p:cNvSpPr>
          <p:nvPr>
            <p:ph idx="1"/>
          </p:nvPr>
        </p:nvSpPr>
        <p:spPr>
          <a:xfrm>
            <a:off x="711247" y="2759972"/>
            <a:ext cx="9648826" cy="4343400"/>
          </a:xfrm>
        </p:spPr>
        <p:txBody>
          <a:bodyPr>
            <a:normAutofit/>
          </a:bodyPr>
          <a:lstStyle/>
          <a:p>
            <a:pPr algn="just"/>
            <a:r>
              <a:rPr lang="fr-FR" altLang="fr-FR" sz="2800" dirty="0">
                <a:ea typeface="ＭＳ Ｐゴシック" panose="020B0600070205080204" pitchFamily="34" charset="-128"/>
              </a:rPr>
              <a:t>Le trouble de personnalité borderline est caractérisé essentiellement par un mode général d’instabilité  des relations interpersonnelles, de l’image de soi et des affects avec une impulsivité marqué qui apparait au début de l’âge adulte et qui est présent dans des contextes divers (APA, 2000).</a:t>
            </a:r>
          </a:p>
        </p:txBody>
      </p:sp>
    </p:spTree>
    <p:extLst>
      <p:ext uri="{BB962C8B-B14F-4D97-AF65-F5344CB8AC3E}">
        <p14:creationId xmlns:p14="http://schemas.microsoft.com/office/powerpoint/2010/main" val="32142578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EBD51883-595F-C44C-8D3D-A299E236FB5B}"/>
              </a:ext>
            </a:extLst>
          </p:cNvPr>
          <p:cNvSpPr>
            <a:spLocks noGrp="1" noRot="1"/>
          </p:cNvSpPr>
          <p:nvPr>
            <p:ph type="title"/>
          </p:nvPr>
        </p:nvSpPr>
        <p:spPr/>
        <p:txBody>
          <a:bodyPr/>
          <a:lstStyle/>
          <a:p>
            <a:pPr eaLnBrk="1" hangingPunct="1"/>
            <a:r>
              <a:rPr lang="fr-FR" altLang="fr-FR" dirty="0">
                <a:ea typeface="ＭＳ Ｐゴシック" panose="020B0600070205080204" pitchFamily="34" charset="-128"/>
              </a:rPr>
              <a:t>1. Introduction</a:t>
            </a:r>
          </a:p>
        </p:txBody>
      </p:sp>
      <p:sp>
        <p:nvSpPr>
          <p:cNvPr id="29698" name="Rectangle 3">
            <a:extLst>
              <a:ext uri="{FF2B5EF4-FFF2-40B4-BE49-F238E27FC236}">
                <a16:creationId xmlns:a16="http://schemas.microsoft.com/office/drawing/2014/main" id="{02D1138E-7305-894F-A87A-04399F28EC62}"/>
              </a:ext>
            </a:extLst>
          </p:cNvPr>
          <p:cNvSpPr>
            <a:spLocks noGrp="1" noRot="1"/>
          </p:cNvSpPr>
          <p:nvPr>
            <p:ph idx="1"/>
          </p:nvPr>
        </p:nvSpPr>
        <p:spPr>
          <a:xfrm>
            <a:off x="711247" y="2759972"/>
            <a:ext cx="9648826" cy="3640828"/>
          </a:xfrm>
        </p:spPr>
        <p:txBody>
          <a:bodyPr>
            <a:normAutofit/>
          </a:bodyPr>
          <a:lstStyle/>
          <a:p>
            <a:pPr marL="0" indent="0" algn="just">
              <a:buNone/>
            </a:pPr>
            <a:r>
              <a:rPr lang="fr-FR" altLang="fr-FR" sz="2800" dirty="0">
                <a:ea typeface="ＭＳ Ｐゴシック" panose="020B0600070205080204" pitchFamily="34" charset="-128"/>
              </a:rPr>
              <a:t>Difficulté de rattacher les troubles de personnalité́ borderline à un spectre donné. Utiliser une définition catégorielle des troubles de personnalité́ fait courir le risque d’un diagnostic restreint et formel qui semble parfois peu adapté à la clinique</a:t>
            </a:r>
          </a:p>
          <a:p>
            <a:pPr marL="0" indent="0" algn="just">
              <a:buNone/>
            </a:pPr>
            <a:r>
              <a:rPr lang="fr-FR" altLang="fr-FR" sz="2800" dirty="0">
                <a:ea typeface="ＭＳ Ｐゴシック" panose="020B0600070205080204" pitchFamily="34" charset="-128"/>
              </a:rPr>
              <a:t>La clinique nécessite souvent une approche plus fine et plus complexe que celle d’un simple diagnostic. </a:t>
            </a:r>
          </a:p>
        </p:txBody>
      </p:sp>
    </p:spTree>
    <p:extLst>
      <p:ext uri="{BB962C8B-B14F-4D97-AF65-F5344CB8AC3E}">
        <p14:creationId xmlns:p14="http://schemas.microsoft.com/office/powerpoint/2010/main" val="104054319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B0C8DE36-B2F2-4A44-A39A-E1B6C37FAFA1}"/>
              </a:ext>
            </a:extLst>
          </p:cNvPr>
          <p:cNvSpPr>
            <a:spLocks noGrp="1" noRot="1"/>
          </p:cNvSpPr>
          <p:nvPr>
            <p:ph idx="1"/>
          </p:nvPr>
        </p:nvSpPr>
        <p:spPr>
          <a:xfrm>
            <a:off x="268357" y="2859572"/>
            <a:ext cx="10942982" cy="4962525"/>
          </a:xfrm>
        </p:spPr>
        <p:txBody>
          <a:bodyPr>
            <a:normAutofit/>
          </a:bodyPr>
          <a:lstStyle/>
          <a:p>
            <a:pPr algn="just" eaLnBrk="1" hangingPunct="1"/>
            <a:r>
              <a:rPr lang="fr-FR" altLang="fr-FR" sz="2800" dirty="0">
                <a:solidFill>
                  <a:schemeClr val="tx1"/>
                </a:solidFill>
                <a:latin typeface="+mj-lt"/>
                <a:ea typeface="ＭＳ Ｐゴシック" panose="020B0600070205080204" pitchFamily="34" charset="-128"/>
              </a:rPr>
              <a:t>Un concept  nosologique toujours en mouvement, dont les limites ne sont pas encore bien claires… Certains doutent même de l’existence de cette pathologie, </a:t>
            </a:r>
          </a:p>
          <a:p>
            <a:pPr algn="just" eaLnBrk="1" hangingPunct="1"/>
            <a:r>
              <a:rPr lang="fr-FR" altLang="fr-FR" sz="2800" dirty="0">
                <a:solidFill>
                  <a:schemeClr val="tx1"/>
                </a:solidFill>
                <a:latin typeface="+mj-lt"/>
                <a:ea typeface="ＭＳ Ｐゴシック" panose="020B0600070205080204" pitchFamily="34" charset="-128"/>
              </a:rPr>
              <a:t>Un trouble extrêmement difficile à traiter, voire même impossible à améliorer…</a:t>
            </a:r>
          </a:p>
          <a:p>
            <a:pPr algn="just" eaLnBrk="1" hangingPunct="1"/>
            <a:r>
              <a:rPr lang="fr-FR" altLang="fr-FR" sz="2800" dirty="0">
                <a:solidFill>
                  <a:schemeClr val="tx1"/>
                </a:solidFill>
                <a:latin typeface="+mj-lt"/>
                <a:ea typeface="ＭＳ Ｐゴシック" panose="020B0600070205080204" pitchFamily="34" charset="-128"/>
              </a:rPr>
              <a:t> Peu de recherches scientifiques ont été réalisées à ce sujet</a:t>
            </a:r>
            <a:endParaRPr lang="fr-FR" altLang="fr-FR" sz="2800" dirty="0">
              <a:solidFill>
                <a:srgbClr val="FF0000"/>
              </a:solidFill>
              <a:latin typeface="+mj-lt"/>
              <a:ea typeface="ＭＳ Ｐゴシック" panose="020B0600070205080204" pitchFamily="34" charset="-128"/>
            </a:endParaRPr>
          </a:p>
        </p:txBody>
      </p:sp>
      <p:sp>
        <p:nvSpPr>
          <p:cNvPr id="4" name="Rectangle 2">
            <a:extLst>
              <a:ext uri="{FF2B5EF4-FFF2-40B4-BE49-F238E27FC236}">
                <a16:creationId xmlns:a16="http://schemas.microsoft.com/office/drawing/2014/main" id="{A32E3CEF-02A9-E44E-B440-F4F36EB98F8F}"/>
              </a:ext>
            </a:extLst>
          </p:cNvPr>
          <p:cNvSpPr>
            <a:spLocks noGrp="1" noRot="1"/>
          </p:cNvSpPr>
          <p:nvPr>
            <p:ph type="title"/>
          </p:nvPr>
        </p:nvSpPr>
        <p:spPr>
          <a:xfrm>
            <a:off x="1154954" y="973668"/>
            <a:ext cx="8761413" cy="706964"/>
          </a:xfrm>
        </p:spPr>
        <p:txBody>
          <a:bodyPr/>
          <a:lstStyle/>
          <a:p>
            <a:pPr eaLnBrk="1" hangingPunct="1"/>
            <a:r>
              <a:rPr lang="fr-FR" altLang="fr-FR" dirty="0">
                <a:ea typeface="ＭＳ Ｐゴシック" panose="020B0600070205080204" pitchFamily="34" charset="-128"/>
              </a:rPr>
              <a:t>1. Introduction</a:t>
            </a:r>
          </a:p>
        </p:txBody>
      </p:sp>
    </p:spTree>
    <p:extLst>
      <p:ext uri="{BB962C8B-B14F-4D97-AF65-F5344CB8AC3E}">
        <p14:creationId xmlns:p14="http://schemas.microsoft.com/office/powerpoint/2010/main" val="204255033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1645617" y="632102"/>
            <a:ext cx="8540750" cy="4498975"/>
          </a:xfrm>
        </p:spPr>
        <p:txBody>
          <a:bodyPr>
            <a:normAutofit/>
          </a:bodyPr>
          <a:lstStyle/>
          <a:p>
            <a:pPr algn="ctr" eaLnBrk="1" hangingPunct="1">
              <a:buFont typeface="Arial" panose="020B0604020202020204" pitchFamily="34" charset="0"/>
              <a:buNone/>
              <a:defRPr/>
            </a:pPr>
            <a:r>
              <a:rPr lang="fr-FR" altLang="fr-FR" sz="6000" dirty="0">
                <a:solidFill>
                  <a:schemeClr val="bg1"/>
                </a:solidFill>
                <a:effectLst>
                  <a:outerShdw blurRad="38100" dist="38100" dir="2700000" algn="tl">
                    <a:srgbClr val="C0C0C0"/>
                  </a:outerShdw>
                </a:effectLst>
                <a:latin typeface="+mj-lt"/>
                <a:ea typeface="ＭＳ Ｐゴシック" panose="020B0600070205080204" pitchFamily="34" charset="-128"/>
              </a:rPr>
              <a:t>2. Epidémiologie</a:t>
            </a:r>
          </a:p>
        </p:txBody>
      </p:sp>
    </p:spTree>
    <p:extLst>
      <p:ext uri="{BB962C8B-B14F-4D97-AF65-F5344CB8AC3E}">
        <p14:creationId xmlns:p14="http://schemas.microsoft.com/office/powerpoint/2010/main" val="917894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F1BBC606-8B6F-E643-B767-C7030FDF6BB8}"/>
              </a:ext>
            </a:extLst>
          </p:cNvPr>
          <p:cNvSpPr>
            <a:spLocks noGrp="1" noRot="1"/>
          </p:cNvSpPr>
          <p:nvPr>
            <p:ph idx="1"/>
          </p:nvPr>
        </p:nvSpPr>
        <p:spPr>
          <a:xfrm>
            <a:off x="228600" y="2730156"/>
            <a:ext cx="11121887" cy="4962525"/>
          </a:xfrm>
        </p:spPr>
        <p:txBody>
          <a:bodyPr/>
          <a:lstStyle/>
          <a:p>
            <a:pPr algn="just"/>
            <a:r>
              <a:rPr lang="fr-FR" altLang="fr-FR" sz="2800" dirty="0">
                <a:ea typeface="ＭＳ Ｐゴシック" panose="020B0600070205080204" pitchFamily="34" charset="-128"/>
              </a:rPr>
              <a:t>La prévalence générale de la personnalité borderline a été estimée entre </a:t>
            </a:r>
            <a:r>
              <a:rPr lang="fr-FR" altLang="fr-FR" sz="2800" dirty="0">
                <a:solidFill>
                  <a:srgbClr val="FF0000"/>
                </a:solidFill>
                <a:ea typeface="ＭＳ Ｐゴシック" panose="020B0600070205080204" pitchFamily="34" charset="-128"/>
              </a:rPr>
              <a:t>0,2 % à presque 2 % au sein de la population générale </a:t>
            </a:r>
            <a:r>
              <a:rPr lang="fr-FR" altLang="fr-FR" sz="2800" dirty="0">
                <a:ea typeface="ＭＳ Ｐゴシック" panose="020B0600070205080204" pitchFamily="34" charset="-128"/>
              </a:rPr>
              <a:t>et à approximativement 15 % parmi l’ensemble des consultants des services psychiatriques (</a:t>
            </a:r>
            <a:r>
              <a:rPr lang="fr-FR" altLang="fr-FR" sz="2800" dirty="0" err="1">
                <a:ea typeface="ＭＳ Ｐゴシック" panose="020B0600070205080204" pitchFamily="34" charset="-128"/>
              </a:rPr>
              <a:t>Widiger</a:t>
            </a:r>
            <a:r>
              <a:rPr lang="fr-FR" altLang="fr-FR" sz="2800" dirty="0">
                <a:ea typeface="ＭＳ Ｐゴシック" panose="020B0600070205080204" pitchFamily="34" charset="-128"/>
              </a:rPr>
              <a:t> &amp; Frances, 1989).</a:t>
            </a:r>
          </a:p>
          <a:p>
            <a:pPr algn="just"/>
            <a:r>
              <a:rPr lang="fr-FR" altLang="fr-FR" sz="2800" dirty="0">
                <a:ea typeface="ＭＳ Ｐゴシック" panose="020B0600070205080204" pitchFamily="34" charset="-128"/>
              </a:rPr>
              <a:t> Les dernières données de l’OMS estiment la prévalence à </a:t>
            </a:r>
            <a:r>
              <a:rPr lang="fr-FR" altLang="fr-FR" sz="2800" dirty="0">
                <a:solidFill>
                  <a:srgbClr val="FF0000"/>
                </a:solidFill>
                <a:ea typeface="ＭＳ Ｐゴシック" panose="020B0600070205080204" pitchFamily="34" charset="-128"/>
              </a:rPr>
              <a:t>2 à 4 %</a:t>
            </a:r>
            <a:r>
              <a:rPr lang="fr-FR" altLang="fr-FR" sz="2800" dirty="0">
                <a:ea typeface="ＭＳ Ｐゴシック" panose="020B0600070205080204" pitchFamily="34" charset="-128"/>
              </a:rPr>
              <a:t> de la population générale.</a:t>
            </a:r>
          </a:p>
          <a:p>
            <a:pPr algn="just"/>
            <a:endParaRPr lang="fr-FR" altLang="fr-FR" dirty="0">
              <a:ea typeface="ＭＳ Ｐゴシック" panose="020B0600070205080204" pitchFamily="34" charset="-128"/>
            </a:endParaRPr>
          </a:p>
        </p:txBody>
      </p:sp>
      <p:sp>
        <p:nvSpPr>
          <p:cNvPr id="3" name="Rectangle 2">
            <a:extLst>
              <a:ext uri="{FF2B5EF4-FFF2-40B4-BE49-F238E27FC236}">
                <a16:creationId xmlns:a16="http://schemas.microsoft.com/office/drawing/2014/main" id="{5FBABC53-EA34-5845-9601-167907A60541}"/>
              </a:ext>
            </a:extLst>
          </p:cNvPr>
          <p:cNvSpPr>
            <a:spLocks noGrp="1" noRot="1"/>
          </p:cNvSpPr>
          <p:nvPr>
            <p:ph type="title"/>
          </p:nvPr>
        </p:nvSpPr>
        <p:spPr>
          <a:xfrm>
            <a:off x="1154954" y="973668"/>
            <a:ext cx="8761413" cy="706964"/>
          </a:xfrm>
        </p:spPr>
        <p:txBody>
          <a:bodyPr/>
          <a:lstStyle/>
          <a:p>
            <a:pPr eaLnBrk="1" hangingPunct="1"/>
            <a:r>
              <a:rPr lang="fr-FR" altLang="fr-FR" dirty="0">
                <a:ea typeface="ＭＳ Ｐゴシック" panose="020B0600070205080204" pitchFamily="34" charset="-128"/>
              </a:rPr>
              <a:t>2. Epidémiologie</a:t>
            </a:r>
          </a:p>
        </p:txBody>
      </p:sp>
    </p:spTree>
    <p:extLst>
      <p:ext uri="{BB962C8B-B14F-4D97-AF65-F5344CB8AC3E}">
        <p14:creationId xmlns:p14="http://schemas.microsoft.com/office/powerpoint/2010/main" val="70561631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a:extLst>
              <a:ext uri="{FF2B5EF4-FFF2-40B4-BE49-F238E27FC236}">
                <a16:creationId xmlns:a16="http://schemas.microsoft.com/office/drawing/2014/main" id="{F61CE5D4-5FD8-1047-B3EE-228807412F4D}"/>
              </a:ext>
            </a:extLst>
          </p:cNvPr>
          <p:cNvSpPr>
            <a:spLocks noGrp="1" noRot="1"/>
          </p:cNvSpPr>
          <p:nvPr>
            <p:ph idx="1"/>
          </p:nvPr>
        </p:nvSpPr>
        <p:spPr>
          <a:xfrm>
            <a:off x="168965" y="3179280"/>
            <a:ext cx="11489635" cy="4962525"/>
          </a:xfrm>
        </p:spPr>
        <p:txBody>
          <a:bodyPr>
            <a:normAutofit/>
          </a:bodyPr>
          <a:lstStyle/>
          <a:p>
            <a:pPr algn="just"/>
            <a:r>
              <a:rPr lang="fr-FR" altLang="fr-FR" sz="2800" dirty="0">
                <a:ea typeface="ＭＳ Ｐゴシック" panose="020B0600070205080204" pitchFamily="34" charset="-128"/>
              </a:rPr>
              <a:t>L’APA donne les chiffres suivants : 2 % de la population générale est concernée par ce trouble, 10 % des consultations psychiatriques, et </a:t>
            </a:r>
            <a:r>
              <a:rPr lang="fr-FR" altLang="fr-FR" sz="2800" dirty="0">
                <a:solidFill>
                  <a:srgbClr val="FF0000"/>
                </a:solidFill>
                <a:ea typeface="ＭＳ Ｐゴシック" panose="020B0600070205080204" pitchFamily="34" charset="-128"/>
              </a:rPr>
              <a:t>15 à 20 % des patients hospitalisés en psychiatrie</a:t>
            </a:r>
            <a:r>
              <a:rPr lang="fr-FR" altLang="fr-FR" sz="2800" dirty="0">
                <a:ea typeface="ＭＳ Ｐゴシック" panose="020B0600070205080204" pitchFamily="34" charset="-128"/>
              </a:rPr>
              <a:t> ; parmi les personnes présentant un trouble de la personnalité, il existe une personnalité borderline dans 30 à 60 % des cas. Une étude a évalué la prévalence du trouble de personnalité borderline à environ 6 % de la population générale (Grant et al., 2008).</a:t>
            </a:r>
          </a:p>
        </p:txBody>
      </p:sp>
      <p:sp>
        <p:nvSpPr>
          <p:cNvPr id="3" name="Rectangle 2">
            <a:extLst>
              <a:ext uri="{FF2B5EF4-FFF2-40B4-BE49-F238E27FC236}">
                <a16:creationId xmlns:a16="http://schemas.microsoft.com/office/drawing/2014/main" id="{DC564C2D-79F5-AE4B-85BA-2606821181AC}"/>
              </a:ext>
            </a:extLst>
          </p:cNvPr>
          <p:cNvSpPr>
            <a:spLocks noGrp="1" noRot="1"/>
          </p:cNvSpPr>
          <p:nvPr>
            <p:ph type="title"/>
          </p:nvPr>
        </p:nvSpPr>
        <p:spPr>
          <a:xfrm>
            <a:off x="1204650" y="874277"/>
            <a:ext cx="8761413" cy="706964"/>
          </a:xfrm>
        </p:spPr>
        <p:txBody>
          <a:bodyPr/>
          <a:lstStyle/>
          <a:p>
            <a:pPr eaLnBrk="1" hangingPunct="1"/>
            <a:r>
              <a:rPr lang="fr-FR" altLang="fr-FR" dirty="0">
                <a:ea typeface="ＭＳ Ｐゴシック" panose="020B0600070205080204" pitchFamily="34" charset="-128"/>
              </a:rPr>
              <a:t>2. Epidémiologie</a:t>
            </a:r>
          </a:p>
        </p:txBody>
      </p:sp>
    </p:spTree>
    <p:extLst>
      <p:ext uri="{BB962C8B-B14F-4D97-AF65-F5344CB8AC3E}">
        <p14:creationId xmlns:p14="http://schemas.microsoft.com/office/powerpoint/2010/main" val="61582492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626165" y="632102"/>
            <a:ext cx="9560202" cy="4498975"/>
          </a:xfrm>
        </p:spPr>
        <p:txBody>
          <a:bodyPr>
            <a:normAutofit/>
          </a:bodyPr>
          <a:lstStyle/>
          <a:p>
            <a:pPr algn="ctr">
              <a:buNone/>
              <a:defRPr/>
            </a:pPr>
            <a:r>
              <a:rPr lang="fr-FR" altLang="fr-FR" sz="4800" dirty="0">
                <a:solidFill>
                  <a:schemeClr val="bg1"/>
                </a:solidFill>
                <a:effectLst>
                  <a:outerShdw blurRad="38100" dist="38100" dir="2700000" algn="tl">
                    <a:srgbClr val="C0C0C0"/>
                  </a:outerShdw>
                </a:effectLst>
                <a:latin typeface="+mj-lt"/>
                <a:ea typeface="ＭＳ Ｐゴシック" panose="020B0600070205080204" pitchFamily="34" charset="-128"/>
              </a:rPr>
              <a:t>3. Synthèse de certaines études empiriques</a:t>
            </a:r>
          </a:p>
        </p:txBody>
      </p:sp>
    </p:spTree>
    <p:extLst>
      <p:ext uri="{BB962C8B-B14F-4D97-AF65-F5344CB8AC3E}">
        <p14:creationId xmlns:p14="http://schemas.microsoft.com/office/powerpoint/2010/main" val="569108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6D37064F-5F5C-134B-8A8C-DAD713102468}"/>
              </a:ext>
            </a:extLst>
          </p:cNvPr>
          <p:cNvSpPr>
            <a:spLocks noGrp="1" noRot="1"/>
          </p:cNvSpPr>
          <p:nvPr>
            <p:ph idx="1"/>
          </p:nvPr>
        </p:nvSpPr>
        <p:spPr>
          <a:xfrm>
            <a:off x="133007" y="2459245"/>
            <a:ext cx="11535533" cy="4962525"/>
          </a:xfrm>
        </p:spPr>
        <p:txBody>
          <a:bodyPr>
            <a:noAutofit/>
          </a:bodyPr>
          <a:lstStyle/>
          <a:p>
            <a:pPr algn="just"/>
            <a:r>
              <a:rPr lang="fr-FR" altLang="fr-FR" sz="2800" dirty="0">
                <a:ea typeface="ＭＳ Ｐゴシック" panose="020B0600070205080204" pitchFamily="34" charset="-128"/>
              </a:rPr>
              <a:t>le trouble borderline est un diagnostic dont la validité clinique et la stabilité temporelle paraissent suffisantes ; </a:t>
            </a:r>
          </a:p>
          <a:p>
            <a:pPr algn="just"/>
            <a:r>
              <a:rPr lang="fr-FR" altLang="fr-FR" sz="2800" dirty="0">
                <a:ea typeface="ＭＳ Ｐゴシック" panose="020B0600070205080204" pitchFamily="34" charset="-128"/>
              </a:rPr>
              <a:t>il n'a pas été retrouvé de lien significatif entre ce registre de trouble et le diagnostic de schizophrénie alors qu'il en existe un entre personnalité limite et trouble de l'humeur ; </a:t>
            </a:r>
          </a:p>
          <a:p>
            <a:pPr algn="just"/>
            <a:r>
              <a:rPr lang="fr-FR" altLang="fr-FR" sz="2800" dirty="0">
                <a:ea typeface="ＭＳ Ｐゴシック" panose="020B0600070205080204" pitchFamily="34" charset="-128"/>
              </a:rPr>
              <a:t>la nature exacte de celui-ci reste cependant incertaine et non spécifique  la prise en charge spécialisée des sujets borderline débute en général vers la fin de l'adolescence ; </a:t>
            </a:r>
          </a:p>
        </p:txBody>
      </p:sp>
      <p:sp>
        <p:nvSpPr>
          <p:cNvPr id="3" name="Rectangle 2">
            <a:extLst>
              <a:ext uri="{FF2B5EF4-FFF2-40B4-BE49-F238E27FC236}">
                <a16:creationId xmlns:a16="http://schemas.microsoft.com/office/drawing/2014/main" id="{B8C188DF-B355-314F-BBC4-EA25180FD51D}"/>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Tree>
    <p:extLst>
      <p:ext uri="{BB962C8B-B14F-4D97-AF65-F5344CB8AC3E}">
        <p14:creationId xmlns:p14="http://schemas.microsoft.com/office/powerpoint/2010/main" val="106355104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B6EDCD11-5B06-2042-96E4-EF62EB5316A6}"/>
              </a:ext>
            </a:extLst>
          </p:cNvPr>
          <p:cNvSpPr>
            <a:spLocks noGrp="1" noRot="1"/>
          </p:cNvSpPr>
          <p:nvPr>
            <p:ph idx="1"/>
          </p:nvPr>
        </p:nvSpPr>
        <p:spPr>
          <a:xfrm>
            <a:off x="218661" y="2113447"/>
            <a:ext cx="11441353" cy="4964113"/>
          </a:xfrm>
        </p:spPr>
        <p:txBody>
          <a:bodyPr>
            <a:normAutofit/>
          </a:bodyPr>
          <a:lstStyle/>
          <a:p>
            <a:pPr algn="just"/>
            <a:r>
              <a:rPr lang="fr-FR" altLang="fr-FR" sz="2800" dirty="0">
                <a:ea typeface="ＭＳ Ｐゴシック" panose="020B0600070205080204" pitchFamily="34" charset="-128"/>
              </a:rPr>
              <a:t>les deux tiers des patients restent dysfonctionnels pendant une vingtaine d'années, le cap de vulnérabilité maximale se situant autour de la trentaine, </a:t>
            </a:r>
          </a:p>
          <a:p>
            <a:pPr algn="just"/>
            <a:r>
              <a:rPr lang="fr-FR" altLang="fr-FR" sz="2800" dirty="0">
                <a:ea typeface="ＭＳ Ｐゴシック" panose="020B0600070205080204" pitchFamily="34" charset="-128"/>
              </a:rPr>
              <a:t>le risque suicidaire avoisinant alors les 5 % ; </a:t>
            </a:r>
          </a:p>
          <a:p>
            <a:pPr algn="just"/>
            <a:r>
              <a:rPr lang="fr-FR" altLang="fr-FR" sz="2800" dirty="0">
                <a:ea typeface="ＭＳ Ｐゴシック" panose="020B0600070205080204" pitchFamily="34" charset="-128"/>
              </a:rPr>
              <a:t>par la suite, la majorité des patients obtiennent une insertion socioprofessionnelle d'assez bonne qualité ;</a:t>
            </a:r>
          </a:p>
          <a:p>
            <a:pPr algn="just"/>
            <a:r>
              <a:rPr lang="fr-FR" altLang="fr-FR" sz="2800" dirty="0">
                <a:ea typeface="ＭＳ Ｐゴシック" panose="020B0600070205080204" pitchFamily="34" charset="-128"/>
              </a:rPr>
              <a:t>les associations qui aggravent le pronostic sont les troubles </a:t>
            </a:r>
            <a:r>
              <a:rPr lang="fr-FR" altLang="fr-FR" sz="2800" dirty="0" err="1">
                <a:solidFill>
                  <a:srgbClr val="FF0000"/>
                </a:solidFill>
                <a:ea typeface="ＭＳ Ｐゴシック" panose="020B0600070205080204" pitchFamily="34" charset="-128"/>
              </a:rPr>
              <a:t>schizotypiques</a:t>
            </a:r>
            <a:r>
              <a:rPr lang="fr-FR" altLang="fr-FR" sz="2800" dirty="0">
                <a:solidFill>
                  <a:srgbClr val="FF0000"/>
                </a:solidFill>
                <a:ea typeface="ＭＳ Ｐゴシック" panose="020B0600070205080204" pitchFamily="34" charset="-128"/>
              </a:rPr>
              <a:t> ou antisociaux </a:t>
            </a:r>
            <a:r>
              <a:rPr lang="fr-FR" altLang="fr-FR" sz="2800" dirty="0">
                <a:ea typeface="ＭＳ Ｐゴシック" panose="020B0600070205080204" pitchFamily="34" charset="-128"/>
              </a:rPr>
              <a:t>de la personnalité, les troubles affectifs (dépression surtout) et les </a:t>
            </a:r>
            <a:r>
              <a:rPr lang="fr-FR" altLang="fr-FR" sz="2800" dirty="0">
                <a:solidFill>
                  <a:srgbClr val="FF0000"/>
                </a:solidFill>
                <a:ea typeface="ＭＳ Ｐゴシック" panose="020B0600070205080204" pitchFamily="34" charset="-128"/>
              </a:rPr>
              <a:t>antécédents parentaux de sévices chroniques précoces </a:t>
            </a:r>
          </a:p>
          <a:p>
            <a:pPr algn="just"/>
            <a:endParaRPr lang="fr-FR" altLang="fr-FR" dirty="0">
              <a:ea typeface="ＭＳ Ｐゴシック" panose="020B0600070205080204" pitchFamily="34" charset="-128"/>
            </a:endParaRPr>
          </a:p>
        </p:txBody>
      </p:sp>
      <p:sp>
        <p:nvSpPr>
          <p:cNvPr id="3" name="Rectangle 2">
            <a:extLst>
              <a:ext uri="{FF2B5EF4-FFF2-40B4-BE49-F238E27FC236}">
                <a16:creationId xmlns:a16="http://schemas.microsoft.com/office/drawing/2014/main" id="{E5859188-B03C-FE49-BD3F-D9EE9A75F5F6}"/>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Tree>
    <p:extLst>
      <p:ext uri="{BB962C8B-B14F-4D97-AF65-F5344CB8AC3E}">
        <p14:creationId xmlns:p14="http://schemas.microsoft.com/office/powerpoint/2010/main" val="858301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1. Introduction</a:t>
            </a:r>
          </a:p>
        </p:txBody>
      </p:sp>
      <p:sp>
        <p:nvSpPr>
          <p:cNvPr id="72706" name="Rectangle 3"/>
          <p:cNvSpPr>
            <a:spLocks noGrp="1" noRot="1" noChangeArrowheads="1"/>
          </p:cNvSpPr>
          <p:nvPr>
            <p:ph idx="1"/>
          </p:nvPr>
        </p:nvSpPr>
        <p:spPr>
          <a:xfrm>
            <a:off x="367748" y="2603500"/>
            <a:ext cx="11336572" cy="3416300"/>
          </a:xfrm>
        </p:spPr>
        <p:txBody>
          <a:bodyPr/>
          <a:lstStyle/>
          <a:p>
            <a:pPr eaLnBrk="1" hangingPunct="1">
              <a:lnSpc>
                <a:spcPct val="90000"/>
              </a:lnSpc>
            </a:pPr>
            <a:endParaRPr lang="fr-FR" altLang="x-none" sz="2800" b="1" dirty="0">
              <a:ea typeface="ＭＳ Ｐゴシック" charset="-128"/>
            </a:endParaRPr>
          </a:p>
          <a:p>
            <a:pPr marL="0" indent="0" algn="just">
              <a:lnSpc>
                <a:spcPct val="90000"/>
              </a:lnSpc>
              <a:buNone/>
            </a:pPr>
            <a:r>
              <a:rPr lang="fr-FR" altLang="x-none" sz="2800" dirty="0">
                <a:solidFill>
                  <a:srgbClr val="003399"/>
                </a:solidFill>
                <a:ea typeface="ＭＳ Ｐゴシック" charset="-128"/>
              </a:rPr>
              <a:t>L'«exceptionnel», l'événement traumatique, qui, comme l'a indiqué FREUD, requiert la surprise, est devenu quotidien et presque courant : les agressions dans les grands centres urbains, les accidents de la route et du travail sont à l'origine d'une grande partie des troubles psychiques traumatiques actuels.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a:extLst>
              <a:ext uri="{FF2B5EF4-FFF2-40B4-BE49-F238E27FC236}">
                <a16:creationId xmlns:a16="http://schemas.microsoft.com/office/drawing/2014/main" id="{6000DAB2-345F-0C4E-A632-1C4EA1CF746D}"/>
              </a:ext>
            </a:extLst>
          </p:cNvPr>
          <p:cNvSpPr>
            <a:spLocks noGrp="1" noRot="1"/>
          </p:cNvSpPr>
          <p:nvPr>
            <p:ph idx="1"/>
          </p:nvPr>
        </p:nvSpPr>
        <p:spPr>
          <a:xfrm>
            <a:off x="89452" y="2831619"/>
            <a:ext cx="11648661" cy="4962525"/>
          </a:xfrm>
        </p:spPr>
        <p:txBody>
          <a:bodyPr>
            <a:normAutofit/>
          </a:bodyPr>
          <a:lstStyle/>
          <a:p>
            <a:pPr algn="just"/>
            <a:r>
              <a:rPr lang="fr-FR" altLang="fr-FR" sz="2800" dirty="0">
                <a:ea typeface="ＭＳ Ｐゴシック" panose="020B0600070205080204" pitchFamily="34" charset="-128"/>
              </a:rPr>
              <a:t>les études familiales mettent en évidence la fréquence des antécédents de séparations et pertes précoces, d'échec du couple parental , de sévices physiques et sexuels  au point qu'environ 3 % des patients limites répondent aux critères des </a:t>
            </a:r>
            <a:r>
              <a:rPr lang="fr-FR" altLang="fr-FR" sz="2800" dirty="0">
                <a:solidFill>
                  <a:srgbClr val="FF0000"/>
                </a:solidFill>
                <a:ea typeface="ＭＳ Ｐゴシック" panose="020B0600070205080204" pitchFamily="34" charset="-128"/>
              </a:rPr>
              <a:t>états de stress post-traumatique </a:t>
            </a:r>
            <a:r>
              <a:rPr lang="fr-FR" altLang="fr-FR" sz="2800" dirty="0">
                <a:ea typeface="ＭＳ Ｐゴシック" panose="020B0600070205080204" pitchFamily="34" charset="-128"/>
              </a:rPr>
              <a:t>; </a:t>
            </a:r>
          </a:p>
          <a:p>
            <a:pPr algn="just"/>
            <a:r>
              <a:rPr lang="fr-FR" altLang="fr-FR" sz="2800" dirty="0">
                <a:ea typeface="ＭＳ Ｐゴシック" panose="020B0600070205080204" pitchFamily="34" charset="-128"/>
              </a:rPr>
              <a:t>il existe également une forte stabilité intrafamiliale du diagnostic de personnalité limite </a:t>
            </a:r>
          </a:p>
        </p:txBody>
      </p:sp>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Tree>
    <p:extLst>
      <p:ext uri="{BB962C8B-B14F-4D97-AF65-F5344CB8AC3E}">
        <p14:creationId xmlns:p14="http://schemas.microsoft.com/office/powerpoint/2010/main" val="317772471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
        <p:nvSpPr>
          <p:cNvPr id="6" name="Rectangle 3">
            <a:extLst>
              <a:ext uri="{FF2B5EF4-FFF2-40B4-BE49-F238E27FC236}">
                <a16:creationId xmlns:a16="http://schemas.microsoft.com/office/drawing/2014/main" id="{A94A1184-82A7-644E-9047-15BA45DDA67E}"/>
              </a:ext>
            </a:extLst>
          </p:cNvPr>
          <p:cNvSpPr txBox="1">
            <a:spLocks/>
          </p:cNvSpPr>
          <p:nvPr/>
        </p:nvSpPr>
        <p:spPr>
          <a:xfrm>
            <a:off x="0" y="2683013"/>
            <a:ext cx="1149957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Le lien entre traumatisme précoce et développement d’une PBL : Seuls 6,1 % des patients borderline (contre 61,5 % de la population témoin) n'ont rapporté aucun événement traumatique grave. </a:t>
            </a:r>
          </a:p>
          <a:p>
            <a:pPr algn="just">
              <a:lnSpc>
                <a:spcPct val="90000"/>
              </a:lnSpc>
            </a:pPr>
            <a:endParaRPr lang="fr-FR" altLang="fr-FR" sz="2800" dirty="0">
              <a:ea typeface="ＭＳ Ｐゴシック" panose="020B0600070205080204" pitchFamily="34" charset="-128"/>
            </a:endParaRPr>
          </a:p>
          <a:p>
            <a:pPr algn="just">
              <a:lnSpc>
                <a:spcPct val="90000"/>
              </a:lnSpc>
            </a:pPr>
            <a:r>
              <a:rPr lang="fr-FR" altLang="fr-FR" sz="2800" dirty="0">
                <a:ea typeface="ＭＳ Ｐゴシック" panose="020B0600070205080204" pitchFamily="34" charset="-128"/>
              </a:rPr>
              <a:t>L’attitude parentale a été étudiée également : elle était significativement plus défavorable dans le groupe borderline. </a:t>
            </a:r>
            <a:endParaRPr lang="fr-FR" altLang="fr-FR" sz="2800" dirty="0">
              <a:solidFill>
                <a:schemeClr val="tx2"/>
              </a:solidFill>
              <a:ea typeface="ＭＳ Ｐゴシック" panose="020B0600070205080204" pitchFamily="34" charset="-128"/>
            </a:endParaRPr>
          </a:p>
        </p:txBody>
      </p:sp>
    </p:spTree>
    <p:extLst>
      <p:ext uri="{BB962C8B-B14F-4D97-AF65-F5344CB8AC3E}">
        <p14:creationId xmlns:p14="http://schemas.microsoft.com/office/powerpoint/2010/main" val="42340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eaLnBrk="1" hangingPunct="1"/>
            <a:r>
              <a:rPr lang="fr-FR" altLang="fr-FR" dirty="0">
                <a:ea typeface="ＭＳ Ｐゴシック" panose="020B0600070205080204" pitchFamily="34" charset="-128"/>
              </a:rPr>
              <a:t>3. Synthèse de certaines études empiriques</a:t>
            </a:r>
          </a:p>
        </p:txBody>
      </p:sp>
      <p:sp>
        <p:nvSpPr>
          <p:cNvPr id="6" name="Rectangle 3">
            <a:extLst>
              <a:ext uri="{FF2B5EF4-FFF2-40B4-BE49-F238E27FC236}">
                <a16:creationId xmlns:a16="http://schemas.microsoft.com/office/drawing/2014/main" id="{A94A1184-82A7-644E-9047-15BA45DDA67E}"/>
              </a:ext>
            </a:extLst>
          </p:cNvPr>
          <p:cNvSpPr txBox="1">
            <a:spLocks/>
          </p:cNvSpPr>
          <p:nvPr/>
        </p:nvSpPr>
        <p:spPr>
          <a:xfrm>
            <a:off x="0" y="2683013"/>
            <a:ext cx="1149957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Dans les années 2000, des recherches prospectives, appliquant une méthodologie rigoureuse, montrent qu’en réalité, l’évolution du trouble de PBL semble plus favorable qu’on ne le croyait jusque-là : </a:t>
            </a:r>
          </a:p>
          <a:p>
            <a:pPr marL="400050" lvl="1" indent="0" algn="just">
              <a:lnSpc>
                <a:spcPct val="90000"/>
              </a:lnSpc>
              <a:buNone/>
            </a:pPr>
            <a:r>
              <a:rPr lang="fr-FR" altLang="fr-FR" sz="2600" dirty="0">
                <a:ea typeface="ＭＳ Ｐゴシック" panose="020B0600070205080204" pitchFamily="34" charset="-128"/>
              </a:rPr>
              <a:t>-amélioration de la symptomatologie avec l’âge, </a:t>
            </a:r>
          </a:p>
          <a:p>
            <a:pPr marL="400050" lvl="1" indent="0" algn="just">
              <a:lnSpc>
                <a:spcPct val="90000"/>
              </a:lnSpc>
              <a:buNone/>
            </a:pPr>
            <a:r>
              <a:rPr lang="fr-FR" altLang="fr-FR" sz="2600" dirty="0">
                <a:ea typeface="ＭＳ Ｐゴシック" panose="020B0600070205080204" pitchFamily="34" charset="-128"/>
              </a:rPr>
              <a:t>- évolution du trouble vers une schizophrénie confirmée comme étant exceptionnelle (</a:t>
            </a:r>
            <a:r>
              <a:rPr lang="fr-FR" altLang="fr-FR" sz="2600" dirty="0" err="1">
                <a:ea typeface="ＭＳ Ｐゴシック" panose="020B0600070205080204" pitchFamily="34" charset="-128"/>
              </a:rPr>
              <a:t>Karaklic</a:t>
            </a:r>
            <a:r>
              <a:rPr lang="fr-FR" altLang="fr-FR" sz="2600" dirty="0">
                <a:ea typeface="ＭＳ Ｐゴシック" panose="020B0600070205080204" pitchFamily="34" charset="-128"/>
              </a:rPr>
              <a:t> &amp; </a:t>
            </a:r>
            <a:r>
              <a:rPr lang="fr-FR" altLang="fr-FR" sz="2600" dirty="0" err="1">
                <a:ea typeface="ＭＳ Ｐゴシック" panose="020B0600070205080204" pitchFamily="34" charset="-128"/>
              </a:rPr>
              <a:t>Bungener</a:t>
            </a:r>
            <a:r>
              <a:rPr lang="fr-FR" altLang="fr-FR" sz="2600" dirty="0">
                <a:ea typeface="ＭＳ Ｐゴシック" panose="020B0600070205080204" pitchFamily="34" charset="-128"/>
              </a:rPr>
              <a:t>, 2010). </a:t>
            </a:r>
            <a:endParaRPr lang="fr-FR" altLang="fr-FR" sz="2600" dirty="0">
              <a:solidFill>
                <a:schemeClr val="tx2"/>
              </a:solidFill>
              <a:ea typeface="ＭＳ Ｐゴシック" panose="020B0600070205080204" pitchFamily="34" charset="-128"/>
            </a:endParaRPr>
          </a:p>
        </p:txBody>
      </p:sp>
    </p:spTree>
    <p:extLst>
      <p:ext uri="{BB962C8B-B14F-4D97-AF65-F5344CB8AC3E}">
        <p14:creationId xmlns:p14="http://schemas.microsoft.com/office/powerpoint/2010/main" val="1427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609836" y="550460"/>
            <a:ext cx="9560202" cy="4498975"/>
          </a:xfrm>
        </p:spPr>
        <p:txBody>
          <a:bodyPr>
            <a:normAutofit/>
          </a:body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4. Le trouble borderline est-il une catégorie diagnostique ou une dimension ?</a:t>
            </a:r>
          </a:p>
        </p:txBody>
      </p:sp>
    </p:spTree>
    <p:extLst>
      <p:ext uri="{BB962C8B-B14F-4D97-AF65-F5344CB8AC3E}">
        <p14:creationId xmlns:p14="http://schemas.microsoft.com/office/powerpoint/2010/main" val="1145409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algn="ctr">
              <a:defRPr/>
            </a:pPr>
            <a:r>
              <a:rPr lang="fr-FR" altLang="fr-FR" dirty="0">
                <a:solidFill>
                  <a:schemeClr val="bg1"/>
                </a:solidFill>
                <a:effectLst>
                  <a:outerShdw blurRad="38100" dist="38100" dir="2700000" algn="tl">
                    <a:srgbClr val="C0C0C0"/>
                  </a:outerShdw>
                </a:effectLst>
                <a:ea typeface="ＭＳ Ｐゴシック" panose="020B0600070205080204" pitchFamily="34" charset="-128"/>
              </a:rPr>
              <a:t>4. Le trouble borderline est-il une catégorie diagnostique ou une dimension ?</a:t>
            </a:r>
          </a:p>
        </p:txBody>
      </p:sp>
      <p:sp>
        <p:nvSpPr>
          <p:cNvPr id="6" name="Rectangle 3">
            <a:extLst>
              <a:ext uri="{FF2B5EF4-FFF2-40B4-BE49-F238E27FC236}">
                <a16:creationId xmlns:a16="http://schemas.microsoft.com/office/drawing/2014/main" id="{A94A1184-82A7-644E-9047-15BA45DDA67E}"/>
              </a:ext>
            </a:extLst>
          </p:cNvPr>
          <p:cNvSpPr txBox="1">
            <a:spLocks/>
          </p:cNvSpPr>
          <p:nvPr/>
        </p:nvSpPr>
        <p:spPr>
          <a:xfrm>
            <a:off x="0" y="2683013"/>
            <a:ext cx="1149957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L'approche catégorielle choisie par la plupart des auteurs (et retenue dans les classifications internationales les plus utilisées) limite la décision clinique à la question suivante : le sujet est-il ou n'est-il pas borderline ? </a:t>
            </a:r>
          </a:p>
          <a:p>
            <a:pPr algn="just">
              <a:lnSpc>
                <a:spcPct val="90000"/>
              </a:lnSpc>
            </a:pPr>
            <a:endParaRPr lang="fr-FR" altLang="fr-FR" sz="2600" dirty="0">
              <a:ea typeface="ＭＳ Ｐゴシック" panose="020B0600070205080204" pitchFamily="34" charset="-128"/>
            </a:endParaRPr>
          </a:p>
          <a:p>
            <a:pPr algn="just">
              <a:lnSpc>
                <a:spcPct val="90000"/>
              </a:lnSpc>
            </a:pPr>
            <a:r>
              <a:rPr lang="fr-FR" altLang="fr-FR" sz="2800" dirty="0">
                <a:solidFill>
                  <a:schemeClr val="tx2"/>
                </a:solidFill>
                <a:ea typeface="ＭＳ Ｐゴシック" panose="020B0600070205080204" pitchFamily="34" charset="-128"/>
              </a:rPr>
              <a:t>L'option dimensionnelle, bien que pressentie comme plus adaptée à l'hétérogénéité des situations cliniques</a:t>
            </a:r>
          </a:p>
        </p:txBody>
      </p:sp>
    </p:spTree>
    <p:extLst>
      <p:ext uri="{BB962C8B-B14F-4D97-AF65-F5344CB8AC3E}">
        <p14:creationId xmlns:p14="http://schemas.microsoft.com/office/powerpoint/2010/main" val="273134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392F4-72BF-4F49-BF5F-143EE9DFA548}"/>
              </a:ext>
            </a:extLst>
          </p:cNvPr>
          <p:cNvSpPr>
            <a:spLocks noGrp="1" noRot="1"/>
          </p:cNvSpPr>
          <p:nvPr>
            <p:ph type="title"/>
          </p:nvPr>
        </p:nvSpPr>
        <p:spPr>
          <a:xfrm>
            <a:off x="824948" y="874277"/>
            <a:ext cx="9720469" cy="865071"/>
          </a:xfrm>
        </p:spPr>
        <p:txBody>
          <a:bodyPr/>
          <a:lstStyle/>
          <a:p>
            <a:pPr algn="ctr">
              <a:defRPr/>
            </a:pPr>
            <a:r>
              <a:rPr lang="fr-FR" altLang="fr-FR" dirty="0">
                <a:solidFill>
                  <a:schemeClr val="bg1"/>
                </a:solidFill>
                <a:effectLst>
                  <a:outerShdw blurRad="38100" dist="38100" dir="2700000" algn="tl">
                    <a:srgbClr val="C0C0C0"/>
                  </a:outerShdw>
                </a:effectLst>
                <a:ea typeface="ＭＳ Ｐゴシック" panose="020B0600070205080204" pitchFamily="34" charset="-128"/>
              </a:rPr>
              <a:t>4. Le trouble borderline est-il une catégorie diagnostique ou une dimension ?</a:t>
            </a:r>
          </a:p>
        </p:txBody>
      </p:sp>
      <p:sp>
        <p:nvSpPr>
          <p:cNvPr id="6" name="Rectangle 3">
            <a:extLst>
              <a:ext uri="{FF2B5EF4-FFF2-40B4-BE49-F238E27FC236}">
                <a16:creationId xmlns:a16="http://schemas.microsoft.com/office/drawing/2014/main" id="{A94A1184-82A7-644E-9047-15BA45DDA67E}"/>
              </a:ext>
            </a:extLst>
          </p:cNvPr>
          <p:cNvSpPr txBox="1">
            <a:spLocks/>
          </p:cNvSpPr>
          <p:nvPr/>
        </p:nvSpPr>
        <p:spPr>
          <a:xfrm>
            <a:off x="0" y="2683013"/>
            <a:ext cx="1149957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Les gestes </a:t>
            </a:r>
            <a:r>
              <a:rPr lang="fr-FR" altLang="fr-FR" sz="2800" dirty="0" err="1">
                <a:ea typeface="ＭＳ Ｐゴシック" panose="020B0600070205080204" pitchFamily="34" charset="-128"/>
              </a:rPr>
              <a:t>autoagressifs</a:t>
            </a:r>
            <a:r>
              <a:rPr lang="fr-FR" altLang="fr-FR" sz="2800" dirty="0">
                <a:ea typeface="ＭＳ Ｐゴシック" panose="020B0600070205080204" pitchFamily="34" charset="-128"/>
              </a:rPr>
              <a:t>, les relations d'objet intenses et instables et une forte impulsivité sont, globalement, les variables les plus utiles au diagnostic, </a:t>
            </a:r>
          </a:p>
          <a:p>
            <a:pPr algn="just">
              <a:lnSpc>
                <a:spcPct val="90000"/>
              </a:lnSpc>
            </a:pPr>
            <a:r>
              <a:rPr lang="fr-FR" altLang="fr-FR" sz="2800" dirty="0">
                <a:ea typeface="ＭＳ Ｐゴシック" panose="020B0600070205080204" pitchFamily="34" charset="-128"/>
              </a:rPr>
              <a:t>L'absence d'impulsivité et d'instabilité affective permettrait, en général, d'infirmer celui-ci. </a:t>
            </a:r>
            <a:endParaRPr lang="fr-FR" altLang="fr-FR" sz="2800" dirty="0">
              <a:solidFill>
                <a:schemeClr val="tx2"/>
              </a:solidFill>
              <a:ea typeface="ＭＳ Ｐゴシック" panose="020B0600070205080204" pitchFamily="34" charset="-128"/>
            </a:endParaRPr>
          </a:p>
        </p:txBody>
      </p:sp>
    </p:spTree>
    <p:extLst>
      <p:ext uri="{BB962C8B-B14F-4D97-AF65-F5344CB8AC3E}">
        <p14:creationId xmlns:p14="http://schemas.microsoft.com/office/powerpoint/2010/main" val="34618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626165" y="632102"/>
            <a:ext cx="9560202" cy="4498975"/>
          </a:xfrm>
        </p:spPr>
        <p:txBody>
          <a:bodyPr>
            <a:normAutofit/>
          </a:bodyPr>
          <a:lstStyle/>
          <a:p>
            <a:pPr algn="ctr">
              <a:buNone/>
              <a:defRPr/>
            </a:pPr>
            <a:r>
              <a:rPr lang="fr-FR" altLang="fr-FR" sz="4800" dirty="0">
                <a:solidFill>
                  <a:schemeClr val="bg1"/>
                </a:solidFill>
                <a:effectLst>
                  <a:outerShdw blurRad="38100" dist="38100" dir="2700000" algn="tl">
                    <a:srgbClr val="C0C0C0"/>
                  </a:outerShdw>
                </a:effectLst>
                <a:ea typeface="ＭＳ Ｐゴシック" panose="020B0600070205080204" pitchFamily="34" charset="-128"/>
              </a:rPr>
              <a:t>5. L’idée de troubles de la personnalité : DSM et CIM</a:t>
            </a:r>
          </a:p>
        </p:txBody>
      </p:sp>
    </p:spTree>
    <p:extLst>
      <p:ext uri="{BB962C8B-B14F-4D97-AF65-F5344CB8AC3E}">
        <p14:creationId xmlns:p14="http://schemas.microsoft.com/office/powerpoint/2010/main" val="1147008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967BCF2C-9560-2D45-9AA3-1558217D651C}"/>
              </a:ext>
            </a:extLst>
          </p:cNvPr>
          <p:cNvSpPr>
            <a:spLocks noGrp="1" noRot="1" noChangeArrowheads="1"/>
          </p:cNvSpPr>
          <p:nvPr>
            <p:ph idx="1"/>
          </p:nvPr>
        </p:nvSpPr>
        <p:spPr>
          <a:xfrm>
            <a:off x="626165" y="632102"/>
            <a:ext cx="9560202" cy="1445176"/>
          </a:xfrm>
        </p:spPr>
        <p:txBody>
          <a:bodyPr>
            <a:normAutofit/>
          </a:body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p:txBody>
      </p:sp>
      <p:pic>
        <p:nvPicPr>
          <p:cNvPr id="2" name="Image 1">
            <a:extLst>
              <a:ext uri="{FF2B5EF4-FFF2-40B4-BE49-F238E27FC236}">
                <a16:creationId xmlns:a16="http://schemas.microsoft.com/office/drawing/2014/main" id="{CB1D6F44-5FB4-624C-89A8-02EDBF1C1B87}"/>
              </a:ext>
            </a:extLst>
          </p:cNvPr>
          <p:cNvPicPr>
            <a:picLocks noChangeAspect="1"/>
          </p:cNvPicPr>
          <p:nvPr/>
        </p:nvPicPr>
        <p:blipFill>
          <a:blip r:embed="rId3"/>
          <a:stretch>
            <a:fillRect/>
          </a:stretch>
        </p:blipFill>
        <p:spPr>
          <a:xfrm>
            <a:off x="10186367" y="3714473"/>
            <a:ext cx="1580046" cy="2044765"/>
          </a:xfrm>
          <a:prstGeom prst="rect">
            <a:avLst/>
          </a:prstGeom>
        </p:spPr>
      </p:pic>
      <p:sp>
        <p:nvSpPr>
          <p:cNvPr id="4" name="Rectangle 3">
            <a:extLst>
              <a:ext uri="{FF2B5EF4-FFF2-40B4-BE49-F238E27FC236}">
                <a16:creationId xmlns:a16="http://schemas.microsoft.com/office/drawing/2014/main" id="{E26BBEFC-1C36-A24C-9A93-2C757AA11990}"/>
              </a:ext>
            </a:extLst>
          </p:cNvPr>
          <p:cNvSpPr txBox="1">
            <a:spLocks/>
          </p:cNvSpPr>
          <p:nvPr/>
        </p:nvSpPr>
        <p:spPr>
          <a:xfrm>
            <a:off x="0" y="2683013"/>
            <a:ext cx="10008704" cy="346930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90000"/>
              </a:lnSpc>
            </a:pPr>
            <a:r>
              <a:rPr lang="fr-FR" altLang="fr-FR" sz="2800" dirty="0">
                <a:ea typeface="ＭＳ Ｐゴシック" panose="020B0600070205080204" pitchFamily="34" charset="-128"/>
              </a:rPr>
              <a:t>Les troubles de la personnalité décrits dans les principales classifications des troubles mentaux, la CIM et le DSM, sont dérivés des conceptions de Kurt Schneider. </a:t>
            </a:r>
          </a:p>
          <a:p>
            <a:pPr algn="just">
              <a:lnSpc>
                <a:spcPct val="90000"/>
              </a:lnSpc>
            </a:pPr>
            <a:r>
              <a:rPr lang="fr-FR" altLang="fr-FR" sz="2800" dirty="0">
                <a:ea typeface="ＭＳ Ｐゴシック" panose="020B0600070205080204" pitchFamily="34" charset="-128"/>
              </a:rPr>
              <a:t>Cet auteur a décrit en 1923 dix types de personnalités anormales qualifiées de « personnalités psychopathiques »</a:t>
            </a:r>
            <a:endParaRPr lang="fr-FR" altLang="fr-FR" sz="2800" dirty="0">
              <a:solidFill>
                <a:schemeClr val="tx2"/>
              </a:solidFill>
              <a:ea typeface="ＭＳ Ｐゴシック" panose="020B0600070205080204" pitchFamily="34" charset="-128"/>
            </a:endParaRPr>
          </a:p>
        </p:txBody>
      </p:sp>
    </p:spTree>
    <p:extLst>
      <p:ext uri="{BB962C8B-B14F-4D97-AF65-F5344CB8AC3E}">
        <p14:creationId xmlns:p14="http://schemas.microsoft.com/office/powerpoint/2010/main" val="1852032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3792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37922">
                                            <p:txEl>
                                              <p:pRg st="0" end="0"/>
                                            </p:txEl>
                                          </p:spTgt>
                                        </p:tgtEl>
                                        <p:attrNameLst>
                                          <p:attrName>ppt_w</p:attrName>
                                        </p:attrNameLst>
                                      </p:cBhvr>
                                    </p:anim>
                                    <p:anim by="(#ppt_w*0.50)" calcmode="lin" valueType="num">
                                      <p:cBhvr>
                                        <p:cTn id="8" dur="500" decel="50000" autoRev="1" fill="hold">
                                          <p:stCondLst>
                                            <p:cond delay="0"/>
                                          </p:stCondLst>
                                        </p:cTn>
                                        <p:tgtEl>
                                          <p:spTgt spid="337922">
                                            <p:txEl>
                                              <p:pRg st="0" end="0"/>
                                            </p:txEl>
                                          </p:spTgt>
                                        </p:tgtEl>
                                        <p:attrNameLst>
                                          <p:attrName>ppt_x</p:attrName>
                                        </p:attrNameLst>
                                      </p:cBhvr>
                                    </p:anim>
                                    <p:anim from="(-#ppt_h/2)" to="(#ppt_y)" calcmode="lin" valueType="num">
                                      <p:cBhvr>
                                        <p:cTn id="9" dur="1000" fill="hold">
                                          <p:stCondLst>
                                            <p:cond delay="0"/>
                                          </p:stCondLst>
                                        </p:cTn>
                                        <p:tgtEl>
                                          <p:spTgt spid="337922">
                                            <p:txEl>
                                              <p:pRg st="0" end="0"/>
                                            </p:txEl>
                                          </p:spTgt>
                                        </p:tgtEl>
                                        <p:attrNameLst>
                                          <p:attrName>ppt_y</p:attrName>
                                        </p:attrNameLst>
                                      </p:cBhvr>
                                    </p:anim>
                                    <p:animRot by="21600000">
                                      <p:cBhvr>
                                        <p:cTn id="10" dur="1000" fill="hold">
                                          <p:stCondLst>
                                            <p:cond delay="0"/>
                                          </p:stCondLst>
                                        </p:cTn>
                                        <p:tgtEl>
                                          <p:spTgt spid="337922">
                                            <p:txEl>
                                              <p:pRg st="0" end="0"/>
                                            </p:txEl>
                                          </p:spTgt>
                                        </p:tgtEl>
                                        <p:attrNameLst>
                                          <p:attrName>r</p:attrName>
                                        </p:attrNameLst>
                                      </p:cBhvr>
                                    </p:animRot>
                                  </p:childTnLst>
                                </p:cTn>
                              </p:par>
                            </p:childTnLst>
                          </p:cTn>
                        </p:par>
                        <p:par>
                          <p:cTn id="11" fill="hold">
                            <p:stCondLst>
                              <p:cond delay="52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par>
                          <p:cTn id="15" fill="hold">
                            <p:stCondLst>
                              <p:cond delay="5700"/>
                            </p:stCondLst>
                            <p:childTnLst>
                              <p:par>
                                <p:cTn id="16" presetID="22" presetClass="entr" presetSubtype="8" fill="hold" grpId="0"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P spid="4" grpId="0" build="p"/>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eaLnBrk="1" hangingPunct="1"/>
            <a:r>
              <a:rPr lang="fr-FR" altLang="fr-FR" sz="2800" dirty="0">
                <a:ea typeface="ＭＳ Ｐゴシック" panose="020B0600070205080204" pitchFamily="34" charset="-128"/>
              </a:rPr>
              <a:t>La CIM-10 et le DSM-IV (idem V) proposent des critères généraux pour définir les aspects  communs à tous les troubles de la personnalité, suivis de critères spécifiques pour caractériser  les différents troubles spécifiques et pour les différencier les uns par rapport aux autres. </a:t>
            </a:r>
          </a:p>
          <a:p>
            <a:pPr algn="just" eaLnBrk="1" hangingPunct="1"/>
            <a:r>
              <a:rPr lang="fr-FR" altLang="fr-FR" sz="2800" dirty="0">
                <a:ea typeface="ＭＳ Ｐゴシック" panose="020B0600070205080204" pitchFamily="34" charset="-128"/>
              </a:rPr>
              <a:t>Dans les deux systèmes, les critères généraux des troubles de la personnalité concernent six critères </a:t>
            </a:r>
            <a:r>
              <a:rPr lang="fr-FR" altLang="fr-FR" sz="2800" dirty="0" err="1">
                <a:ea typeface="ＭＳ Ｐゴシック" panose="020B0600070205080204" pitchFamily="34" charset="-128"/>
              </a:rPr>
              <a:t>monothétiques</a:t>
            </a:r>
            <a:r>
              <a:rPr lang="fr-FR" altLang="fr-FR" sz="2800" dirty="0">
                <a:ea typeface="ＭＳ Ｐゴシック" panose="020B0600070205080204" pitchFamily="34" charset="-128"/>
              </a:rPr>
              <a:t>, c’est-à-dire que chacun est obligatoirement requis pour le diagnostic. </a:t>
            </a:r>
            <a:endParaRPr lang="fr-FR" altLang="fr-FR" sz="2800" dirty="0">
              <a:latin typeface="Tahoma" panose="020B0604030504040204" pitchFamily="34" charset="0"/>
              <a:ea typeface="ＭＳ Ｐゴシック" panose="020B0600070205080204" pitchFamily="34" charset="-128"/>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41821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DSM-5, chapitre des troubles de la personnalité,</a:t>
            </a:r>
            <a:r>
              <a:rPr lang="fr-FR" sz="2400" dirty="0">
                <a:solidFill>
                  <a:schemeClr val="tx1"/>
                </a:solidFill>
              </a:rPr>
              <a:t> </a:t>
            </a:r>
            <a:r>
              <a:rPr lang="fr-FR" sz="2800" dirty="0">
                <a:solidFill>
                  <a:schemeClr val="tx1"/>
                </a:solidFill>
              </a:rPr>
              <a:t>Aucun changement, selon la décision du APA </a:t>
            </a:r>
            <a:r>
              <a:rPr lang="fr-FR" sz="2800" dirty="0" err="1">
                <a:solidFill>
                  <a:schemeClr val="tx1"/>
                </a:solidFill>
              </a:rPr>
              <a:t>Board</a:t>
            </a:r>
            <a:r>
              <a:rPr lang="fr-FR" sz="2800" dirty="0">
                <a:solidFill>
                  <a:schemeClr val="tx1"/>
                </a:solidFill>
              </a:rPr>
              <a:t> of Trustees ‘’to </a:t>
            </a:r>
            <a:r>
              <a:rPr lang="fr-FR" sz="2800" dirty="0" err="1">
                <a:solidFill>
                  <a:schemeClr val="tx1"/>
                </a:solidFill>
              </a:rPr>
              <a:t>preserve</a:t>
            </a:r>
            <a:r>
              <a:rPr lang="fr-FR" sz="2800" dirty="0">
                <a:solidFill>
                  <a:schemeClr val="tx1"/>
                </a:solidFill>
              </a:rPr>
              <a:t> </a:t>
            </a:r>
            <a:r>
              <a:rPr lang="fr-FR" sz="2800" dirty="0" err="1">
                <a:solidFill>
                  <a:schemeClr val="tx1"/>
                </a:solidFill>
              </a:rPr>
              <a:t>continuity</a:t>
            </a:r>
            <a:r>
              <a:rPr lang="fr-FR" sz="2800" dirty="0">
                <a:solidFill>
                  <a:schemeClr val="tx1"/>
                </a:solidFill>
              </a:rPr>
              <a:t>’’</a:t>
            </a:r>
          </a:p>
          <a:p>
            <a:pPr algn="just"/>
            <a:r>
              <a:rPr lang="fr-FR" sz="2400" dirty="0">
                <a:solidFill>
                  <a:schemeClr val="tx1"/>
                </a:solidFill>
              </a:rPr>
              <a:t> </a:t>
            </a:r>
            <a:r>
              <a:rPr lang="fr-FR" sz="2800" dirty="0">
                <a:solidFill>
                  <a:schemeClr val="tx1"/>
                </a:solidFill>
              </a:rPr>
              <a:t>Mot pour mot comme dans le DSM-IV–TR,</a:t>
            </a:r>
            <a:r>
              <a:rPr lang="fr-FR" sz="2400" dirty="0">
                <a:solidFill>
                  <a:schemeClr val="tx1"/>
                </a:solidFill>
              </a:rPr>
              <a:t> </a:t>
            </a:r>
            <a:r>
              <a:rPr lang="fr-FR" sz="2800" dirty="0">
                <a:solidFill>
                  <a:schemeClr val="tx1"/>
                </a:solidFill>
              </a:rPr>
              <a:t>excepté ... </a:t>
            </a:r>
            <a:endParaRPr lang="fr-FR" altLang="fr-FR" sz="2800" dirty="0">
              <a:solidFill>
                <a:schemeClr val="tx1"/>
              </a:solidFill>
              <a:ea typeface="ＭＳ Ｐゴシック" panose="020B0600070205080204" pitchFamily="34" charset="-128"/>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5.1. Critères diagnostics généraux des troubles de la personnalité </a:t>
            </a:r>
          </a:p>
          <a:p>
            <a:pPr algn="ctr">
              <a:buFont typeface="Wingdings 3" charset="2"/>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218962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377688" y="3429000"/>
            <a:ext cx="11231217" cy="4176712"/>
          </a:xfrm>
          <a:prstGeom prst="rect">
            <a:avLst/>
          </a:prstGeom>
          <a:noFill/>
          <a:ln w="9525">
            <a:noFill/>
            <a:miter lim="800000"/>
            <a:headEnd/>
            <a:tailEnd/>
          </a:ln>
          <a:effectLst/>
        </p:spPr>
        <p:txBody>
          <a:bodyPr lIns="92075" tIns="46038" rIns="92075" bIns="46038"/>
          <a:lstStyle>
            <a:lvl1pPr marL="342900" indent="-3429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just" eaLnBrk="1" hangingPunct="1">
              <a:spcBef>
                <a:spcPct val="50000"/>
              </a:spcBef>
              <a:buClr>
                <a:schemeClr val="hlink"/>
              </a:buClr>
              <a:buSzPct val="80000"/>
              <a:buFont typeface="Arial" charset="0"/>
              <a:buNone/>
              <a:defRPr/>
            </a:pPr>
            <a:r>
              <a:rPr lang="fr-FR" altLang="x-none" dirty="0">
                <a:effectLst>
                  <a:outerShdw blurRad="38100" dist="38100" dir="2700000" algn="tl">
                    <a:srgbClr val="C0C0C0"/>
                  </a:outerShdw>
                </a:effectLst>
              </a:rPr>
              <a:t>	</a:t>
            </a:r>
            <a:r>
              <a:rPr lang="fr-FR" altLang="x-none" dirty="0"/>
              <a:t>Il est tentant d'y voir l'un des symptômes d'une société au sein de laquelle </a:t>
            </a:r>
            <a:r>
              <a:rPr lang="fr-FR" altLang="x-none" dirty="0">
                <a:solidFill>
                  <a:schemeClr val="accent1">
                    <a:lumMod val="60000"/>
                    <a:lumOff val="40000"/>
                  </a:schemeClr>
                </a:solidFill>
              </a:rPr>
              <a:t>«l'illusion d'immortalité» </a:t>
            </a:r>
            <a:r>
              <a:rPr lang="fr-FR" altLang="x-none" dirty="0"/>
              <a:t>a fait faillite à l'échelon du groupe social lui-même, alors que, paradoxalement, la culture actuelle éprouve les plus grandes difficultés à traiter de la question de la mort. </a:t>
            </a:r>
          </a:p>
        </p:txBody>
      </p:sp>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 3">
            <a:extLst>
              <a:ext uri="{FF2B5EF4-FFF2-40B4-BE49-F238E27FC236}">
                <a16:creationId xmlns:a16="http://schemas.microsoft.com/office/drawing/2014/main" id="{CA21C420-3EAD-7940-9CFB-67D36F315E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208" y="0"/>
            <a:ext cx="12192000" cy="1214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13250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 3">
            <a:extLst>
              <a:ext uri="{FF2B5EF4-FFF2-40B4-BE49-F238E27FC236}">
                <a16:creationId xmlns:a16="http://schemas.microsoft.com/office/drawing/2014/main" id="{CA21C420-3EAD-7940-9CFB-67D36F315E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955159"/>
            <a:ext cx="12192000" cy="1510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63127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DSM-5, chapitre des troubles de la personnalité,</a:t>
            </a:r>
            <a:r>
              <a:rPr lang="fr-FR" sz="2400" dirty="0">
                <a:solidFill>
                  <a:schemeClr val="tx1"/>
                </a:solidFill>
              </a:rPr>
              <a:t> </a:t>
            </a:r>
            <a:r>
              <a:rPr lang="fr-FR" sz="2800" dirty="0">
                <a:solidFill>
                  <a:schemeClr val="tx1"/>
                </a:solidFill>
              </a:rPr>
              <a:t>Aucun changement, selon la décision du APA </a:t>
            </a:r>
            <a:r>
              <a:rPr lang="fr-FR" sz="2800" dirty="0" err="1">
                <a:solidFill>
                  <a:schemeClr val="tx1"/>
                </a:solidFill>
              </a:rPr>
              <a:t>Board</a:t>
            </a:r>
            <a:r>
              <a:rPr lang="fr-FR" sz="2800" dirty="0">
                <a:solidFill>
                  <a:schemeClr val="tx1"/>
                </a:solidFill>
              </a:rPr>
              <a:t> of Trustees ‘’to </a:t>
            </a:r>
            <a:r>
              <a:rPr lang="fr-FR" sz="2800" dirty="0" err="1">
                <a:solidFill>
                  <a:schemeClr val="tx1"/>
                </a:solidFill>
              </a:rPr>
              <a:t>preserve</a:t>
            </a:r>
            <a:r>
              <a:rPr lang="fr-FR" sz="2800" dirty="0">
                <a:solidFill>
                  <a:schemeClr val="tx1"/>
                </a:solidFill>
              </a:rPr>
              <a:t> </a:t>
            </a:r>
            <a:r>
              <a:rPr lang="fr-FR" sz="2800" dirty="0" err="1">
                <a:solidFill>
                  <a:schemeClr val="tx1"/>
                </a:solidFill>
              </a:rPr>
              <a:t>continuity</a:t>
            </a:r>
            <a:r>
              <a:rPr lang="fr-FR" sz="2800" dirty="0">
                <a:solidFill>
                  <a:schemeClr val="tx1"/>
                </a:solidFill>
              </a:rPr>
              <a:t>’’</a:t>
            </a:r>
          </a:p>
          <a:p>
            <a:pPr algn="just"/>
            <a:r>
              <a:rPr lang="fr-FR" sz="2400" dirty="0">
                <a:solidFill>
                  <a:schemeClr val="tx1"/>
                </a:solidFill>
              </a:rPr>
              <a:t> </a:t>
            </a:r>
            <a:r>
              <a:rPr lang="fr-FR" sz="2800" dirty="0">
                <a:solidFill>
                  <a:schemeClr val="tx1"/>
                </a:solidFill>
              </a:rPr>
              <a:t>Mot pour mot comme dans le DSM-IV–TR,</a:t>
            </a:r>
            <a:r>
              <a:rPr lang="fr-FR" sz="2400" dirty="0">
                <a:solidFill>
                  <a:schemeClr val="tx1"/>
                </a:solidFill>
              </a:rPr>
              <a:t> </a:t>
            </a:r>
            <a:r>
              <a:rPr lang="fr-FR" sz="2800" dirty="0">
                <a:solidFill>
                  <a:schemeClr val="tx1"/>
                </a:solidFill>
              </a:rPr>
              <a:t>excepté ... </a:t>
            </a:r>
            <a:endParaRPr lang="fr-FR" altLang="fr-FR" sz="2800" dirty="0">
              <a:solidFill>
                <a:schemeClr val="tx1"/>
              </a:solidFill>
              <a:ea typeface="ＭＳ Ｐゴシック" panose="020B0600070205080204" pitchFamily="34" charset="-128"/>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5.1. Critères diagnostics généraux des troubles de la personnalité </a:t>
            </a:r>
          </a:p>
          <a:p>
            <a:pPr algn="ctr">
              <a:buFont typeface="Wingdings 3" charset="2"/>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186576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A. une altération d’</a:t>
            </a:r>
            <a:r>
              <a:rPr lang="fr-FR" sz="2800" dirty="0" err="1">
                <a:solidFill>
                  <a:schemeClr val="tx1"/>
                </a:solidFill>
              </a:rPr>
              <a:t>intensite</a:t>
            </a:r>
            <a:r>
              <a:rPr lang="fr-FR" sz="2800" dirty="0">
                <a:solidFill>
                  <a:schemeClr val="tx1"/>
                </a:solidFill>
              </a:rPr>
              <a:t>́ au minimum moyenne du fonctionnement de la personnalité́ (soi/interpersonnel)</a:t>
            </a:r>
          </a:p>
          <a:p>
            <a:pPr algn="just"/>
            <a:r>
              <a:rPr lang="fr-FR" sz="2800" dirty="0">
                <a:solidFill>
                  <a:schemeClr val="tx1"/>
                </a:solidFill>
              </a:rPr>
              <a:t>B. au moins un trait pathologique de personnalité́</a:t>
            </a:r>
          </a:p>
          <a:p>
            <a:pPr algn="just"/>
            <a:r>
              <a:rPr lang="fr-FR" sz="2800" dirty="0">
                <a:solidFill>
                  <a:schemeClr val="tx1"/>
                </a:solidFill>
              </a:rPr>
              <a:t>C. les altérations du fonctionnement de la personnalité́ et l’expression des traits de personnalité́ sont relativement rigides et envahissent une large gamme de situations personnelles et sociales</a:t>
            </a:r>
          </a:p>
          <a:p>
            <a:pPr marL="0" indent="0" algn="just">
              <a:buNone/>
            </a:pPr>
            <a:r>
              <a:rPr lang="fr-FR" sz="2800" dirty="0">
                <a:solidFill>
                  <a:schemeClr val="tx1"/>
                </a:solidFill>
              </a:rPr>
              <a:t>.</a:t>
            </a:r>
            <a:endParaRPr lang="fr-FR" altLang="fr-FR" sz="2800" dirty="0">
              <a:solidFill>
                <a:schemeClr val="tx1"/>
              </a:solidFill>
              <a:ea typeface="ＭＳ Ｐゴシック" panose="020B0600070205080204" pitchFamily="34" charset="-128"/>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5.2. Un modèle alternatif avec le DSM5</a:t>
            </a:r>
          </a:p>
          <a:p>
            <a:pPr algn="ctr">
              <a:buFont typeface="Wingdings 3" charset="2"/>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173746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D. Les altérations du fonctionnement de la </a:t>
            </a:r>
            <a:r>
              <a:rPr lang="fr-FR" sz="2800" dirty="0" err="1">
                <a:solidFill>
                  <a:schemeClr val="tx1"/>
                </a:solidFill>
              </a:rPr>
              <a:t>personnalite</a:t>
            </a:r>
            <a:r>
              <a:rPr lang="fr-FR" sz="2800" dirty="0">
                <a:solidFill>
                  <a:schemeClr val="tx1"/>
                </a:solidFill>
              </a:rPr>
              <a:t>́ et l’expression des traits de personnalité́ sont relativement stables dans le temps, ayant débuté́ au plus tard à l’adolescence ou au début de l’âge adulte.</a:t>
            </a:r>
          </a:p>
          <a:p>
            <a:pPr algn="just"/>
            <a:r>
              <a:rPr lang="fr-FR" altLang="fr-FR" sz="2800" dirty="0">
                <a:solidFill>
                  <a:schemeClr val="tx1"/>
                </a:solidFill>
                <a:ea typeface="ＭＳ Ｐゴシック" panose="020B0600070205080204" pitchFamily="34" charset="-128"/>
              </a:rPr>
              <a:t> E. Les altérations du fonctionnement de la personnalité́ et l’expression des traits de personnalité́ ne sont pas mieux expliquées par un autre trouble mental</a:t>
            </a: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5.2. Un modèle alternatif avec le DSM5</a:t>
            </a:r>
          </a:p>
          <a:p>
            <a:pPr algn="ctr">
              <a:buFont typeface="Wingdings 3" charset="2"/>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402778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 F. les altérations du fonctionnement de la personnalité́ et l’expression des traits de personnalité́ ne sont pas seulement imputables aux effets physiologiques d’une substance ou à une autre affection médicale</a:t>
            </a:r>
          </a:p>
          <a:p>
            <a:pPr algn="just"/>
            <a:r>
              <a:rPr lang="fr-FR" sz="2800" dirty="0">
                <a:solidFill>
                  <a:schemeClr val="tx1"/>
                </a:solidFill>
              </a:rPr>
              <a:t>G. les altérations du fonctionnement de la personnalité́ et l’expression des traits de personnalité́ ne sont pas mieux comprises comme faisant partie d’un stade normal du développement ou d’un environnement socioculturel normal</a:t>
            </a:r>
            <a:endParaRPr lang="fr-FR" altLang="fr-FR" sz="2800" dirty="0">
              <a:solidFill>
                <a:schemeClr val="tx1"/>
              </a:solidFill>
              <a:ea typeface="ＭＳ Ｐゴシック" panose="020B0600070205080204" pitchFamily="34" charset="-128"/>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5.2. Un modèle alternatif avec le DSM5</a:t>
            </a:r>
          </a:p>
          <a:p>
            <a:pPr algn="ctr">
              <a:buFont typeface="Wingdings 3" charset="2"/>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291601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«Il est peut-être temps de reconnaître que les problèmes mentaux font partie de la vie et de la nature humaine. »</a:t>
            </a:r>
          </a:p>
          <a:p>
            <a:pPr algn="just"/>
            <a:endParaRPr lang="fr-FR" sz="2800" dirty="0">
              <a:solidFill>
                <a:schemeClr val="tx1"/>
              </a:solidFill>
            </a:endParaRPr>
          </a:p>
          <a:p>
            <a:pPr algn="just"/>
            <a:r>
              <a:rPr lang="fr-FR" sz="2800" dirty="0">
                <a:solidFill>
                  <a:schemeClr val="tx1"/>
                </a:solidFill>
              </a:rPr>
              <a:t>«Peut-être que ça aidera certains à être plus libres par rapport à leur psychisme, relève Bertrand Kiefer, rédacteur en chef de la Revue médicale suisse. Mais j’ai l’impression que cela dévalorise en même temps le diagnostic de ceux qui souffrent vraiment.» </a:t>
            </a:r>
          </a:p>
          <a:p>
            <a:pPr marL="0" indent="0" algn="just">
              <a:buNone/>
            </a:pPr>
            <a:endParaRPr lang="fr-FR" sz="2800" dirty="0">
              <a:solidFill>
                <a:schemeClr val="tx1"/>
              </a:solidFill>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5.3. Une occasion pour une critique générale</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23013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400" dirty="0">
                <a:solidFill>
                  <a:schemeClr val="tx1"/>
                </a:solidFill>
              </a:rPr>
              <a:t>Le NIMH prend ses distances  tout d’abord /DSM. «Les patients souffrant de troubles mentaux méritent mieux», a écrit l'organisation, pour ensuite   tempéré ses propos  « le DSM représente «la meilleure information actuellement disponible pour le diagnostic clinique des troubles mentaux». Utilisé notamment par les assureurs pour déterminer les traitements qui seront remboursés, le DSM influence la pratique des psychiatres du monde entier. Ses défenseurs  font valoir que le DSM n'est pas un catalogue que le grand public doit éplucher pour se trouver des problèmes, mais  un outil destiné aux spécialistes pour les aider à détecter un ensemble de symptômes. Plusieurs psychiatres soutiennent aussi que l'introduction de nouveaux troubles dans le DSM-5  permettra d'établir des diagnostics moins graves .</a:t>
            </a: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5.3. Une occasion pour une critique générale</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6917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102704" y="2567135"/>
            <a:ext cx="8306510" cy="3857625"/>
          </a:xfrm>
        </p:spPr>
        <p:txBody>
          <a:bodyPr>
            <a:noAutofit/>
          </a:bodyPr>
          <a:lstStyle/>
          <a:p>
            <a:pPr algn="just"/>
            <a:r>
              <a:rPr lang="fr-FR" sz="2400" dirty="0">
                <a:solidFill>
                  <a:schemeClr val="tx1"/>
                </a:solidFill>
              </a:rPr>
              <a:t>Critique  actif du DSM-5, prévoyait une pandémie de diagnostics psychiatriques avec le nouveau </a:t>
            </a:r>
            <a:r>
              <a:rPr lang="fr-FR" sz="2400" dirty="0" err="1">
                <a:solidFill>
                  <a:schemeClr val="tx1"/>
                </a:solidFill>
              </a:rPr>
              <a:t>manuel.Il</a:t>
            </a:r>
            <a:r>
              <a:rPr lang="fr-FR" sz="2400" dirty="0">
                <a:solidFill>
                  <a:schemeClr val="tx1"/>
                </a:solidFill>
              </a:rPr>
              <a:t> a participé aux précédentes révisions : «Avec  le DSM-IV, en 1994, nous avons contribué à créer – plusieurs épidémies.» Aux USA les cas de troubles bipolaires auraient doublé, . </a:t>
            </a:r>
          </a:p>
          <a:p>
            <a:pPr algn="just"/>
            <a:endParaRPr lang="fr-FR" sz="2400" dirty="0">
              <a:solidFill>
                <a:schemeClr val="tx1"/>
              </a:solidFill>
            </a:endParaRPr>
          </a:p>
          <a:p>
            <a:pPr algn="just"/>
            <a:r>
              <a:rPr lang="fr-FR" sz="2400" dirty="0">
                <a:solidFill>
                  <a:schemeClr val="tx1"/>
                </a:solidFill>
              </a:rPr>
              <a:t>Un des principaux défauts  du DSM 5 est  de  médicaliser les «soucis de la vie de tous les jours».. </a:t>
            </a: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5.3. Une occasion pour une critique générale</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pic>
        <p:nvPicPr>
          <p:cNvPr id="4" name="Picture 4">
            <a:extLst>
              <a:ext uri="{FF2B5EF4-FFF2-40B4-BE49-F238E27FC236}">
                <a16:creationId xmlns:a16="http://schemas.microsoft.com/office/drawing/2014/main" id="{432230DE-10AC-8D43-8669-DCCE5C38F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678" y="1999185"/>
            <a:ext cx="373532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1">
            <a:extLst>
              <a:ext uri="{FF2B5EF4-FFF2-40B4-BE49-F238E27FC236}">
                <a16:creationId xmlns:a16="http://schemas.microsoft.com/office/drawing/2014/main" id="{6662EF89-2068-4241-B844-A61DAD060E88}"/>
              </a:ext>
            </a:extLst>
          </p:cNvPr>
          <p:cNvSpPr/>
          <p:nvPr/>
        </p:nvSpPr>
        <p:spPr>
          <a:xfrm>
            <a:off x="8800338" y="4376291"/>
            <a:ext cx="3288957" cy="1631216"/>
          </a:xfrm>
          <a:prstGeom prst="rect">
            <a:avLst/>
          </a:prstGeom>
        </p:spPr>
        <p:txBody>
          <a:bodyPr wrap="square">
            <a:spAutoFit/>
          </a:bodyPr>
          <a:lstStyle/>
          <a:p>
            <a:pPr algn="ctr"/>
            <a:r>
              <a:rPr lang="en-US" altLang="fr-FR" sz="2800" dirty="0"/>
              <a:t>Allen Frances</a:t>
            </a:r>
            <a:br>
              <a:rPr lang="en-US" altLang="fr-FR" sz="2800" dirty="0"/>
            </a:br>
            <a:r>
              <a:rPr lang="en-US" altLang="fr-FR" dirty="0"/>
              <a:t> </a:t>
            </a:r>
            <a:r>
              <a:rPr lang="en-US" altLang="fr-FR" dirty="0" err="1"/>
              <a:t>professeur</a:t>
            </a:r>
            <a:r>
              <a:rPr lang="en-US" altLang="fr-FR" dirty="0"/>
              <a:t> </a:t>
            </a:r>
            <a:r>
              <a:rPr lang="en-US" altLang="fr-FR" dirty="0" err="1"/>
              <a:t>émérite</a:t>
            </a:r>
            <a:r>
              <a:rPr lang="en-US" altLang="fr-FR" dirty="0"/>
              <a:t> de </a:t>
            </a:r>
            <a:r>
              <a:rPr lang="en-US" altLang="fr-FR" dirty="0" err="1"/>
              <a:t>psychiatrie</a:t>
            </a:r>
            <a:r>
              <a:rPr lang="en-US" altLang="fr-FR" dirty="0"/>
              <a:t> </a:t>
            </a:r>
            <a:r>
              <a:rPr lang="en-US" altLang="fr-FR" dirty="0" err="1"/>
              <a:t>à</a:t>
            </a:r>
            <a:r>
              <a:rPr lang="en-US" altLang="fr-FR" dirty="0"/>
              <a:t> la Duke University de Durham Caroline du Nord</a:t>
            </a:r>
            <a:endParaRPr lang="fr-FR" dirty="0"/>
          </a:p>
        </p:txBody>
      </p:sp>
    </p:spTree>
    <p:extLst>
      <p:ext uri="{BB962C8B-B14F-4D97-AF65-F5344CB8AC3E}">
        <p14:creationId xmlns:p14="http://schemas.microsoft.com/office/powerpoint/2010/main" val="5789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102704" y="2567135"/>
            <a:ext cx="11915125" cy="3857625"/>
          </a:xfrm>
        </p:spPr>
        <p:txBody>
          <a:bodyPr>
            <a:noAutofit/>
          </a:bodyPr>
          <a:lstStyle/>
          <a:p>
            <a:pPr algn="just"/>
            <a:r>
              <a:rPr lang="fr-FR" sz="2400" dirty="0">
                <a:solidFill>
                  <a:schemeClr val="tx1"/>
                </a:solidFill>
              </a:rPr>
              <a:t>Au cours des vingt dernières années, le taux de troubles bipolaires chez l’enfant a été multiplié par 40, d’autisme par 20. Les diagnostics de trouble de déficit de l’attention avec hyperactivité ont triplé, </a:t>
            </a:r>
          </a:p>
          <a:p>
            <a:pPr algn="just"/>
            <a:r>
              <a:rPr lang="fr-FR" sz="2400" dirty="0">
                <a:solidFill>
                  <a:schemeClr val="tx1"/>
                </a:solidFill>
              </a:rPr>
              <a:t> Les prescriptions médicamenteuses sont devenues incontrôlables,</a:t>
            </a:r>
          </a:p>
          <a:p>
            <a:pPr algn="just"/>
            <a:r>
              <a:rPr lang="fr-FR" sz="2400" dirty="0">
                <a:solidFill>
                  <a:schemeClr val="tx1"/>
                </a:solidFill>
              </a:rPr>
              <a:t> 20 % des adultes américains prennent un psychotrope, </a:t>
            </a:r>
          </a:p>
          <a:p>
            <a:pPr algn="just"/>
            <a:r>
              <a:rPr lang="fr-FR" sz="2400" dirty="0">
                <a:solidFill>
                  <a:schemeClr val="tx1"/>
                </a:solidFill>
              </a:rPr>
              <a:t>4 % des enfants un stimulant, </a:t>
            </a:r>
          </a:p>
          <a:p>
            <a:pPr algn="just"/>
            <a:r>
              <a:rPr lang="fr-FR" sz="2400" dirty="0">
                <a:solidFill>
                  <a:schemeClr val="tx1"/>
                </a:solidFill>
              </a:rPr>
              <a:t>4 % des adolescents un antidépresseur. </a:t>
            </a:r>
          </a:p>
          <a:p>
            <a:pPr algn="just"/>
            <a:r>
              <a:rPr lang="fr-FR" sz="2400" dirty="0">
                <a:solidFill>
                  <a:schemeClr val="tx1"/>
                </a:solidFill>
              </a:rPr>
              <a:t>Un soldat actif sur huit est traité par un psychotrope »..</a:t>
            </a:r>
          </a:p>
          <a:p>
            <a:pPr algn="just"/>
            <a:endParaRPr lang="fr-FR" sz="2400" dirty="0">
              <a:solidFill>
                <a:schemeClr val="tx1"/>
              </a:solidFill>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5.3. Une occasion pour une critique générale</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239462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rrowheads="1"/>
          </p:cNvSpPr>
          <p:nvPr>
            <p:ph idx="1"/>
          </p:nvPr>
        </p:nvSpPr>
        <p:spPr>
          <a:xfrm>
            <a:off x="1825625" y="2629867"/>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PARTIE 1</a:t>
            </a:r>
          </a:p>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rPr>
              <a:t>La question du </a:t>
            </a:r>
            <a:r>
              <a:rPr lang="fr-FR" altLang="x-none" sz="6000" dirty="0" err="1">
                <a:solidFill>
                  <a:schemeClr val="accent1">
                    <a:lumMod val="60000"/>
                    <a:lumOff val="40000"/>
                  </a:schemeClr>
                </a:solidFill>
                <a:effectLst>
                  <a:outerShdw blurRad="38100" dist="38100" dir="2700000" algn="tl">
                    <a:srgbClr val="C0C0C0"/>
                  </a:outerShdw>
                </a:effectLst>
                <a:latin typeface="+mj-lt"/>
                <a:ea typeface="ＭＳ Ｐゴシック" charset="-128"/>
              </a:rPr>
              <a:t>psychotraumatisme</a:t>
            </a:r>
            <a:endParaRPr lang="fr-FR" altLang="x-none" sz="6000" dirty="0">
              <a:solidFill>
                <a:schemeClr val="accent1">
                  <a:lumMod val="60000"/>
                  <a:lumOff val="40000"/>
                </a:schemeClr>
              </a:solidFill>
              <a:effectLst>
                <a:outerShdw blurRad="38100" dist="38100" dir="2700000" algn="tl">
                  <a:srgbClr val="C0C0C0"/>
                </a:outerShdw>
              </a:effectLst>
              <a:latin typeface="+mj-lt"/>
              <a:ea typeface="ＭＳ Ｐゴシック"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9" name="Rectangle 2"/>
          <p:cNvSpPr>
            <a:spLocks noGrp="1" noChangeArrowheads="1"/>
          </p:cNvSpPr>
          <p:nvPr>
            <p:ph type="title" idx="4294967295"/>
          </p:nvPr>
        </p:nvSpPr>
        <p:spPr>
          <a:xfrm>
            <a:off x="447260" y="2133600"/>
            <a:ext cx="10664687" cy="1225550"/>
          </a:xfrm>
        </p:spPr>
        <p:txBody>
          <a:bodyPr/>
          <a:lstStyle/>
          <a:p>
            <a:pPr algn="ctr" eaLnBrk="1" hangingPunct="1"/>
            <a:r>
              <a:rPr lang="fr-FR" altLang="x-none" b="1" dirty="0">
                <a:solidFill>
                  <a:schemeClr val="accent1">
                    <a:lumMod val="60000"/>
                    <a:lumOff val="40000"/>
                  </a:schemeClr>
                </a:solidFill>
                <a:ea typeface="ＭＳ Ｐゴシック" charset="-128"/>
              </a:rPr>
              <a:t>Définition du traumatisme psychique</a:t>
            </a: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102704" y="2567135"/>
            <a:ext cx="11915125" cy="3857625"/>
          </a:xfrm>
        </p:spPr>
        <p:txBody>
          <a:bodyPr>
            <a:noAutofit/>
          </a:bodyPr>
          <a:lstStyle/>
          <a:p>
            <a:pPr algn="just"/>
            <a:r>
              <a:rPr lang="fr-FR" sz="2400" dirty="0">
                <a:solidFill>
                  <a:schemeClr val="tx1"/>
                </a:solidFill>
              </a:rPr>
              <a:t>Selon des études citées par Allen Frances, 50% des Américains et 43% des Européens remplissent déjà au moins une fois au cours de leur vie les critères correspondant à un diagnostic psychiatrique.</a:t>
            </a:r>
          </a:p>
          <a:p>
            <a:pPr algn="just"/>
            <a:endParaRPr lang="fr-FR" sz="2400" dirty="0">
              <a:solidFill>
                <a:schemeClr val="tx1"/>
              </a:solidFill>
            </a:endParaRPr>
          </a:p>
          <a:p>
            <a:pPr algn="just"/>
            <a:r>
              <a:rPr lang="fr-FR" sz="2400" dirty="0">
                <a:solidFill>
                  <a:schemeClr val="tx1"/>
                </a:solidFill>
              </a:rPr>
              <a:t>Le risque est que le DSM-5 fasse basculer une majorité de la population de l’autre côté de la nouvelle frontière de la santé mentale</a:t>
            </a: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5.3. Une occasion pour une critique générale</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1082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 si plus de 50% de la population correspond à un diagnostic, c’est que l’on psychiatrise des problèmes qui n’ont pas lieu de l’être. Ou alors il faut se poser certaines questions : «Est-ce le fonctionnement de  notre société qui est inadéquat? Doit-on revoir notre mode de vie ? »</a:t>
            </a:r>
          </a:p>
          <a:p>
            <a:pPr algn="just"/>
            <a:endParaRPr lang="fr-FR" sz="2800" dirty="0">
              <a:solidFill>
                <a:schemeClr val="tx1"/>
              </a:solidFill>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5.3. Une occasion pour une critique générale</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26288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Les Américains ont une clinique sémiologique, très précise quant au recueil des symptômes. La nôtre est  plus phénoménologique, plus proche du vécu subjectif des patients. </a:t>
            </a:r>
          </a:p>
          <a:p>
            <a:pPr algn="just"/>
            <a:r>
              <a:rPr lang="fr-FR" sz="2800" dirty="0">
                <a:solidFill>
                  <a:schemeClr val="tx1"/>
                </a:solidFill>
              </a:rPr>
              <a:t>Aux USA, à cause des assurances, les psychiatres doivent renseigner précisément ce qui s’est passé:  . </a:t>
            </a:r>
          </a:p>
          <a:p>
            <a:pPr algn="just"/>
            <a:r>
              <a:rPr lang="fr-FR" sz="2800" dirty="0">
                <a:solidFill>
                  <a:schemeClr val="tx1"/>
                </a:solidFill>
              </a:rPr>
              <a:t> Certains collègues US ont pensé qu’il y avait là une opportunité a des   «découvertes .»</a:t>
            </a:r>
          </a:p>
          <a:p>
            <a:pPr algn="just"/>
            <a:r>
              <a:rPr lang="fr-FR" sz="2800" dirty="0">
                <a:solidFill>
                  <a:schemeClr val="tx1"/>
                </a:solidFill>
              </a:rPr>
              <a:t> Certaines firmes pharmaceutiques ont pu également  ajouter leur grain de sel en voyant de nouveaux marchés. </a:t>
            </a:r>
          </a:p>
          <a:p>
            <a:pPr algn="just"/>
            <a:endParaRPr lang="fr-FR" sz="2800" dirty="0">
              <a:solidFill>
                <a:schemeClr val="tx1"/>
              </a:solidFill>
            </a:endParaRPr>
          </a:p>
          <a:p>
            <a:pPr algn="just"/>
            <a:endParaRPr lang="fr-FR" sz="2800" dirty="0">
              <a:solidFill>
                <a:schemeClr val="tx1"/>
              </a:solidFill>
            </a:endParaRPr>
          </a:p>
        </p:txBody>
      </p:sp>
      <p:sp>
        <p:nvSpPr>
          <p:cNvPr id="6" name="Rectangle 2">
            <a:extLst>
              <a:ext uri="{FF2B5EF4-FFF2-40B4-BE49-F238E27FC236}">
                <a16:creationId xmlns:a16="http://schemas.microsoft.com/office/drawing/2014/main" id="{064824C3-B97C-D44A-BAEC-7938AA4EBBED}"/>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5.3. Une occasion pour une critique générale</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223788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1" end="1"/>
                                            </p:txEl>
                                          </p:spTgt>
                                        </p:tgtEl>
                                        <p:attrNameLst>
                                          <p:attrName>ppt_w</p:attrName>
                                        </p:attrNameLst>
                                      </p:cBhvr>
                                    </p:anim>
                                    <p:anim by="(#ppt_w*0.50)" calcmode="lin" valueType="num">
                                      <p:cBhvr>
                                        <p:cTn id="16" dur="500" decel="50000" autoRev="1" fill="hold">
                                          <p:stCondLst>
                                            <p:cond delay="0"/>
                                          </p:stCondLst>
                                        </p:cTn>
                                        <p:tgtEl>
                                          <p:spTgt spid="6">
                                            <p:txEl>
                                              <p:pRg st="1" end="1"/>
                                            </p:txEl>
                                          </p:spTgt>
                                        </p:tgtEl>
                                        <p:attrNameLst>
                                          <p:attrName>ppt_x</p:attrName>
                                        </p:attrNameLst>
                                      </p:cBhvr>
                                    </p:anim>
                                    <p:anim from="(-#ppt_h/2)" to="(#ppt_y)" calcmode="lin" valueType="num">
                                      <p:cBhvr>
                                        <p:cTn id="17" dur="1000" fill="hold">
                                          <p:stCondLst>
                                            <p:cond delay="0"/>
                                          </p:stCondLst>
                                        </p:cTn>
                                        <p:tgtEl>
                                          <p:spTgt spid="6">
                                            <p:txEl>
                                              <p:pRg st="1" end="1"/>
                                            </p:txEl>
                                          </p:spTgt>
                                        </p:tgtEl>
                                        <p:attrNameLst>
                                          <p:attrName>ppt_y</p:attrName>
                                        </p:attrNameLst>
                                      </p:cBhvr>
                                    </p:anim>
                                    <p:animRot by="21600000">
                                      <p:cBhvr>
                                        <p:cTn id="18" dur="1000" fill="hold">
                                          <p:stCondLst>
                                            <p:cond delay="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«La perpétuelle révision des classifications depuis 1980 finit  par lasser.»</a:t>
            </a:r>
          </a:p>
          <a:p>
            <a:pPr algn="just"/>
            <a:r>
              <a:rPr lang="fr-FR" sz="2800" dirty="0">
                <a:solidFill>
                  <a:schemeClr val="tx1"/>
                </a:solidFill>
              </a:rPr>
              <a:t> « Les psychiatres ont un complexe à l’égard des sciences </a:t>
            </a:r>
            <a:r>
              <a:rPr lang="fr-FR" sz="2800" dirty="0" err="1">
                <a:solidFill>
                  <a:schemeClr val="tx1"/>
                </a:solidFill>
              </a:rPr>
              <a:t>exactes.Ils</a:t>
            </a:r>
            <a:r>
              <a:rPr lang="fr-FR" sz="2800" dirty="0">
                <a:solidFill>
                  <a:schemeClr val="tx1"/>
                </a:solidFill>
              </a:rPr>
              <a:t> aspirent à faire de la science alors qu’ils n’en ont pas les moyens ».</a:t>
            </a:r>
          </a:p>
          <a:p>
            <a:pPr algn="just"/>
            <a:r>
              <a:rPr lang="fr-FR" sz="2800" dirty="0">
                <a:solidFill>
                  <a:schemeClr val="tx1"/>
                </a:solidFill>
              </a:rPr>
              <a:t>« Les nosologies comme le DSM sont nécessaires pour que les psychiatres aient des repères et parlent la même langue, mais elles ne rendent pas plus compte des maladies mentales que les plantes séchées et collées dans un cahier ne décrivent la nature »</a:t>
            </a:r>
          </a:p>
          <a:p>
            <a:pPr algn="just"/>
            <a:endParaRPr lang="fr-FR" sz="2800" dirty="0">
              <a:solidFill>
                <a:schemeClr val="tx1"/>
              </a:solidFill>
            </a:endParaRPr>
          </a:p>
          <a:p>
            <a:pPr algn="just"/>
            <a:endParaRPr lang="fr-FR" sz="2800" dirty="0">
              <a:solidFill>
                <a:schemeClr val="tx1"/>
              </a:solidFill>
            </a:endParaRPr>
          </a:p>
          <a:p>
            <a:pPr algn="just"/>
            <a:endParaRPr lang="fr-FR" sz="2800" dirty="0">
              <a:solidFill>
                <a:schemeClr val="tx1"/>
              </a:solidFill>
            </a:endParaRPr>
          </a:p>
        </p:txBody>
      </p:sp>
      <p:sp>
        <p:nvSpPr>
          <p:cNvPr id="4" name="Rectangle 1">
            <a:extLst>
              <a:ext uri="{FF2B5EF4-FFF2-40B4-BE49-F238E27FC236}">
                <a16:creationId xmlns:a16="http://schemas.microsoft.com/office/drawing/2014/main" id="{A529485A-0FF1-2748-BFE5-36E59197CF04}"/>
              </a:ext>
            </a:extLst>
          </p:cNvPr>
          <p:cNvSpPr>
            <a:spLocks noGrp="1" noChangeArrowheads="1"/>
          </p:cNvSpPr>
          <p:nvPr>
            <p:ph type="title"/>
          </p:nvPr>
        </p:nvSpPr>
        <p:spPr>
          <a:xfrm>
            <a:off x="0" y="3549"/>
            <a:ext cx="12534900" cy="2514600"/>
          </a:xfrm>
          <a:solidFill>
            <a:srgbClr val="B3B3B3"/>
          </a:solidFill>
        </p:spPr>
        <p:txBody>
          <a:bodyPr/>
          <a:lstStyle/>
          <a:p>
            <a:pPr eaLnBrk="1" hangingPunct="1"/>
            <a:r>
              <a:rPr lang="fr-FR" altLang="fr-FR" dirty="0"/>
              <a:t>John Strauss </a:t>
            </a:r>
            <a:r>
              <a:rPr lang="fr-FR" altLang="fr-FR" sz="2400" dirty="0"/>
              <a:t>(entretien).</a:t>
            </a:r>
            <a:br>
              <a:rPr lang="fr-FR" altLang="fr-FR" sz="2400" dirty="0"/>
            </a:br>
            <a:r>
              <a:rPr lang="fr-FR" altLang="fr-FR" sz="2400" dirty="0"/>
              <a:t> La reality échappe aux manuels de psychiatrie.</a:t>
            </a:r>
            <a:br>
              <a:rPr lang="fr-FR" altLang="fr-FR" dirty="0"/>
            </a:br>
            <a:r>
              <a:rPr lang="fr-FR" altLang="fr-FR" sz="1800" dirty="0"/>
              <a:t>Books 2011;19:40</a:t>
            </a:r>
            <a:br>
              <a:rPr lang="fr-FR" altLang="fr-FR" sz="1800" dirty="0"/>
            </a:br>
            <a:endParaRPr lang="fr-FR" altLang="fr-FR" sz="1800" dirty="0"/>
          </a:p>
        </p:txBody>
      </p:sp>
      <p:pic>
        <p:nvPicPr>
          <p:cNvPr id="5" name="Picture 3">
            <a:extLst>
              <a:ext uri="{FF2B5EF4-FFF2-40B4-BE49-F238E27FC236}">
                <a16:creationId xmlns:a16="http://schemas.microsoft.com/office/drawing/2014/main" id="{D54A12D0-5FE5-254B-B6AD-DD88E1450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662" y="3549"/>
            <a:ext cx="25352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9369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7B18ACDC-CCD0-E245-8470-B12A5C80A7D2}"/>
              </a:ext>
            </a:extLst>
          </p:cNvPr>
          <p:cNvSpPr>
            <a:spLocks noGrp="1" noRot="1"/>
          </p:cNvSpPr>
          <p:nvPr>
            <p:ph type="body" idx="1"/>
          </p:nvPr>
        </p:nvSpPr>
        <p:spPr>
          <a:xfrm>
            <a:off x="0" y="2475467"/>
            <a:ext cx="11986591" cy="3857625"/>
          </a:xfrm>
        </p:spPr>
        <p:txBody>
          <a:bodyPr>
            <a:noAutofit/>
          </a:bodyPr>
          <a:lstStyle/>
          <a:p>
            <a:pPr algn="just"/>
            <a:r>
              <a:rPr lang="fr-FR" sz="2800" dirty="0">
                <a:solidFill>
                  <a:schemeClr val="tx1"/>
                </a:solidFill>
              </a:rPr>
              <a:t>Les termes utilisés pour nommer les troubles mentaux désignent-ils-une « réalité objective » ou sont-ils seulement des constructions intellectuelles?</a:t>
            </a:r>
          </a:p>
          <a:p>
            <a:pPr algn="just"/>
            <a:r>
              <a:rPr lang="fr-FR" sz="2800" dirty="0">
                <a:solidFill>
                  <a:schemeClr val="tx1"/>
                </a:solidFill>
              </a:rPr>
              <a:t> Raison de cette interrogation : sauf rares exceptions comme les états confusionnels, aucun examen complémentaire ne contribue au diagnostic positif, qui est donc clinique. Il se fonde sur les observations du comportement et les éléments principalement verbaux apportés par le patient et son entourage (Tarquinio, 2018).</a:t>
            </a:r>
          </a:p>
          <a:p>
            <a:pPr algn="just"/>
            <a:endParaRPr lang="fr-FR" sz="2800" dirty="0">
              <a:solidFill>
                <a:schemeClr val="tx1"/>
              </a:solidFill>
            </a:endParaRPr>
          </a:p>
          <a:p>
            <a:pPr algn="just"/>
            <a:endParaRPr lang="fr-FR" sz="2800" dirty="0">
              <a:solidFill>
                <a:schemeClr val="tx1"/>
              </a:solidFill>
            </a:endParaRPr>
          </a:p>
          <a:p>
            <a:pPr algn="just"/>
            <a:endParaRPr lang="fr-FR" sz="2800" dirty="0">
              <a:solidFill>
                <a:schemeClr val="tx1"/>
              </a:solidFill>
            </a:endParaRPr>
          </a:p>
          <a:p>
            <a:pPr algn="just"/>
            <a:endParaRPr lang="fr-FR" sz="2800" dirty="0">
              <a:solidFill>
                <a:schemeClr val="tx1"/>
              </a:solidFill>
            </a:endParaRPr>
          </a:p>
        </p:txBody>
      </p:sp>
      <p:sp>
        <p:nvSpPr>
          <p:cNvPr id="7" name="Rectangle 2">
            <a:extLst>
              <a:ext uri="{FF2B5EF4-FFF2-40B4-BE49-F238E27FC236}">
                <a16:creationId xmlns:a16="http://schemas.microsoft.com/office/drawing/2014/main" id="{890A0FE6-4463-0D4B-9F53-963467AE5A81}"/>
              </a:ext>
            </a:extLst>
          </p:cNvPr>
          <p:cNvSpPr txBox="1">
            <a:spLocks noRot="1" noChangeArrowheads="1"/>
          </p:cNvSpPr>
          <p:nvPr/>
        </p:nvSpPr>
        <p:spPr>
          <a:xfrm>
            <a:off x="626165" y="632102"/>
            <a:ext cx="9560202" cy="144517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5. L’idée de troubles de la personnalité : DSM et CIM</a:t>
            </a:r>
          </a:p>
          <a:p>
            <a:pPr algn="ctr">
              <a:buNone/>
              <a:defRPr/>
            </a:pPr>
            <a:r>
              <a:rPr lang="fr-FR" dirty="0">
                <a:solidFill>
                  <a:srgbClr val="FFFF00"/>
                </a:solidFill>
              </a:rPr>
              <a:t>5.3. Une occasion pour une critique générale</a:t>
            </a: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p:txBody>
      </p:sp>
    </p:spTree>
    <p:extLst>
      <p:ext uri="{BB962C8B-B14F-4D97-AF65-F5344CB8AC3E}">
        <p14:creationId xmlns:p14="http://schemas.microsoft.com/office/powerpoint/2010/main" val="72210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7">
                                            <p:txEl>
                                              <p:pRg st="0" end="0"/>
                                            </p:txEl>
                                          </p:spTgt>
                                        </p:tgtEl>
                                        <p:attrNameLst>
                                          <p:attrName>ppt_w</p:attrName>
                                        </p:attrNameLst>
                                      </p:cBhvr>
                                    </p:anim>
                                    <p:anim by="(#ppt_w*0.50)" calcmode="lin" valueType="num">
                                      <p:cBhvr>
                                        <p:cTn id="8" dur="500" decel="50000" autoRev="1" fill="hold">
                                          <p:stCondLst>
                                            <p:cond delay="0"/>
                                          </p:stCondLst>
                                        </p:cTn>
                                        <p:tgtEl>
                                          <p:spTgt spid="7">
                                            <p:txEl>
                                              <p:pRg st="0" end="0"/>
                                            </p:txEl>
                                          </p:spTgt>
                                        </p:tgtEl>
                                        <p:attrNameLst>
                                          <p:attrName>ppt_x</p:attrName>
                                        </p:attrNameLst>
                                      </p:cBhvr>
                                    </p:anim>
                                    <p:anim from="(-#ppt_h/2)" to="(#ppt_y)" calcmode="lin" valueType="num">
                                      <p:cBhvr>
                                        <p:cTn id="9" dur="1000" fill="hold">
                                          <p:stCondLst>
                                            <p:cond delay="0"/>
                                          </p:stCondLst>
                                        </p:cTn>
                                        <p:tgtEl>
                                          <p:spTgt spid="7">
                                            <p:txEl>
                                              <p:pRg st="0" end="0"/>
                                            </p:txEl>
                                          </p:spTgt>
                                        </p:tgtEl>
                                        <p:attrNameLst>
                                          <p:attrName>ppt_y</p:attrName>
                                        </p:attrNameLst>
                                      </p:cBhvr>
                                    </p:anim>
                                    <p:animRot by="21600000">
                                      <p:cBhvr>
                                        <p:cTn id="10" dur="1000" fill="hold">
                                          <p:stCondLst>
                                            <p:cond delay="0"/>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7">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7">
                                            <p:txEl>
                                              <p:pRg st="1" end="1"/>
                                            </p:txEl>
                                          </p:spTgt>
                                        </p:tgtEl>
                                        <p:attrNameLst>
                                          <p:attrName>ppt_w</p:attrName>
                                        </p:attrNameLst>
                                      </p:cBhvr>
                                    </p:anim>
                                    <p:anim by="(#ppt_w*0.50)" calcmode="lin" valueType="num">
                                      <p:cBhvr>
                                        <p:cTn id="16" dur="500" decel="50000" autoRev="1" fill="hold">
                                          <p:stCondLst>
                                            <p:cond delay="0"/>
                                          </p:stCondLst>
                                        </p:cTn>
                                        <p:tgtEl>
                                          <p:spTgt spid="7">
                                            <p:txEl>
                                              <p:pRg st="1" end="1"/>
                                            </p:txEl>
                                          </p:spTgt>
                                        </p:tgtEl>
                                        <p:attrNameLst>
                                          <p:attrName>ppt_x</p:attrName>
                                        </p:attrNameLst>
                                      </p:cBhvr>
                                    </p:anim>
                                    <p:anim from="(-#ppt_h/2)" to="(#ppt_y)" calcmode="lin" valueType="num">
                                      <p:cBhvr>
                                        <p:cTn id="17" dur="1000" fill="hold">
                                          <p:stCondLst>
                                            <p:cond delay="0"/>
                                          </p:stCondLst>
                                        </p:cTn>
                                        <p:tgtEl>
                                          <p:spTgt spid="7">
                                            <p:txEl>
                                              <p:pRg st="1" end="1"/>
                                            </p:txEl>
                                          </p:spTgt>
                                        </p:tgtEl>
                                        <p:attrNameLst>
                                          <p:attrName>ppt_y</p:attrName>
                                        </p:attrNameLst>
                                      </p:cBhvr>
                                    </p:anim>
                                    <p:animRot by="21600000">
                                      <p:cBhvr>
                                        <p:cTn id="18" dur="1000" fill="hold">
                                          <p:stCondLst>
                                            <p:cond delay="0"/>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325162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algn="just"/>
            <a:r>
              <a:rPr lang="fr-FR" altLang="fr-FR" sz="2800" b="1" dirty="0">
                <a:ea typeface="ＭＳ Ｐゴシック" panose="020B0600070205080204" pitchFamily="34" charset="-128"/>
              </a:rPr>
              <a:t>Critères de la personnalité borderline selon le DSM-5</a:t>
            </a:r>
          </a:p>
          <a:p>
            <a:pPr marL="0" indent="0" algn="just">
              <a:buNone/>
            </a:pPr>
            <a:r>
              <a:rPr lang="fr-FR" altLang="fr-FR" sz="2800" dirty="0">
                <a:ea typeface="ＭＳ Ｐゴシック" panose="020B0600070205080204" pitchFamily="34" charset="-128"/>
              </a:rPr>
              <a:t>301.83 (F60.3)- Mode général d’instabilité des relations interpersonnelles, de l’image de soi et des affects avec une impulsivité marquée, qui apparaît au début de l’âge adulte, et est présent dans des contextes divers, comme en témoignent au moins cinq des manifestations suivantes :</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184308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marL="0" indent="0" algn="just">
              <a:buNone/>
            </a:pPr>
            <a:endParaRPr lang="fr-FR" altLang="fr-FR" sz="2800" dirty="0">
              <a:ea typeface="ＭＳ Ｐゴシック" panose="020B0600070205080204" pitchFamily="34" charset="-128"/>
            </a:endParaRPr>
          </a:p>
          <a:p>
            <a:pPr algn="just"/>
            <a:r>
              <a:rPr lang="fr-FR" altLang="fr-FR" sz="2800" dirty="0">
                <a:ea typeface="ＭＳ Ｐゴシック" panose="020B0600070205080204" pitchFamily="34" charset="-128"/>
              </a:rPr>
              <a:t>1. Efforts effrénés pour éviter les abandons réels ou imaginés. (N.B. : Ne pas inclure les comportements suicidaires ou les automutilations énumérés dans le critère 5.)</a:t>
            </a:r>
          </a:p>
          <a:p>
            <a:pPr algn="just"/>
            <a:r>
              <a:rPr lang="fr-FR" altLang="fr-FR" sz="2800" dirty="0">
                <a:ea typeface="ＭＳ Ｐゴシック" panose="020B0600070205080204" pitchFamily="34" charset="-128"/>
              </a:rPr>
              <a:t>2. Mode de relations interpersonnelles instables et intenses caractérisé par l’alternance entre des positions extrêmes d’idéalisation excessive et de dévalorisation.</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413602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algn="just"/>
            <a:r>
              <a:rPr lang="fr-FR" altLang="fr-FR" sz="2800" dirty="0">
                <a:ea typeface="ＭＳ Ｐゴシック" panose="020B0600070205080204" pitchFamily="34" charset="-128"/>
              </a:rPr>
              <a:t>3. Perturbation de l’identité : instabilité marquée et persistante de l’image ou de la notion de soi.</a:t>
            </a:r>
          </a:p>
          <a:p>
            <a:pPr algn="just"/>
            <a:r>
              <a:rPr lang="fr-FR" altLang="fr-FR" sz="2800" dirty="0">
                <a:ea typeface="ＭＳ Ｐゴシック" panose="020B0600070205080204" pitchFamily="34" charset="-128"/>
              </a:rPr>
              <a:t>4. Impulsivité dans au moins deux domaines potentiellement dommageables pour le sujet (p. ex. dépenses, sexualité, toxicomanie, conduite automobile dangereuse, crises de boulimie). (N.B. : Ne pas inclure les comportements suicidaires ou les automutilations énumérés dans le critère 5.)</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543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algn="just"/>
            <a:r>
              <a:rPr lang="fr-FR" altLang="fr-FR" sz="2800" dirty="0">
                <a:ea typeface="ＭＳ Ｐゴシック" panose="020B0600070205080204" pitchFamily="34" charset="-128"/>
              </a:rPr>
              <a:t>5. Répétition de comportements, de gestes ou de menaces suicidaires, ou d’automutilations.</a:t>
            </a:r>
          </a:p>
          <a:p>
            <a:pPr algn="just"/>
            <a:r>
              <a:rPr lang="fr-FR" altLang="fr-FR" sz="2800" dirty="0">
                <a:ea typeface="ＭＳ Ｐゴシック" panose="020B0600070205080204" pitchFamily="34" charset="-128"/>
              </a:rPr>
              <a:t>6. Instabilité affective due à une réactivité marquée de l’humeur (p. ex. dysphorie épisodique intense, irritabilité ou anxiété durant habituellement quelques heures et rarement plus de quelques jours).</a:t>
            </a:r>
          </a:p>
          <a:p>
            <a:pPr algn="just"/>
            <a:r>
              <a:rPr lang="fr-FR" altLang="fr-FR" sz="2800" dirty="0">
                <a:ea typeface="ＭＳ Ｐゴシック" panose="020B0600070205080204" pitchFamily="34" charset="-128"/>
              </a:rPr>
              <a:t>7. Sentiments chroniques de vide.</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88477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7" name="Rectangle 2"/>
          <p:cNvSpPr>
            <a:spLocks noGrp="1" noChangeArrowheads="1"/>
          </p:cNvSpPr>
          <p:nvPr>
            <p:ph type="title" idx="4294967295"/>
          </p:nvPr>
        </p:nvSpPr>
        <p:spPr>
          <a:xfrm>
            <a:off x="531308" y="1251964"/>
            <a:ext cx="10008704" cy="706964"/>
          </a:xfrm>
        </p:spPr>
        <p:txBody>
          <a:bodyPr/>
          <a:lstStyle/>
          <a:p>
            <a:pPr marL="838200" indent="-838200"/>
            <a:r>
              <a:rPr lang="fr-FR" altLang="x-none" sz="4000" b="1" dirty="0">
                <a:solidFill>
                  <a:schemeClr val="accent1">
                    <a:lumMod val="60000"/>
                    <a:lumOff val="40000"/>
                  </a:schemeClr>
                </a:solidFill>
                <a:latin typeface="+mn-lt"/>
                <a:ea typeface="ＭＳ Ｐゴシック" charset="-128"/>
              </a:rPr>
              <a:t>L</a:t>
            </a:r>
            <a:r>
              <a:rPr lang="fr-FR" altLang="fr-FR" sz="4000" b="1" dirty="0">
                <a:solidFill>
                  <a:schemeClr val="accent1">
                    <a:lumMod val="60000"/>
                    <a:lumOff val="40000"/>
                  </a:schemeClr>
                </a:solidFill>
                <a:latin typeface="+mn-lt"/>
                <a:ea typeface="ＭＳ Ｐゴシック" charset="-128"/>
              </a:rPr>
              <a:t>’</a:t>
            </a:r>
            <a:r>
              <a:rPr lang="fr-FR" altLang="x-none" sz="4000" b="1" dirty="0">
                <a:solidFill>
                  <a:schemeClr val="accent1">
                    <a:lumMod val="60000"/>
                    <a:lumOff val="40000"/>
                  </a:schemeClr>
                </a:solidFill>
                <a:latin typeface="+mn-lt"/>
                <a:ea typeface="ＭＳ Ｐゴシック" charset="-128"/>
              </a:rPr>
              <a:t>événement à l</a:t>
            </a:r>
            <a:r>
              <a:rPr lang="fr-FR" altLang="fr-FR" sz="4000" b="1" dirty="0">
                <a:solidFill>
                  <a:schemeClr val="accent1">
                    <a:lumMod val="60000"/>
                    <a:lumOff val="40000"/>
                  </a:schemeClr>
                </a:solidFill>
                <a:latin typeface="+mn-lt"/>
                <a:ea typeface="ＭＳ Ｐゴシック" charset="-128"/>
              </a:rPr>
              <a:t>’</a:t>
            </a:r>
            <a:r>
              <a:rPr lang="fr-FR" altLang="x-none" sz="4000" b="1" dirty="0">
                <a:solidFill>
                  <a:schemeClr val="accent1">
                    <a:lumMod val="60000"/>
                    <a:lumOff val="40000"/>
                  </a:schemeClr>
                </a:solidFill>
                <a:latin typeface="+mn-lt"/>
                <a:ea typeface="ＭＳ Ｐゴシック" charset="-128"/>
              </a:rPr>
              <a:t>origine du traumatisme</a:t>
            </a:r>
            <a:endParaRPr lang="fr-FR" altLang="x-none" sz="4000" dirty="0">
              <a:solidFill>
                <a:schemeClr val="accent1">
                  <a:lumMod val="60000"/>
                  <a:lumOff val="40000"/>
                </a:schemeClr>
              </a:solidFill>
              <a:latin typeface="+mn-lt"/>
              <a:ea typeface="ＭＳ Ｐゴシック" charset="-128"/>
            </a:endParaRPr>
          </a:p>
        </p:txBody>
      </p:sp>
      <p:sp>
        <p:nvSpPr>
          <p:cNvPr id="154628" name="Rectangle 3"/>
          <p:cNvSpPr>
            <a:spLocks noGrp="1" noChangeArrowheads="1"/>
          </p:cNvSpPr>
          <p:nvPr>
            <p:ph type="body" idx="4294967295"/>
          </p:nvPr>
        </p:nvSpPr>
        <p:spPr/>
        <p:txBody>
          <a:bodyPr/>
          <a:lstStyle/>
          <a:p>
            <a:pPr marL="0" indent="0">
              <a:lnSpc>
                <a:spcPct val="90000"/>
              </a:lnSpc>
              <a:buNone/>
            </a:pPr>
            <a:r>
              <a:rPr lang="fr-FR" altLang="x-none" sz="2800" dirty="0">
                <a:solidFill>
                  <a:schemeClr val="tx2"/>
                </a:solidFill>
                <a:ea typeface="ＭＳ Ｐゴシック" charset="-128"/>
              </a:rPr>
              <a:t>Cet événement se constitue :</a:t>
            </a:r>
          </a:p>
          <a:p>
            <a:pPr marL="0" indent="0">
              <a:lnSpc>
                <a:spcPct val="90000"/>
              </a:lnSpc>
              <a:buFont typeface="Wingdings" charset="2"/>
              <a:buAutoNum type="arabicPeriod"/>
            </a:pPr>
            <a:endParaRPr lang="fr-FR" altLang="x-none" sz="2800" dirty="0">
              <a:solidFill>
                <a:schemeClr val="tx2"/>
              </a:solidFill>
              <a:ea typeface="ＭＳ Ｐゴシック" charset="-128"/>
            </a:endParaRPr>
          </a:p>
          <a:p>
            <a:pPr marL="990600" lvl="1" indent="-533400">
              <a:lnSpc>
                <a:spcPct val="90000"/>
              </a:lnSpc>
              <a:buClr>
                <a:schemeClr val="tx2"/>
              </a:buClr>
              <a:buFontTx/>
              <a:buChar char="-"/>
            </a:pPr>
            <a:r>
              <a:rPr lang="fr-FR" altLang="x-none" sz="2400" b="1" dirty="0">
                <a:solidFill>
                  <a:schemeClr val="tx2"/>
                </a:solidFill>
                <a:ea typeface="ＭＳ Ｐゴシック" charset="-128"/>
              </a:rPr>
              <a:t>massivement et brusquement</a:t>
            </a:r>
            <a:r>
              <a:rPr lang="fr-FR" altLang="x-none" sz="2400" dirty="0">
                <a:solidFill>
                  <a:schemeClr val="tx2"/>
                </a:solidFill>
                <a:ea typeface="ＭＳ Ｐゴシック" charset="-128"/>
              </a:rPr>
              <a:t> </a:t>
            </a:r>
          </a:p>
          <a:p>
            <a:pPr marL="990600" lvl="1" indent="-533400">
              <a:lnSpc>
                <a:spcPct val="90000"/>
              </a:lnSpc>
              <a:buClr>
                <a:schemeClr val="tx2"/>
              </a:buClr>
              <a:buFontTx/>
              <a:buChar char="-"/>
            </a:pPr>
            <a:endParaRPr lang="fr-FR" altLang="x-none" sz="2400" b="1" dirty="0">
              <a:solidFill>
                <a:schemeClr val="tx2"/>
              </a:solidFill>
              <a:ea typeface="ＭＳ Ｐゴシック" charset="-128"/>
            </a:endParaRPr>
          </a:p>
          <a:p>
            <a:pPr marL="990600" lvl="1" indent="-533400">
              <a:lnSpc>
                <a:spcPct val="90000"/>
              </a:lnSpc>
              <a:buClr>
                <a:schemeClr val="tx2"/>
              </a:buClr>
              <a:buFontTx/>
              <a:buChar char="-"/>
            </a:pPr>
            <a:r>
              <a:rPr lang="fr-FR" altLang="x-none" sz="2400" b="1" dirty="0">
                <a:solidFill>
                  <a:schemeClr val="tx2"/>
                </a:solidFill>
                <a:ea typeface="ＭＳ Ｐゴシック" charset="-128"/>
              </a:rPr>
              <a:t>il n</a:t>
            </a:r>
            <a:r>
              <a:rPr lang="fr-FR" altLang="fr-FR" sz="2400" b="1" dirty="0">
                <a:solidFill>
                  <a:schemeClr val="tx2"/>
                </a:solidFill>
                <a:ea typeface="ＭＳ Ｐゴシック" charset="-128"/>
              </a:rPr>
              <a:t>’</a:t>
            </a:r>
            <a:r>
              <a:rPr lang="fr-FR" altLang="x-none" sz="2400" b="1" dirty="0">
                <a:solidFill>
                  <a:schemeClr val="tx2"/>
                </a:solidFill>
                <a:ea typeface="ＭＳ Ｐゴシック" charset="-128"/>
              </a:rPr>
              <a:t>est qu</a:t>
            </a:r>
            <a:r>
              <a:rPr lang="fr-FR" altLang="fr-FR" sz="2400" b="1" dirty="0">
                <a:solidFill>
                  <a:schemeClr val="tx2"/>
                </a:solidFill>
                <a:ea typeface="ＭＳ Ｐゴシック" charset="-128"/>
              </a:rPr>
              <a:t>’</a:t>
            </a:r>
            <a:r>
              <a:rPr lang="fr-FR" altLang="x-none" sz="2400" b="1" dirty="0">
                <a:solidFill>
                  <a:schemeClr val="tx2"/>
                </a:solidFill>
                <a:ea typeface="ＭＳ Ｐゴシック" charset="-128"/>
              </a:rPr>
              <a:t>un petit accident</a:t>
            </a:r>
            <a:endParaRPr lang="fr-FR" altLang="x-none" sz="2400" dirty="0">
              <a:solidFill>
                <a:schemeClr val="tx2"/>
              </a:solidFill>
              <a:ea typeface="ＭＳ Ｐゴシック" charset="-128"/>
            </a:endParaRPr>
          </a:p>
        </p:txBody>
      </p:sp>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algn="just"/>
            <a:r>
              <a:rPr lang="fr-FR" altLang="fr-FR" sz="2800" dirty="0">
                <a:ea typeface="ＭＳ Ｐゴシック" panose="020B0600070205080204" pitchFamily="34" charset="-128"/>
              </a:rPr>
              <a:t>8. Colères intenses et inappropriées ou difficulté à contrôler sa colère (p. ex. fréquentes manifestations de mauvaise humeur, colère constante ou bagarres répétées).</a:t>
            </a:r>
          </a:p>
          <a:p>
            <a:pPr algn="just"/>
            <a:r>
              <a:rPr lang="fr-FR" altLang="fr-FR" sz="2800" dirty="0">
                <a:ea typeface="ＭＳ Ｐゴシック" panose="020B0600070205080204" pitchFamily="34" charset="-128"/>
              </a:rPr>
              <a:t>9. Survenue transitoire dans des situations de stress d’une idéation </a:t>
            </a:r>
            <a:r>
              <a:rPr lang="fr-FR" altLang="fr-FR" sz="2800" dirty="0" err="1">
                <a:ea typeface="ＭＳ Ｐゴシック" panose="020B0600070205080204" pitchFamily="34" charset="-128"/>
              </a:rPr>
              <a:t>persécutoire</a:t>
            </a:r>
            <a:r>
              <a:rPr lang="fr-FR" altLang="fr-FR" sz="2800" dirty="0">
                <a:ea typeface="ＭＳ Ｐゴシック" panose="020B0600070205080204" pitchFamily="34" charset="-128"/>
              </a:rPr>
              <a:t> ou de symptômes dissociatifs sévères.</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38214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marL="0" indent="0" algn="just">
              <a:buNone/>
            </a:pPr>
            <a:r>
              <a:rPr lang="fr-FR" sz="2800" dirty="0"/>
              <a:t>L’ensemble des critères recouvre les quatre principaux domaines d’expres­sion de ce trouble de la personnalité :</a:t>
            </a:r>
          </a:p>
          <a:p>
            <a:pPr marL="0" indent="0" algn="just">
              <a:buNone/>
            </a:pPr>
            <a:r>
              <a:rPr lang="fr-FR" sz="2800" b="1" dirty="0">
                <a:solidFill>
                  <a:srgbClr val="7030A0"/>
                </a:solidFill>
              </a:rPr>
              <a:t>• Les perturbations des affects </a:t>
            </a:r>
          </a:p>
          <a:p>
            <a:pPr marL="0" indent="0" algn="just">
              <a:buNone/>
            </a:pPr>
            <a:r>
              <a:rPr lang="fr-FR" sz="2800" dirty="0">
                <a:solidFill>
                  <a:srgbClr val="7030A0"/>
                </a:solidFill>
              </a:rPr>
              <a:t>• </a:t>
            </a:r>
            <a:r>
              <a:rPr lang="fr-FR" sz="2800" b="1" dirty="0">
                <a:solidFill>
                  <a:srgbClr val="7030A0"/>
                </a:solidFill>
              </a:rPr>
              <a:t>Les perturbations cognitives</a:t>
            </a:r>
            <a:r>
              <a:rPr lang="fr-FR" sz="2800" dirty="0">
                <a:solidFill>
                  <a:srgbClr val="7030A0"/>
                </a:solidFill>
              </a:rPr>
              <a:t> </a:t>
            </a:r>
          </a:p>
          <a:p>
            <a:pPr marL="0" indent="0" algn="just">
              <a:buNone/>
            </a:pPr>
            <a:r>
              <a:rPr lang="fr-FR" sz="2800" dirty="0">
                <a:solidFill>
                  <a:srgbClr val="7030A0"/>
                </a:solidFill>
              </a:rPr>
              <a:t>• </a:t>
            </a:r>
            <a:r>
              <a:rPr lang="fr-FR" sz="2800" b="1" dirty="0">
                <a:solidFill>
                  <a:srgbClr val="7030A0"/>
                </a:solidFill>
              </a:rPr>
              <a:t>Les perturbations des relations interpersonnelles</a:t>
            </a:r>
            <a:r>
              <a:rPr lang="fr-FR" sz="2800" dirty="0">
                <a:solidFill>
                  <a:srgbClr val="7030A0"/>
                </a:solidFill>
              </a:rPr>
              <a:t> </a:t>
            </a:r>
          </a:p>
          <a:p>
            <a:pPr marL="0" indent="0" algn="just">
              <a:buNone/>
            </a:pPr>
            <a:r>
              <a:rPr lang="fr-FR" sz="2800" dirty="0">
                <a:solidFill>
                  <a:srgbClr val="7030A0"/>
                </a:solidFill>
              </a:rPr>
              <a:t>• </a:t>
            </a:r>
            <a:r>
              <a:rPr lang="fr-FR" sz="2800" b="1" dirty="0">
                <a:solidFill>
                  <a:srgbClr val="7030A0"/>
                </a:solidFill>
              </a:rPr>
              <a:t>L’impulsivité</a:t>
            </a:r>
            <a:r>
              <a:rPr lang="fr-FR" sz="2800" dirty="0">
                <a:solidFill>
                  <a:srgbClr val="7030A0"/>
                </a:solidFill>
              </a:rPr>
              <a:t> </a:t>
            </a:r>
            <a:endParaRPr lang="fr-FR" altLang="fr-FR" sz="2800" dirty="0">
              <a:solidFill>
                <a:srgbClr val="7030A0"/>
              </a:solidFill>
              <a:ea typeface="ＭＳ Ｐゴシック" panose="020B0600070205080204" pitchFamily="34" charset="-128"/>
            </a:endParaRP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6. Tableau clinique de la BPL (DSM-5)</a:t>
            </a:r>
          </a:p>
        </p:txBody>
      </p:sp>
    </p:spTree>
    <p:extLst>
      <p:ext uri="{BB962C8B-B14F-4D97-AF65-F5344CB8AC3E}">
        <p14:creationId xmlns:p14="http://schemas.microsoft.com/office/powerpoint/2010/main" val="41240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62756" y="664759"/>
            <a:ext cx="9560202" cy="109872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7. Autres critères diagnostiques non retenus dans les classifications</a:t>
            </a:r>
          </a:p>
          <a:p>
            <a:pPr algn="ctr">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a:t>
            </a:r>
          </a:p>
        </p:txBody>
      </p:sp>
    </p:spTree>
    <p:extLst>
      <p:ext uri="{BB962C8B-B14F-4D97-AF65-F5344CB8AC3E}">
        <p14:creationId xmlns:p14="http://schemas.microsoft.com/office/powerpoint/2010/main" val="85162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xEl>
                                              <p:pRg st="2" end="2"/>
                                            </p:txEl>
                                          </p:spTgt>
                                        </p:tgtEl>
                                        <p:attrNameLst>
                                          <p:attrName>style.visibility</p:attrName>
                                        </p:attrNameLst>
                                      </p:cBhvr>
                                      <p:to>
                                        <p:strVal val="visible"/>
                                      </p:to>
                                    </p:set>
                                    <p:anim by="(-#ppt_w*2)" calcmode="lin" valueType="num">
                                      <p:cBhvr rctx="PPT">
                                        <p:cTn id="15" dur="500" autoRev="1" fill="hold">
                                          <p:stCondLst>
                                            <p:cond delay="0"/>
                                          </p:stCondLst>
                                        </p:cTn>
                                        <p:tgtEl>
                                          <p:spTgt spid="6">
                                            <p:txEl>
                                              <p:pRg st="2" end="2"/>
                                            </p:txEl>
                                          </p:spTgt>
                                        </p:tgtEl>
                                        <p:attrNameLst>
                                          <p:attrName>ppt_w</p:attrName>
                                        </p:attrNameLst>
                                      </p:cBhvr>
                                    </p:anim>
                                    <p:anim by="(#ppt_w*0.50)" calcmode="lin" valueType="num">
                                      <p:cBhvr>
                                        <p:cTn id="16" dur="500" decel="50000" autoRev="1" fill="hold">
                                          <p:stCondLst>
                                            <p:cond delay="0"/>
                                          </p:stCondLst>
                                        </p:cTn>
                                        <p:tgtEl>
                                          <p:spTgt spid="6">
                                            <p:txEl>
                                              <p:pRg st="2" end="2"/>
                                            </p:txEl>
                                          </p:spTgt>
                                        </p:tgtEl>
                                        <p:attrNameLst>
                                          <p:attrName>ppt_x</p:attrName>
                                        </p:attrNameLst>
                                      </p:cBhvr>
                                    </p:anim>
                                    <p:anim from="(-#ppt_h/2)" to="(#ppt_y)" calcmode="lin" valueType="num">
                                      <p:cBhvr>
                                        <p:cTn id="17" dur="1000" fill="hold">
                                          <p:stCondLst>
                                            <p:cond delay="0"/>
                                          </p:stCondLst>
                                        </p:cTn>
                                        <p:tgtEl>
                                          <p:spTgt spid="6">
                                            <p:txEl>
                                              <p:pRg st="2" end="2"/>
                                            </p:txEl>
                                          </p:spTgt>
                                        </p:tgtEl>
                                        <p:attrNameLst>
                                          <p:attrName>ppt_y</p:attrName>
                                        </p:attrNameLst>
                                      </p:cBhvr>
                                    </p:anim>
                                    <p:animRot by="21600000">
                                      <p:cBhvr>
                                        <p:cTn id="18" dur="1000" fill="hold">
                                          <p:stCondLst>
                                            <p:cond delay="0"/>
                                          </p:stCondLst>
                                        </p:cTn>
                                        <p:tgtEl>
                                          <p:spTgt spid="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marL="0" indent="0" algn="just">
              <a:buNone/>
            </a:pPr>
            <a:r>
              <a:rPr lang="fr-FR" sz="2800" dirty="0"/>
              <a:t>L’ensemble des critères recouvre les quatre principaux domaines d’expres­sion de ce trouble de la personnalité :</a:t>
            </a:r>
          </a:p>
          <a:p>
            <a:pPr algn="just">
              <a:buFont typeface="Arial" panose="020B0604020202020204" pitchFamily="34" charset="0"/>
              <a:buChar char="•"/>
            </a:pPr>
            <a:r>
              <a:rPr lang="fr-FR" sz="2800" b="1" dirty="0">
                <a:solidFill>
                  <a:srgbClr val="7030A0"/>
                </a:solidFill>
              </a:rPr>
              <a:t>L’angoisse</a:t>
            </a:r>
          </a:p>
          <a:p>
            <a:pPr algn="just">
              <a:buFont typeface="Arial" panose="020B0604020202020204" pitchFamily="34" charset="0"/>
              <a:buChar char="•"/>
            </a:pPr>
            <a:r>
              <a:rPr lang="fr-FR" sz="2800" b="1" dirty="0">
                <a:solidFill>
                  <a:srgbClr val="7030A0"/>
                </a:solidFill>
              </a:rPr>
              <a:t>La pauvreté de la vie fantasmatique</a:t>
            </a:r>
            <a:endParaRPr lang="fr-FR" sz="2800" dirty="0">
              <a:solidFill>
                <a:srgbClr val="7030A0"/>
              </a:solidFill>
            </a:endParaRPr>
          </a:p>
          <a:p>
            <a:pPr algn="just">
              <a:buFont typeface="Arial" panose="020B0604020202020204" pitchFamily="34" charset="0"/>
              <a:buChar char="•"/>
            </a:pPr>
            <a:r>
              <a:rPr lang="fr-FR" sz="2800" b="1" dirty="0">
                <a:solidFill>
                  <a:srgbClr val="7030A0"/>
                </a:solidFill>
              </a:rPr>
              <a:t>Troubles de l’humeur</a:t>
            </a:r>
            <a:endParaRPr lang="fr-FR" sz="2800" dirty="0">
              <a:solidFill>
                <a:srgbClr val="7030A0"/>
              </a:solidFill>
            </a:endParaRPr>
          </a:p>
          <a:p>
            <a:pPr algn="just">
              <a:buFont typeface="Arial" panose="020B0604020202020204" pitchFamily="34" charset="0"/>
              <a:buChar char="•"/>
            </a:pPr>
            <a:r>
              <a:rPr lang="fr-FR" sz="2800" b="1" dirty="0">
                <a:solidFill>
                  <a:srgbClr val="7030A0"/>
                </a:solidFill>
              </a:rPr>
              <a:t>Fantaisies et comportements grandioses</a:t>
            </a:r>
          </a:p>
          <a:p>
            <a:pPr algn="just">
              <a:buFont typeface="Arial" panose="020B0604020202020204" pitchFamily="34" charset="0"/>
              <a:buChar char="•"/>
            </a:pPr>
            <a:r>
              <a:rPr lang="fr-FR" sz="2800" b="1" dirty="0">
                <a:solidFill>
                  <a:srgbClr val="7030A0"/>
                </a:solidFill>
              </a:rPr>
              <a:t>Critères psychanalytiques</a:t>
            </a:r>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7. Autres critères diagnostiques non retenus dans les classifications</a:t>
            </a:r>
          </a:p>
        </p:txBody>
      </p:sp>
    </p:spTree>
    <p:extLst>
      <p:ext uri="{BB962C8B-B14F-4D97-AF65-F5344CB8AC3E}">
        <p14:creationId xmlns:p14="http://schemas.microsoft.com/office/powerpoint/2010/main" val="2926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424543" y="664759"/>
            <a:ext cx="11087100" cy="109872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8. Autres symptômes rencontrés, non spécifiques, mais ayant  des particularités dans la PBL </a:t>
            </a:r>
          </a:p>
          <a:p>
            <a:pPr algn="ctr">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a:p>
            <a:pPr algn="ctr">
              <a:buNone/>
              <a:defRPr/>
            </a:pPr>
            <a:endPar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endParaRPr>
          </a:p>
          <a:p>
            <a:pPr algn="ctr">
              <a:buFont typeface="Wingdings 3" charset="2"/>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a:t>
            </a:r>
          </a:p>
        </p:txBody>
      </p:sp>
    </p:spTree>
    <p:extLst>
      <p:ext uri="{BB962C8B-B14F-4D97-AF65-F5344CB8AC3E}">
        <p14:creationId xmlns:p14="http://schemas.microsoft.com/office/powerpoint/2010/main" val="161588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3" end="3"/>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3" end="3"/>
                                            </p:txEl>
                                          </p:spTgt>
                                        </p:tgtEl>
                                        <p:attrNameLst>
                                          <p:attrName>ppt_w</p:attrName>
                                        </p:attrNameLst>
                                      </p:cBhvr>
                                    </p:anim>
                                    <p:anim by="(#ppt_w*0.50)" calcmode="lin" valueType="num">
                                      <p:cBhvr>
                                        <p:cTn id="8" dur="500" decel="50000" autoRev="1" fill="hold">
                                          <p:stCondLst>
                                            <p:cond delay="0"/>
                                          </p:stCondLst>
                                        </p:cTn>
                                        <p:tgtEl>
                                          <p:spTgt spid="6">
                                            <p:txEl>
                                              <p:pRg st="3" end="3"/>
                                            </p:txEl>
                                          </p:spTgt>
                                        </p:tgtEl>
                                        <p:attrNameLst>
                                          <p:attrName>ppt_x</p:attrName>
                                        </p:attrNameLst>
                                      </p:cBhvr>
                                    </p:anim>
                                    <p:anim from="(-#ppt_h/2)" to="(#ppt_y)" calcmode="lin" valueType="num">
                                      <p:cBhvr>
                                        <p:cTn id="9" dur="1000" fill="hold">
                                          <p:stCondLst>
                                            <p:cond delay="0"/>
                                          </p:stCondLst>
                                        </p:cTn>
                                        <p:tgtEl>
                                          <p:spTgt spid="6">
                                            <p:txEl>
                                              <p:pRg st="3" end="3"/>
                                            </p:txEl>
                                          </p:spTgt>
                                        </p:tgtEl>
                                        <p:attrNameLst>
                                          <p:attrName>ppt_y</p:attrName>
                                        </p:attrNameLst>
                                      </p:cBhvr>
                                    </p:anim>
                                    <p:animRot by="21600000">
                                      <p:cBhvr>
                                        <p:cTn id="10" dur="1000" fill="hold">
                                          <p:stCondLst>
                                            <p:cond delay="0"/>
                                          </p:stCondLst>
                                        </p:cTn>
                                        <p:tgtEl>
                                          <p:spTgt spid="6">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4966993-8489-9547-A602-2B17C14446FE}"/>
              </a:ext>
            </a:extLst>
          </p:cNvPr>
          <p:cNvSpPr>
            <a:spLocks noGrp="1" noRot="1"/>
          </p:cNvSpPr>
          <p:nvPr>
            <p:ph type="body" idx="1"/>
          </p:nvPr>
        </p:nvSpPr>
        <p:spPr>
          <a:xfrm>
            <a:off x="0" y="2634492"/>
            <a:ext cx="11234057" cy="3857625"/>
          </a:xfrm>
        </p:spPr>
        <p:txBody>
          <a:bodyPr>
            <a:noAutofit/>
          </a:bodyPr>
          <a:lstStyle/>
          <a:p>
            <a:pPr lvl="0"/>
            <a:r>
              <a:rPr lang="fr-FR" sz="2800" b="1" dirty="0">
                <a:solidFill>
                  <a:srgbClr val="0070C0"/>
                </a:solidFill>
              </a:rPr>
              <a:t>Troubles d’allure névrotique </a:t>
            </a:r>
          </a:p>
          <a:p>
            <a:pPr lvl="0"/>
            <a:r>
              <a:rPr lang="fr-FR" sz="2800" b="1" dirty="0">
                <a:solidFill>
                  <a:srgbClr val="0070C0"/>
                </a:solidFill>
              </a:rPr>
              <a:t>Toxicomanies et dépendances </a:t>
            </a:r>
          </a:p>
          <a:p>
            <a:r>
              <a:rPr lang="fr-FR" sz="2800" b="1" dirty="0">
                <a:solidFill>
                  <a:srgbClr val="0070C0"/>
                </a:solidFill>
              </a:rPr>
              <a:t>Autres troubles psychiatriques </a:t>
            </a:r>
          </a:p>
          <a:p>
            <a:pPr marL="0" lvl="0" indent="0">
              <a:buNone/>
            </a:pPr>
            <a:endParaRPr lang="fr-FR" dirty="0"/>
          </a:p>
        </p:txBody>
      </p:sp>
      <p:sp>
        <p:nvSpPr>
          <p:cNvPr id="6" name="Rectangle 2">
            <a:extLst>
              <a:ext uri="{FF2B5EF4-FFF2-40B4-BE49-F238E27FC236}">
                <a16:creationId xmlns:a16="http://schemas.microsoft.com/office/drawing/2014/main" id="{976BBB2D-8969-3047-9EB8-3B2F67541371}"/>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8. Autres symptômes rencontrés, non spécifiques, mais ayant  des particularités dans la PBL </a:t>
            </a:r>
          </a:p>
        </p:txBody>
      </p:sp>
    </p:spTree>
    <p:extLst>
      <p:ext uri="{BB962C8B-B14F-4D97-AF65-F5344CB8AC3E}">
        <p14:creationId xmlns:p14="http://schemas.microsoft.com/office/powerpoint/2010/main" val="364429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
                                            <p:txEl>
                                              <p:pRg st="0" end="0"/>
                                            </p:txEl>
                                          </p:spTgt>
                                        </p:tgtEl>
                                        <p:attrNameLst>
                                          <p:attrName>ppt_w</p:attrName>
                                        </p:attrNameLst>
                                      </p:cBhvr>
                                    </p:anim>
                                    <p:anim by="(#ppt_w*0.50)" calcmode="lin" valueType="num">
                                      <p:cBhvr>
                                        <p:cTn id="8" dur="500" decel="50000" autoRev="1" fill="hold">
                                          <p:stCondLst>
                                            <p:cond delay="0"/>
                                          </p:stCondLst>
                                        </p:cTn>
                                        <p:tgtEl>
                                          <p:spTgt spid="6">
                                            <p:txEl>
                                              <p:pRg st="0" end="0"/>
                                            </p:txEl>
                                          </p:spTgt>
                                        </p:tgtEl>
                                        <p:attrNameLst>
                                          <p:attrName>ppt_x</p:attrName>
                                        </p:attrNameLst>
                                      </p:cBhvr>
                                    </p:anim>
                                    <p:anim from="(-#ppt_h/2)" to="(#ppt_y)" calcmode="lin" valueType="num">
                                      <p:cBhvr>
                                        <p:cTn id="9" dur="1000" fill="hold">
                                          <p:stCondLst>
                                            <p:cond delay="0"/>
                                          </p:stCondLst>
                                        </p:cTn>
                                        <p:tgtEl>
                                          <p:spTgt spid="6">
                                            <p:txEl>
                                              <p:pRg st="0" end="0"/>
                                            </p:txEl>
                                          </p:spTgt>
                                        </p:tgtEl>
                                        <p:attrNameLst>
                                          <p:attrName>ppt_y</p:attrName>
                                        </p:attrNameLst>
                                      </p:cBhvr>
                                    </p:anim>
                                    <p:animRot by="21600000">
                                      <p:cBhvr>
                                        <p:cTn id="10" dur="1000" fill="hold">
                                          <p:stCondLst>
                                            <p:cond delay="0"/>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F4D3D36-CE0A-694E-AE53-948EE98D4EE3}"/>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9. Méthodes d’évaluation de la PBL</a:t>
            </a:r>
          </a:p>
        </p:txBody>
      </p:sp>
    </p:spTree>
    <p:extLst>
      <p:ext uri="{BB962C8B-B14F-4D97-AF65-F5344CB8AC3E}">
        <p14:creationId xmlns:p14="http://schemas.microsoft.com/office/powerpoint/2010/main" val="322987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9. Méthodes d’évaluation de la PBL</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endParaRPr lang="en" sz="2800" dirty="0"/>
          </a:p>
          <a:p>
            <a:pPr marL="0" indent="0" algn="just">
              <a:buNone/>
            </a:pPr>
            <a:r>
              <a:rPr lang="en" sz="2800" b="1" dirty="0"/>
              <a:t>Le Diagnostic Interview for Borderline (DIB)</a:t>
            </a:r>
          </a:p>
          <a:p>
            <a:pPr marL="0" indent="0" algn="just">
              <a:buNone/>
            </a:pPr>
            <a:r>
              <a:rPr lang="it" sz="2800" b="1" dirty="0"/>
              <a:t>La borderline personality scale (BPS)</a:t>
            </a:r>
          </a:p>
          <a:p>
            <a:pPr marL="0" indent="0" algn="just">
              <a:buNone/>
            </a:pPr>
            <a:r>
              <a:rPr lang="it" sz="2800" b="1" dirty="0"/>
              <a:t> </a:t>
            </a:r>
          </a:p>
          <a:p>
            <a:pPr marL="0" indent="0" algn="just">
              <a:buNone/>
            </a:pPr>
            <a:r>
              <a:rPr lang="en" sz="2800" b="1" dirty="0"/>
              <a:t> Le SIDP-IV: Structured Interview for DSM-IV Personality Disorders</a:t>
            </a:r>
          </a:p>
          <a:p>
            <a:pPr marL="0" indent="0" algn="just">
              <a:buNone/>
            </a:pPr>
            <a:r>
              <a:rPr lang="en" sz="2800" b="1" dirty="0"/>
              <a:t>Le SCID II: Structured Clinical Interview for DSM-IV Axis II disorders  </a:t>
            </a:r>
            <a:endParaRPr lang="fr-FR" altLang="fr-FR" sz="2800" b="1" dirty="0">
              <a:solidFill>
                <a:srgbClr val="7030A0"/>
              </a:solidFill>
              <a:ea typeface="ＭＳ Ｐゴシック" panose="020B0600070205080204" pitchFamily="34" charset="-128"/>
            </a:endParaRPr>
          </a:p>
        </p:txBody>
      </p:sp>
    </p:spTree>
    <p:extLst>
      <p:ext uri="{BB962C8B-B14F-4D97-AF65-F5344CB8AC3E}">
        <p14:creationId xmlns:p14="http://schemas.microsoft.com/office/powerpoint/2010/main" val="147378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p:txBody>
      </p:sp>
    </p:spTree>
    <p:extLst>
      <p:ext uri="{BB962C8B-B14F-4D97-AF65-F5344CB8AC3E}">
        <p14:creationId xmlns:p14="http://schemas.microsoft.com/office/powerpoint/2010/main" val="4602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10.1. Eléments psychanalytiques</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Dans une perspective psychanalytique, le noyau central de la pathologie limite est situé autour de l’angoisse de perte de l’amour de l’objet, à l’origine d’une constante « dépressive » selon Bergeret. </a:t>
            </a:r>
          </a:p>
          <a:p>
            <a:pPr marL="0" indent="0" algn="just">
              <a:buNone/>
            </a:pPr>
            <a:r>
              <a:rPr lang="fr-FR" sz="2800" dirty="0"/>
              <a:t>Une définition classique de l’état limite associe des modes de fonctionnement névrotiques et psychotiques, variables en proportion selon les sujets.</a:t>
            </a:r>
          </a:p>
          <a:p>
            <a:pPr marL="0" indent="0" algn="just">
              <a:buNone/>
            </a:pPr>
            <a:endParaRPr lang="fr-FR" sz="2800" dirty="0"/>
          </a:p>
          <a:p>
            <a:pPr marL="0" indent="0" algn="just">
              <a:buNone/>
            </a:pPr>
            <a:endParaRPr lang="fr-FR" sz="2800" dirty="0"/>
          </a:p>
        </p:txBody>
      </p:sp>
    </p:spTree>
    <p:extLst>
      <p:ext uri="{BB962C8B-B14F-4D97-AF65-F5344CB8AC3E}">
        <p14:creationId xmlns:p14="http://schemas.microsoft.com/office/powerpoint/2010/main" val="18184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3"/>
          <p:cNvSpPr>
            <a:spLocks noGrp="1" noChangeArrowheads="1"/>
          </p:cNvSpPr>
          <p:nvPr>
            <p:ph type="body" idx="4294967295"/>
          </p:nvPr>
        </p:nvSpPr>
        <p:spPr>
          <a:xfrm>
            <a:off x="318052" y="1600200"/>
            <a:ext cx="10813774" cy="4343400"/>
          </a:xfrm>
        </p:spPr>
        <p:txBody>
          <a:bodyPr>
            <a:normAutofit lnSpcReduction="10000"/>
          </a:bodyPr>
          <a:lstStyle/>
          <a:p>
            <a:pPr marL="0" indent="0" algn="just">
              <a:lnSpc>
                <a:spcPct val="90000"/>
              </a:lnSpc>
              <a:buNone/>
              <a:defRPr/>
            </a:pPr>
            <a:r>
              <a:rPr lang="fr-FR" altLang="x-none" sz="2800" dirty="0">
                <a:solidFill>
                  <a:schemeClr val="tx2"/>
                </a:solidFill>
                <a:ea typeface="ＭＳ Ｐゴシック" charset="-128"/>
              </a:rPr>
              <a:t>Le mot « traumatisme » vient du grec « trauma », </a:t>
            </a:r>
            <a:r>
              <a:rPr lang="fr-FR" altLang="x-none" sz="2800" dirty="0" err="1">
                <a:solidFill>
                  <a:schemeClr val="tx2"/>
                </a:solidFill>
                <a:ea typeface="ＭＳ Ｐゴシック" charset="-128"/>
              </a:rPr>
              <a:t>τρ</a:t>
            </a:r>
            <a:r>
              <a:rPr lang="fr-FR" altLang="x-none" sz="2800" dirty="0">
                <a:solidFill>
                  <a:schemeClr val="tx2"/>
                </a:solidFill>
                <a:ea typeface="ＭＳ Ｐゴシック" charset="-128"/>
              </a:rPr>
              <a:t>α</a:t>
            </a:r>
            <a:r>
              <a:rPr lang="fr-FR" altLang="x-none" sz="2800" dirty="0" err="1">
                <a:solidFill>
                  <a:schemeClr val="tx2"/>
                </a:solidFill>
                <a:ea typeface="ＭＳ Ｐゴシック" charset="-128"/>
              </a:rPr>
              <a:t>υμ</a:t>
            </a:r>
            <a:r>
              <a:rPr lang="fr-FR" altLang="x-none" sz="2800" dirty="0">
                <a:solidFill>
                  <a:schemeClr val="tx2"/>
                </a:solidFill>
                <a:ea typeface="ＭＳ Ｐゴシック" charset="-128"/>
              </a:rPr>
              <a:t>α, signifiant blessure. En médecine, il définit la « </a:t>
            </a:r>
            <a:r>
              <a:rPr lang="fr-FR" altLang="x-none" sz="2800" dirty="0">
                <a:solidFill>
                  <a:srgbClr val="FF0000"/>
                </a:solidFill>
                <a:ea typeface="ＭＳ Ｐゴシック" charset="-128"/>
              </a:rPr>
              <a:t>transmission d’un choc mécanique exercé par un agent physique extérieur sur une partie du corps et y provoquant une blessure ou une contusion</a:t>
            </a:r>
            <a:r>
              <a:rPr lang="fr-FR" altLang="x-none" sz="2800" dirty="0">
                <a:solidFill>
                  <a:schemeClr val="tx2"/>
                </a:solidFill>
                <a:ea typeface="ＭＳ Ｐゴシック" charset="-128"/>
              </a:rPr>
              <a:t>. » Transposé à la psychopathologie, il devient traumatisme psychologique ou trauma, soit </a:t>
            </a:r>
          </a:p>
          <a:p>
            <a:pPr marL="0" indent="0" algn="just">
              <a:lnSpc>
                <a:spcPct val="90000"/>
              </a:lnSpc>
              <a:buNone/>
              <a:defRPr/>
            </a:pPr>
            <a:r>
              <a:rPr lang="fr-FR" altLang="x-none" sz="2800" dirty="0">
                <a:solidFill>
                  <a:schemeClr val="tx2"/>
                </a:solidFill>
                <a:ea typeface="ＭＳ Ｐゴシック" charset="-128"/>
              </a:rPr>
              <a:t>« la transmission d’un choc psychique exercé par un agent psychologique extérieur sur le psychisme, y provoquant des perturbations psychopathologiques transitoires ou définitives » (</a:t>
            </a:r>
            <a:r>
              <a:rPr lang="fr-FR" altLang="x-none" sz="2800" dirty="0" err="1">
                <a:solidFill>
                  <a:schemeClr val="tx2"/>
                </a:solidFill>
                <a:ea typeface="ＭＳ Ｐゴシック" charset="-128"/>
              </a:rPr>
              <a:t>Crocq</a:t>
            </a:r>
            <a:r>
              <a:rPr lang="fr-FR" altLang="x-none" sz="2800" dirty="0">
                <a:solidFill>
                  <a:schemeClr val="tx2"/>
                </a:solidFill>
                <a:ea typeface="ＭＳ Ｐゴシック" charset="-128"/>
              </a:rPr>
              <a:t>, 2007). </a:t>
            </a:r>
          </a:p>
        </p:txBody>
      </p:sp>
    </p:spTree>
    <p:extLst>
      <p:ext uri="{BB962C8B-B14F-4D97-AF65-F5344CB8AC3E}">
        <p14:creationId xmlns:p14="http://schemas.microsoft.com/office/powerpoint/2010/main" val="1272675470"/>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10.1. Eléments psychanalytiques</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Le conflit est externalisé, la réalité externe et ses objets d’étayage y sont surinvestis, marquant une forte dépendance à l’environnement, à l’origine d’une lutte contre les fantasmes destructeurs qui lui sont associés. </a:t>
            </a:r>
          </a:p>
          <a:p>
            <a:pPr marL="0" indent="0" algn="just">
              <a:buNone/>
            </a:pPr>
            <a:endParaRPr lang="fr-FR" sz="2800" dirty="0"/>
          </a:p>
          <a:p>
            <a:pPr marL="0" indent="0" algn="just">
              <a:buNone/>
            </a:pPr>
            <a:r>
              <a:rPr lang="fr-FR" sz="2800" dirty="0"/>
              <a:t>La réalité interne est défaillante et l’absence de fantasmatisation en est le témoin</a:t>
            </a:r>
          </a:p>
          <a:p>
            <a:pPr marL="0" indent="0" algn="just">
              <a:buNone/>
            </a:pPr>
            <a:endParaRPr lang="fr-FR" sz="2800" dirty="0"/>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07246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La réflexion autour de la place des expériences traumatiques dans la constitution de la personnalité borderline a inspiré notamment les travaux des théoriciens de l’attachement.</a:t>
            </a:r>
          </a:p>
          <a:p>
            <a:pPr marL="0" indent="0" algn="just">
              <a:buNone/>
            </a:pPr>
            <a:r>
              <a:rPr lang="fr-FR" sz="2800" dirty="0"/>
              <a:t> De fait, l’existence d’un lien spécifique entre un vécu de maltraitance infantile (et particulièrement celui de l’abus sexuel) et le développement d’une personnalité borderline selon Paris en 1993 fait l’objet d’un relatif consensus</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86383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Plus précisément, pour </a:t>
            </a:r>
            <a:r>
              <a:rPr lang="fr-FR" sz="2800" dirty="0" err="1"/>
              <a:t>Zanarini</a:t>
            </a:r>
            <a:r>
              <a:rPr lang="fr-FR" sz="2800" dirty="0"/>
              <a:t> et al., </a:t>
            </a:r>
            <a:r>
              <a:rPr lang="fr-FR" sz="2800" dirty="0">
                <a:solidFill>
                  <a:srgbClr val="FF0000"/>
                </a:solidFill>
              </a:rPr>
              <a:t>92 % </a:t>
            </a:r>
            <a:r>
              <a:rPr lang="fr-FR" sz="2800" dirty="0"/>
              <a:t>des sujets borderline rapportent des antécédents de négligences, </a:t>
            </a:r>
            <a:r>
              <a:rPr lang="fr-FR" sz="2800" dirty="0">
                <a:solidFill>
                  <a:srgbClr val="FF0000"/>
                </a:solidFill>
              </a:rPr>
              <a:t>25 % à 73 % </a:t>
            </a:r>
            <a:r>
              <a:rPr lang="fr-FR" sz="2800" dirty="0"/>
              <a:t>rapportent un abus physique, et </a:t>
            </a:r>
            <a:r>
              <a:rPr lang="fr-FR" sz="2800" dirty="0">
                <a:solidFill>
                  <a:srgbClr val="FF0000"/>
                </a:solidFill>
              </a:rPr>
              <a:t>40 % à 76 % </a:t>
            </a:r>
            <a:r>
              <a:rPr lang="fr-FR" sz="2800" dirty="0"/>
              <a:t>un ou des abus sexuels. </a:t>
            </a:r>
          </a:p>
          <a:p>
            <a:pPr marL="0" indent="0" algn="just">
              <a:buNone/>
            </a:pPr>
            <a:r>
              <a:rPr lang="fr-FR" sz="2800" dirty="0"/>
              <a:t>Pour </a:t>
            </a:r>
            <a:r>
              <a:rPr lang="fr-FR" sz="2800" dirty="0" err="1"/>
              <a:t>Fonagy</a:t>
            </a:r>
            <a:r>
              <a:rPr lang="fr-FR" sz="2800" dirty="0"/>
              <a:t>, le développement d’une personnalité borderline résulterait de la conjonction d’un bas niveau de capacité réflexive et d’expériences traumatiques. </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3922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On retrouve fréquemment chez les figures d’attachement de ces enfants des comportements contradictoires, menaçants ou hostiles, ou encore exprimant l’impuissance, en réponse aux sollicitations de l’enfant en situation de détresse. </a:t>
            </a:r>
          </a:p>
          <a:p>
            <a:pPr marL="0" indent="0" algn="just">
              <a:buNone/>
            </a:pPr>
            <a:r>
              <a:rPr lang="fr-FR" sz="2800" dirty="0"/>
              <a:t>Ces comportements désorganisant ne permettent pas la constitution d’une représentation cohérente de soi et des autres et entretiennent la mise en place de comportements de contrôle aggravant en retour le sentiment d’impuissance de la figure d’attachement.</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2819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Les réponses que l’enfant recevra de ses parents seront internalisées et constitueront ce que Bowlby (1973) a appelé des </a:t>
            </a:r>
            <a:r>
              <a:rPr lang="fr-FR" sz="2800" dirty="0">
                <a:solidFill>
                  <a:srgbClr val="FF0000"/>
                </a:solidFill>
              </a:rPr>
              <a:t>Modèles Internes Opérants (MIO). </a:t>
            </a:r>
          </a:p>
          <a:p>
            <a:pPr marL="0" indent="0" algn="just">
              <a:buNone/>
            </a:pPr>
            <a:r>
              <a:rPr lang="fr-FR" sz="2800" dirty="0"/>
              <a:t>Les MIO sont des représentations mentales dynamiques partiellement conscientes, construites au fil des interactions, qui guident les modes de relation d’une personne avec autrui. </a:t>
            </a:r>
            <a:r>
              <a:rPr lang="fr-FR" sz="2800" dirty="0">
                <a:solidFill>
                  <a:srgbClr val="002060"/>
                </a:solidFill>
              </a:rPr>
              <a:t>Selon Bowlby, ces MIO seraient déterminés par le concept de soi et le concept d’autrui</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2477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3429000"/>
            <a:ext cx="11234057" cy="30631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None/>
            </a:pPr>
            <a:r>
              <a:rPr lang="fr-FR" sz="4000" dirty="0"/>
              <a:t>La sémiologie du TPB renvoie à des difficultés relatives à ces deux concepts</a:t>
            </a:r>
            <a:endParaRPr lang="fr-FR" sz="4000" dirty="0">
              <a:solidFill>
                <a:srgbClr val="002060"/>
              </a:solidFill>
            </a:endParaRP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0381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Le DSM-IV-TR indique que le patient borderline présente des difficultés de régulation émotionnelle :  instabilité affective due à une réactivité marquée de l’humeur, colères intenses et inappropriées ou difficultés à contrôler sa colère, impulsivité.</a:t>
            </a:r>
          </a:p>
          <a:p>
            <a:pPr marL="0" indent="0" algn="just">
              <a:buNone/>
            </a:pPr>
            <a:r>
              <a:rPr lang="fr-FR" sz="2800" dirty="0"/>
              <a:t>Un attachement de mauvaise qualité dans l’enfance pourrait donc affecter l’image de soi, l’établissement de relations interpersonnelles et la gestion des émotions et ainsi </a:t>
            </a:r>
            <a:r>
              <a:rPr lang="fr-FR" sz="2800" dirty="0">
                <a:solidFill>
                  <a:srgbClr val="FF0000"/>
                </a:solidFill>
              </a:rPr>
              <a:t>constituer un facteur de vulnérabilité au développement d’un TPB à l’âge adulte. </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15954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10.2. Attachement impossible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0" y="2634492"/>
            <a:ext cx="11234057"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Deux études sont longitudinales : </a:t>
            </a:r>
          </a:p>
          <a:p>
            <a:pPr marL="0" indent="0" algn="just">
              <a:buNone/>
            </a:pPr>
            <a:endParaRPr lang="fr-FR" sz="2800" dirty="0"/>
          </a:p>
          <a:p>
            <a:pPr marL="0" indent="0" algn="ctr">
              <a:buNone/>
            </a:pPr>
            <a:r>
              <a:rPr lang="fr-FR" sz="2800" dirty="0"/>
              <a:t>Lyons-Ruth, 2008  et </a:t>
            </a:r>
            <a:r>
              <a:rPr lang="fr-FR" sz="2800" dirty="0" err="1"/>
              <a:t>Kobak</a:t>
            </a:r>
            <a:r>
              <a:rPr lang="fr-FR" sz="2800" dirty="0"/>
              <a:t> et al., 2009</a:t>
            </a:r>
            <a:endParaRPr lang="fr-FR" sz="2800" dirty="0">
              <a:solidFill>
                <a:srgbClr val="FF0000"/>
              </a:solidFill>
            </a:endParaRP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5768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10.3. Approche cognitive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163286" y="2683477"/>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Modèle </a:t>
            </a:r>
            <a:r>
              <a:rPr lang="fr-FR" sz="2800" dirty="0" err="1"/>
              <a:t>biosocial</a:t>
            </a:r>
            <a:r>
              <a:rPr lang="fr-FR" sz="2800" dirty="0"/>
              <a:t> de </a:t>
            </a:r>
            <a:r>
              <a:rPr lang="fr-FR" sz="2800" dirty="0" err="1"/>
              <a:t>Linehan</a:t>
            </a:r>
            <a:r>
              <a:rPr lang="fr-FR" sz="2800" dirty="0"/>
              <a:t>. Celui-ci postule, selon un point de vue </a:t>
            </a:r>
            <a:r>
              <a:rPr lang="fr-FR" sz="2800" dirty="0" err="1"/>
              <a:t>neurodéveloppemental</a:t>
            </a:r>
            <a:r>
              <a:rPr lang="fr-FR" sz="2800" dirty="0"/>
              <a:t>, que la personnalité borderline est due à une </a:t>
            </a:r>
            <a:r>
              <a:rPr lang="fr-FR" sz="2800" dirty="0" err="1">
                <a:solidFill>
                  <a:srgbClr val="FF0000"/>
                </a:solidFill>
              </a:rPr>
              <a:t>dysrégulation</a:t>
            </a:r>
            <a:r>
              <a:rPr lang="fr-FR" sz="2800" dirty="0">
                <a:solidFill>
                  <a:srgbClr val="FF0000"/>
                </a:solidFill>
              </a:rPr>
              <a:t> émotionnelle </a:t>
            </a:r>
            <a:r>
              <a:rPr lang="fr-FR" sz="2800" dirty="0"/>
              <a:t>et émerge dans l’interaction entre une vulnérabilité biologique (facteur de risque d’impulsivité ou de sensibilité émotionnelle notamment), et des facteurs environnementaux</a:t>
            </a:r>
            <a:endParaRPr lang="fr-FR" sz="2800" dirty="0">
              <a:solidFill>
                <a:srgbClr val="FF0000"/>
              </a:solidFill>
            </a:endParaRP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55441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10.3. Approche cognitive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146957" y="3597877"/>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Schémas de cognitions dysfonctionnelles, dans lesquelles le sujet borderline se perçoit lui-même comme </a:t>
            </a:r>
            <a:r>
              <a:rPr lang="fr-FR" sz="2800" dirty="0">
                <a:solidFill>
                  <a:srgbClr val="FF0000"/>
                </a:solidFill>
              </a:rPr>
              <a:t>impuissant et vulnérable, et envisage le monde autour de lui comme dangereux et malveillant </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99116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3"/>
          <p:cNvSpPr>
            <a:spLocks noGrp="1" noChangeArrowheads="1"/>
          </p:cNvSpPr>
          <p:nvPr>
            <p:ph type="body" idx="4294967295"/>
          </p:nvPr>
        </p:nvSpPr>
        <p:spPr>
          <a:xfrm>
            <a:off x="556592" y="1679104"/>
            <a:ext cx="10366512" cy="5178896"/>
          </a:xfrm>
        </p:spPr>
        <p:txBody>
          <a:bodyPr>
            <a:normAutofit/>
          </a:bodyPr>
          <a:lstStyle/>
          <a:p>
            <a:pPr marL="0" indent="0" algn="just">
              <a:lnSpc>
                <a:spcPct val="90000"/>
              </a:lnSpc>
              <a:buNone/>
              <a:defRPr/>
            </a:pPr>
            <a:r>
              <a:rPr lang="fr-FR" altLang="x-none" sz="2400" dirty="0">
                <a:solidFill>
                  <a:schemeClr val="tx2"/>
                </a:solidFill>
                <a:ea typeface="ＭＳ Ｐゴシック" charset="-128"/>
              </a:rPr>
              <a:t>Le traumatisme est donc un </a:t>
            </a:r>
            <a:r>
              <a:rPr lang="fr-FR" altLang="x-none" sz="2400" b="1" dirty="0">
                <a:solidFill>
                  <a:srgbClr val="FF0000"/>
                </a:solidFill>
                <a:ea typeface="ＭＳ Ｐゴシック" charset="-128"/>
              </a:rPr>
              <a:t>choc psychologique </a:t>
            </a:r>
            <a:r>
              <a:rPr lang="fr-FR" altLang="x-none" sz="2400" dirty="0">
                <a:solidFill>
                  <a:schemeClr val="tx2"/>
                </a:solidFill>
                <a:ea typeface="ＭＳ Ｐゴシック" charset="-128"/>
              </a:rPr>
              <a:t>important, généralement lié à une situation où une personne a été confrontée à la mort ou à la menace de mort, à des blessures graves ou au péril de tels dommages, à des violences sexuelles ou au risque de telles agressions. </a:t>
            </a:r>
          </a:p>
          <a:p>
            <a:pPr marL="0" indent="0" algn="just">
              <a:lnSpc>
                <a:spcPct val="90000"/>
              </a:lnSpc>
              <a:buNone/>
              <a:defRPr/>
            </a:pPr>
            <a:r>
              <a:rPr lang="fr-FR" altLang="x-none" sz="2400" dirty="0">
                <a:solidFill>
                  <a:schemeClr val="tx2"/>
                </a:solidFill>
                <a:ea typeface="ＭＳ Ｐゴシック" charset="-128"/>
              </a:rPr>
              <a:t>Sigmund Freud, en 1920, dans son ouvrage « Au-delà du principe de plaisir », définit le traumatisme comme </a:t>
            </a:r>
          </a:p>
          <a:p>
            <a:pPr marL="0" indent="0" algn="just">
              <a:lnSpc>
                <a:spcPct val="90000"/>
              </a:lnSpc>
              <a:buNone/>
              <a:defRPr/>
            </a:pPr>
            <a:r>
              <a:rPr lang="fr-FR" altLang="x-none" sz="2400" dirty="0">
                <a:solidFill>
                  <a:schemeClr val="tx2"/>
                </a:solidFill>
                <a:ea typeface="ＭＳ Ｐゴシック" charset="-128"/>
              </a:rPr>
              <a:t>« toutes excitations externes assez fortes pour faire effraction dans la vie psychique du sujet » (Freud, 1971). </a:t>
            </a:r>
          </a:p>
        </p:txBody>
      </p:sp>
    </p:spTree>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10.4. Approche biologique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Deux hypothèses psychobiologiques sont proposées : </a:t>
            </a:r>
          </a:p>
          <a:p>
            <a:pPr marL="0" indent="0" algn="just">
              <a:buNone/>
            </a:pPr>
            <a:endParaRPr lang="fr-FR" sz="2800" dirty="0"/>
          </a:p>
          <a:p>
            <a:pPr marL="0" indent="0" algn="just">
              <a:buNone/>
            </a:pPr>
            <a:r>
              <a:rPr lang="fr-FR" sz="2800" dirty="0"/>
              <a:t>-	une </a:t>
            </a:r>
            <a:r>
              <a:rPr lang="fr-FR" sz="2800" dirty="0" err="1"/>
              <a:t>dysrégulation</a:t>
            </a:r>
            <a:r>
              <a:rPr lang="fr-FR" sz="2800" dirty="0"/>
              <a:t> émotionnelle sous-tendue par un </a:t>
            </a:r>
            <a:r>
              <a:rPr lang="fr-FR" sz="2800" dirty="0">
                <a:solidFill>
                  <a:srgbClr val="FF0000"/>
                </a:solidFill>
              </a:rPr>
              <a:t>système noradrénergique </a:t>
            </a:r>
            <a:r>
              <a:rPr lang="fr-FR" sz="2800" dirty="0"/>
              <a:t>hyper-réactif, </a:t>
            </a:r>
          </a:p>
          <a:p>
            <a:pPr marL="0" indent="0" algn="just">
              <a:buNone/>
            </a:pPr>
            <a:r>
              <a:rPr lang="fr-FR" sz="2800" dirty="0"/>
              <a:t>-	un mauvais contrôle comportemental basé sur une </a:t>
            </a:r>
            <a:r>
              <a:rPr lang="fr-FR" sz="2800" dirty="0">
                <a:solidFill>
                  <a:srgbClr val="FF0000"/>
                </a:solidFill>
              </a:rPr>
              <a:t>modulation sérotoninergique réduite</a:t>
            </a:r>
            <a:r>
              <a:rPr lang="fr-FR" sz="2800" dirty="0"/>
              <a:t>. </a:t>
            </a:r>
          </a:p>
          <a:p>
            <a:pPr marL="0" indent="0" algn="just">
              <a:buNone/>
            </a:pPr>
            <a:endParaRPr lang="fr-FR" sz="2800" dirty="0"/>
          </a:p>
          <a:p>
            <a:pPr marL="0" indent="0" algn="just">
              <a:buNone/>
            </a:pPr>
            <a:endParaRPr lang="fr-FR" sz="2800" dirty="0"/>
          </a:p>
          <a:p>
            <a:pPr marL="0" indent="0" algn="just">
              <a:buNone/>
            </a:pPr>
            <a:r>
              <a:rPr lang="fr-FR" sz="2800" dirty="0"/>
              <a:t>Le trouble de personnalité borderline est en grande partie génétique selon une recherche américaine et néerlandaise : 42% de la variation dans les caractéristiques de la personnalité borderline sont attribuables à l'influence génétique et 58% à l'influence environnementale. Il n'y a pas de différence dans les taux d'héritabilité entre hommes et femmes. Une recherche ultérieure a montré l'influence d'un gène situé sur le chromosome 9 (</a:t>
            </a:r>
            <a:r>
              <a:rPr lang="fr-FR" sz="2800" dirty="0" err="1"/>
              <a:t>Distel</a:t>
            </a:r>
            <a:r>
              <a:rPr lang="fr-FR" sz="2800" dirty="0"/>
              <a:t> et al., 2008). </a:t>
            </a:r>
          </a:p>
          <a:p>
            <a:pPr marL="0" indent="0" algn="just">
              <a:buNone/>
            </a:pPr>
            <a:endParaRPr lang="fr-FR" sz="2800" dirty="0"/>
          </a:p>
          <a:p>
            <a:pPr marL="0" indent="0" algn="just">
              <a:buNone/>
            </a:pPr>
            <a:endParaRPr lang="fr-FR" sz="2800" dirty="0"/>
          </a:p>
          <a:p>
            <a:pPr marL="0" indent="0" algn="just">
              <a:buNone/>
            </a:pPr>
            <a:endParaRPr lang="fr-FR" sz="2800" dirty="0"/>
          </a:p>
          <a:p>
            <a:pPr marL="0" indent="0" algn="just">
              <a:buNone/>
            </a:pPr>
            <a:r>
              <a:rPr lang="fr-FR" sz="2800" dirty="0"/>
              <a:t>Le trouble PBL est 5 fois plus fréquent chez les parents biologiques au premier degré que dans la population générale, et il est associé à un risque familial élevé de troubles liés à l’utilisation de substances, de l’existence de personnalités antisociales et de troubles de l’humeur (APA, 2000). </a:t>
            </a:r>
          </a:p>
          <a:p>
            <a:pPr marL="0" indent="0" algn="just">
              <a:buNone/>
            </a:pPr>
            <a:endParaRPr lang="fr-FR" sz="2800" dirty="0"/>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60875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10.4. Approche biologique</a:t>
            </a:r>
          </a:p>
        </p:txBody>
      </p:sp>
      <p:sp>
        <p:nvSpPr>
          <p:cNvPr id="4" name="Rectangle 2">
            <a:extLst>
              <a:ext uri="{FF2B5EF4-FFF2-40B4-BE49-F238E27FC236}">
                <a16:creationId xmlns:a16="http://schemas.microsoft.com/office/drawing/2014/main" id="{2102B6FE-FD9C-104B-9557-CF833C22DA21}"/>
              </a:ext>
            </a:extLst>
          </p:cNvPr>
          <p:cNvSpPr txBox="1">
            <a:spLocks noRot="1"/>
          </p:cNvSpPr>
          <p:nvPr/>
        </p:nvSpPr>
        <p:spPr>
          <a:xfrm>
            <a:off x="321129" y="2368273"/>
            <a:ext cx="11549742" cy="38576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fr-FR" sz="2800" dirty="0"/>
              <a:t>Le trouble de personnalité borderline est en grande partie génétique selon une recherche américaine et néerlandaise : </a:t>
            </a:r>
            <a:r>
              <a:rPr lang="fr-FR" sz="2800" dirty="0">
                <a:solidFill>
                  <a:srgbClr val="FF0000"/>
                </a:solidFill>
              </a:rPr>
              <a:t>42% </a:t>
            </a:r>
            <a:r>
              <a:rPr lang="fr-FR" sz="2800" dirty="0"/>
              <a:t>de la variation dans les caractéristiques de la personnalité borderline sont attribuables à l'influence génétique et </a:t>
            </a:r>
            <a:r>
              <a:rPr lang="fr-FR" sz="2800" dirty="0">
                <a:solidFill>
                  <a:srgbClr val="FF0000"/>
                </a:solidFill>
              </a:rPr>
              <a:t>58%</a:t>
            </a:r>
            <a:r>
              <a:rPr lang="fr-FR" sz="2800" dirty="0"/>
              <a:t> à l'influence environnementale. </a:t>
            </a:r>
          </a:p>
          <a:p>
            <a:pPr marL="0" indent="0" algn="just">
              <a:buNone/>
            </a:pPr>
            <a:endParaRPr lang="fr-FR" sz="2800" dirty="0"/>
          </a:p>
          <a:p>
            <a:pPr marL="0" indent="0" algn="just">
              <a:buNone/>
            </a:pPr>
            <a:r>
              <a:rPr lang="fr-FR" sz="2800" dirty="0"/>
              <a:t>Le trouble PBL est 5 fois plus fréquent chez les parents biologiques au premier degré</a:t>
            </a:r>
          </a:p>
          <a:p>
            <a:pPr marL="0" indent="0" algn="just">
              <a:buNone/>
            </a:pPr>
            <a:endParaRPr lang="fr-FR" sz="2800" dirty="0"/>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6260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A2B37A-8F30-8446-A324-D1F952E40EB2}"/>
              </a:ext>
            </a:extLst>
          </p:cNvPr>
          <p:cNvSpPr txBox="1">
            <a:spLocks noRot="1" noChangeArrowheads="1"/>
          </p:cNvSpPr>
          <p:nvPr/>
        </p:nvSpPr>
        <p:spPr>
          <a:xfrm>
            <a:off x="626165" y="632102"/>
            <a:ext cx="9560202" cy="109872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ctr">
              <a:buNone/>
              <a:defRPr/>
            </a:pPr>
            <a:r>
              <a:rPr lang="fr-FR" altLang="fr-FR" sz="3600" dirty="0">
                <a:solidFill>
                  <a:schemeClr val="bg1"/>
                </a:solidFill>
                <a:effectLst>
                  <a:outerShdw blurRad="38100" dist="38100" dir="2700000" algn="tl">
                    <a:srgbClr val="C0C0C0"/>
                  </a:outerShdw>
                </a:effectLst>
                <a:latin typeface="+mj-lt"/>
                <a:ea typeface="ＭＳ Ｐゴシック" panose="020B0600070205080204" pitchFamily="34" charset="-128"/>
              </a:rPr>
              <a:t>10. Étiologie : différentes approches</a:t>
            </a:r>
          </a:p>
          <a:p>
            <a:pPr algn="ctr">
              <a:buNone/>
              <a:defRPr/>
            </a:pPr>
            <a:r>
              <a:rPr lang="fr-FR" altLang="fr-FR" sz="3000" dirty="0">
                <a:solidFill>
                  <a:srgbClr val="FFFF00"/>
                </a:solidFill>
                <a:effectLst>
                  <a:outerShdw blurRad="38100" dist="38100" dir="2700000" algn="tl">
                    <a:srgbClr val="C0C0C0"/>
                  </a:outerShdw>
                </a:effectLst>
                <a:latin typeface="+mj-lt"/>
                <a:ea typeface="ＭＳ Ｐゴシック" panose="020B0600070205080204" pitchFamily="34" charset="-128"/>
              </a:rPr>
              <a:t>10.4. Approche biologique</a:t>
            </a:r>
          </a:p>
        </p:txBody>
      </p:sp>
      <p:sp>
        <p:nvSpPr>
          <p:cNvPr id="2" name="ZoneTexte 1">
            <a:extLst>
              <a:ext uri="{FF2B5EF4-FFF2-40B4-BE49-F238E27FC236}">
                <a16:creationId xmlns:a16="http://schemas.microsoft.com/office/drawing/2014/main" id="{E5A5D19A-0703-A14A-B2DC-A245AB91B1C5}"/>
              </a:ext>
            </a:extLst>
          </p:cNvPr>
          <p:cNvSpPr txBox="1"/>
          <p:nvPr/>
        </p:nvSpPr>
        <p:spPr>
          <a:xfrm>
            <a:off x="9372600" y="1110343"/>
            <a:ext cx="184731" cy="369332"/>
          </a:xfrm>
          <a:prstGeom prst="rect">
            <a:avLst/>
          </a:prstGeom>
          <a:noFill/>
        </p:spPr>
        <p:txBody>
          <a:bodyPr wrap="none" rtlCol="0">
            <a:spAutoFit/>
          </a:bodyPr>
          <a:lstStyle/>
          <a:p>
            <a:endParaRPr lang="fr-FR" dirty="0"/>
          </a:p>
        </p:txBody>
      </p:sp>
      <p:pic>
        <p:nvPicPr>
          <p:cNvPr id="5" name="Image 4">
            <a:extLst>
              <a:ext uri="{FF2B5EF4-FFF2-40B4-BE49-F238E27FC236}">
                <a16:creationId xmlns:a16="http://schemas.microsoft.com/office/drawing/2014/main" id="{0DB28856-15D2-604E-AB35-9AC9FBA86A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2875" y="2072216"/>
            <a:ext cx="10526249" cy="4785784"/>
          </a:xfrm>
          <a:prstGeom prst="rect">
            <a:avLst/>
          </a:prstGeom>
          <a:noFill/>
          <a:ln>
            <a:noFill/>
          </a:ln>
        </p:spPr>
      </p:pic>
    </p:spTree>
    <p:extLst>
      <p:ext uri="{BB962C8B-B14F-4D97-AF65-F5344CB8AC3E}">
        <p14:creationId xmlns:p14="http://schemas.microsoft.com/office/powerpoint/2010/main" val="40645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3"/>
          <p:cNvSpPr>
            <a:spLocks noGrp="1" noChangeArrowheads="1"/>
          </p:cNvSpPr>
          <p:nvPr>
            <p:ph type="body" idx="4294967295"/>
          </p:nvPr>
        </p:nvSpPr>
        <p:spPr>
          <a:xfrm>
            <a:off x="218662" y="1222107"/>
            <a:ext cx="10488488" cy="5466928"/>
          </a:xfrm>
        </p:spPr>
        <p:txBody>
          <a:bodyPr>
            <a:normAutofit fontScale="92500" lnSpcReduction="20000"/>
          </a:bodyPr>
          <a:lstStyle/>
          <a:p>
            <a:pPr marL="0" indent="0" algn="just">
              <a:lnSpc>
                <a:spcPct val="90000"/>
              </a:lnSpc>
              <a:buNone/>
              <a:defRPr/>
            </a:pPr>
            <a:r>
              <a:rPr lang="fr-FR" altLang="x-none" sz="2800" dirty="0">
                <a:solidFill>
                  <a:schemeClr val="tx2"/>
                </a:solidFill>
                <a:ea typeface="ＭＳ Ｐゴシック" charset="-128"/>
              </a:rPr>
              <a:t>En 1921, dans Introduction à la psychanalyse, il précise que le trauma provoque dans l’appareil psychique un afflux d’excitation impossible à assimiler et à liquider :</a:t>
            </a:r>
          </a:p>
          <a:p>
            <a:pPr marL="0" indent="0" algn="just">
              <a:lnSpc>
                <a:spcPct val="90000"/>
              </a:lnSpc>
              <a:buNone/>
              <a:defRPr/>
            </a:pPr>
            <a:r>
              <a:rPr lang="fr-FR" altLang="x-none" sz="2800" dirty="0">
                <a:solidFill>
                  <a:schemeClr val="tx2"/>
                </a:solidFill>
                <a:ea typeface="ＭＳ Ｐゴシック" charset="-128"/>
              </a:rPr>
              <a:t>« Et même, le terme traumatique n’a pas d’autre sens qu’un sens économique. Nous appelons ainsi un événement vécu qui, en l’espace de peu de temps, apporte dans la vie psychique un tel surcroît d’excitation que sa suppression ou son assimilation par les voies normales devient une tâche impossible, ce qui a pour effet des troubles durables dans l’utilisation de l’énergie » (Freud, 1921). </a:t>
            </a:r>
          </a:p>
          <a:p>
            <a:pPr marL="0" indent="0" algn="just">
              <a:lnSpc>
                <a:spcPct val="90000"/>
              </a:lnSpc>
              <a:buNone/>
              <a:defRPr/>
            </a:pPr>
            <a:r>
              <a:rPr lang="fr-FR" altLang="x-none" sz="2800" dirty="0">
                <a:solidFill>
                  <a:schemeClr val="tx2"/>
                </a:solidFill>
                <a:ea typeface="ＭＳ Ｐゴシック" charset="-128"/>
              </a:rPr>
              <a:t>En 2007, Louis </a:t>
            </a:r>
            <a:r>
              <a:rPr lang="fr-FR" altLang="x-none" sz="2800" dirty="0" err="1">
                <a:solidFill>
                  <a:schemeClr val="tx2"/>
                </a:solidFill>
                <a:ea typeface="ＭＳ Ｐゴシック" charset="-128"/>
              </a:rPr>
              <a:t>Crocq</a:t>
            </a:r>
            <a:r>
              <a:rPr lang="fr-FR" altLang="x-none" sz="2800" dirty="0">
                <a:solidFill>
                  <a:schemeClr val="tx2"/>
                </a:solidFill>
                <a:ea typeface="ＭＳ Ｐゴシック" charset="-128"/>
              </a:rPr>
              <a:t> confirme que le trauma est :</a:t>
            </a:r>
          </a:p>
          <a:p>
            <a:pPr marL="0" indent="0" algn="just">
              <a:lnSpc>
                <a:spcPct val="90000"/>
              </a:lnSpc>
              <a:buNone/>
              <a:defRPr/>
            </a:pPr>
            <a:r>
              <a:rPr lang="fr-FR" altLang="x-none" sz="2800" dirty="0">
                <a:solidFill>
                  <a:schemeClr val="tx2"/>
                </a:solidFill>
                <a:ea typeface="ＭＳ Ｐゴシック" charset="-128"/>
              </a:rPr>
              <a:t>« un phénomène </a:t>
            </a:r>
            <a:r>
              <a:rPr lang="fr-FR" altLang="x-none" sz="2800" b="1" dirty="0">
                <a:solidFill>
                  <a:schemeClr val="tx2"/>
                </a:solidFill>
                <a:ea typeface="ＭＳ Ｐゴシック" charset="-128"/>
              </a:rPr>
              <a:t>d’effraction du psychisme</a:t>
            </a:r>
            <a:r>
              <a:rPr lang="fr-FR" altLang="x-none" sz="2800" dirty="0">
                <a:solidFill>
                  <a:schemeClr val="tx2"/>
                </a:solidFill>
                <a:ea typeface="ＭＳ Ｐゴシック" charset="-128"/>
              </a:rPr>
              <a:t>, et le débordement de ses défenses par les excitations violentes afférentes à la survenue d’un événement agressant ou menaçant pour la vie ou l’intégrité (physique ou psychique) d’un individu, qui y est exposé comme victime, témoin ou acteur » (</a:t>
            </a:r>
            <a:r>
              <a:rPr lang="fr-FR" altLang="x-none" sz="2800" dirty="0" err="1">
                <a:solidFill>
                  <a:schemeClr val="tx2"/>
                </a:solidFill>
                <a:ea typeface="ＭＳ Ｐゴシック" charset="-128"/>
              </a:rPr>
              <a:t>Crocq</a:t>
            </a:r>
            <a:r>
              <a:rPr lang="fr-FR" altLang="x-none" sz="2800" dirty="0">
                <a:solidFill>
                  <a:schemeClr val="tx2"/>
                </a:solidFill>
                <a:ea typeface="ＭＳ Ｐゴシック" charset="-128"/>
              </a:rPr>
              <a:t>, 2007).</a:t>
            </a:r>
          </a:p>
          <a:p>
            <a:pPr marL="0" indent="0">
              <a:lnSpc>
                <a:spcPct val="90000"/>
              </a:lnSpc>
              <a:buNone/>
              <a:defRPr/>
            </a:pPr>
            <a:endParaRPr lang="fr-FR" altLang="x-none" sz="2800" dirty="0">
              <a:solidFill>
                <a:schemeClr val="tx2"/>
              </a:solidFill>
              <a:ea typeface="ＭＳ Ｐゴシック" charset="-128"/>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3"/>
          <p:cNvSpPr>
            <a:spLocks noGrp="1" noChangeArrowheads="1"/>
          </p:cNvSpPr>
          <p:nvPr>
            <p:ph type="body" idx="4294967295"/>
          </p:nvPr>
        </p:nvSpPr>
        <p:spPr>
          <a:xfrm>
            <a:off x="178905" y="422109"/>
            <a:ext cx="10267121" cy="5610944"/>
          </a:xfrm>
        </p:spPr>
        <p:txBody>
          <a:bodyPr>
            <a:noAutofit/>
          </a:bodyPr>
          <a:lstStyle/>
          <a:p>
            <a:pPr marL="0" indent="0" algn="just">
              <a:lnSpc>
                <a:spcPct val="90000"/>
              </a:lnSpc>
              <a:buNone/>
              <a:defRPr/>
            </a:pPr>
            <a:endParaRPr lang="fr-FR" altLang="x-none" sz="2400" dirty="0">
              <a:solidFill>
                <a:schemeClr val="tx2"/>
              </a:solidFill>
              <a:ea typeface="ＭＳ Ｐゴシック" charset="-128"/>
            </a:endParaRPr>
          </a:p>
          <a:p>
            <a:pPr marL="0" indent="0" algn="just">
              <a:lnSpc>
                <a:spcPct val="90000"/>
              </a:lnSpc>
              <a:buNone/>
              <a:defRPr/>
            </a:pPr>
            <a:r>
              <a:rPr lang="fr-FR" altLang="x-none" sz="2400" dirty="0">
                <a:solidFill>
                  <a:schemeClr val="tx2"/>
                </a:solidFill>
                <a:ea typeface="ＭＳ Ｐゴシック" charset="-128"/>
              </a:rPr>
              <a:t>Selon </a:t>
            </a:r>
            <a:r>
              <a:rPr lang="fr-FR" altLang="x-none" sz="2400" b="1" dirty="0">
                <a:solidFill>
                  <a:schemeClr val="tx2"/>
                </a:solidFill>
                <a:ea typeface="ＭＳ Ｐゴシック" charset="-128"/>
              </a:rPr>
              <a:t>Louis </a:t>
            </a:r>
            <a:r>
              <a:rPr lang="fr-FR" altLang="x-none" sz="2400" b="1" dirty="0" err="1">
                <a:solidFill>
                  <a:schemeClr val="tx2"/>
                </a:solidFill>
                <a:ea typeface="ＭＳ Ｐゴシック" charset="-128"/>
              </a:rPr>
              <a:t>Crocq</a:t>
            </a:r>
            <a:r>
              <a:rPr lang="fr-FR" altLang="x-none" sz="2400" b="1" dirty="0">
                <a:solidFill>
                  <a:schemeClr val="tx2"/>
                </a:solidFill>
                <a:ea typeface="ＭＳ Ｐゴシック" charset="-128"/>
              </a:rPr>
              <a:t>, </a:t>
            </a:r>
            <a:r>
              <a:rPr lang="fr-FR" altLang="x-none" sz="2400" dirty="0">
                <a:solidFill>
                  <a:schemeClr val="tx2"/>
                </a:solidFill>
                <a:ea typeface="ＭＳ Ｐゴシック" charset="-128"/>
              </a:rPr>
              <a:t>l’événement traumatisant est « porteur de sens et vécu comme une rupture et un enjeu : </a:t>
            </a:r>
            <a:r>
              <a:rPr lang="fr-FR" altLang="x-none" sz="2400" dirty="0">
                <a:solidFill>
                  <a:srgbClr val="FF0000"/>
                </a:solidFill>
                <a:ea typeface="ＭＳ Ｐゴシック" charset="-128"/>
              </a:rPr>
              <a:t>rupture par rapport à la continuité du passé, enjeu comme annonce de changements potentiels importants</a:t>
            </a:r>
            <a:r>
              <a:rPr lang="fr-FR" altLang="x-none" sz="2400" dirty="0">
                <a:solidFill>
                  <a:schemeClr val="tx2"/>
                </a:solidFill>
                <a:ea typeface="ＭＳ Ｐゴシック" charset="-128"/>
              </a:rPr>
              <a:t> » (</a:t>
            </a:r>
            <a:r>
              <a:rPr lang="fr-FR" altLang="x-none" sz="2400" dirty="0" err="1">
                <a:solidFill>
                  <a:schemeClr val="tx2"/>
                </a:solidFill>
                <a:ea typeface="ＭＳ Ｐゴシック" charset="-128"/>
              </a:rPr>
              <a:t>Crocq</a:t>
            </a:r>
            <a:r>
              <a:rPr lang="fr-FR" altLang="x-none" sz="2400" dirty="0">
                <a:solidFill>
                  <a:schemeClr val="tx2"/>
                </a:solidFill>
                <a:ea typeface="ＭＳ Ｐゴシック" charset="-128"/>
              </a:rPr>
              <a:t>, 1999). Plus encore, il est une expérience de non-sens car, précise-t-il : </a:t>
            </a:r>
          </a:p>
          <a:p>
            <a:pPr marL="0" indent="0" algn="just">
              <a:lnSpc>
                <a:spcPct val="90000"/>
              </a:lnSpc>
              <a:buNone/>
              <a:defRPr/>
            </a:pPr>
            <a:r>
              <a:rPr lang="fr-FR" altLang="x-none" sz="2400" dirty="0">
                <a:solidFill>
                  <a:schemeClr val="tx2"/>
                </a:solidFill>
                <a:ea typeface="ＭＳ Ｐゴシック" charset="-128"/>
              </a:rPr>
              <a:t>« le sujet entrevoit, sans y être préparé et sans pouvoir discerner plus nettement, non pas tellement sa mort (ou la mort de l’autre), mais sa disparition et son effacement de la vie, c’est-à-dire le retour au néant mystérieux et redouté, ce néant dont il a toujours eu la certitude sans jamais pouvoir acquérir la connaissance et sur la négation passionnée de quoi il a sans cesse fondé sa foi dans la vie : le néant, envers de la vie et des valeurs, non-sens ». </a:t>
            </a:r>
          </a:p>
          <a:p>
            <a:pPr marL="0" indent="0" algn="just">
              <a:lnSpc>
                <a:spcPct val="90000"/>
              </a:lnSpc>
              <a:buNone/>
              <a:defRPr/>
            </a:pPr>
            <a:r>
              <a:rPr lang="fr-FR" altLang="x-none" sz="2400" dirty="0" err="1">
                <a:solidFill>
                  <a:schemeClr val="tx2"/>
                </a:solidFill>
                <a:ea typeface="ＭＳ Ｐゴシック" charset="-128"/>
              </a:rPr>
              <a:t>Crocq</a:t>
            </a:r>
            <a:r>
              <a:rPr lang="fr-FR" altLang="x-none" sz="2400" dirty="0">
                <a:solidFill>
                  <a:schemeClr val="tx2"/>
                </a:solidFill>
                <a:ea typeface="ＭＳ Ｐゴシック" charset="-128"/>
              </a:rPr>
              <a:t> souligne également le bouleversement de la temporalité du sujet, marquée du sceau de l’omniprésence du trauma horrifiant. Il rejoint ainsi Pierre Janet pour qui l’individu traumatisé reste accroché à un obstacle qu’il ne parvient pas à franchir. (Janet, 1919).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9" name="Rectangle 2"/>
          <p:cNvSpPr>
            <a:spLocks noGrp="1" noChangeArrowheads="1"/>
          </p:cNvSpPr>
          <p:nvPr>
            <p:ph type="title" idx="4294967295"/>
          </p:nvPr>
        </p:nvSpPr>
        <p:spPr/>
        <p:txBody>
          <a:bodyPr/>
          <a:lstStyle/>
          <a:p>
            <a:pPr eaLnBrk="1" hangingPunct="1"/>
            <a:r>
              <a:rPr lang="fr-FR" altLang="x-none" sz="4000" b="1" dirty="0">
                <a:solidFill>
                  <a:schemeClr val="accent1">
                    <a:lumMod val="60000"/>
                    <a:lumOff val="40000"/>
                  </a:schemeClr>
                </a:solidFill>
                <a:ea typeface="ＭＳ Ｐゴシック" charset="-128"/>
              </a:rPr>
              <a:t>Faire la différence….</a:t>
            </a:r>
          </a:p>
        </p:txBody>
      </p:sp>
      <p:sp>
        <p:nvSpPr>
          <p:cNvPr id="167940" name="Rectangle 3"/>
          <p:cNvSpPr>
            <a:spLocks noGrp="1" noChangeArrowheads="1"/>
          </p:cNvSpPr>
          <p:nvPr>
            <p:ph type="body" idx="4294967295"/>
          </p:nvPr>
        </p:nvSpPr>
        <p:spPr>
          <a:xfrm>
            <a:off x="1943666" y="3119437"/>
            <a:ext cx="8042275" cy="4343400"/>
          </a:xfrm>
        </p:spPr>
        <p:txBody>
          <a:bodyPr/>
          <a:lstStyle/>
          <a:p>
            <a:pPr algn="ctr" eaLnBrk="1" hangingPunct="1">
              <a:lnSpc>
                <a:spcPct val="90000"/>
              </a:lnSpc>
            </a:pPr>
            <a:r>
              <a:rPr lang="fr-FR" altLang="x-none" sz="2800" dirty="0">
                <a:solidFill>
                  <a:schemeClr val="tx2"/>
                </a:solidFill>
                <a:ea typeface="ＭＳ Ｐゴシック" charset="-128"/>
              </a:rPr>
              <a:t>L’évènement traumatique</a:t>
            </a:r>
          </a:p>
          <a:p>
            <a:pPr algn="ctr" eaLnBrk="1" hangingPunct="1">
              <a:lnSpc>
                <a:spcPct val="90000"/>
              </a:lnSpc>
            </a:pPr>
            <a:endParaRPr lang="fr-FR" altLang="x-none" sz="2800" dirty="0">
              <a:solidFill>
                <a:schemeClr val="tx2"/>
              </a:solidFill>
              <a:ea typeface="ＭＳ Ｐゴシック" charset="-128"/>
            </a:endParaRPr>
          </a:p>
          <a:p>
            <a:pPr algn="ctr" eaLnBrk="1" hangingPunct="1">
              <a:lnSpc>
                <a:spcPct val="90000"/>
              </a:lnSpc>
            </a:pPr>
            <a:r>
              <a:rPr lang="fr-FR" altLang="x-none" sz="2800" dirty="0">
                <a:solidFill>
                  <a:schemeClr val="tx2"/>
                </a:solidFill>
                <a:ea typeface="ＭＳ Ｐゴシック" charset="-128"/>
              </a:rPr>
              <a:t>Le processus traumatique</a:t>
            </a:r>
          </a:p>
          <a:p>
            <a:pPr algn="ctr" eaLnBrk="1" hangingPunct="1">
              <a:lnSpc>
                <a:spcPct val="90000"/>
              </a:lnSpc>
            </a:pPr>
            <a:endParaRPr lang="fr-FR" altLang="x-none" sz="2800" dirty="0">
              <a:solidFill>
                <a:schemeClr val="tx2"/>
              </a:solidFill>
              <a:ea typeface="ＭＳ Ｐゴシック" charset="-128"/>
            </a:endParaRPr>
          </a:p>
          <a:p>
            <a:pPr algn="ctr" eaLnBrk="1" hangingPunct="1">
              <a:lnSpc>
                <a:spcPct val="90000"/>
              </a:lnSpc>
            </a:pPr>
            <a:r>
              <a:rPr lang="fr-FR" altLang="x-none" sz="2800" dirty="0">
                <a:solidFill>
                  <a:schemeClr val="tx2"/>
                </a:solidFill>
                <a:ea typeface="ＭＳ Ｐゴシック" charset="-128"/>
              </a:rPr>
              <a:t>Les conséquences </a:t>
            </a:r>
            <a:r>
              <a:rPr lang="fr-FR" altLang="x-none" sz="2800" dirty="0" err="1">
                <a:solidFill>
                  <a:schemeClr val="tx2"/>
                </a:solidFill>
                <a:ea typeface="ＭＳ Ｐゴシック" charset="-128"/>
              </a:rPr>
              <a:t>psychotraumatiques</a:t>
            </a:r>
            <a:endParaRPr lang="fr-FR" altLang="x-none" sz="2800" dirty="0">
              <a:solidFill>
                <a:schemeClr val="tx2"/>
              </a:solidFill>
              <a:ea typeface="ＭＳ Ｐゴシック" charset="-128"/>
            </a:endParaRPr>
          </a:p>
        </p:txBody>
      </p:sp>
    </p:spTree>
    <p:extLst>
      <p:ext uri="{BB962C8B-B14F-4D97-AF65-F5344CB8AC3E}">
        <p14:creationId xmlns:p14="http://schemas.microsoft.com/office/powerpoint/2010/main" val="15172003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9" name="Rectangle 2"/>
          <p:cNvSpPr>
            <a:spLocks noGrp="1" noChangeArrowheads="1"/>
          </p:cNvSpPr>
          <p:nvPr>
            <p:ph type="title" idx="4294967295"/>
          </p:nvPr>
        </p:nvSpPr>
        <p:spPr/>
        <p:txBody>
          <a:bodyPr/>
          <a:lstStyle/>
          <a:p>
            <a:pPr eaLnBrk="1" hangingPunct="1"/>
            <a:r>
              <a:rPr lang="fr-FR" altLang="x-none" sz="4000" b="1" dirty="0">
                <a:solidFill>
                  <a:schemeClr val="accent1">
                    <a:lumMod val="60000"/>
                    <a:lumOff val="40000"/>
                  </a:schemeClr>
                </a:solidFill>
                <a:ea typeface="ＭＳ Ｐゴシック" charset="-128"/>
              </a:rPr>
              <a:t>Différentes types de traumatismes</a:t>
            </a:r>
          </a:p>
        </p:txBody>
      </p:sp>
      <p:sp>
        <p:nvSpPr>
          <p:cNvPr id="167940" name="Rectangle 3"/>
          <p:cNvSpPr>
            <a:spLocks noGrp="1" noChangeArrowheads="1"/>
          </p:cNvSpPr>
          <p:nvPr>
            <p:ph type="body" idx="4294967295"/>
          </p:nvPr>
        </p:nvSpPr>
        <p:spPr>
          <a:xfrm>
            <a:off x="2063751" y="2205038"/>
            <a:ext cx="8042275" cy="4343400"/>
          </a:xfrm>
        </p:spPr>
        <p:txBody>
          <a:bodyPr/>
          <a:lstStyle/>
          <a:p>
            <a:pPr algn="ctr" eaLnBrk="1" hangingPunct="1">
              <a:lnSpc>
                <a:spcPct val="90000"/>
              </a:lnSpc>
            </a:pPr>
            <a:r>
              <a:rPr lang="fr-FR" altLang="x-none" sz="2800" b="1" u="sng" dirty="0">
                <a:solidFill>
                  <a:schemeClr val="tx2"/>
                </a:solidFill>
                <a:ea typeface="ＭＳ Ｐゴシック" charset="-128"/>
              </a:rPr>
              <a:t>Traumatisme de type I</a:t>
            </a:r>
            <a:r>
              <a:rPr lang="fr-FR" altLang="x-none" sz="2800" dirty="0">
                <a:solidFill>
                  <a:schemeClr val="tx2"/>
                </a:solidFill>
                <a:ea typeface="ＭＳ Ｐゴシック" charset="-128"/>
              </a:rPr>
              <a:t> ou </a:t>
            </a:r>
            <a:r>
              <a:rPr lang="fr-FR" altLang="x-none" sz="2800" b="1" u="sng" dirty="0">
                <a:solidFill>
                  <a:schemeClr val="tx2"/>
                </a:solidFill>
                <a:ea typeface="ＭＳ Ｐゴシック" charset="-128"/>
              </a:rPr>
              <a:t>traumatisme simple</a:t>
            </a:r>
            <a:r>
              <a:rPr lang="fr-FR" altLang="x-none" sz="2800" dirty="0">
                <a:solidFill>
                  <a:schemeClr val="tx2"/>
                </a:solidFill>
                <a:ea typeface="ＭＳ Ｐゴシック" charset="-128"/>
              </a:rPr>
              <a:t> </a:t>
            </a:r>
          </a:p>
          <a:p>
            <a:pPr algn="ctr" eaLnBrk="1" hangingPunct="1">
              <a:lnSpc>
                <a:spcPct val="90000"/>
              </a:lnSpc>
            </a:pPr>
            <a:r>
              <a:rPr lang="fr-FR" altLang="x-none" sz="2800" b="1" u="sng">
                <a:solidFill>
                  <a:schemeClr val="tx2"/>
                </a:solidFill>
                <a:ea typeface="ＭＳ Ｐゴシック" charset="-128"/>
              </a:rPr>
              <a:t>Traumatisme de type II</a:t>
            </a:r>
            <a:r>
              <a:rPr lang="fr-FR" altLang="x-none" sz="2800">
                <a:solidFill>
                  <a:schemeClr val="tx2"/>
                </a:solidFill>
                <a:ea typeface="ＭＳ Ｐゴシック" charset="-128"/>
              </a:rPr>
              <a:t>. </a:t>
            </a:r>
          </a:p>
          <a:p>
            <a:pPr algn="ctr" eaLnBrk="1" hangingPunct="1">
              <a:lnSpc>
                <a:spcPct val="90000"/>
              </a:lnSpc>
            </a:pPr>
            <a:r>
              <a:rPr lang="fr-FR" altLang="x-none" sz="2800" b="1" u="sng" dirty="0">
                <a:solidFill>
                  <a:schemeClr val="tx2"/>
                </a:solidFill>
                <a:ea typeface="ＭＳ Ｐゴシック" charset="-128"/>
              </a:rPr>
              <a:t>Traumatisme de type III</a:t>
            </a:r>
            <a:endParaRPr lang="fr-FR" altLang="x-none" sz="2800" dirty="0">
              <a:solidFill>
                <a:schemeClr val="tx2"/>
              </a:solidFill>
              <a:ea typeface="ＭＳ Ｐゴシック" charset="-12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2135189" y="2636839"/>
            <a:ext cx="8042275" cy="1336675"/>
          </a:xfrm>
        </p:spPr>
        <p:txBody>
          <a:bodyPr>
            <a:noAutofit/>
          </a:bodyPr>
          <a:lstStyle/>
          <a:p>
            <a:pPr eaLnBrk="1" hangingPunct="1">
              <a:defRPr/>
            </a:pPr>
            <a:r>
              <a:rPr lang="fr-FR" altLang="x-none" b="1" dirty="0">
                <a:solidFill>
                  <a:schemeClr val="accent1">
                    <a:lumMod val="60000"/>
                    <a:lumOff val="40000"/>
                  </a:schemeClr>
                </a:solidFill>
                <a:effectLst>
                  <a:outerShdw blurRad="38100" dist="38100" dir="2700000" algn="tl">
                    <a:srgbClr val="C0C0C0"/>
                  </a:outerShdw>
                </a:effectLst>
                <a:ea typeface="ＭＳ Ｐゴシック" charset="-128"/>
              </a:rPr>
              <a:t>Le concept de victime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fade">
                                      <p:cBhvr>
                                        <p:cTn id="7" dur="2000"/>
                                        <p:tgtEl>
                                          <p:spTgt spid="20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2" name="Rectangle 3"/>
          <p:cNvSpPr>
            <a:spLocks noGrp="1" noChangeArrowheads="1"/>
          </p:cNvSpPr>
          <p:nvPr>
            <p:ph type="body" idx="4294967295"/>
          </p:nvPr>
        </p:nvSpPr>
        <p:spPr>
          <a:xfrm>
            <a:off x="399580" y="2573683"/>
            <a:ext cx="10950907" cy="3416300"/>
          </a:xfrm>
        </p:spPr>
        <p:txBody>
          <a:bodyPr>
            <a:normAutofit/>
          </a:bodyPr>
          <a:lstStyle/>
          <a:p>
            <a:pPr algn="just" eaLnBrk="1" hangingPunct="1">
              <a:lnSpc>
                <a:spcPct val="90000"/>
              </a:lnSpc>
            </a:pPr>
            <a:r>
              <a:rPr lang="fr-FR" altLang="x-none" sz="2800" b="1" u="sng" dirty="0">
                <a:solidFill>
                  <a:schemeClr val="tx2"/>
                </a:solidFill>
                <a:ea typeface="ＭＳ Ｐゴシック" charset="-128"/>
              </a:rPr>
              <a:t>Définition de L. </a:t>
            </a:r>
            <a:r>
              <a:rPr lang="fr-FR" altLang="x-none" sz="2800" b="1" u="sng" dirty="0" err="1">
                <a:solidFill>
                  <a:schemeClr val="tx2"/>
                </a:solidFill>
                <a:ea typeface="ＭＳ Ｐゴシック" charset="-128"/>
              </a:rPr>
              <a:t>Crocq</a:t>
            </a:r>
            <a:r>
              <a:rPr lang="fr-FR" altLang="x-none" sz="2800" dirty="0">
                <a:solidFill>
                  <a:schemeClr val="tx2"/>
                </a:solidFill>
                <a:ea typeface="ＭＳ Ｐゴシック" charset="-128"/>
              </a:rPr>
              <a:t> (2000) : </a:t>
            </a:r>
            <a:r>
              <a:rPr lang="fr-FR" altLang="x-none" sz="2800" i="1" dirty="0">
                <a:solidFill>
                  <a:schemeClr val="tx2"/>
                </a:solidFill>
                <a:ea typeface="ＭＳ Ｐゴシック" charset="-128"/>
              </a:rPr>
              <a:t>Toute personne qui, du fait de </a:t>
            </a:r>
            <a:r>
              <a:rPr lang="fr-FR" altLang="x-none" sz="2800" b="1" i="1" dirty="0">
                <a:solidFill>
                  <a:schemeClr val="tx2"/>
                </a:solidFill>
                <a:ea typeface="ＭＳ Ｐゴシック" charset="-128"/>
              </a:rPr>
              <a:t>l</a:t>
            </a:r>
            <a:r>
              <a:rPr lang="fr-FR" altLang="fr-FR" sz="2800" b="1" i="1" dirty="0">
                <a:solidFill>
                  <a:schemeClr val="tx2"/>
                </a:solidFill>
                <a:ea typeface="ＭＳ Ｐゴシック" charset="-128"/>
              </a:rPr>
              <a:t>’</a:t>
            </a:r>
            <a:r>
              <a:rPr lang="fr-FR" altLang="x-none" sz="2800" b="1" i="1" dirty="0">
                <a:solidFill>
                  <a:schemeClr val="tx2"/>
                </a:solidFill>
                <a:ea typeface="ＭＳ Ｐゴシック" charset="-128"/>
              </a:rPr>
              <a:t>action (intentionnelle ou non)</a:t>
            </a:r>
            <a:r>
              <a:rPr lang="fr-FR" altLang="x-none" sz="2800" i="1" dirty="0">
                <a:solidFill>
                  <a:schemeClr val="tx2"/>
                </a:solidFill>
                <a:ea typeface="ＭＳ Ｐゴシック" charset="-128"/>
              </a:rPr>
              <a:t> d</a:t>
            </a:r>
            <a:r>
              <a:rPr lang="fr-FR" altLang="fr-FR" sz="2800" i="1" dirty="0">
                <a:solidFill>
                  <a:schemeClr val="tx2"/>
                </a:solidFill>
                <a:ea typeface="ＭＳ Ｐゴシック" charset="-128"/>
              </a:rPr>
              <a:t>’</a:t>
            </a:r>
            <a:r>
              <a:rPr lang="fr-FR" altLang="x-none" sz="2800" i="1" dirty="0">
                <a:solidFill>
                  <a:schemeClr val="tx2"/>
                </a:solidFill>
                <a:ea typeface="ＭＳ Ｐゴシック" charset="-128"/>
              </a:rPr>
              <a:t>une autre personne, ou d</a:t>
            </a:r>
            <a:r>
              <a:rPr lang="fr-FR" altLang="fr-FR" sz="2800" i="1" dirty="0">
                <a:solidFill>
                  <a:schemeClr val="tx2"/>
                </a:solidFill>
                <a:ea typeface="ＭＳ Ｐゴシック" charset="-128"/>
              </a:rPr>
              <a:t>’</a:t>
            </a:r>
            <a:r>
              <a:rPr lang="fr-FR" altLang="x-none" sz="2800" i="1" dirty="0">
                <a:solidFill>
                  <a:schemeClr val="tx2"/>
                </a:solidFill>
                <a:ea typeface="ＭＳ Ｐゴシック" charset="-128"/>
              </a:rPr>
              <a:t>un groupe de personnes, ou du fait d</a:t>
            </a:r>
            <a:r>
              <a:rPr lang="fr-FR" altLang="fr-FR" sz="2800" i="1" dirty="0">
                <a:solidFill>
                  <a:schemeClr val="tx2"/>
                </a:solidFill>
                <a:ea typeface="ＭＳ Ｐゴシック" charset="-128"/>
              </a:rPr>
              <a:t>’</a:t>
            </a:r>
            <a:r>
              <a:rPr lang="fr-FR" altLang="x-none" sz="2800" i="1" dirty="0">
                <a:solidFill>
                  <a:schemeClr val="tx2"/>
                </a:solidFill>
                <a:ea typeface="ＭＳ Ｐゴシック" charset="-128"/>
              </a:rPr>
              <a:t>un événement non causé par une personne (</a:t>
            </a:r>
            <a:r>
              <a:rPr lang="fr-FR" altLang="x-none" sz="2800" b="1" i="1" dirty="0">
                <a:solidFill>
                  <a:schemeClr val="tx2"/>
                </a:solidFill>
                <a:ea typeface="ＭＳ Ｐゴシック" charset="-128"/>
              </a:rPr>
              <a:t>catastrophe naturelle ou accident sans auteur</a:t>
            </a:r>
            <a:r>
              <a:rPr lang="fr-FR" altLang="x-none" sz="2800" i="1" dirty="0">
                <a:solidFill>
                  <a:schemeClr val="tx2"/>
                </a:solidFill>
                <a:ea typeface="ＭＳ Ｐゴシック" charset="-128"/>
              </a:rPr>
              <a:t>), </a:t>
            </a:r>
            <a:r>
              <a:rPr lang="fr-FR" altLang="x-none" sz="2800" b="1" i="1" dirty="0">
                <a:solidFill>
                  <a:schemeClr val="tx2"/>
                </a:solidFill>
                <a:ea typeface="ＭＳ Ｐゴシック" charset="-128"/>
              </a:rPr>
              <a:t>a subi une atteinte à son intégrité physique ou mentale, ou à ses droits fondamentaux, ou une perte matérielle, ou tout autre préjudice</a:t>
            </a:r>
            <a:r>
              <a:rPr lang="fr-FR" altLang="x-none" sz="2800" i="1" dirty="0">
                <a:solidFill>
                  <a:schemeClr val="tx2"/>
                </a:solidFill>
                <a:ea typeface="ＭＳ Ｐゴシック" charset="-128"/>
              </a:rPr>
              <a:t> (scolaire, professionnel, d</a:t>
            </a:r>
            <a:r>
              <a:rPr lang="fr-FR" altLang="fr-FR" sz="2800" i="1" dirty="0">
                <a:solidFill>
                  <a:schemeClr val="tx2"/>
                </a:solidFill>
                <a:ea typeface="ＭＳ Ｐゴシック" charset="-128"/>
              </a:rPr>
              <a:t>’</a:t>
            </a:r>
            <a:r>
              <a:rPr lang="fr-FR" altLang="x-none" sz="2800" i="1" dirty="0">
                <a:solidFill>
                  <a:schemeClr val="tx2"/>
                </a:solidFill>
                <a:ea typeface="ＭＳ Ｐゴシック" charset="-128"/>
              </a:rPr>
              <a:t>agrément, moral, etc.).</a:t>
            </a:r>
            <a:endParaRPr lang="fr-FR" altLang="x-none" sz="2800" dirty="0">
              <a:solidFill>
                <a:schemeClr val="tx2"/>
              </a:solidFill>
              <a:ea typeface="ＭＳ Ｐゴシック" charset="-128"/>
            </a:endParaRPr>
          </a:p>
          <a:p>
            <a:pPr eaLnBrk="1" hangingPunct="1">
              <a:lnSpc>
                <a:spcPct val="90000"/>
              </a:lnSpc>
            </a:pPr>
            <a:endParaRPr lang="fr-FR" altLang="x-none" sz="2800" dirty="0">
              <a:solidFill>
                <a:schemeClr val="tx2"/>
              </a:solidFill>
              <a:ea typeface="ＭＳ Ｐゴシック" charset="-128"/>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DF8A95B-24CE-9649-A613-FBD6F1DAC69D}"/>
              </a:ext>
            </a:extLst>
          </p:cNvPr>
          <p:cNvPicPr>
            <a:picLocks noChangeAspect="1"/>
          </p:cNvPicPr>
          <p:nvPr/>
        </p:nvPicPr>
        <p:blipFill>
          <a:blip r:embed="rId3"/>
          <a:stretch>
            <a:fillRect/>
          </a:stretch>
        </p:blipFill>
        <p:spPr>
          <a:xfrm>
            <a:off x="0" y="0"/>
            <a:ext cx="12192000" cy="6872344"/>
          </a:xfrm>
          <a:prstGeom prst="rect">
            <a:avLst/>
          </a:prstGeom>
        </p:spPr>
      </p:pic>
    </p:spTree>
    <p:extLst>
      <p:ext uri="{BB962C8B-B14F-4D97-AF65-F5344CB8AC3E}">
        <p14:creationId xmlns:p14="http://schemas.microsoft.com/office/powerpoint/2010/main" val="2011186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3" name="Rectangle 2"/>
          <p:cNvSpPr>
            <a:spLocks noGrp="1" noChangeArrowheads="1"/>
          </p:cNvSpPr>
          <p:nvPr>
            <p:ph type="title" idx="4294967295"/>
          </p:nvPr>
        </p:nvSpPr>
        <p:spPr/>
        <p:txBody>
          <a:bodyPr/>
          <a:lstStyle/>
          <a:p>
            <a:pPr eaLnBrk="1" hangingPunct="1"/>
            <a:r>
              <a:rPr lang="fr-FR" altLang="x-none" sz="4000" b="1" dirty="0">
                <a:solidFill>
                  <a:schemeClr val="accent1">
                    <a:lumMod val="60000"/>
                    <a:lumOff val="40000"/>
                  </a:schemeClr>
                </a:solidFill>
                <a:ea typeface="ＭＳ Ｐゴシック" charset="-128"/>
              </a:rPr>
              <a:t>Victimes directes et indirectes </a:t>
            </a:r>
            <a:endParaRPr lang="fr-FR" altLang="x-none" sz="4000" dirty="0">
              <a:solidFill>
                <a:schemeClr val="accent1">
                  <a:lumMod val="60000"/>
                  <a:lumOff val="40000"/>
                </a:schemeClr>
              </a:solidFill>
              <a:ea typeface="ＭＳ Ｐゴシック" charset="-128"/>
            </a:endParaRPr>
          </a:p>
        </p:txBody>
      </p:sp>
      <p:sp>
        <p:nvSpPr>
          <p:cNvPr id="174084" name="Rectangle 3"/>
          <p:cNvSpPr>
            <a:spLocks noGrp="1" noChangeArrowheads="1"/>
          </p:cNvSpPr>
          <p:nvPr>
            <p:ph type="body" idx="4294967295"/>
          </p:nvPr>
        </p:nvSpPr>
        <p:spPr>
          <a:xfrm>
            <a:off x="287383" y="2603500"/>
            <a:ext cx="11521439" cy="3416300"/>
          </a:xfrm>
        </p:spPr>
        <p:txBody>
          <a:bodyPr>
            <a:normAutofit/>
          </a:bodyPr>
          <a:lstStyle/>
          <a:p>
            <a:pPr algn="just" eaLnBrk="1" hangingPunct="1">
              <a:lnSpc>
                <a:spcPct val="90000"/>
              </a:lnSpc>
            </a:pPr>
            <a:r>
              <a:rPr lang="fr-FR" altLang="x-none" sz="2600" b="1" u="sng" dirty="0">
                <a:solidFill>
                  <a:srgbClr val="FF0000"/>
                </a:solidFill>
                <a:ea typeface="ＭＳ Ｐゴシック" charset="-128"/>
                <a:sym typeface="Wingdings" charset="2"/>
              </a:rPr>
              <a:t>La victime directe ou primaire</a:t>
            </a:r>
            <a:r>
              <a:rPr lang="fr-FR" altLang="x-none" sz="2600" b="1" dirty="0">
                <a:solidFill>
                  <a:srgbClr val="FF0000"/>
                </a:solidFill>
                <a:ea typeface="ＭＳ Ｐゴシック" charset="-128"/>
                <a:sym typeface="Wingdings" charset="2"/>
              </a:rPr>
              <a:t> </a:t>
            </a:r>
            <a:r>
              <a:rPr lang="fr-FR" altLang="x-none" sz="2600" dirty="0">
                <a:solidFill>
                  <a:schemeClr val="tx2"/>
                </a:solidFill>
                <a:ea typeface="ＭＳ Ｐゴシック" charset="-128"/>
                <a:sym typeface="Wingdings" charset="2"/>
              </a:rPr>
              <a:t>a été directement exposée à un événement de nature traumatisante (définition du DSM IV).</a:t>
            </a:r>
          </a:p>
          <a:p>
            <a:pPr algn="just" eaLnBrk="1" hangingPunct="1">
              <a:lnSpc>
                <a:spcPct val="90000"/>
              </a:lnSpc>
            </a:pPr>
            <a:r>
              <a:rPr lang="fr-FR" altLang="x-none" sz="2600" b="1" dirty="0">
                <a:solidFill>
                  <a:schemeClr val="tx2"/>
                </a:solidFill>
                <a:ea typeface="ＭＳ Ｐゴシック" charset="-128"/>
                <a:sym typeface="Wingdings" charset="2"/>
              </a:rPr>
              <a:t>Elle a été confrontée au chaos, au sentiment de mort imminente ou d</a:t>
            </a:r>
            <a:r>
              <a:rPr lang="fr-FR" altLang="fr-FR" sz="2600" b="1" dirty="0">
                <a:solidFill>
                  <a:schemeClr val="tx2"/>
                </a:solidFill>
                <a:ea typeface="ＭＳ Ｐゴシック" charset="-128"/>
                <a:sym typeface="Wingdings" charset="2"/>
              </a:rPr>
              <a:t>’</a:t>
            </a:r>
            <a:r>
              <a:rPr lang="fr-FR" altLang="x-none" sz="2600" b="1" dirty="0">
                <a:solidFill>
                  <a:schemeClr val="tx2"/>
                </a:solidFill>
                <a:ea typeface="ＭＳ Ｐゴシック" charset="-128"/>
                <a:sym typeface="Wingdings" charset="2"/>
              </a:rPr>
              <a:t>horreur </a:t>
            </a:r>
            <a:r>
              <a:rPr lang="fr-FR" altLang="x-none" sz="2600" dirty="0">
                <a:solidFill>
                  <a:schemeClr val="tx2"/>
                </a:solidFill>
                <a:ea typeface="ＭＳ Ｐゴシック" charset="-128"/>
                <a:sym typeface="Wingdings" charset="2"/>
              </a:rPr>
              <a:t>(expérience sensorielle et émotionnelle). </a:t>
            </a:r>
          </a:p>
          <a:p>
            <a:pPr algn="just" eaLnBrk="1" hangingPunct="1">
              <a:lnSpc>
                <a:spcPct val="90000"/>
              </a:lnSpc>
            </a:pPr>
            <a:r>
              <a:rPr lang="fr-FR" altLang="x-none" sz="2600" dirty="0">
                <a:solidFill>
                  <a:schemeClr val="tx2"/>
                </a:solidFill>
                <a:ea typeface="ＭＳ Ｐゴシック" charset="-128"/>
                <a:sym typeface="Wingdings" charset="2"/>
              </a:rPr>
              <a:t>Elle peut avoir été </a:t>
            </a:r>
            <a:r>
              <a:rPr lang="fr-FR" altLang="x-none" sz="2600" b="1" dirty="0">
                <a:solidFill>
                  <a:schemeClr val="tx2"/>
                </a:solidFill>
                <a:ea typeface="ＭＳ Ｐゴシック" charset="-128"/>
                <a:sym typeface="Wingdings" charset="2"/>
              </a:rPr>
              <a:t>sujet</a:t>
            </a:r>
            <a:r>
              <a:rPr lang="fr-FR" altLang="x-none" sz="2600" dirty="0">
                <a:solidFill>
                  <a:schemeClr val="tx2"/>
                </a:solidFill>
                <a:ea typeface="ＭＳ Ｐゴシック" charset="-128"/>
                <a:sym typeface="Wingdings" charset="2"/>
              </a:rPr>
              <a:t> (avoir subi), </a:t>
            </a:r>
            <a:r>
              <a:rPr lang="fr-FR" altLang="x-none" sz="2600" b="1" dirty="0">
                <a:solidFill>
                  <a:schemeClr val="tx2"/>
                </a:solidFill>
                <a:ea typeface="ＭＳ Ｐゴシック" charset="-128"/>
                <a:sym typeface="Wingdings" charset="2"/>
              </a:rPr>
              <a:t>acteur</a:t>
            </a:r>
            <a:r>
              <a:rPr lang="fr-FR" altLang="x-none" sz="2600" dirty="0">
                <a:solidFill>
                  <a:schemeClr val="tx2"/>
                </a:solidFill>
                <a:ea typeface="ＭＳ Ｐゴシック" charset="-128"/>
                <a:sym typeface="Wingdings" charset="2"/>
              </a:rPr>
              <a:t> (avoir provoqué volontairement ou involontairement) ou </a:t>
            </a:r>
            <a:r>
              <a:rPr lang="fr-FR" altLang="x-none" sz="2600" b="1" dirty="0">
                <a:solidFill>
                  <a:schemeClr val="tx2"/>
                </a:solidFill>
                <a:ea typeface="ＭＳ Ｐゴシック" charset="-128"/>
                <a:sym typeface="Wingdings" charset="2"/>
              </a:rPr>
              <a:t>témoin</a:t>
            </a:r>
            <a:r>
              <a:rPr lang="fr-FR" altLang="x-none" sz="2600" dirty="0">
                <a:solidFill>
                  <a:schemeClr val="tx2"/>
                </a:solidFill>
                <a:ea typeface="ＭＳ Ｐゴシック" charset="-128"/>
                <a:sym typeface="Wingdings" charset="2"/>
              </a:rPr>
              <a:t> (avoir vu) de l</a:t>
            </a:r>
            <a:r>
              <a:rPr lang="fr-FR" altLang="fr-FR" sz="2600" dirty="0">
                <a:solidFill>
                  <a:schemeClr val="tx2"/>
                </a:solidFill>
                <a:ea typeface="ＭＳ Ｐゴシック" charset="-128"/>
                <a:sym typeface="Wingdings" charset="2"/>
              </a:rPr>
              <a:t>’</a:t>
            </a:r>
            <a:r>
              <a:rPr lang="fr-FR" altLang="x-none" sz="2600" dirty="0">
                <a:solidFill>
                  <a:schemeClr val="tx2"/>
                </a:solidFill>
                <a:ea typeface="ＭＳ Ｐゴシック" charset="-128"/>
                <a:sym typeface="Wingdings" charset="2"/>
              </a:rPr>
              <a:t>événement traumatique.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fade">
                                      <p:cBhvr>
                                        <p:cTn id="7" dur="2000"/>
                                        <p:tgtEl>
                                          <p:spTgt spid="17408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74084">
                                            <p:txEl>
                                              <p:pRg st="0" end="0"/>
                                            </p:txEl>
                                          </p:spTgt>
                                        </p:tgtEl>
                                        <p:attrNameLst>
                                          <p:attrName>style.visibility</p:attrName>
                                        </p:attrNameLst>
                                      </p:cBhvr>
                                      <p:to>
                                        <p:strVal val="visible"/>
                                      </p:to>
                                    </p:set>
                                    <p:animEffect transition="in" filter="wipe(left)">
                                      <p:cBhvr>
                                        <p:cTn id="11" dur="500"/>
                                        <p:tgtEl>
                                          <p:spTgt spid="174084">
                                            <p:txEl>
                                              <p:pRg st="0" end="0"/>
                                            </p:txEl>
                                          </p:spTgt>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74084">
                                            <p:txEl>
                                              <p:pRg st="1" end="1"/>
                                            </p:txEl>
                                          </p:spTgt>
                                        </p:tgtEl>
                                        <p:attrNameLst>
                                          <p:attrName>style.visibility</p:attrName>
                                        </p:attrNameLst>
                                      </p:cBhvr>
                                      <p:to>
                                        <p:strVal val="visible"/>
                                      </p:to>
                                    </p:set>
                                    <p:animEffect transition="in" filter="wipe(left)">
                                      <p:cBhvr>
                                        <p:cTn id="15" dur="500"/>
                                        <p:tgtEl>
                                          <p:spTgt spid="174084">
                                            <p:txEl>
                                              <p:pRg st="1" end="1"/>
                                            </p:txEl>
                                          </p:spTgt>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4084">
                                            <p:txEl>
                                              <p:pRg st="2" end="2"/>
                                            </p:txEl>
                                          </p:spTgt>
                                        </p:tgtEl>
                                        <p:attrNameLst>
                                          <p:attrName>style.visibility</p:attrName>
                                        </p:attrNameLst>
                                      </p:cBhvr>
                                      <p:to>
                                        <p:strVal val="visible"/>
                                      </p:to>
                                    </p:set>
                                    <p:animEffect transition="in" filter="wipe(left)">
                                      <p:cBhvr>
                                        <p:cTn id="19" dur="500"/>
                                        <p:tgtEl>
                                          <p:spTgt spid="174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p:bldP spid="174084"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1" name="Rectangle 2"/>
          <p:cNvSpPr>
            <a:spLocks noGrp="1" noChangeArrowheads="1"/>
          </p:cNvSpPr>
          <p:nvPr>
            <p:ph type="title" idx="4294967295"/>
          </p:nvPr>
        </p:nvSpPr>
        <p:spPr/>
        <p:txBody>
          <a:bodyPr/>
          <a:lstStyle/>
          <a:p>
            <a:pPr eaLnBrk="1" hangingPunct="1"/>
            <a:r>
              <a:rPr lang="fr-FR" altLang="x-none" sz="4000" b="1" dirty="0">
                <a:solidFill>
                  <a:schemeClr val="accent1">
                    <a:lumMod val="60000"/>
                    <a:lumOff val="40000"/>
                  </a:schemeClr>
                </a:solidFill>
                <a:ea typeface="ＭＳ Ｐゴシック" charset="-128"/>
              </a:rPr>
              <a:t>Victimes directes et indirectes </a:t>
            </a:r>
            <a:endParaRPr lang="fr-FR" altLang="x-none" sz="4000" dirty="0">
              <a:solidFill>
                <a:schemeClr val="accent1">
                  <a:lumMod val="60000"/>
                  <a:lumOff val="40000"/>
                </a:schemeClr>
              </a:solidFill>
              <a:ea typeface="ＭＳ Ｐゴシック" charset="-128"/>
            </a:endParaRPr>
          </a:p>
        </p:txBody>
      </p:sp>
      <p:sp>
        <p:nvSpPr>
          <p:cNvPr id="176132" name="Rectangle 3"/>
          <p:cNvSpPr>
            <a:spLocks noGrp="1" noChangeArrowheads="1"/>
          </p:cNvSpPr>
          <p:nvPr>
            <p:ph type="body" idx="4294967295"/>
          </p:nvPr>
        </p:nvSpPr>
        <p:spPr>
          <a:xfrm>
            <a:off x="313509" y="2603500"/>
            <a:ext cx="11220993" cy="3416300"/>
          </a:xfrm>
        </p:spPr>
        <p:txBody>
          <a:bodyPr>
            <a:normAutofit/>
          </a:bodyPr>
          <a:lstStyle/>
          <a:p>
            <a:pPr algn="just" eaLnBrk="1" hangingPunct="1">
              <a:lnSpc>
                <a:spcPct val="90000"/>
              </a:lnSpc>
            </a:pPr>
            <a:r>
              <a:rPr lang="fr-FR" altLang="x-none" sz="2400" b="1" u="sng" dirty="0">
                <a:solidFill>
                  <a:schemeClr val="tx2"/>
                </a:solidFill>
                <a:ea typeface="ＭＳ Ｐゴシック" charset="-128"/>
              </a:rPr>
              <a:t>La </a:t>
            </a:r>
            <a:r>
              <a:rPr lang="fr-FR" altLang="x-none" sz="2400" b="1" u="sng" dirty="0">
                <a:solidFill>
                  <a:srgbClr val="FF0000"/>
                </a:solidFill>
                <a:ea typeface="ＭＳ Ｐゴシック" charset="-128"/>
              </a:rPr>
              <a:t>victime indirecte </a:t>
            </a:r>
            <a:r>
              <a:rPr lang="fr-FR" altLang="x-none" sz="2400" dirty="0">
                <a:solidFill>
                  <a:schemeClr val="tx2"/>
                </a:solidFill>
                <a:ea typeface="ＭＳ Ｐゴシック" charset="-128"/>
              </a:rPr>
              <a:t>n</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a pas été témoin de l</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événement mais </a:t>
            </a:r>
            <a:r>
              <a:rPr lang="fr-FR" altLang="x-none" sz="2400" b="1" dirty="0">
                <a:solidFill>
                  <a:schemeClr val="tx2"/>
                </a:solidFill>
                <a:ea typeface="ＭＳ Ｐゴシック" charset="-128"/>
              </a:rPr>
              <a:t>est concernée par lui et/ou par ses conséquences du fait de sa « proximité émotionnelle » </a:t>
            </a:r>
            <a:r>
              <a:rPr lang="fr-FR" altLang="x-none" sz="2400" dirty="0">
                <a:solidFill>
                  <a:schemeClr val="tx2"/>
                </a:solidFill>
                <a:ea typeface="ＭＳ Ｐゴシック" charset="-128"/>
              </a:rPr>
              <a:t>(expérience émotionnelle) </a:t>
            </a:r>
            <a:r>
              <a:rPr lang="fr-FR" altLang="x-none" sz="2400" b="1" dirty="0">
                <a:solidFill>
                  <a:schemeClr val="tx2"/>
                </a:solidFill>
                <a:ea typeface="ＭＳ Ｐゴシック" charset="-128"/>
              </a:rPr>
              <a:t>avec les victimes directes</a:t>
            </a:r>
            <a:r>
              <a:rPr lang="fr-FR" altLang="x-none" sz="2400" dirty="0">
                <a:solidFill>
                  <a:schemeClr val="tx2"/>
                </a:solidFill>
                <a:ea typeface="ＭＳ Ｐゴシック" charset="-128"/>
              </a:rPr>
              <a:t>. (voir DSM-5). Entourage (famille, amis, voisins, collègues, condisciples, etc.), service de secours, personnes appartenant au même groupe</a:t>
            </a:r>
            <a:r>
              <a:rPr lang="fr-FR" altLang="x-none" sz="2400" b="1" dirty="0">
                <a:solidFill>
                  <a:schemeClr val="tx2"/>
                </a:solidFill>
                <a:ea typeface="ＭＳ Ｐゴシック" charset="-128"/>
              </a:rPr>
              <a:t> </a:t>
            </a:r>
            <a:r>
              <a:rPr lang="fr-FR" altLang="x-none" sz="2400" dirty="0">
                <a:solidFill>
                  <a:schemeClr val="tx2"/>
                </a:solidFill>
                <a:ea typeface="ＭＳ Ｐゴシック" charset="-128"/>
              </a:rPr>
              <a:t>(groupes professionnels, d</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âge, d</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orientation sexuelle, de genre, d</a:t>
            </a:r>
            <a:r>
              <a:rPr lang="fr-FR" altLang="fr-FR" sz="2400" dirty="0">
                <a:solidFill>
                  <a:schemeClr val="tx2"/>
                </a:solidFill>
                <a:ea typeface="ＭＳ Ｐゴシック" charset="-128"/>
              </a:rPr>
              <a:t>’</a:t>
            </a:r>
            <a:r>
              <a:rPr lang="fr-FR" altLang="x-none" sz="2400" dirty="0">
                <a:solidFill>
                  <a:schemeClr val="tx2"/>
                </a:solidFill>
                <a:ea typeface="ＭＳ Ｐゴシック" charset="-128"/>
              </a:rPr>
              <a:t>appartenance ethnique ou religieuse, de catégorie sociale, nation, population « mondiale »).</a:t>
            </a:r>
          </a:p>
          <a:p>
            <a:pPr eaLnBrk="1" hangingPunct="1">
              <a:lnSpc>
                <a:spcPct val="90000"/>
              </a:lnSpc>
            </a:pPr>
            <a:endParaRPr lang="fr-FR" altLang="x-none" sz="2400" dirty="0">
              <a:solidFill>
                <a:schemeClr val="tx2"/>
              </a:solidFill>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6131"/>
                                        </p:tgtEl>
                                        <p:attrNameLst>
                                          <p:attrName>style.visibility</p:attrName>
                                        </p:attrNameLst>
                                      </p:cBhvr>
                                      <p:to>
                                        <p:strVal val="visible"/>
                                      </p:to>
                                    </p:set>
                                    <p:animEffect transition="in" filter="fade">
                                      <p:cBhvr>
                                        <p:cTn id="7" dur="2000"/>
                                        <p:tgtEl>
                                          <p:spTgt spid="176131"/>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76132">
                                            <p:txEl>
                                              <p:pRg st="0" end="0"/>
                                            </p:txEl>
                                          </p:spTgt>
                                        </p:tgtEl>
                                        <p:attrNameLst>
                                          <p:attrName>style.visibility</p:attrName>
                                        </p:attrNameLst>
                                      </p:cBhvr>
                                      <p:to>
                                        <p:strVal val="visible"/>
                                      </p:to>
                                    </p:set>
                                    <p:animEffect transition="in" filter="wipe(left)">
                                      <p:cBhvr>
                                        <p:cTn id="11" dur="500"/>
                                        <p:tgtEl>
                                          <p:spTgt spid="1761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p:bldP spid="17613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Grp="1" noRot="1" noChangeArrowheads="1"/>
          </p:cNvSpPr>
          <p:nvPr>
            <p:ph idx="1"/>
          </p:nvPr>
        </p:nvSpPr>
        <p:spPr>
          <a:xfrm>
            <a:off x="1825625" y="3621225"/>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Tahoma" charset="0"/>
                <a:ea typeface="ＭＳ Ｐゴシック" charset="-128"/>
              </a:rPr>
              <a:t>2. Historique.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9968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99683">
                                            <p:txEl>
                                              <p:pRg st="0" end="0"/>
                                            </p:txEl>
                                          </p:spTgt>
                                        </p:tgtEl>
                                        <p:attrNameLst>
                                          <p:attrName>ppt_w</p:attrName>
                                        </p:attrNameLst>
                                      </p:cBhvr>
                                    </p:anim>
                                    <p:anim by="(#ppt_w*0.50)" calcmode="lin" valueType="num">
                                      <p:cBhvr>
                                        <p:cTn id="8" dur="500" decel="50000" autoRev="1" fill="hold">
                                          <p:stCondLst>
                                            <p:cond delay="0"/>
                                          </p:stCondLst>
                                        </p:cTn>
                                        <p:tgtEl>
                                          <p:spTgt spid="199683">
                                            <p:txEl>
                                              <p:pRg st="0" end="0"/>
                                            </p:txEl>
                                          </p:spTgt>
                                        </p:tgtEl>
                                        <p:attrNameLst>
                                          <p:attrName>ppt_x</p:attrName>
                                        </p:attrNameLst>
                                      </p:cBhvr>
                                    </p:anim>
                                    <p:anim from="(-#ppt_h/2)" to="(#ppt_y)" calcmode="lin" valueType="num">
                                      <p:cBhvr>
                                        <p:cTn id="9" dur="1000" fill="hold">
                                          <p:stCondLst>
                                            <p:cond delay="0"/>
                                          </p:stCondLst>
                                        </p:cTn>
                                        <p:tgtEl>
                                          <p:spTgt spid="199683">
                                            <p:txEl>
                                              <p:pRg st="0" end="0"/>
                                            </p:txEl>
                                          </p:spTgt>
                                        </p:tgtEl>
                                        <p:attrNameLst>
                                          <p:attrName>ppt_y</p:attrName>
                                        </p:attrNameLst>
                                      </p:cBhvr>
                                    </p:anim>
                                    <p:animRot by="21600000">
                                      <p:cBhvr>
                                        <p:cTn id="10" dur="1000" fill="hold">
                                          <p:stCondLst>
                                            <p:cond delay="0"/>
                                          </p:stCondLst>
                                        </p:cTn>
                                        <p:tgtEl>
                                          <p:spTgt spid="1996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92162" name="Rectangle 3"/>
          <p:cNvSpPr>
            <a:spLocks noGrp="1" noRot="1" noChangeArrowheads="1"/>
          </p:cNvSpPr>
          <p:nvPr>
            <p:ph idx="1"/>
          </p:nvPr>
        </p:nvSpPr>
        <p:spPr>
          <a:xfrm>
            <a:off x="2073276" y="2924944"/>
            <a:ext cx="8042275" cy="3018656"/>
          </a:xfrm>
        </p:spPr>
        <p:txBody>
          <a:bodyPr/>
          <a:lstStyle/>
          <a:p>
            <a:pPr algn="just" eaLnBrk="1" hangingPunct="1"/>
            <a:r>
              <a:rPr lang="fr-FR" altLang="x-none" dirty="0">
                <a:latin typeface="Tahoma" charset="0"/>
                <a:ea typeface="ＭＳ Ｐゴシック" charset="-128"/>
              </a:rPr>
              <a:t> </a:t>
            </a:r>
            <a:r>
              <a:rPr lang="fr-FR" altLang="x-none" sz="4400" dirty="0">
                <a:latin typeface="Tahoma" charset="0"/>
                <a:ea typeface="ＭＳ Ｐゴシック" charset="-128"/>
              </a:rPr>
              <a:t>Le trauma serait aussi ancien que l</a:t>
            </a:r>
            <a:r>
              <a:rPr lang="ja-JP" altLang="fr-FR" sz="4400" dirty="0">
                <a:latin typeface="Tahoma" charset="0"/>
                <a:ea typeface="ＭＳ Ｐゴシック" charset="-128"/>
              </a:rPr>
              <a:t>’</a:t>
            </a:r>
            <a:r>
              <a:rPr lang="fr-FR" altLang="ja-JP" sz="4400" dirty="0">
                <a:latin typeface="Tahoma" charset="0"/>
                <a:ea typeface="ＭＳ Ｐゴシック" charset="-128"/>
              </a:rPr>
              <a:t>humanité? </a:t>
            </a:r>
            <a:endParaRPr lang="fr-FR" altLang="x-none" sz="4400" dirty="0">
              <a:latin typeface="Tahoma" charset="0"/>
              <a:ea typeface="ＭＳ Ｐゴシック"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96258" name="Rectangle 3"/>
          <p:cNvSpPr>
            <a:spLocks noGrp="1" noRot="1" noChangeArrowheads="1"/>
          </p:cNvSpPr>
          <p:nvPr>
            <p:ph idx="1"/>
          </p:nvPr>
        </p:nvSpPr>
        <p:spPr/>
        <p:txBody>
          <a:bodyPr/>
          <a:lstStyle/>
          <a:p>
            <a:pPr algn="just" eaLnBrk="1" hangingPunct="1"/>
            <a:r>
              <a:rPr lang="fr-FR" altLang="x-none">
                <a:ea typeface="ＭＳ Ｐゴシック" charset="-128"/>
              </a:rPr>
              <a:t> </a:t>
            </a:r>
            <a:r>
              <a:rPr lang="fr-FR" altLang="x-none" b="1">
                <a:ea typeface="ＭＳ Ｐゴシック" charset="-128"/>
              </a:rPr>
              <a:t>Philippe Pinel</a:t>
            </a:r>
          </a:p>
          <a:p>
            <a:pPr algn="just" eaLnBrk="1" hangingPunct="1"/>
            <a:endParaRPr lang="fr-FR" altLang="x-none" b="1">
              <a:ea typeface="ＭＳ Ｐゴシック" charset="-128"/>
            </a:endParaRPr>
          </a:p>
          <a:p>
            <a:pPr algn="just" eaLnBrk="1" hangingPunct="1"/>
            <a:endParaRPr lang="fr-FR" altLang="x-none">
              <a:ea typeface="ＭＳ Ｐゴシック" charset="-128"/>
            </a:endParaRPr>
          </a:p>
          <a:p>
            <a:pPr eaLnBrk="1" hangingPunct="1"/>
            <a:endParaRPr lang="fr-FR" altLang="x-none">
              <a:ea typeface="ＭＳ Ｐゴシック" charset="-128"/>
            </a:endParaRPr>
          </a:p>
        </p:txBody>
      </p:sp>
      <p:pic>
        <p:nvPicPr>
          <p:cNvPr id="96259" name="Picture 7" descr="pi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1628775"/>
            <a:ext cx="23336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98306" name="Rectangle 3"/>
          <p:cNvSpPr>
            <a:spLocks noGrp="1" noRot="1" noChangeArrowheads="1"/>
          </p:cNvSpPr>
          <p:nvPr>
            <p:ph idx="1"/>
          </p:nvPr>
        </p:nvSpPr>
        <p:spPr>
          <a:xfrm>
            <a:off x="156754" y="2781301"/>
            <a:ext cx="11469189" cy="4498975"/>
          </a:xfrm>
        </p:spPr>
        <p:txBody>
          <a:bodyPr>
            <a:normAutofit/>
          </a:bodyPr>
          <a:lstStyle/>
          <a:p>
            <a:pPr algn="just" eaLnBrk="1" hangingPunct="1"/>
            <a:r>
              <a:rPr lang="fr-FR" altLang="x-none" sz="2400" dirty="0">
                <a:latin typeface="Tahoma" charset="0"/>
                <a:ea typeface="ＭＳ Ｐゴシック" charset="-128"/>
              </a:rPr>
              <a:t> C'est, dans l'histoire, la première description d'une névrose traumatique. </a:t>
            </a:r>
          </a:p>
          <a:p>
            <a:pPr algn="just" eaLnBrk="1" hangingPunct="1"/>
            <a:r>
              <a:rPr lang="fr-FR" altLang="x-none" sz="2400" dirty="0">
                <a:latin typeface="Tahoma" charset="0"/>
                <a:ea typeface="ＭＳ Ｐゴシック" charset="-128"/>
              </a:rPr>
              <a:t>Tout y est déjà : les cauchemars, la labilité émotionnelle, la réaction de sursaut, le halo d'anxiété et de dépression.</a:t>
            </a:r>
          </a:p>
          <a:p>
            <a:pPr algn="just" eaLnBrk="1" hangingPunct="1"/>
            <a:r>
              <a:rPr lang="fr-FR" altLang="x-none" sz="2400" dirty="0">
                <a:latin typeface="Tahoma" charset="0"/>
                <a:ea typeface="ＭＳ Ｐゴシック" charset="-128"/>
              </a:rPr>
              <a:t> Malheureusement, les aliénistes de l'époque ne s'intéressent pas encore au contenu des rêves, où se serait révélé l'effroi qui peut saisir même "une mâle vigueur".</a:t>
            </a:r>
          </a:p>
          <a:p>
            <a:pPr eaLnBrk="1" hangingPunct="1"/>
            <a:endParaRPr lang="fr-FR" altLang="x-none" sz="2400" dirty="0">
              <a:latin typeface="Tahoma" charset="0"/>
              <a:ea typeface="ＭＳ Ｐゴシック" charset="-128"/>
            </a:endParaRPr>
          </a:p>
        </p:txBody>
      </p:sp>
      <p:pic>
        <p:nvPicPr>
          <p:cNvPr id="98307" name="Picture 4" descr="pi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0" y="0"/>
            <a:ext cx="17145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104450" name="Rectangle 3"/>
          <p:cNvSpPr>
            <a:spLocks noGrp="1" noRot="1" noChangeArrowheads="1"/>
          </p:cNvSpPr>
          <p:nvPr>
            <p:ph idx="1"/>
          </p:nvPr>
        </p:nvSpPr>
        <p:spPr>
          <a:xfrm>
            <a:off x="248194" y="3119589"/>
            <a:ext cx="11416937" cy="2996952"/>
          </a:xfrm>
        </p:spPr>
        <p:txBody>
          <a:bodyPr>
            <a:normAutofit/>
          </a:bodyPr>
          <a:lstStyle/>
          <a:p>
            <a:pPr algn="just" eaLnBrk="1" hangingPunct="1">
              <a:lnSpc>
                <a:spcPct val="80000"/>
              </a:lnSpc>
            </a:pPr>
            <a:r>
              <a:rPr lang="fr-FR" altLang="x-none" sz="2400" dirty="0">
                <a:latin typeface="Tahoma" charset="0"/>
                <a:ea typeface="ＭＳ Ｐゴシック" charset="-128"/>
              </a:rPr>
              <a:t>Ce furent le </a:t>
            </a:r>
            <a:r>
              <a:rPr lang="fr-FR" altLang="x-none" sz="2400" dirty="0" err="1">
                <a:solidFill>
                  <a:srgbClr val="3399FF"/>
                </a:solidFill>
                <a:latin typeface="Tahoma" charset="0"/>
                <a:ea typeface="ＭＳ Ｐゴシック" charset="-128"/>
              </a:rPr>
              <a:t>railway</a:t>
            </a:r>
            <a:r>
              <a:rPr lang="fr-FR" altLang="x-none" sz="2400" dirty="0">
                <a:solidFill>
                  <a:srgbClr val="3399FF"/>
                </a:solidFill>
                <a:latin typeface="Tahoma" charset="0"/>
                <a:ea typeface="ＭＳ Ｐゴシック" charset="-128"/>
              </a:rPr>
              <a:t> </a:t>
            </a:r>
            <a:r>
              <a:rPr lang="fr-FR" altLang="x-none" sz="2400" dirty="0" err="1">
                <a:solidFill>
                  <a:srgbClr val="3399FF"/>
                </a:solidFill>
                <a:latin typeface="Tahoma" charset="0"/>
                <a:ea typeface="ＭＳ Ｐゴシック" charset="-128"/>
              </a:rPr>
              <a:t>spine</a:t>
            </a:r>
            <a:r>
              <a:rPr lang="fr-FR" altLang="x-none" sz="2400" dirty="0">
                <a:latin typeface="Tahoma" charset="0"/>
                <a:ea typeface="ＭＳ Ｐゴシック" charset="-128"/>
              </a:rPr>
              <a:t>, l'atteinte était supposée médullaire, puis le </a:t>
            </a:r>
            <a:r>
              <a:rPr lang="fr-FR" altLang="x-none" sz="2400" dirty="0" err="1">
                <a:solidFill>
                  <a:srgbClr val="3399FF"/>
                </a:solidFill>
                <a:latin typeface="Tahoma" charset="0"/>
                <a:ea typeface="ＭＳ Ｐゴシック" charset="-128"/>
              </a:rPr>
              <a:t>railway</a:t>
            </a:r>
            <a:r>
              <a:rPr lang="fr-FR" altLang="x-none" sz="2400" dirty="0">
                <a:solidFill>
                  <a:srgbClr val="3399FF"/>
                </a:solidFill>
                <a:latin typeface="Tahoma" charset="0"/>
                <a:ea typeface="ＭＳ Ｐゴシック" charset="-128"/>
              </a:rPr>
              <a:t> </a:t>
            </a:r>
            <a:r>
              <a:rPr lang="fr-FR" altLang="x-none" sz="2400" dirty="0" err="1">
                <a:solidFill>
                  <a:srgbClr val="3399FF"/>
                </a:solidFill>
                <a:latin typeface="Tahoma" charset="0"/>
                <a:ea typeface="ＭＳ Ｐゴシック" charset="-128"/>
              </a:rPr>
              <a:t>brain</a:t>
            </a:r>
            <a:r>
              <a:rPr lang="fr-FR" altLang="x-none" sz="2400" dirty="0">
                <a:latin typeface="Tahoma" charset="0"/>
                <a:ea typeface="ＭＳ Ｐゴシック" charset="-128"/>
              </a:rPr>
              <a:t>.</a:t>
            </a:r>
          </a:p>
          <a:p>
            <a:pPr algn="just" eaLnBrk="1" hangingPunct="1">
              <a:lnSpc>
                <a:spcPct val="80000"/>
              </a:lnSpc>
            </a:pPr>
            <a:endParaRPr lang="fr-FR" altLang="x-none" sz="2400" dirty="0">
              <a:latin typeface="Tahoma" charset="0"/>
              <a:ea typeface="ＭＳ Ｐゴシック" charset="-128"/>
            </a:endParaRPr>
          </a:p>
          <a:p>
            <a:pPr algn="just" eaLnBrk="1" hangingPunct="1">
              <a:lnSpc>
                <a:spcPct val="80000"/>
              </a:lnSpc>
            </a:pPr>
            <a:r>
              <a:rPr lang="fr-FR" altLang="x-none" sz="2400" dirty="0">
                <a:latin typeface="Tahoma" charset="0"/>
                <a:ea typeface="ＭＳ Ｐゴシック" charset="-128"/>
              </a:rPr>
              <a:t>En 1889, OPPENHEIM crée à leur propos le terme de "névrose traumatique", destiné à remplacer le "</a:t>
            </a:r>
            <a:r>
              <a:rPr lang="fr-FR" altLang="x-none" sz="2400" dirty="0" err="1">
                <a:latin typeface="Tahoma" charset="0"/>
                <a:ea typeface="ＭＳ Ｐゴシック" charset="-128"/>
              </a:rPr>
              <a:t>railway</a:t>
            </a:r>
            <a:r>
              <a:rPr lang="fr-FR" altLang="x-none" sz="2400" dirty="0">
                <a:latin typeface="Tahoma" charset="0"/>
                <a:ea typeface="ＭＳ Ｐゴシック" charset="-128"/>
              </a:rPr>
              <a:t> </a:t>
            </a:r>
            <a:r>
              <a:rPr lang="fr-FR" altLang="x-none" sz="2400" dirty="0" err="1">
                <a:latin typeface="Tahoma" charset="0"/>
                <a:ea typeface="ＭＳ Ｐゴシック" charset="-128"/>
              </a:rPr>
              <a:t>brain</a:t>
            </a:r>
            <a:r>
              <a:rPr lang="fr-FR" altLang="x-none" sz="2400" dirty="0">
                <a:latin typeface="Tahoma" charset="0"/>
                <a:ea typeface="ＭＳ Ｐゴシック" charset="-128"/>
              </a:rPr>
              <a:t>".</a:t>
            </a:r>
          </a:p>
          <a:p>
            <a:pPr eaLnBrk="1" hangingPunct="1">
              <a:lnSpc>
                <a:spcPct val="80000"/>
              </a:lnSpc>
              <a:buFont typeface="Arial" charset="0"/>
              <a:buNone/>
            </a:pPr>
            <a:endParaRPr lang="fr-FR" altLang="x-none" sz="2400" b="1" dirty="0">
              <a:latin typeface="Tahoma" charset="0"/>
              <a:ea typeface="ＭＳ Ｐゴシック"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106498" name="Rectangle 3"/>
          <p:cNvSpPr>
            <a:spLocks noGrp="1" noRot="1" noChangeArrowheads="1"/>
          </p:cNvSpPr>
          <p:nvPr>
            <p:ph idx="1"/>
          </p:nvPr>
        </p:nvSpPr>
        <p:spPr>
          <a:xfrm>
            <a:off x="371747" y="2661467"/>
            <a:ext cx="11228070" cy="3816697"/>
          </a:xfrm>
        </p:spPr>
        <p:txBody>
          <a:bodyPr>
            <a:normAutofit/>
          </a:bodyPr>
          <a:lstStyle/>
          <a:p>
            <a:pPr algn="just" eaLnBrk="1" hangingPunct="1">
              <a:lnSpc>
                <a:spcPct val="80000"/>
              </a:lnSpc>
            </a:pPr>
            <a:r>
              <a:rPr lang="fr-FR" altLang="x-none" sz="2400" dirty="0">
                <a:latin typeface="Tahoma" charset="0"/>
                <a:ea typeface="ＭＳ Ｐゴシック" charset="-128"/>
              </a:rPr>
              <a:t> Les accidentés qu'il a observés sont porteurs d'une symptomatologie très diverse, sans aucune unité clinique, </a:t>
            </a:r>
          </a:p>
          <a:p>
            <a:pPr algn="just" eaLnBrk="1" hangingPunct="1">
              <a:lnSpc>
                <a:spcPct val="80000"/>
              </a:lnSpc>
            </a:pPr>
            <a:r>
              <a:rPr lang="fr-FR" altLang="x-none" sz="2400" dirty="0">
                <a:latin typeface="Tahoma" charset="0"/>
                <a:ea typeface="ＭＳ Ｐゴシック" charset="-128"/>
              </a:rPr>
              <a:t>Quelques uns, accessoirement, présentent des perturbations du sommeil avec cauchemars, une irritabilité, les symptômes apparaissant de façon retardée par rapport à l'accident.</a:t>
            </a:r>
          </a:p>
          <a:p>
            <a:pPr algn="just" eaLnBrk="1" hangingPunct="1">
              <a:lnSpc>
                <a:spcPct val="80000"/>
              </a:lnSpc>
            </a:pPr>
            <a:r>
              <a:rPr lang="fr-FR" altLang="x-none" sz="2400" dirty="0">
                <a:latin typeface="Tahoma" charset="0"/>
                <a:ea typeface="ＭＳ Ｐゴシック" charset="-128"/>
              </a:rPr>
              <a:t> Pour OPPENHEIM aussi c'est l'action mécanique du choc qui est tenue pour responsable de l'affection.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8"/>
          <p:cNvSpPr>
            <a:spLocks noGrp="1" noRot="1" noChangeArrowheads="1"/>
          </p:cNvSpPr>
          <p:nvPr>
            <p:ph type="title"/>
          </p:nvPr>
        </p:nvSpPr>
        <p:spPr>
          <a:xfrm>
            <a:off x="2073276" y="107951"/>
            <a:ext cx="8042275" cy="1336675"/>
          </a:xfrm>
        </p:spPr>
        <p:txBody>
          <a:bodyPr/>
          <a:lstStyle/>
          <a:p>
            <a:pPr eaLnBrk="1" hangingPunct="1"/>
            <a:r>
              <a:rPr lang="fr-FR" altLang="x-none">
                <a:latin typeface="Tahoma" charset="0"/>
                <a:ea typeface="ＭＳ Ｐゴシック" charset="-128"/>
              </a:rPr>
              <a:t>2. Historique</a:t>
            </a:r>
          </a:p>
        </p:txBody>
      </p:sp>
      <p:sp>
        <p:nvSpPr>
          <p:cNvPr id="358405" name="Rectangle 5"/>
          <p:cNvSpPr>
            <a:spLocks noGrp="1" noRot="1" noChangeArrowheads="1"/>
          </p:cNvSpPr>
          <p:nvPr>
            <p:ph sz="half" idx="1"/>
          </p:nvPr>
        </p:nvSpPr>
        <p:spPr>
          <a:xfrm>
            <a:off x="636362" y="2413180"/>
            <a:ext cx="3840163" cy="4343400"/>
          </a:xfrm>
        </p:spPr>
        <p:txBody>
          <a:bodyPr/>
          <a:lstStyle/>
          <a:p>
            <a:pPr eaLnBrk="1" hangingPunct="1">
              <a:buFont typeface="Arial" charset="0"/>
              <a:buNone/>
              <a:defRPr/>
            </a:pPr>
            <a:r>
              <a:rPr lang="fr-FR" altLang="x-none" sz="2200" b="1" dirty="0">
                <a:latin typeface="Tahoma" charset="0"/>
                <a:ea typeface="ＭＳ Ｐゴシック" charset="-128"/>
              </a:rPr>
              <a:t>Dr Jean-Martin CHARCOT</a:t>
            </a:r>
            <a:endParaRPr lang="fr-FR" altLang="x-none" sz="2200" dirty="0">
              <a:latin typeface="Tahoma" charset="0"/>
              <a:ea typeface="ＭＳ Ｐゴシック" charset="-128"/>
            </a:endParaRPr>
          </a:p>
          <a:p>
            <a:pPr eaLnBrk="1" hangingPunct="1">
              <a:buFont typeface="Arial" charset="0"/>
              <a:buNone/>
              <a:defRPr/>
            </a:pPr>
            <a:r>
              <a:rPr lang="fr-FR" altLang="x-none" sz="2200" dirty="0">
                <a:latin typeface="Tahoma" charset="0"/>
                <a:ea typeface="ＭＳ Ｐゴシック" charset="-128"/>
              </a:rPr>
              <a:t>Médecin français</a:t>
            </a:r>
          </a:p>
          <a:p>
            <a:pPr eaLnBrk="1" hangingPunct="1">
              <a:buFont typeface="Arial" charset="0"/>
              <a:buNone/>
              <a:defRPr/>
            </a:pPr>
            <a:r>
              <a:rPr lang="fr-FR" altLang="x-none" sz="2200" dirty="0">
                <a:latin typeface="Tahoma" charset="0"/>
                <a:ea typeface="ＭＳ Ｐゴシック" charset="-128"/>
              </a:rPr>
              <a:t>(Paris, 1825 - près du lac des Settons, Nièvre, 1893)</a:t>
            </a:r>
          </a:p>
          <a:p>
            <a:pPr eaLnBrk="1" hangingPunct="1">
              <a:buFont typeface="Arial" charset="0"/>
              <a:buNone/>
              <a:defRPr/>
            </a:pPr>
            <a:r>
              <a:rPr lang="fr-FR" altLang="x-none" sz="2200" b="1" dirty="0">
                <a:latin typeface="Tahoma" charset="0"/>
                <a:ea typeface="ＭＳ Ｐゴシック" charset="-128"/>
              </a:rPr>
              <a:t>	Fondateur avec Guillaume Duchenne de la neurologie moderne et l'un des plus grands cliniciens français.</a:t>
            </a:r>
          </a:p>
          <a:p>
            <a:pPr eaLnBrk="1" hangingPunct="1">
              <a:buFont typeface="Arial" charset="0"/>
              <a:buNone/>
              <a:defRPr/>
            </a:pPr>
            <a:endParaRPr lang="fr-FR" altLang="x-none" sz="2200" b="1" dirty="0">
              <a:solidFill>
                <a:srgbClr val="FF0000"/>
              </a:solidFill>
              <a:effectLst>
                <a:outerShdw blurRad="38100" dist="38100" dir="2700000" algn="tl">
                  <a:srgbClr val="C0C0C0"/>
                </a:outerShdw>
              </a:effectLst>
              <a:latin typeface="Tahoma" charset="0"/>
              <a:ea typeface="ＭＳ Ｐゴシック" charset="-128"/>
            </a:endParaRPr>
          </a:p>
          <a:p>
            <a:pPr eaLnBrk="1" hangingPunct="1">
              <a:defRPr/>
            </a:pPr>
            <a:endParaRPr lang="fr-FR" altLang="x-none" sz="2200" dirty="0">
              <a:solidFill>
                <a:srgbClr val="FF0000"/>
              </a:solidFill>
              <a:effectLst>
                <a:outerShdw blurRad="38100" dist="38100" dir="2700000" algn="tl">
                  <a:srgbClr val="C0C0C0"/>
                </a:outerShdw>
              </a:effectLst>
              <a:latin typeface="Tahoma" charset="0"/>
              <a:ea typeface="ＭＳ Ｐゴシック" charset="-128"/>
            </a:endParaRPr>
          </a:p>
        </p:txBody>
      </p:sp>
      <p:pic>
        <p:nvPicPr>
          <p:cNvPr id="108547" name="Picture 7" descr="Dr Jean-Martin Charco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5550" b="5550"/>
          <a:stretch>
            <a:fillRect/>
          </a:stretch>
        </p:blipFill>
        <p:spPr>
          <a:xfrm>
            <a:off x="7398794" y="2057400"/>
            <a:ext cx="3840162" cy="4343400"/>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4"/>
          <p:cNvSpPr>
            <a:spLocks noGrp="1" noRot="1" noChangeArrowheads="1"/>
          </p:cNvSpPr>
          <p:nvPr>
            <p:ph type="title"/>
          </p:nvPr>
        </p:nvSpPr>
        <p:spPr>
          <a:xfrm>
            <a:off x="2073276" y="107951"/>
            <a:ext cx="8042275" cy="1336675"/>
          </a:xfrm>
        </p:spPr>
        <p:txBody>
          <a:bodyPr/>
          <a:lstStyle/>
          <a:p>
            <a:pPr eaLnBrk="1" hangingPunct="1"/>
            <a:r>
              <a:rPr lang="fr-FR" altLang="x-none">
                <a:latin typeface="Tahoma" charset="0"/>
                <a:ea typeface="ＭＳ Ｐゴシック" charset="-128"/>
              </a:rPr>
              <a:t>2. Historique</a:t>
            </a:r>
          </a:p>
        </p:txBody>
      </p:sp>
      <p:sp>
        <p:nvSpPr>
          <p:cNvPr id="360450" name="Rectangle 2"/>
          <p:cNvSpPr>
            <a:spLocks noGrp="1" noRot="1" noChangeArrowheads="1"/>
          </p:cNvSpPr>
          <p:nvPr>
            <p:ph sz="half" idx="1"/>
          </p:nvPr>
        </p:nvSpPr>
        <p:spPr>
          <a:xfrm>
            <a:off x="384719" y="2486252"/>
            <a:ext cx="4495800" cy="5516562"/>
          </a:xfrm>
        </p:spPr>
        <p:txBody>
          <a:bodyPr>
            <a:normAutofit/>
          </a:bodyPr>
          <a:lstStyle/>
          <a:p>
            <a:pPr algn="just" eaLnBrk="1" hangingPunct="1">
              <a:buFont typeface="Arial" charset="0"/>
              <a:buNone/>
              <a:defRPr/>
            </a:pPr>
            <a:r>
              <a:rPr lang="fr-FR" altLang="x-none" sz="2400" dirty="0">
                <a:latin typeface="Tahoma" charset="0"/>
                <a:ea typeface="ＭＳ Ｐゴシック" charset="-128"/>
              </a:rPr>
              <a:t>	CHARCOT s'intéresse à l'hystérie masculine, à laquelle il reconnaît certaines particularités. Entre autres celle de toucher des hommes qui n'ont rien de féminin, et celle de déclencher bien souvent ses manifestations à </a:t>
            </a:r>
            <a:r>
              <a:rPr lang="fr-FR" altLang="x-none" sz="2400" dirty="0">
                <a:solidFill>
                  <a:srgbClr val="FF0000"/>
                </a:solidFill>
                <a:effectLst>
                  <a:outerShdw blurRad="38100" dist="38100" dir="2700000" algn="tl">
                    <a:srgbClr val="C0C0C0"/>
                  </a:outerShdw>
                </a:effectLst>
                <a:latin typeface="Tahoma" charset="0"/>
                <a:ea typeface="ＭＳ Ｐゴシック" charset="-128"/>
              </a:rPr>
              <a:t>l'occasion d'un facteur traumatique.</a:t>
            </a:r>
            <a:r>
              <a:rPr lang="fr-FR" altLang="x-none" sz="2400" dirty="0">
                <a:latin typeface="Tahoma" charset="0"/>
                <a:ea typeface="ＭＳ Ｐゴシック" charset="-128"/>
              </a:rPr>
              <a:t> </a:t>
            </a:r>
          </a:p>
        </p:txBody>
      </p:sp>
      <p:pic>
        <p:nvPicPr>
          <p:cNvPr id="110595" name="Picture 7" descr="Professor Charcot was well-known for showing, during his lessons at the Salpêtrière hospital, &quot;hysterical&quot; woman patients – here, his favorite patient, &quot;Blanche&quot; (Marie) Wittman, supported by Joseph Babiński.">
            <a:hlinkClick r:id="rId3" tooltip="Professor Charcot was well-known for showing, during his lessons at the Salpêtrière hospital, &quot;hysterical&quot; woman patients – here, his favorite patient, &quot;Blanche&quot; (Marie) Wittman, supported by Joseph Babiński."/>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721" y="1870847"/>
            <a:ext cx="37687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904034" y="3146703"/>
            <a:ext cx="8540750" cy="4498975"/>
          </a:xfrm>
        </p:spPr>
        <p:txBody>
          <a:bodyPr>
            <a:normAutofit/>
          </a:bodyPr>
          <a:lstStyle/>
          <a:p>
            <a:pPr algn="ctr" eaLnBrk="1" hangingPunct="1">
              <a:buFont typeface="Arial" charset="0"/>
              <a:buNone/>
              <a:defRPr/>
            </a:pPr>
            <a:r>
              <a:rPr lang="fr-FR" altLang="x-none" sz="6000" dirty="0">
                <a:solidFill>
                  <a:srgbClr val="B94F07"/>
                </a:solidFill>
                <a:effectLst>
                  <a:outerShdw blurRad="38100" dist="38100" dir="2700000" algn="tl">
                    <a:srgbClr val="C0C0C0"/>
                  </a:outerShdw>
                </a:effectLst>
                <a:latin typeface="+mj-lt"/>
                <a:ea typeface="ＭＳ Ｐゴシック" charset="-128"/>
              </a:rPr>
              <a:t>Préambule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Grp="1" noRot="1" noChangeArrowheads="1"/>
          </p:cNvSpPr>
          <p:nvPr>
            <p:ph type="title"/>
          </p:nvPr>
        </p:nvSpPr>
        <p:spPr>
          <a:xfrm>
            <a:off x="2073276" y="107951"/>
            <a:ext cx="8042275" cy="1336675"/>
          </a:xfrm>
        </p:spPr>
        <p:txBody>
          <a:bodyPr/>
          <a:lstStyle/>
          <a:p>
            <a:pPr eaLnBrk="1" hangingPunct="1"/>
            <a:r>
              <a:rPr lang="fr-FR" altLang="x-none">
                <a:latin typeface="Tahoma" charset="0"/>
                <a:ea typeface="ＭＳ Ｐゴシック" charset="-128"/>
              </a:rPr>
              <a:t>2. Historique</a:t>
            </a:r>
          </a:p>
        </p:txBody>
      </p:sp>
      <p:sp>
        <p:nvSpPr>
          <p:cNvPr id="112642" name="Rectangle 2"/>
          <p:cNvSpPr>
            <a:spLocks noGrp="1" noRot="1" noChangeArrowheads="1"/>
          </p:cNvSpPr>
          <p:nvPr>
            <p:ph sz="half" idx="1"/>
          </p:nvPr>
        </p:nvSpPr>
        <p:spPr>
          <a:xfrm>
            <a:off x="436290" y="2734492"/>
            <a:ext cx="6630716" cy="5516563"/>
          </a:xfrm>
        </p:spPr>
        <p:txBody>
          <a:bodyPr>
            <a:normAutofit/>
          </a:bodyPr>
          <a:lstStyle/>
          <a:p>
            <a:pPr algn="just" eaLnBrk="1" hangingPunct="1">
              <a:buFont typeface="Arial" charset="0"/>
              <a:buNone/>
            </a:pPr>
            <a:r>
              <a:rPr lang="fr-FR" altLang="x-none" sz="2400" b="1" dirty="0">
                <a:latin typeface="Tahoma" charset="0"/>
                <a:ea typeface="ＭＳ Ｐゴシック" charset="-128"/>
              </a:rPr>
              <a:t>	</a:t>
            </a:r>
            <a:r>
              <a:rPr lang="fr-FR" altLang="x-none" sz="2400" dirty="0">
                <a:latin typeface="Tahoma" charset="0"/>
                <a:ea typeface="ＭＳ Ｐゴシック" charset="-128"/>
              </a:rPr>
              <a:t>N</a:t>
            </a:r>
            <a:r>
              <a:rPr lang="ja-JP" altLang="fr-FR" sz="2400">
                <a:latin typeface="Tahoma" charset="0"/>
                <a:ea typeface="ＭＳ Ｐゴシック" charset="-128"/>
              </a:rPr>
              <a:t>’</a:t>
            </a:r>
            <a:r>
              <a:rPr lang="fr-FR" altLang="ja-JP" sz="2400" dirty="0">
                <a:latin typeface="Tahoma" charset="0"/>
                <a:ea typeface="ＭＳ Ｐゴシック" charset="-128"/>
              </a:rPr>
              <a:t>y voyant </a:t>
            </a:r>
            <a:r>
              <a:rPr lang="fr-FR" altLang="ja-JP" sz="2400" dirty="0" err="1">
                <a:latin typeface="Tahoma" charset="0"/>
                <a:ea typeface="ＭＳ Ｐゴシック" charset="-128"/>
              </a:rPr>
              <a:t>qu</a:t>
            </a:r>
            <a:r>
              <a:rPr lang="ja-JP" altLang="fr-FR" sz="2400">
                <a:latin typeface="Tahoma" charset="0"/>
                <a:ea typeface="ＭＳ Ｐゴシック" charset="-128"/>
              </a:rPr>
              <a:t>’</a:t>
            </a:r>
            <a:r>
              <a:rPr lang="fr-FR" altLang="ja-JP" sz="2400" dirty="0">
                <a:latin typeface="Tahoma" charset="0"/>
                <a:ea typeface="ＭＳ Ｐゴシック" charset="-128"/>
              </a:rPr>
              <a:t>une forme étiologique de l'hystérie et de la neurasthénie jusque là restées latentes, Charcot dénie, dans ses Leçons du mardi à la Salpetrière en 1888 et 1889, l</a:t>
            </a:r>
            <a:r>
              <a:rPr lang="ja-JP" altLang="fr-FR" sz="2400">
                <a:latin typeface="Tahoma" charset="0"/>
                <a:ea typeface="ＭＳ Ｐゴシック" charset="-128"/>
              </a:rPr>
              <a:t>’</a:t>
            </a:r>
            <a:r>
              <a:rPr lang="fr-FR" altLang="ja-JP" sz="2400" dirty="0">
                <a:latin typeface="Tahoma" charset="0"/>
                <a:ea typeface="ＭＳ Ｐゴシック" charset="-128"/>
              </a:rPr>
              <a:t>autonomie nosologique de la névrose traumatique. </a:t>
            </a:r>
            <a:endParaRPr lang="fr-FR" altLang="x-none" sz="2400" dirty="0">
              <a:latin typeface="Tahoma" charset="0"/>
              <a:ea typeface="ＭＳ Ｐゴシック" charset="-128"/>
            </a:endParaRPr>
          </a:p>
        </p:txBody>
      </p:sp>
      <p:pic>
        <p:nvPicPr>
          <p:cNvPr id="112643" name="Picture 6" descr="charcot la le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467" y="1634944"/>
            <a:ext cx="3544887"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Grp="1" noRot="1" noChangeArrowheads="1"/>
          </p:cNvSpPr>
          <p:nvPr>
            <p:ph type="title"/>
          </p:nvPr>
        </p:nvSpPr>
        <p:spPr>
          <a:xfrm>
            <a:off x="568234" y="274319"/>
            <a:ext cx="8540750" cy="1143000"/>
          </a:xfrm>
        </p:spPr>
        <p:txBody>
          <a:bodyPr/>
          <a:lstStyle/>
          <a:p>
            <a:pPr eaLnBrk="1" hangingPunct="1"/>
            <a:r>
              <a:rPr lang="fr-FR" altLang="x-none" dirty="0">
                <a:latin typeface="Tahoma" charset="0"/>
                <a:ea typeface="ＭＳ Ｐゴシック" charset="-128"/>
              </a:rPr>
              <a:t>2. Historique</a:t>
            </a:r>
          </a:p>
        </p:txBody>
      </p:sp>
      <p:sp>
        <p:nvSpPr>
          <p:cNvPr id="114690" name="Rectangle 2"/>
          <p:cNvSpPr>
            <a:spLocks noGrp="1" noRot="1" noChangeArrowheads="1"/>
          </p:cNvSpPr>
          <p:nvPr>
            <p:ph sz="half" idx="1"/>
          </p:nvPr>
        </p:nvSpPr>
        <p:spPr>
          <a:xfrm>
            <a:off x="354057" y="3054032"/>
            <a:ext cx="11274879" cy="6858000"/>
          </a:xfrm>
        </p:spPr>
        <p:txBody>
          <a:bodyPr/>
          <a:lstStyle/>
          <a:p>
            <a:pPr algn="just" eaLnBrk="1" hangingPunct="1">
              <a:lnSpc>
                <a:spcPct val="90000"/>
              </a:lnSpc>
              <a:buFont typeface="Arial" charset="0"/>
              <a:buNone/>
            </a:pPr>
            <a:r>
              <a:rPr lang="fr-FR" altLang="x-none" sz="2400" b="1" dirty="0">
                <a:latin typeface="+mj-lt"/>
                <a:ea typeface="ＭＳ Ｐゴシック" charset="-128"/>
              </a:rPr>
              <a:t>	</a:t>
            </a:r>
          </a:p>
          <a:p>
            <a:pPr algn="just" eaLnBrk="1" hangingPunct="1">
              <a:lnSpc>
                <a:spcPct val="90000"/>
              </a:lnSpc>
              <a:buFont typeface="Arial" charset="0"/>
              <a:buNone/>
            </a:pPr>
            <a:r>
              <a:rPr lang="fr-FR" altLang="x-none" sz="2400" b="1" dirty="0">
                <a:latin typeface="+mj-lt"/>
                <a:ea typeface="ＭＳ Ｐゴシック" charset="-128"/>
              </a:rPr>
              <a:t>	</a:t>
            </a:r>
            <a:r>
              <a:rPr lang="fr-FR" altLang="x-none" sz="2400" dirty="0">
                <a:latin typeface="+mj-lt"/>
                <a:ea typeface="ＭＳ Ｐゴシック" charset="-128"/>
              </a:rPr>
              <a:t>Il insiste sur le rôle joué par la </a:t>
            </a:r>
            <a:r>
              <a:rPr lang="fr-FR" altLang="x-none" sz="2400" b="1" dirty="0">
                <a:latin typeface="+mj-lt"/>
                <a:ea typeface="ＭＳ Ｐゴシック" charset="-128"/>
              </a:rPr>
              <a:t>frayeur et la terreur </a:t>
            </a:r>
            <a:r>
              <a:rPr lang="fr-FR" altLang="x-none" sz="2400" dirty="0">
                <a:latin typeface="+mj-lt"/>
                <a:ea typeface="ＭＳ Ｐゴシック" charset="-128"/>
              </a:rPr>
              <a:t>dans le développement de l</a:t>
            </a:r>
            <a:r>
              <a:rPr lang="ja-JP" altLang="fr-FR" sz="2400">
                <a:latin typeface="+mj-lt"/>
                <a:ea typeface="ＭＳ Ｐゴシック" charset="-128"/>
              </a:rPr>
              <a:t>’</a:t>
            </a:r>
            <a:r>
              <a:rPr lang="fr-FR" altLang="ja-JP" sz="2400" dirty="0">
                <a:latin typeface="+mj-lt"/>
                <a:ea typeface="ＭＳ Ｐゴシック" charset="-128"/>
              </a:rPr>
              <a:t>affection, et signale des troubles liés à des réactions de conversions traumatiques, des </a:t>
            </a:r>
            <a:r>
              <a:rPr lang="fr-FR" altLang="ja-JP" sz="2400" b="1" dirty="0">
                <a:latin typeface="+mj-lt"/>
                <a:ea typeface="ＭＳ Ｐゴシック" charset="-128"/>
              </a:rPr>
              <a:t>reviviscences diurnes, des cauchemars reproduisant l</a:t>
            </a:r>
            <a:r>
              <a:rPr lang="ja-JP" altLang="fr-FR" sz="2400" b="1">
                <a:latin typeface="+mj-lt"/>
                <a:ea typeface="ＭＳ Ｐゴシック" charset="-128"/>
              </a:rPr>
              <a:t>’</a:t>
            </a:r>
            <a:r>
              <a:rPr lang="fr-FR" altLang="ja-JP" sz="2400" b="1" dirty="0">
                <a:latin typeface="+mj-lt"/>
                <a:ea typeface="ＭＳ Ｐゴシック" charset="-128"/>
              </a:rPr>
              <a:t>accident</a:t>
            </a:r>
            <a:r>
              <a:rPr lang="fr-FR" altLang="ja-JP" sz="2400" dirty="0">
                <a:latin typeface="+mj-lt"/>
                <a:ea typeface="ＭＳ Ｐゴシック" charset="-128"/>
              </a:rPr>
              <a:t>, des états d</a:t>
            </a:r>
            <a:r>
              <a:rPr lang="ja-JP" altLang="fr-FR" sz="2400">
                <a:latin typeface="+mj-lt"/>
                <a:ea typeface="ＭＳ Ｐゴシック" charset="-128"/>
              </a:rPr>
              <a:t>’</a:t>
            </a:r>
            <a:r>
              <a:rPr lang="fr-FR" altLang="ja-JP" sz="2400" dirty="0">
                <a:latin typeface="+mj-lt"/>
                <a:ea typeface="ＭＳ Ｐゴシック" charset="-128"/>
              </a:rPr>
              <a:t>alerte et de désinvestissement du monde extérieur, et enfin une variabilité dans le délai d</a:t>
            </a:r>
            <a:r>
              <a:rPr lang="ja-JP" altLang="fr-FR" sz="2400">
                <a:latin typeface="+mj-lt"/>
                <a:ea typeface="ＭＳ Ｐゴシック" charset="-128"/>
              </a:rPr>
              <a:t>’</a:t>
            </a:r>
            <a:r>
              <a:rPr lang="fr-FR" altLang="ja-JP" sz="2400" dirty="0">
                <a:latin typeface="+mj-lt"/>
                <a:ea typeface="ＭＳ Ｐゴシック" charset="-128"/>
              </a:rPr>
              <a:t>apparition des premiers troubles </a:t>
            </a:r>
            <a:r>
              <a:rPr lang="fr-FR" altLang="ja-JP" sz="2400" dirty="0" err="1">
                <a:latin typeface="+mj-lt"/>
                <a:ea typeface="ＭＳ Ｐゴシック" charset="-128"/>
              </a:rPr>
              <a:t>qu</a:t>
            </a:r>
            <a:r>
              <a:rPr lang="ja-JP" altLang="fr-FR" sz="2400">
                <a:latin typeface="+mj-lt"/>
                <a:ea typeface="ＭＳ Ｐゴシック" charset="-128"/>
              </a:rPr>
              <a:t>’</a:t>
            </a:r>
            <a:r>
              <a:rPr lang="fr-FR" altLang="ja-JP" sz="2400" dirty="0">
                <a:latin typeface="+mj-lt"/>
                <a:ea typeface="ＭＳ Ｐゴシック" charset="-128"/>
              </a:rPr>
              <a:t>il nomme période de méditation </a:t>
            </a:r>
            <a:endParaRPr lang="fr-FR" altLang="x-none" sz="2400" dirty="0">
              <a:latin typeface="+mj-lt"/>
              <a:ea typeface="ＭＳ Ｐゴシック" charset="-128"/>
            </a:endParaRPr>
          </a:p>
        </p:txBody>
      </p:sp>
      <p:pic>
        <p:nvPicPr>
          <p:cNvPr id="114691" name="Picture 6" descr="tim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020" y="27463"/>
            <a:ext cx="395922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4"/>
          <p:cNvSpPr>
            <a:spLocks noGrp="1" noRot="1" noChangeArrowheads="1"/>
          </p:cNvSpPr>
          <p:nvPr>
            <p:ph type="title"/>
          </p:nvPr>
        </p:nvSpPr>
        <p:spPr>
          <a:xfrm>
            <a:off x="568235" y="287383"/>
            <a:ext cx="8540750" cy="1143000"/>
          </a:xfrm>
        </p:spPr>
        <p:txBody>
          <a:bodyPr/>
          <a:lstStyle/>
          <a:p>
            <a:pPr eaLnBrk="1" hangingPunct="1"/>
            <a:r>
              <a:rPr lang="fr-FR" altLang="x-none" dirty="0">
                <a:latin typeface="Tahoma" charset="0"/>
                <a:ea typeface="ＭＳ Ｐゴシック" charset="-128"/>
              </a:rPr>
              <a:t>2. Historique</a:t>
            </a:r>
          </a:p>
        </p:txBody>
      </p:sp>
      <p:sp>
        <p:nvSpPr>
          <p:cNvPr id="365570" name="Rectangle 2"/>
          <p:cNvSpPr>
            <a:spLocks noGrp="1" noRot="1" noChangeArrowheads="1"/>
          </p:cNvSpPr>
          <p:nvPr>
            <p:ph sz="half" idx="1"/>
          </p:nvPr>
        </p:nvSpPr>
        <p:spPr>
          <a:xfrm>
            <a:off x="310334" y="3058569"/>
            <a:ext cx="7553507" cy="5406479"/>
          </a:xfrm>
        </p:spPr>
        <p:txBody>
          <a:bodyPr>
            <a:normAutofit/>
          </a:bodyPr>
          <a:lstStyle/>
          <a:p>
            <a:pPr algn="just" eaLnBrk="1" hangingPunct="1">
              <a:lnSpc>
                <a:spcPct val="80000"/>
              </a:lnSpc>
              <a:buFont typeface="Arial" charset="0"/>
              <a:buNone/>
              <a:defRPr/>
            </a:pPr>
            <a:r>
              <a:rPr lang="fr-FR" altLang="x-none" sz="2400" dirty="0">
                <a:latin typeface="Tahoma" charset="0"/>
                <a:ea typeface="ＭＳ Ｐゴシック" charset="-128"/>
              </a:rPr>
              <a:t>	Emil Kraepelin est né le 15 février 1856 à </a:t>
            </a:r>
            <a:r>
              <a:rPr lang="fr-FR" altLang="x-none" sz="2400" dirty="0" err="1">
                <a:latin typeface="Tahoma" charset="0"/>
                <a:ea typeface="ＭＳ Ｐゴシック" charset="-128"/>
              </a:rPr>
              <a:t>Neustreliz</a:t>
            </a:r>
            <a:r>
              <a:rPr lang="fr-FR" altLang="x-none" sz="2400" dirty="0">
                <a:latin typeface="Tahoma" charset="0"/>
                <a:ea typeface="ＭＳ Ｐゴシック" charset="-128"/>
              </a:rPr>
              <a:t>. Il commença ses études de médecine à Würzburg et les termina à Leipzig. Cependant, en 1899.</a:t>
            </a:r>
          </a:p>
          <a:p>
            <a:pPr algn="just" eaLnBrk="1" hangingPunct="1">
              <a:lnSpc>
                <a:spcPct val="80000"/>
              </a:lnSpc>
              <a:buFont typeface="Arial" charset="0"/>
              <a:buNone/>
              <a:defRPr/>
            </a:pPr>
            <a:r>
              <a:rPr lang="fr-FR" altLang="x-none" sz="2400" dirty="0">
                <a:solidFill>
                  <a:srgbClr val="FF0000"/>
                </a:solidFill>
                <a:effectLst>
                  <a:outerShdw blurRad="38100" dist="38100" dir="2700000" algn="tl">
                    <a:srgbClr val="C0C0C0"/>
                  </a:outerShdw>
                </a:effectLst>
                <a:latin typeface="Tahoma" charset="0"/>
                <a:ea typeface="ＭＳ Ｐゴシック" charset="-128"/>
              </a:rPr>
              <a:t>	Emil Kraepelin a développé le concept de névrose d'effroi (</a:t>
            </a:r>
            <a:r>
              <a:rPr lang="fr-FR" altLang="x-none" sz="2400" dirty="0" err="1">
                <a:solidFill>
                  <a:srgbClr val="FF0000"/>
                </a:solidFill>
                <a:effectLst>
                  <a:outerShdw blurRad="38100" dist="38100" dir="2700000" algn="tl">
                    <a:srgbClr val="C0C0C0"/>
                  </a:outerShdw>
                </a:effectLst>
                <a:latin typeface="Tahoma" charset="0"/>
                <a:ea typeface="ＭＳ Ｐゴシック" charset="-128"/>
              </a:rPr>
              <a:t>Schreckneurosen</a:t>
            </a:r>
            <a:r>
              <a:rPr lang="fr-FR" altLang="x-none" sz="2400" dirty="0">
                <a:solidFill>
                  <a:srgbClr val="FF0000"/>
                </a:solidFill>
                <a:effectLst>
                  <a:outerShdw blurRad="38100" dist="38100" dir="2700000" algn="tl">
                    <a:srgbClr val="C0C0C0"/>
                  </a:outerShdw>
                </a:effectLst>
                <a:latin typeface="Tahoma" charset="0"/>
                <a:ea typeface="ＭＳ Ｐゴシック" charset="-128"/>
              </a:rPr>
              <a:t>),</a:t>
            </a:r>
            <a:r>
              <a:rPr lang="fr-FR" altLang="x-none" sz="2400" dirty="0">
                <a:latin typeface="Tahoma" charset="0"/>
                <a:ea typeface="ＭＳ Ｐゴシック" charset="-128"/>
              </a:rPr>
              <a:t> auquel il confère un statut nosologique indépendant de l'hystérie traumatique de J-M. Charcot et y consacre huit pages de son traité. </a:t>
            </a:r>
          </a:p>
        </p:txBody>
      </p:sp>
      <p:pic>
        <p:nvPicPr>
          <p:cNvPr id="117763" name="Picture 7" descr="01_Kraepel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462" y="2347232"/>
            <a:ext cx="28575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3"/>
          <p:cNvSpPr>
            <a:spLocks noGrp="1" noRot="1" noChangeArrowheads="1"/>
          </p:cNvSpPr>
          <p:nvPr>
            <p:ph type="title"/>
          </p:nvPr>
        </p:nvSpPr>
        <p:spPr>
          <a:xfrm>
            <a:off x="645841" y="285569"/>
            <a:ext cx="8540750" cy="1143000"/>
          </a:xfrm>
        </p:spPr>
        <p:txBody>
          <a:bodyPr/>
          <a:lstStyle/>
          <a:p>
            <a:pPr eaLnBrk="1" hangingPunct="1"/>
            <a:r>
              <a:rPr lang="fr-FR" altLang="x-none" dirty="0">
                <a:latin typeface="Tahoma" charset="0"/>
                <a:ea typeface="ＭＳ Ｐゴシック" charset="-128"/>
              </a:rPr>
              <a:t>2. Historique</a:t>
            </a:r>
          </a:p>
        </p:txBody>
      </p:sp>
      <p:sp>
        <p:nvSpPr>
          <p:cNvPr id="119810" name="Rectangle 2"/>
          <p:cNvSpPr>
            <a:spLocks noGrp="1" noRot="1" noChangeArrowheads="1"/>
          </p:cNvSpPr>
          <p:nvPr>
            <p:ph sz="half" idx="1"/>
          </p:nvPr>
        </p:nvSpPr>
        <p:spPr>
          <a:xfrm>
            <a:off x="217714" y="2331992"/>
            <a:ext cx="7985760" cy="6191250"/>
          </a:xfrm>
        </p:spPr>
        <p:txBody>
          <a:bodyPr/>
          <a:lstStyle/>
          <a:p>
            <a:pPr algn="just" eaLnBrk="1" hangingPunct="1">
              <a:lnSpc>
                <a:spcPct val="80000"/>
              </a:lnSpc>
              <a:buFont typeface="Arial" charset="0"/>
              <a:buNone/>
            </a:pPr>
            <a:r>
              <a:rPr lang="fr-FR" altLang="x-none" dirty="0">
                <a:latin typeface="Tahoma" charset="0"/>
                <a:ea typeface="ＭＳ Ｐゴシック" charset="-128"/>
              </a:rPr>
              <a:t>	</a:t>
            </a:r>
            <a:r>
              <a:rPr lang="fr-FR" altLang="x-none" sz="2400" dirty="0">
                <a:latin typeface="Tahoma" charset="0"/>
                <a:ea typeface="ＭＳ Ｐゴシック" charset="-128"/>
              </a:rPr>
              <a:t>Dés la fin du XIXème siècle, E. Kraepelin notait qu'une personne </a:t>
            </a:r>
            <a:r>
              <a:rPr lang="fr-FR" altLang="x-none" sz="2400" dirty="0">
                <a:solidFill>
                  <a:srgbClr val="FF3300"/>
                </a:solidFill>
                <a:latin typeface="Tahoma" charset="0"/>
                <a:ea typeface="ＭＳ Ｐゴシック" charset="-128"/>
              </a:rPr>
              <a:t>simplement spectatrice </a:t>
            </a:r>
            <a:r>
              <a:rPr lang="fr-FR" altLang="x-none" sz="2400" dirty="0">
                <a:latin typeface="Tahoma" charset="0"/>
                <a:ea typeface="ＭＳ Ｐゴシック" charset="-128"/>
              </a:rPr>
              <a:t>d'un accident pouvait développer une névrose d'effroi. </a:t>
            </a:r>
          </a:p>
          <a:p>
            <a:pPr algn="just" eaLnBrk="1" hangingPunct="1">
              <a:lnSpc>
                <a:spcPct val="80000"/>
              </a:lnSpc>
              <a:buFont typeface="Arial" charset="0"/>
              <a:buNone/>
            </a:pPr>
            <a:r>
              <a:rPr lang="fr-FR" altLang="x-none" sz="2400" dirty="0">
                <a:latin typeface="Tahoma" charset="0"/>
                <a:ea typeface="ＭＳ Ｐゴシック" charset="-128"/>
              </a:rPr>
              <a:t>	Il observe chez ses patients une rumination des événements liés au traumatisme, un sommeil perturbé, des difficultés relationnelles, une réduction des champs d</a:t>
            </a:r>
            <a:r>
              <a:rPr lang="ja-JP" altLang="fr-FR" sz="2400" dirty="0">
                <a:latin typeface="Tahoma" charset="0"/>
                <a:ea typeface="ＭＳ Ｐゴシック" charset="-128"/>
              </a:rPr>
              <a:t>’</a:t>
            </a:r>
            <a:r>
              <a:rPr lang="fr-FR" altLang="ja-JP" sz="2400" dirty="0">
                <a:latin typeface="Tahoma" charset="0"/>
                <a:ea typeface="ＭＳ Ｐゴシック" charset="-128"/>
              </a:rPr>
              <a:t>intérêts, une certaine fatigabilité et inaptitude au travail, des signes de dépression, d</a:t>
            </a:r>
            <a:r>
              <a:rPr lang="ja-JP" altLang="fr-FR" sz="2400" dirty="0">
                <a:latin typeface="Tahoma" charset="0"/>
                <a:ea typeface="ＭＳ Ｐゴシック" charset="-128"/>
              </a:rPr>
              <a:t>’</a:t>
            </a:r>
            <a:r>
              <a:rPr lang="fr-FR" altLang="ja-JP" sz="2400" dirty="0">
                <a:latin typeface="Tahoma" charset="0"/>
                <a:ea typeface="ＭＳ Ｐゴシック" charset="-128"/>
              </a:rPr>
              <a:t>agoraphobie ainsi que des plaintes hypocondriaques (Barrois, 1988). </a:t>
            </a:r>
            <a:endParaRPr lang="fr-FR" altLang="x-none" sz="2400" dirty="0">
              <a:latin typeface="Tahoma" charset="0"/>
              <a:ea typeface="ＭＳ Ｐゴシック" charset="-128"/>
            </a:endParaRPr>
          </a:p>
        </p:txBody>
      </p:sp>
      <p:pic>
        <p:nvPicPr>
          <p:cNvPr id="119811" name="Picture 6" descr="kra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308" y="1625600"/>
            <a:ext cx="342741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4"/>
          <p:cNvSpPr>
            <a:spLocks noGrp="1" noRot="1" noChangeArrowheads="1"/>
          </p:cNvSpPr>
          <p:nvPr>
            <p:ph type="title"/>
          </p:nvPr>
        </p:nvSpPr>
        <p:spPr>
          <a:xfrm>
            <a:off x="571047" y="106306"/>
            <a:ext cx="8042275" cy="1336675"/>
          </a:xfrm>
        </p:spPr>
        <p:txBody>
          <a:bodyPr/>
          <a:lstStyle/>
          <a:p>
            <a:pPr eaLnBrk="1" hangingPunct="1"/>
            <a:r>
              <a:rPr lang="fr-FR" altLang="x-none" dirty="0">
                <a:latin typeface="Tahoma" charset="0"/>
                <a:ea typeface="ＭＳ Ｐゴシック" charset="-128"/>
              </a:rPr>
              <a:t>2. Historique</a:t>
            </a:r>
          </a:p>
        </p:txBody>
      </p:sp>
      <p:sp>
        <p:nvSpPr>
          <p:cNvPr id="121858" name="Rectangle 2"/>
          <p:cNvSpPr>
            <a:spLocks noGrp="1" noRot="1" noChangeArrowheads="1"/>
          </p:cNvSpPr>
          <p:nvPr>
            <p:ph sz="half" idx="1"/>
          </p:nvPr>
        </p:nvSpPr>
        <p:spPr>
          <a:xfrm>
            <a:off x="435520" y="3102428"/>
            <a:ext cx="7023371" cy="2980928"/>
          </a:xfrm>
        </p:spPr>
        <p:txBody>
          <a:bodyPr>
            <a:normAutofit/>
          </a:bodyPr>
          <a:lstStyle/>
          <a:p>
            <a:pPr algn="just" eaLnBrk="1" hangingPunct="1">
              <a:buFont typeface="Arial" charset="0"/>
              <a:buNone/>
            </a:pPr>
            <a:r>
              <a:rPr lang="fr-FR" altLang="x-none" sz="2400" dirty="0">
                <a:latin typeface="Tahoma" charset="0"/>
                <a:ea typeface="ＭＳ Ｐゴシック" charset="-128"/>
              </a:rPr>
              <a:t>	En 1889, Pierre Janet a soutenu sa thèse de doctorat ès lettres sur L</a:t>
            </a:r>
            <a:r>
              <a:rPr lang="ja-JP" altLang="fr-FR" sz="2400" dirty="0">
                <a:latin typeface="Tahoma" charset="0"/>
                <a:ea typeface="ＭＳ Ｐゴシック" charset="-128"/>
              </a:rPr>
              <a:t>’</a:t>
            </a:r>
            <a:r>
              <a:rPr lang="fr-FR" altLang="ja-JP" sz="2400" dirty="0">
                <a:latin typeface="Tahoma" charset="0"/>
                <a:ea typeface="ＭＳ Ｐゴシック" charset="-128"/>
              </a:rPr>
              <a:t>automatisme psychologique, dans laquelle il présentait huit cas de névrose dus à un traumatisme psychique. </a:t>
            </a:r>
            <a:endParaRPr lang="fr-FR" altLang="x-none" sz="2400" dirty="0">
              <a:latin typeface="Tahoma" charset="0"/>
              <a:ea typeface="ＭＳ Ｐゴシック" charset="-128"/>
            </a:endParaRPr>
          </a:p>
        </p:txBody>
      </p:sp>
      <p:pic>
        <p:nvPicPr>
          <p:cNvPr id="121859" name="Picture 7" descr="drpj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043" y="2026829"/>
            <a:ext cx="3541712"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p:cNvSpPr>
            <a:spLocks noGrp="1" noRot="1" noChangeArrowheads="1"/>
          </p:cNvSpPr>
          <p:nvPr>
            <p:ph type="title"/>
          </p:nvPr>
        </p:nvSpPr>
        <p:spPr>
          <a:xfrm>
            <a:off x="606652" y="333375"/>
            <a:ext cx="8540750" cy="1143000"/>
          </a:xfrm>
        </p:spPr>
        <p:txBody>
          <a:bodyPr/>
          <a:lstStyle/>
          <a:p>
            <a:pPr eaLnBrk="1" hangingPunct="1"/>
            <a:r>
              <a:rPr lang="fr-FR" altLang="x-none" dirty="0">
                <a:latin typeface="Tahoma" charset="0"/>
                <a:ea typeface="ＭＳ Ｐゴシック" charset="-128"/>
              </a:rPr>
              <a:t>2. Historique</a:t>
            </a:r>
          </a:p>
        </p:txBody>
      </p:sp>
      <p:sp>
        <p:nvSpPr>
          <p:cNvPr id="123906" name="Rectangle 2"/>
          <p:cNvSpPr>
            <a:spLocks noGrp="1" noRot="1" noChangeArrowheads="1"/>
          </p:cNvSpPr>
          <p:nvPr>
            <p:ph sz="half" idx="1"/>
          </p:nvPr>
        </p:nvSpPr>
        <p:spPr>
          <a:xfrm>
            <a:off x="207828" y="2563133"/>
            <a:ext cx="6075406" cy="3744913"/>
          </a:xfrm>
        </p:spPr>
        <p:txBody>
          <a:bodyPr>
            <a:noAutofit/>
          </a:bodyPr>
          <a:lstStyle/>
          <a:p>
            <a:pPr algn="just" eaLnBrk="1" hangingPunct="1">
              <a:buFont typeface="Arial" charset="0"/>
              <a:buNone/>
            </a:pPr>
            <a:r>
              <a:rPr lang="fr-FR" altLang="x-none" sz="2400" dirty="0">
                <a:latin typeface="Tahoma" charset="0"/>
                <a:ea typeface="ＭＳ Ｐゴシック" charset="-128"/>
              </a:rPr>
              <a:t>	Dans quatre ouvrages majeurs de son </a:t>
            </a:r>
            <a:r>
              <a:rPr lang="fr-FR" altLang="x-none" sz="2400" dirty="0" err="1">
                <a:latin typeface="Tahoma" charset="0"/>
                <a:ea typeface="ＭＳ Ｐゴシック" charset="-128"/>
              </a:rPr>
              <a:t>oeuvre</a:t>
            </a:r>
            <a:r>
              <a:rPr lang="fr-FR" altLang="x-none" sz="2400" dirty="0">
                <a:latin typeface="Tahoma" charset="0"/>
                <a:ea typeface="ＭＳ Ｐゴシック" charset="-128"/>
              </a:rPr>
              <a:t> , sur les cinq cent quatre vingt onze cas présentés, cent soixante seize ont été déclenchés ou déterminés par une émotion violente, correspondant à la notion contemporaine de traumatisme psychique </a:t>
            </a:r>
            <a:r>
              <a:rPr lang="fr-FR" altLang="x-none" sz="2400" dirty="0" err="1">
                <a:latin typeface="Tahoma" charset="0"/>
                <a:ea typeface="ＭＳ Ｐゴシック" charset="-128"/>
              </a:rPr>
              <a:t>qu</a:t>
            </a:r>
            <a:r>
              <a:rPr lang="ja-JP" altLang="fr-FR" sz="2400">
                <a:latin typeface="Tahoma" charset="0"/>
                <a:ea typeface="ＭＳ Ｐゴシック" charset="-128"/>
              </a:rPr>
              <a:t>’</a:t>
            </a:r>
            <a:r>
              <a:rPr lang="fr-FR" altLang="ja-JP" sz="2400" dirty="0">
                <a:latin typeface="Tahoma" charset="0"/>
                <a:ea typeface="ＭＳ Ｐゴシック" charset="-128"/>
              </a:rPr>
              <a:t>il emploiera à partir de 1919 dans « Les médications psychologiques »</a:t>
            </a:r>
            <a:endParaRPr lang="fr-FR" altLang="x-none" sz="2400" dirty="0">
              <a:latin typeface="Tahoma" charset="0"/>
              <a:ea typeface="ＭＳ Ｐゴシック" charset="-128"/>
            </a:endParaRPr>
          </a:p>
        </p:txBody>
      </p:sp>
      <p:pic>
        <p:nvPicPr>
          <p:cNvPr id="123907" name="Picture 6" descr="j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074" y="1779407"/>
            <a:ext cx="3529013"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p:cNvSpPr>
            <a:spLocks noGrp="1" noRot="1" noChangeArrowheads="1"/>
          </p:cNvSpPr>
          <p:nvPr>
            <p:ph type="title"/>
          </p:nvPr>
        </p:nvSpPr>
        <p:spPr>
          <a:xfrm>
            <a:off x="776878" y="272506"/>
            <a:ext cx="8540750" cy="1143000"/>
          </a:xfrm>
        </p:spPr>
        <p:txBody>
          <a:bodyPr/>
          <a:lstStyle/>
          <a:p>
            <a:pPr eaLnBrk="1" hangingPunct="1"/>
            <a:r>
              <a:rPr lang="fr-FR" altLang="x-none" dirty="0">
                <a:ea typeface="ＭＳ Ｐゴシック" charset="-128"/>
              </a:rPr>
              <a:t>2. Historique</a:t>
            </a:r>
          </a:p>
        </p:txBody>
      </p:sp>
      <p:sp>
        <p:nvSpPr>
          <p:cNvPr id="125954" name="Rectangle 2"/>
          <p:cNvSpPr>
            <a:spLocks noGrp="1" noRot="1" noChangeArrowheads="1"/>
          </p:cNvSpPr>
          <p:nvPr>
            <p:ph sz="half" idx="1"/>
          </p:nvPr>
        </p:nvSpPr>
        <p:spPr>
          <a:xfrm>
            <a:off x="404949" y="3001147"/>
            <a:ext cx="10920548" cy="3596503"/>
          </a:xfrm>
        </p:spPr>
        <p:txBody>
          <a:bodyPr>
            <a:normAutofit/>
          </a:bodyPr>
          <a:lstStyle/>
          <a:p>
            <a:pPr algn="just" eaLnBrk="1" hangingPunct="1">
              <a:buFont typeface="Arial" charset="0"/>
              <a:buNone/>
            </a:pPr>
            <a:r>
              <a:rPr lang="fr-FR" altLang="x-none" sz="2400" dirty="0">
                <a:latin typeface="+mj-lt"/>
                <a:ea typeface="ＭＳ Ｐゴシック" charset="-128"/>
              </a:rPr>
              <a:t>	C’est  Pierre Janet  qui, dans sa thèse de doctorat ès lettres de 1889,  L’Automatisme psychologique, a cerné le premier ce qu’est le traumatisme  psychique : des excitations liées à un événement violent viennent frapper le psychisme, </a:t>
            </a:r>
            <a:r>
              <a:rPr lang="fr-FR" altLang="x-none" sz="2400" b="1" dirty="0">
                <a:solidFill>
                  <a:srgbClr val="FF3300"/>
                </a:solidFill>
                <a:latin typeface="+mj-lt"/>
                <a:ea typeface="ＭＳ Ｐゴシック" charset="-128"/>
              </a:rPr>
              <a:t>y  pénètrent  par    effraction</a:t>
            </a:r>
            <a:r>
              <a:rPr lang="fr-FR" altLang="x-none" sz="2400" dirty="0">
                <a:latin typeface="+mj-lt"/>
                <a:ea typeface="ＭＳ Ｐゴシック" charset="-128"/>
              </a:rPr>
              <a:t>,  et  y  demeurent  ensuite  comme  un  «  corps  étranger  ». </a:t>
            </a:r>
          </a:p>
          <a:p>
            <a:pPr algn="just" eaLnBrk="1" hangingPunct="1">
              <a:buFont typeface="Arial" charset="0"/>
              <a:buNone/>
            </a:pPr>
            <a:r>
              <a:rPr lang="fr-FR" altLang="x-none" sz="2400" dirty="0">
                <a:latin typeface="+mj-lt"/>
                <a:ea typeface="ＭＳ Ｐゴシック" charset="-128"/>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3"/>
          <p:cNvSpPr>
            <a:spLocks noGrp="1" noRot="1" noChangeArrowheads="1"/>
          </p:cNvSpPr>
          <p:nvPr>
            <p:ph type="title"/>
          </p:nvPr>
        </p:nvSpPr>
        <p:spPr>
          <a:xfrm>
            <a:off x="646248" y="325664"/>
            <a:ext cx="8540750" cy="1143000"/>
          </a:xfrm>
        </p:spPr>
        <p:txBody>
          <a:bodyPr/>
          <a:lstStyle/>
          <a:p>
            <a:pPr eaLnBrk="1" hangingPunct="1"/>
            <a:r>
              <a:rPr lang="fr-FR" altLang="x-none" dirty="0">
                <a:latin typeface="Tahoma" charset="0"/>
                <a:ea typeface="ＭＳ Ｐゴシック" charset="-128"/>
              </a:rPr>
              <a:t>2. Historique</a:t>
            </a:r>
          </a:p>
        </p:txBody>
      </p:sp>
      <p:sp>
        <p:nvSpPr>
          <p:cNvPr id="128002" name="Rectangle 2"/>
          <p:cNvSpPr>
            <a:spLocks noGrp="1" noRot="1" noChangeArrowheads="1"/>
          </p:cNvSpPr>
          <p:nvPr>
            <p:ph sz="half" idx="1"/>
          </p:nvPr>
        </p:nvSpPr>
        <p:spPr>
          <a:xfrm>
            <a:off x="248194" y="2413319"/>
            <a:ext cx="11665132" cy="4751387"/>
          </a:xfrm>
        </p:spPr>
        <p:txBody>
          <a:bodyPr/>
          <a:lstStyle/>
          <a:p>
            <a:pPr algn="just" eaLnBrk="1" hangingPunct="1">
              <a:buFont typeface="Arial" charset="0"/>
              <a:buNone/>
            </a:pPr>
            <a:r>
              <a:rPr lang="fr-FR" altLang="x-none" sz="2400" dirty="0">
                <a:latin typeface="+mj-lt"/>
                <a:ea typeface="ＭＳ Ｐゴシック" charset="-128"/>
              </a:rPr>
              <a:t>	Puis,  ce  corps  étranger  va  donner  lieu  à  une    dissociation  de  la  conscience  :  la  souvenance  brute  de  cet  événement  (souvenance  de  sensations, d’images et d’éprouvés bruts, que Janet dénomme « idée fixe») fait bande à part dans un recoin du préconscient, ignoré de la conscience, et y suscite des manifestations psychiques ou psychomotrices « automatiques », non délibérées et inadaptées (telles qu’hallucinations, cauchemars,  sursauts et  actes  automatiques),  </a:t>
            </a:r>
            <a:r>
              <a:rPr lang="fr-FR" altLang="x-none" sz="2400" b="1" dirty="0">
                <a:solidFill>
                  <a:srgbClr val="FF3300"/>
                </a:solidFill>
                <a:latin typeface="+mj-lt"/>
                <a:ea typeface="ＭＳ Ｐゴシック" charset="-128"/>
              </a:rPr>
              <a:t>tandis  que  le  reste  de  la  conscience  continue </a:t>
            </a:r>
            <a:r>
              <a:rPr lang="fr-FR" altLang="x-none" sz="2400" dirty="0">
                <a:solidFill>
                  <a:srgbClr val="FF3300"/>
                </a:solidFill>
                <a:latin typeface="+mj-lt"/>
                <a:ea typeface="ＭＳ Ｐゴシック" charset="-128"/>
              </a:rPr>
              <a:t> </a:t>
            </a:r>
            <a:r>
              <a:rPr lang="fr-FR" altLang="x-none" sz="2400" dirty="0">
                <a:latin typeface="+mj-lt"/>
                <a:ea typeface="ＭＳ Ｐゴシック" charset="-128"/>
              </a:rPr>
              <a:t>d’élaborer  des  pensées  et  des  actes  circonstanciés  et  adaptés.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Rot="1" noChangeArrowheads="1"/>
          </p:cNvSpPr>
          <p:nvPr>
            <p:ph type="title"/>
          </p:nvPr>
        </p:nvSpPr>
        <p:spPr>
          <a:xfrm>
            <a:off x="724625" y="325665"/>
            <a:ext cx="8540750" cy="1143000"/>
          </a:xfrm>
        </p:spPr>
        <p:txBody>
          <a:bodyPr/>
          <a:lstStyle/>
          <a:p>
            <a:pPr eaLnBrk="1" hangingPunct="1"/>
            <a:r>
              <a:rPr lang="fr-FR" altLang="x-none" dirty="0">
                <a:latin typeface="Tahoma" charset="0"/>
                <a:ea typeface="ＭＳ Ｐゴシック" charset="-128"/>
              </a:rPr>
              <a:t>2. Historique</a:t>
            </a:r>
          </a:p>
        </p:txBody>
      </p:sp>
      <p:sp>
        <p:nvSpPr>
          <p:cNvPr id="130050" name="Rectangle 2"/>
          <p:cNvSpPr>
            <a:spLocks noGrp="1" noRot="1" noChangeArrowheads="1"/>
          </p:cNvSpPr>
          <p:nvPr>
            <p:ph sz="half" idx="1"/>
          </p:nvPr>
        </p:nvSpPr>
        <p:spPr>
          <a:xfrm>
            <a:off x="287383" y="3014211"/>
            <a:ext cx="11443063" cy="4751387"/>
          </a:xfrm>
        </p:spPr>
        <p:txBody>
          <a:bodyPr>
            <a:normAutofit/>
          </a:bodyPr>
          <a:lstStyle/>
          <a:p>
            <a:pPr algn="just" eaLnBrk="1" hangingPunct="1">
              <a:buFont typeface="Arial" charset="0"/>
              <a:buNone/>
            </a:pPr>
            <a:r>
              <a:rPr lang="fr-FR" altLang="x-none" sz="2400" dirty="0">
                <a:solidFill>
                  <a:schemeClr val="tx1">
                    <a:lumMod val="95000"/>
                    <a:lumOff val="5000"/>
                  </a:schemeClr>
                </a:solidFill>
                <a:latin typeface="+mj-lt"/>
                <a:ea typeface="ＭＳ Ｐゴシック" charset="-128"/>
              </a:rPr>
              <a:t>	</a:t>
            </a:r>
            <a:r>
              <a:rPr lang="fr-FR" altLang="x-none" sz="2400" dirty="0">
                <a:solidFill>
                  <a:srgbClr val="FF0000"/>
                </a:solidFill>
                <a:latin typeface="+mj-lt"/>
                <a:ea typeface="ＭＳ Ｐゴシック" charset="-128"/>
              </a:rPr>
              <a:t>Sur  le  plan  thérapeutique, Janet préconise : </a:t>
            </a:r>
          </a:p>
          <a:p>
            <a:pPr algn="just" eaLnBrk="1" hangingPunct="1">
              <a:buFont typeface="Arial" charset="0"/>
              <a:buNone/>
            </a:pPr>
            <a:r>
              <a:rPr lang="fr-FR" altLang="x-none" sz="2400" dirty="0">
                <a:solidFill>
                  <a:schemeClr val="tx1">
                    <a:lumMod val="95000"/>
                    <a:lumOff val="5000"/>
                  </a:schemeClr>
                </a:solidFill>
                <a:latin typeface="+mj-lt"/>
                <a:ea typeface="ＭＳ Ｐゴシック" charset="-128"/>
              </a:rPr>
              <a:t>• de faire réapparaître sous hypnose l’événement traumatisant oublié de la conscience et de le révéler au patient à son réveil </a:t>
            </a:r>
          </a:p>
          <a:p>
            <a:pPr algn="just" eaLnBrk="1" hangingPunct="1">
              <a:buFont typeface="Arial" charset="0"/>
              <a:buNone/>
            </a:pPr>
            <a:r>
              <a:rPr lang="fr-FR" altLang="x-none" sz="2400" dirty="0">
                <a:solidFill>
                  <a:schemeClr val="tx1">
                    <a:lumMod val="95000"/>
                    <a:lumOff val="5000"/>
                  </a:schemeClr>
                </a:solidFill>
                <a:latin typeface="+mj-lt"/>
                <a:ea typeface="ＭＳ Ｐゴシック" charset="-128"/>
              </a:rPr>
              <a:t>• d’induire sous hypnose une issue heureuse à l’événement, pour effacer les effets nocifs de son issue réelle ; </a:t>
            </a:r>
          </a:p>
          <a:p>
            <a:pPr algn="just" eaLnBrk="1" hangingPunct="1">
              <a:buFont typeface="Arial" charset="0"/>
              <a:buNone/>
            </a:pPr>
            <a:r>
              <a:rPr lang="fr-FR" altLang="x-none" sz="2400" dirty="0">
                <a:solidFill>
                  <a:schemeClr val="tx1">
                    <a:lumMod val="95000"/>
                    <a:lumOff val="5000"/>
                  </a:schemeClr>
                </a:solidFill>
                <a:latin typeface="+mj-lt"/>
                <a:ea typeface="ＭＳ Ｐゴシック" charset="-128"/>
              </a:rPr>
              <a:t>• et d’inciter le sujet à transformer par le langage sa souvenance brute en souvenir construit.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3"/>
          <p:cNvSpPr>
            <a:spLocks noGrp="1" noRot="1" noChangeArrowheads="1"/>
          </p:cNvSpPr>
          <p:nvPr>
            <p:ph type="title"/>
          </p:nvPr>
        </p:nvSpPr>
        <p:spPr>
          <a:xfrm>
            <a:off x="541746" y="368253"/>
            <a:ext cx="8540750" cy="1143000"/>
          </a:xfrm>
        </p:spPr>
        <p:txBody>
          <a:bodyPr/>
          <a:lstStyle/>
          <a:p>
            <a:pPr eaLnBrk="1" hangingPunct="1"/>
            <a:r>
              <a:rPr lang="fr-FR" altLang="x-none" dirty="0">
                <a:latin typeface="Tahoma" charset="0"/>
                <a:ea typeface="ＭＳ Ｐゴシック" charset="-128"/>
              </a:rPr>
              <a:t>2. Historique</a:t>
            </a:r>
          </a:p>
        </p:txBody>
      </p:sp>
      <p:sp>
        <p:nvSpPr>
          <p:cNvPr id="132098" name="Rectangle 2"/>
          <p:cNvSpPr>
            <a:spLocks noGrp="1" noRot="1" noChangeArrowheads="1"/>
          </p:cNvSpPr>
          <p:nvPr>
            <p:ph sz="half" idx="1"/>
          </p:nvPr>
        </p:nvSpPr>
        <p:spPr>
          <a:xfrm>
            <a:off x="195580" y="3114722"/>
            <a:ext cx="11800839" cy="2232025"/>
          </a:xfrm>
        </p:spPr>
        <p:txBody>
          <a:bodyPr>
            <a:normAutofit/>
          </a:bodyPr>
          <a:lstStyle/>
          <a:p>
            <a:pPr algn="just" eaLnBrk="1" hangingPunct="1">
              <a:buFont typeface="Arial" charset="0"/>
              <a:buNone/>
            </a:pPr>
            <a:r>
              <a:rPr lang="fr-FR" altLang="x-none" sz="2400" dirty="0">
                <a:ea typeface="ＭＳ Ｐゴシック" charset="-128"/>
              </a:rPr>
              <a:t>	Quatre  ans  plus  tard,  en  1893,  dans  sa    Communication  préliminaire,  Freud  reprend à son compte les hypothèses de Janet concernant le choc émotionnel, l’effraction dans le psychisme, le corps étranger et le phénomène de  dissociation du conscient, et désigne la souvenance brute de l’événement par le terme platonicien de  «réminiscence »</a:t>
            </a:r>
          </a:p>
        </p:txBody>
      </p:sp>
      <p:pic>
        <p:nvPicPr>
          <p:cNvPr id="132099" name="Picture 2" descr="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75" y="-43723"/>
            <a:ext cx="32861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95300" y="3041374"/>
            <a:ext cx="11201400" cy="4498975"/>
          </a:xfrm>
        </p:spPr>
        <p:txBody>
          <a:bodyPr>
            <a:normAutofit/>
          </a:bodyPr>
          <a:lstStyle/>
          <a:p>
            <a:pPr indent="6350" algn="just">
              <a:buNone/>
              <a:defRPr/>
            </a:pPr>
            <a:r>
              <a:rPr lang="fr-FR" altLang="x-none" sz="2400" dirty="0">
                <a:ea typeface="ＭＳ Ｐゴシック" charset="-128"/>
              </a:rPr>
              <a:t>La question du trauma est sans doute aussi ancienne que l</a:t>
            </a:r>
            <a:r>
              <a:rPr lang="fr-FR" altLang="fr-FR" sz="2400" dirty="0">
                <a:ea typeface="ＭＳ Ｐゴシック" charset="-128"/>
              </a:rPr>
              <a:t>’</a:t>
            </a:r>
            <a:r>
              <a:rPr lang="fr-FR" altLang="x-none" sz="2400" dirty="0">
                <a:ea typeface="ＭＳ Ｐゴシック" charset="-128"/>
              </a:rPr>
              <a:t>humanité. Depuis que l</a:t>
            </a:r>
            <a:r>
              <a:rPr lang="fr-FR" altLang="fr-FR" sz="2400" dirty="0">
                <a:ea typeface="ＭＳ Ｐゴシック" charset="-128"/>
              </a:rPr>
              <a:t>’</a:t>
            </a:r>
            <a:r>
              <a:rPr lang="fr-FR" altLang="x-none" sz="2400" dirty="0">
                <a:ea typeface="ＭＳ Ｐゴシック" charset="-128"/>
              </a:rPr>
              <a:t>homme existe, il est en permanence confronté à la souffrance des autres ainsi qu</a:t>
            </a:r>
            <a:r>
              <a:rPr lang="fr-FR" altLang="fr-FR" sz="2400" dirty="0">
                <a:ea typeface="ＭＳ Ｐゴシック" charset="-128"/>
              </a:rPr>
              <a:t>’</a:t>
            </a:r>
            <a:r>
              <a:rPr lang="fr-FR" altLang="x-none" sz="2400" dirty="0">
                <a:ea typeface="ＭＳ Ｐゴシック" charset="-128"/>
              </a:rPr>
              <a:t>à la sienne. </a:t>
            </a:r>
            <a:r>
              <a:rPr lang="fr-FR" altLang="x-none" sz="2400" dirty="0" err="1">
                <a:ea typeface="ＭＳ Ｐゴシック" charset="-128"/>
              </a:rPr>
              <a:t>Chidiac</a:t>
            </a:r>
            <a:r>
              <a:rPr lang="fr-FR" altLang="x-none" sz="2400" dirty="0">
                <a:ea typeface="ＭＳ Ｐゴシック" charset="-128"/>
              </a:rPr>
              <a:t> et </a:t>
            </a:r>
            <a:r>
              <a:rPr lang="fr-FR" altLang="x-none" sz="2400" dirty="0" err="1">
                <a:ea typeface="ＭＳ Ｐゴシック" charset="-128"/>
              </a:rPr>
              <a:t>Crocq</a:t>
            </a:r>
            <a:r>
              <a:rPr lang="fr-FR" altLang="x-none" sz="2400" dirty="0">
                <a:ea typeface="ＭＳ Ｐゴシック" charset="-128"/>
              </a:rPr>
              <a:t> (2010) retrouvent des traces de l</a:t>
            </a:r>
            <a:r>
              <a:rPr lang="fr-FR" altLang="fr-FR" sz="2400" dirty="0">
                <a:ea typeface="ＭＳ Ｐゴシック" charset="-128"/>
              </a:rPr>
              <a:t>’</a:t>
            </a:r>
            <a:r>
              <a:rPr lang="fr-FR" altLang="x-none" sz="2400" dirty="0">
                <a:ea typeface="ＭＳ Ｐゴシック" charset="-128"/>
              </a:rPr>
              <a:t>idée de </a:t>
            </a:r>
            <a:r>
              <a:rPr lang="fr-FR" altLang="x-none" sz="2400" dirty="0" err="1">
                <a:ea typeface="ＭＳ Ｐゴシック" charset="-128"/>
              </a:rPr>
              <a:t>psychotraumatisme</a:t>
            </a:r>
            <a:r>
              <a:rPr lang="fr-FR" altLang="x-none" sz="2400" dirty="0">
                <a:ea typeface="ＭＳ Ｐゴシック" charset="-128"/>
              </a:rPr>
              <a:t> jusque dans des récits légendaires aussi anciens que l</a:t>
            </a:r>
            <a:r>
              <a:rPr lang="fr-FR" altLang="fr-FR" sz="2400" dirty="0">
                <a:ea typeface="ＭＳ Ｐゴシック" charset="-128"/>
              </a:rPr>
              <a:t>’</a:t>
            </a:r>
            <a:r>
              <a:rPr lang="fr-FR" altLang="x-none" sz="2400" dirty="0">
                <a:ea typeface="ＭＳ Ｐゴシック" charset="-128"/>
              </a:rPr>
              <a:t>épopée sumérienne de </a:t>
            </a:r>
            <a:r>
              <a:rPr lang="fr-FR" altLang="x-none" sz="2400" dirty="0" err="1">
                <a:ea typeface="ＭＳ Ｐゴシック" charset="-128"/>
              </a:rPr>
              <a:t>Gilamesh</a:t>
            </a:r>
            <a:r>
              <a:rPr lang="fr-FR" altLang="x-none" sz="2400" dirty="0">
                <a:ea typeface="ＭＳ Ｐゴシック" charset="-128"/>
              </a:rPr>
              <a:t> (2000 av. J. - C-) ou plus connu, dans l</a:t>
            </a:r>
            <a:r>
              <a:rPr lang="fr-FR" altLang="fr-FR" sz="2400" dirty="0">
                <a:ea typeface="ＭＳ Ｐゴシック" charset="-128"/>
              </a:rPr>
              <a:t>’</a:t>
            </a:r>
            <a:r>
              <a:rPr lang="fr-FR" altLang="x-none" sz="2400" dirty="0">
                <a:ea typeface="ＭＳ Ｐゴシック" charset="-128"/>
              </a:rPr>
              <a:t>Iliade d</a:t>
            </a:r>
            <a:r>
              <a:rPr lang="fr-FR" altLang="fr-FR" sz="2400" dirty="0">
                <a:ea typeface="ＭＳ Ｐゴシック" charset="-128"/>
              </a:rPr>
              <a:t>’</a:t>
            </a:r>
            <a:r>
              <a:rPr lang="fr-FR" altLang="x-none" sz="2400" dirty="0">
                <a:ea typeface="ＭＳ Ｐゴシック" charset="-128"/>
              </a:rPr>
              <a:t> Homère (900 av. J. - C). </a:t>
            </a:r>
            <a:endParaRPr lang="fr-FR" altLang="x-none" sz="2400" dirty="0">
              <a:solidFill>
                <a:srgbClr val="B94F07"/>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3"/>
          <p:cNvSpPr>
            <a:spLocks noGrp="1" noRot="1" noChangeArrowheads="1"/>
          </p:cNvSpPr>
          <p:nvPr>
            <p:ph type="title"/>
          </p:nvPr>
        </p:nvSpPr>
        <p:spPr>
          <a:xfrm>
            <a:off x="673100" y="115886"/>
            <a:ext cx="8540750" cy="1143000"/>
          </a:xfrm>
        </p:spPr>
        <p:txBody>
          <a:bodyPr/>
          <a:lstStyle/>
          <a:p>
            <a:pPr eaLnBrk="1" hangingPunct="1"/>
            <a:r>
              <a:rPr lang="fr-FR" altLang="x-none" dirty="0">
                <a:latin typeface="Tahoma" charset="0"/>
                <a:ea typeface="ＭＳ Ｐゴシック" charset="-128"/>
              </a:rPr>
              <a:t>2. Historique</a:t>
            </a:r>
          </a:p>
        </p:txBody>
      </p:sp>
      <p:sp>
        <p:nvSpPr>
          <p:cNvPr id="136194" name="Rectangle 2"/>
          <p:cNvSpPr>
            <a:spLocks noGrp="1" noRot="1" noChangeArrowheads="1"/>
          </p:cNvSpPr>
          <p:nvPr>
            <p:ph sz="half" idx="1"/>
          </p:nvPr>
        </p:nvSpPr>
        <p:spPr>
          <a:xfrm>
            <a:off x="130629" y="2821577"/>
            <a:ext cx="11874137" cy="3920537"/>
          </a:xfrm>
        </p:spPr>
        <p:txBody>
          <a:bodyPr>
            <a:normAutofit/>
          </a:bodyPr>
          <a:lstStyle/>
          <a:p>
            <a:pPr algn="just" eaLnBrk="1" hangingPunct="1">
              <a:buFont typeface="Arial" charset="0"/>
              <a:buNone/>
            </a:pPr>
            <a:r>
              <a:rPr lang="fr-FR" altLang="x-none" sz="2400" dirty="0">
                <a:latin typeface="+mj-lt"/>
                <a:ea typeface="ＭＳ Ｐゴシック" charset="-128"/>
              </a:rPr>
              <a:t>	En 1921, dans son essai  Au-delà du principe du plaisir,  Freud  va expliciter les aspects dynamiques de sa théorie du trauma. </a:t>
            </a:r>
          </a:p>
          <a:p>
            <a:pPr algn="just" eaLnBrk="1" hangingPunct="1">
              <a:buFont typeface="Arial" charset="0"/>
              <a:buNone/>
            </a:pPr>
            <a:r>
              <a:rPr lang="fr-FR" altLang="x-none" sz="2400" dirty="0">
                <a:latin typeface="+mj-lt"/>
                <a:ea typeface="ＭＳ Ｐゴシック" charset="-128"/>
              </a:rPr>
              <a:t>	Il compare métaphoriquement le psychisme à une  vésicule vivante, boule protoplasmique en constant remaniement protégée par une couche superficielle « </a:t>
            </a:r>
            <a:r>
              <a:rPr lang="fr-FR" altLang="x-none" sz="2400" b="1" dirty="0">
                <a:latin typeface="+mj-lt"/>
                <a:ea typeface="ＭＳ Ｐゴシック" charset="-128"/>
              </a:rPr>
              <a:t>pare-excitation</a:t>
            </a:r>
            <a:r>
              <a:rPr lang="fr-FR" altLang="x-none" sz="2400" dirty="0">
                <a:latin typeface="+mj-lt"/>
                <a:ea typeface="ＭＳ Ｐゴシック" charset="-128"/>
              </a:rPr>
              <a:t> », qui sert à la fois de contenant et de protection à l’appareil psychique, et dont le rôle est de repousser les excitations nuisibles ou de les filtrer en les atténuant pour les rendre acceptables et assimilables (plus faciles à lier)</a:t>
            </a:r>
            <a:endParaRPr lang="fr-FR" altLang="x-none" sz="2400" b="1" dirty="0">
              <a:latin typeface="+mj-lt"/>
              <a:ea typeface="ＭＳ Ｐゴシック" charset="-128"/>
            </a:endParaRPr>
          </a:p>
        </p:txBody>
      </p:sp>
      <p:pic>
        <p:nvPicPr>
          <p:cNvPr id="136195" name="Picture 2" descr="ésultat de recherche d'images pour &quot;la vésicule vivante de freu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6" y="260351"/>
            <a:ext cx="30575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3"/>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
        <p:nvSpPr>
          <p:cNvPr id="138242" name="Rectangle 2"/>
          <p:cNvSpPr>
            <a:spLocks noGrp="1" noRot="1" noChangeArrowheads="1"/>
          </p:cNvSpPr>
          <p:nvPr>
            <p:ph sz="half" idx="1"/>
          </p:nvPr>
        </p:nvSpPr>
        <p:spPr>
          <a:xfrm>
            <a:off x="0" y="2917826"/>
            <a:ext cx="11887200" cy="3457575"/>
          </a:xfrm>
        </p:spPr>
        <p:txBody>
          <a:bodyPr>
            <a:noAutofit/>
          </a:bodyPr>
          <a:lstStyle/>
          <a:p>
            <a:pPr algn="just" eaLnBrk="1" hangingPunct="1">
              <a:buFont typeface="Arial" charset="0"/>
              <a:buNone/>
            </a:pPr>
            <a:r>
              <a:rPr lang="fr-FR" altLang="x-none" sz="2400" dirty="0">
                <a:ea typeface="ＭＳ Ｐゴシック" charset="-128"/>
              </a:rPr>
              <a:t>	En outre, dès que l’individu voit venir le danger extérieur, il renforce son pare-excitation en mobilisant de l’énergie venant de l’intérieur du psychisme, s’il a à ce moment-là de l’énergie disponible, ce qui n’est pas toujours le cas (il peut être momentanément épuisé par un effort récent).</a:t>
            </a:r>
          </a:p>
          <a:p>
            <a:pPr algn="just" eaLnBrk="1" hangingPunct="1">
              <a:buFont typeface="Arial" charset="0"/>
              <a:buNone/>
            </a:pPr>
            <a:r>
              <a:rPr lang="fr-FR" altLang="x-none" sz="2400" dirty="0">
                <a:ea typeface="ＭＳ Ｐゴシック" charset="-128"/>
              </a:rPr>
              <a:t>	Ce qui fait qu’un même événement </a:t>
            </a:r>
            <a:r>
              <a:rPr lang="fr-FR" altLang="x-none" sz="2400" dirty="0">
                <a:solidFill>
                  <a:srgbClr val="FF0000"/>
                </a:solidFill>
                <a:ea typeface="ＭＳ Ｐゴシック" charset="-128"/>
              </a:rPr>
              <a:t>potentiellement traumatisant fera  effraction (et donc  trauma </a:t>
            </a:r>
            <a:r>
              <a:rPr lang="fr-FR" altLang="x-none" sz="2400" dirty="0">
                <a:ea typeface="ＭＳ Ｐゴシック" charset="-128"/>
              </a:rPr>
              <a:t>) pour certains individus et pas pour d’autres, et pour certains individus aujourd’hui mais pas demain. Le concept de traumatisme, dit Freud, est donc tout relatif, et dépend du rapport de forces entre les excitations venant du dehors et l’état – constitutionnel et conjoncturel – de la barrière de défenses qui les reçoit. </a:t>
            </a:r>
          </a:p>
          <a:p>
            <a:pPr algn="just" eaLnBrk="1" hangingPunct="1">
              <a:buFont typeface="Arial" charset="0"/>
              <a:buNone/>
            </a:pPr>
            <a:endParaRPr lang="fr-FR" altLang="x-none" sz="2400" b="1" dirty="0">
              <a:ea typeface="ＭＳ Ｐゴシック" charset="-128"/>
            </a:endParaRPr>
          </a:p>
        </p:txBody>
      </p:sp>
      <p:pic>
        <p:nvPicPr>
          <p:cNvPr id="138243" name="Picture 2" descr="ésultat de recherche d'images pour &quot;la vésicule vivante de freu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6" y="260351"/>
            <a:ext cx="30575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195943" y="3498850"/>
            <a:ext cx="11756571" cy="2808288"/>
          </a:xfrm>
        </p:spPr>
        <p:txBody>
          <a:bodyPr>
            <a:normAutofit/>
          </a:bodyPr>
          <a:lstStyle/>
          <a:p>
            <a:pPr algn="just" eaLnBrk="1" hangingPunct="1"/>
            <a:r>
              <a:rPr lang="fr-FR" altLang="x-none" sz="2400" dirty="0">
                <a:ea typeface="ＭＳ Ｐゴシック" charset="-128"/>
              </a:rPr>
              <a:t> Ferenczi  a  souvent  été  accusé,  y  compris  par  Freud,  de  revenir   à   une   conception   périmée   du   traumatisme,   celle   que   Freud   lui-même   a   abandonnée en 1897 (voir sa lettre à Fliess du 21 septembre 1897), lorsqu'il s'est rendu compte  que  les  événements  traumatiques  rapportés  par  ses  patients  hystériques  étaient  souvent  non  des  faits,  mais  des  fantasmes.</a:t>
            </a:r>
            <a:endParaRPr lang="fr-FR" altLang="x-none" sz="2400" dirty="0">
              <a:solidFill>
                <a:srgbClr val="FF0000"/>
              </a:solidFill>
              <a:ea typeface="ＭＳ Ｐゴシック" charset="-128"/>
            </a:endParaRPr>
          </a:p>
        </p:txBody>
      </p:sp>
      <p:pic>
        <p:nvPicPr>
          <p:cNvPr id="14029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0"/>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D04E810-7CB3-5142-B22F-E1A6ED7086FF}"/>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41300" y="3787775"/>
            <a:ext cx="11685089" cy="2808288"/>
          </a:xfrm>
        </p:spPr>
        <p:txBody>
          <a:bodyPr>
            <a:normAutofit/>
          </a:bodyPr>
          <a:lstStyle/>
          <a:p>
            <a:pPr algn="just" eaLnBrk="1" hangingPunct="1"/>
            <a:r>
              <a:rPr lang="fr-FR" altLang="x-none" sz="2400" dirty="0">
                <a:ea typeface="ＭＳ Ｐゴシック" charset="-128"/>
              </a:rPr>
              <a:t>Ferenczi va manifester un intérêt tout particulier pour le traumatisme réel qui doit, selon lui, redevenir le point central du travail analytique. Il est selon lui à l</a:t>
            </a:r>
            <a:r>
              <a:rPr lang="fr-FR" altLang="fr-FR" sz="2400" dirty="0">
                <a:ea typeface="ＭＳ Ｐゴシック" charset="-128"/>
              </a:rPr>
              <a:t>’</a:t>
            </a:r>
            <a:r>
              <a:rPr lang="fr-FR" altLang="x-none" sz="2400" dirty="0">
                <a:ea typeface="ＭＳ Ｐゴシック" charset="-128"/>
              </a:rPr>
              <a:t>origine de la névrose. Ferenczi  </a:t>
            </a:r>
            <a:r>
              <a:rPr lang="fr-FR" altLang="x-none" sz="2400" b="1" dirty="0">
                <a:ea typeface="ＭＳ Ｐゴシック" charset="-128"/>
              </a:rPr>
              <a:t>soutenait  que  le  trauma  réel  était  beaucoup  plus  fréquent  que  Freud  </a:t>
            </a:r>
            <a:r>
              <a:rPr lang="fr-FR" altLang="x-none" sz="2400" dirty="0">
                <a:ea typeface="ＭＳ Ｐゴシック" charset="-128"/>
              </a:rPr>
              <a:t>ne  le  pensait alors, et même toujours présent si l'on parvenait à aller suffisamment au fond des choses. </a:t>
            </a:r>
            <a:endParaRPr lang="fr-FR" altLang="x-none" sz="2400" dirty="0">
              <a:solidFill>
                <a:srgbClr val="FF0000"/>
              </a:solidFill>
              <a:ea typeface="ＭＳ Ｐゴシック" charset="-128"/>
            </a:endParaRPr>
          </a:p>
        </p:txBody>
      </p:sp>
      <p:pic>
        <p:nvPicPr>
          <p:cNvPr id="14233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0"/>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87D28E9-F584-D94C-964C-1AE9FCAC6034}"/>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0" y="4005263"/>
            <a:ext cx="12017829" cy="2808288"/>
          </a:xfrm>
        </p:spPr>
        <p:txBody>
          <a:bodyPr>
            <a:normAutofit/>
          </a:bodyPr>
          <a:lstStyle/>
          <a:p>
            <a:pPr algn="just" eaLnBrk="1" hangingPunct="1"/>
            <a:r>
              <a:rPr lang="fr-FR" altLang="x-none" sz="2400" dirty="0">
                <a:latin typeface="+mj-lt"/>
                <a:ea typeface="ＭＳ Ｐゴシック" charset="-128"/>
              </a:rPr>
              <a:t>L</a:t>
            </a:r>
            <a:r>
              <a:rPr lang="fr-FR" altLang="fr-FR" sz="2400" dirty="0">
                <a:latin typeface="+mj-lt"/>
                <a:ea typeface="ＭＳ Ｐゴシック" charset="-128"/>
              </a:rPr>
              <a:t>’</a:t>
            </a:r>
            <a:r>
              <a:rPr lang="fr-FR" altLang="x-none" sz="2400" dirty="0">
                <a:latin typeface="+mj-lt"/>
                <a:ea typeface="ＭＳ Ｐゴシック" charset="-128"/>
              </a:rPr>
              <a:t>auteur décrit le trauma comme un choc, une commotion, qui fait éclater la personnalité. « Un choc inattendu, non préparé et écrasant, agit pour ainsi dire comme un anesthésique. </a:t>
            </a:r>
            <a:endParaRPr lang="fr-FR" altLang="x-none" sz="2400" dirty="0">
              <a:solidFill>
                <a:srgbClr val="FF0000"/>
              </a:solidFill>
              <a:latin typeface="+mj-lt"/>
              <a:ea typeface="ＭＳ Ｐゴシック" charset="-128"/>
            </a:endParaRPr>
          </a:p>
        </p:txBody>
      </p:sp>
      <p:pic>
        <p:nvPicPr>
          <p:cNvPr id="14438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44449"/>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CFE6764-065E-0546-8728-0C1BBF102902}"/>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91440" y="3050359"/>
            <a:ext cx="11834949" cy="2808288"/>
          </a:xfrm>
        </p:spPr>
        <p:txBody>
          <a:bodyPr>
            <a:noAutofit/>
          </a:bodyPr>
          <a:lstStyle/>
          <a:p>
            <a:pPr marL="0" indent="0" algn="just">
              <a:buNone/>
            </a:pPr>
            <a:r>
              <a:rPr lang="fr-FR" altLang="x-none" sz="2400" b="1" dirty="0" err="1">
                <a:latin typeface="+mj-lt"/>
                <a:ea typeface="ＭＳ Ｐゴシック" charset="-128"/>
              </a:rPr>
              <a:t>ll</a:t>
            </a:r>
            <a:r>
              <a:rPr lang="fr-FR" altLang="x-none" sz="2400" b="1" dirty="0">
                <a:latin typeface="+mj-lt"/>
                <a:ea typeface="ＭＳ Ｐゴシック" charset="-128"/>
              </a:rPr>
              <a:t>  a  cherché  à  décrire  le  clivage  qui  en  résulte  par  toutes  sortes  d'images  </a:t>
            </a:r>
            <a:r>
              <a:rPr lang="fr-FR" altLang="x-none" sz="2400" dirty="0">
                <a:latin typeface="+mj-lt"/>
                <a:ea typeface="ＭＳ Ｐゴシック" charset="-128"/>
              </a:rPr>
              <a:t>:  </a:t>
            </a:r>
            <a:r>
              <a:rPr lang="fr-FR" altLang="x-none" sz="2400" dirty="0">
                <a:solidFill>
                  <a:srgbClr val="FF0000"/>
                </a:solidFill>
                <a:latin typeface="+mj-lt"/>
                <a:ea typeface="ＭＳ Ｐゴシック" charset="-128"/>
              </a:rPr>
              <a:t>clivage d'une partie morte, tuée par la violence du choc</a:t>
            </a:r>
            <a:r>
              <a:rPr lang="fr-FR" altLang="x-none" sz="2400" dirty="0">
                <a:latin typeface="+mj-lt"/>
                <a:ea typeface="ＭＳ Ｐゴシック" charset="-128"/>
              </a:rPr>
              <a:t>, qui permet au reste de vivre une vie  normale,  </a:t>
            </a:r>
            <a:r>
              <a:rPr lang="fr-FR" altLang="x-none" sz="2400" dirty="0">
                <a:solidFill>
                  <a:srgbClr val="FF0000"/>
                </a:solidFill>
                <a:latin typeface="+mj-lt"/>
                <a:ea typeface="ＭＳ Ｐゴシック" charset="-128"/>
              </a:rPr>
              <a:t>mais  avec  un  morceau  de  la  personnalité  qui  manque,  qui  reste  hors  d'atteinte,  comme  une  sorte  de  kyste  à  l'intérieur  </a:t>
            </a:r>
            <a:r>
              <a:rPr lang="fr-FR" altLang="x-none" sz="2400" dirty="0">
                <a:latin typeface="+mj-lt"/>
                <a:ea typeface="ＭＳ Ｐゴシック" charset="-128"/>
              </a:rPr>
              <a:t>de  la  personnalité;  ou  encore,  sous  l'effet  de  chocs  répétés  (comme  dans  le  cas  de  RN  par  exemple),  il  parle  de  clivages  multiples,   qui   peuvent   aller   jusqu'au   morcellement   en   fragments   innombrables,   l'atomisation.</a:t>
            </a:r>
          </a:p>
        </p:txBody>
      </p:sp>
      <p:pic>
        <p:nvPicPr>
          <p:cNvPr id="3" name="Image 1">
            <a:extLst>
              <a:ext uri="{FF2B5EF4-FFF2-40B4-BE49-F238E27FC236}">
                <a16:creationId xmlns:a16="http://schemas.microsoft.com/office/drawing/2014/main" id="{3CA6F46D-0C60-C044-87FB-517FF630DD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44449"/>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BFBFB72-DB40-1A43-87FD-A34FE3D5EEF0}"/>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0" y="2939734"/>
            <a:ext cx="12096206" cy="2808287"/>
          </a:xfrm>
        </p:spPr>
        <p:txBody>
          <a:bodyPr>
            <a:noAutofit/>
          </a:bodyPr>
          <a:lstStyle/>
          <a:p>
            <a:pPr algn="just" eaLnBrk="1" hangingPunct="1"/>
            <a:r>
              <a:rPr lang="fr-FR" altLang="x-none" sz="2400" dirty="0">
                <a:ea typeface="ＭＳ Ｐゴシック" charset="-128"/>
              </a:rPr>
              <a:t>Ferenczi, bien que son apport théorique soit fondamental et le point de départ de bien des   développements   modernes,   était   un   thérapeute   convaincu;   il   multipliait   les   expériences  techniques,  visant  à  sécuriser  suffisamment  ses  patients  traumatisés  pour  leur  permettre  de  remonter  jusqu'au  trauma  à  l'origine  de  leur  maladie. </a:t>
            </a:r>
          </a:p>
          <a:p>
            <a:pPr algn="just" eaLnBrk="1" hangingPunct="1"/>
            <a:r>
              <a:rPr lang="fr-FR" altLang="x-none" sz="2400" dirty="0">
                <a:ea typeface="ＭＳ Ｐゴシック" charset="-128"/>
              </a:rPr>
              <a:t>Mais  il  estimait  qu'il  s'agissait  </a:t>
            </a:r>
            <a:r>
              <a:rPr lang="fr-FR" altLang="x-none" sz="2400" b="1" dirty="0">
                <a:ea typeface="ＭＳ Ｐゴシック" charset="-128"/>
              </a:rPr>
              <a:t>d'un  trauma  subi  dans  la  petite  enfance,</a:t>
            </a:r>
            <a:r>
              <a:rPr lang="fr-FR" altLang="x-none" sz="2400" dirty="0">
                <a:ea typeface="ＭＳ Ｐゴシック" charset="-128"/>
              </a:rPr>
              <a:t>  qui  n'a  jamais  été  vécu  consciemment  et  ne  pouvait  donc  être  remémoré  au  moyen  de  la  technique  dite  classique.</a:t>
            </a:r>
          </a:p>
        </p:txBody>
      </p:sp>
      <p:pic>
        <p:nvPicPr>
          <p:cNvPr id="3" name="Image 1">
            <a:extLst>
              <a:ext uri="{FF2B5EF4-FFF2-40B4-BE49-F238E27FC236}">
                <a16:creationId xmlns:a16="http://schemas.microsoft.com/office/drawing/2014/main" id="{48389314-39F9-CC41-8A78-78E03A659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44449"/>
            <a:ext cx="3136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AF4B93A-C6B7-5A44-A92F-532E0B2DE7A3}"/>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95638" y="2161903"/>
            <a:ext cx="11600724" cy="2808288"/>
          </a:xfrm>
        </p:spPr>
        <p:txBody>
          <a:bodyPr>
            <a:noAutofit/>
          </a:bodyPr>
          <a:lstStyle/>
          <a:p>
            <a:pPr algn="just" eaLnBrk="1" hangingPunct="1"/>
            <a:r>
              <a:rPr lang="fr-FR" altLang="x-none" sz="2400" dirty="0">
                <a:ea typeface="ＭＳ Ｐゴシック" charset="-128"/>
              </a:rPr>
              <a:t>Dans  «  Confusion  de  langue  entre  les  adultes  et  l'enfant  »,  Ferenczi  insiste,  sur  la  nécessité de prendre la régression à l'infantile au pied de la lettre, et de considérer toute la profondeur du clivage, pour comprendre qu'un patient régressé ne peut plus raisonner, qu'il  ne  réagit  qu'aux  attitudes.  </a:t>
            </a:r>
          </a:p>
          <a:p>
            <a:pPr algn="just" eaLnBrk="1" hangingPunct="1"/>
            <a:r>
              <a:rPr lang="fr-FR" altLang="x-none" sz="2400" dirty="0">
                <a:ea typeface="ＭＳ Ｐゴシック" charset="-128"/>
              </a:rPr>
              <a:t>Il  fait  allusion  ici  à  ce  que  Balint  appellera  plus  tard  la  zone  du  défaut  fondamental,  zone  qui  implique  une  relation  à  deux  personnes  et  où  le  langage adulte conventionnel n'a pas cours. </a:t>
            </a:r>
          </a:p>
          <a:p>
            <a:pPr algn="just" eaLnBrk="1" hangingPunct="1"/>
            <a:r>
              <a:rPr lang="fr-FR" altLang="x-none" sz="2400" dirty="0">
                <a:ea typeface="ＭＳ Ｐゴシック" charset="-128"/>
              </a:rPr>
              <a:t>À ce niveau de régression, le patient est doué d'une sensibilité et d'une clairvoyance extraordinaires : l'analyste doit faire preuve de la plus grande sincérité pour ne pas confronter son malade avec l''hypocrisie, le désaveu, le rejet d'autrefois. </a:t>
            </a:r>
          </a:p>
        </p:txBody>
      </p:sp>
      <p:pic>
        <p:nvPicPr>
          <p:cNvPr id="3" name="Image 1">
            <a:extLst>
              <a:ext uri="{FF2B5EF4-FFF2-40B4-BE49-F238E27FC236}">
                <a16:creationId xmlns:a16="http://schemas.microsoft.com/office/drawing/2014/main" id="{6A171844-6922-EC47-8CF2-27AF867B8B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4080" y="44449"/>
            <a:ext cx="2407920" cy="19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6C07B7F-79AD-8C4C-B18C-E37547FD9A2C}"/>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30323" y="2193654"/>
            <a:ext cx="11731353" cy="2808288"/>
          </a:xfrm>
        </p:spPr>
        <p:txBody>
          <a:bodyPr>
            <a:noAutofit/>
          </a:bodyPr>
          <a:lstStyle/>
          <a:p>
            <a:pPr algn="just" eaLnBrk="1" hangingPunct="1"/>
            <a:r>
              <a:rPr lang="fr-FR" altLang="x-none" sz="2400" dirty="0">
                <a:ea typeface="ＭＳ Ｐゴシック" charset="-128"/>
              </a:rPr>
              <a:t>Le mécanisme  d'action  du  traumatisme selon Ferenczi  :  la  première  réaction  au  choc  est  une  «  psychose  passagère  »,  une  rupture  avec  la  réalité. </a:t>
            </a:r>
          </a:p>
          <a:p>
            <a:pPr algn="just" eaLnBrk="1" hangingPunct="1"/>
            <a:r>
              <a:rPr lang="fr-FR" altLang="x-none" sz="2400" dirty="0">
                <a:ea typeface="ＭＳ Ｐゴシック" charset="-128"/>
              </a:rPr>
              <a:t> Dans  sa  description,  Ferenczi  insiste  sur  la  soudaineté,  le  caractère  inattendu  de  l'événement  traumatique.  Le  sujet  répond  par  un  clivage  psychotique,  ainsi  qu'une  destruction  du  sentiment  de  soi,  des  défenses,  voire  de  la  forme  propre.  </a:t>
            </a:r>
          </a:p>
          <a:p>
            <a:pPr algn="just" eaLnBrk="1" hangingPunct="1"/>
            <a:r>
              <a:rPr lang="fr-FR" altLang="x-none" sz="2400" dirty="0">
                <a:ea typeface="ＭＳ Ｐゴシック" charset="-128"/>
              </a:rPr>
              <a:t>On  observe  une  paralysie  de  toute  activité  psychique,  de  la  motilité,  des  perceptions,  de  la  pensée;  un  état  de  passivité, de non-résistance s'installe. Le sujet peut alors se faire malléable, pour mieux encaisser  le  choc,  ou  bien  réagir  par  la  fragmentation,  voire  l'atomisation  de  sa  personnalité, comme dans le cas de traumas répétés. </a:t>
            </a:r>
          </a:p>
        </p:txBody>
      </p:sp>
      <p:sp>
        <p:nvSpPr>
          <p:cNvPr id="3" name="Rectangle 3">
            <a:extLst>
              <a:ext uri="{FF2B5EF4-FFF2-40B4-BE49-F238E27FC236}">
                <a16:creationId xmlns:a16="http://schemas.microsoft.com/office/drawing/2014/main" id="{F0D443AA-084E-AC4F-883E-D5E553627EC8}"/>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pic>
        <p:nvPicPr>
          <p:cNvPr id="4" name="Image 1">
            <a:extLst>
              <a:ext uri="{FF2B5EF4-FFF2-40B4-BE49-F238E27FC236}">
                <a16:creationId xmlns:a16="http://schemas.microsoft.com/office/drawing/2014/main" id="{11116F11-5643-1141-8094-6571D4574B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4080" y="44449"/>
            <a:ext cx="2407920" cy="19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0" y="2807607"/>
            <a:ext cx="11451681" cy="2808288"/>
          </a:xfrm>
        </p:spPr>
        <p:txBody>
          <a:bodyPr>
            <a:noAutofit/>
          </a:bodyPr>
          <a:lstStyle/>
          <a:p>
            <a:pPr algn="just" eaLnBrk="1" hangingPunct="1"/>
            <a:r>
              <a:rPr lang="fr-FR" altLang="x-none" sz="2400" dirty="0">
                <a:ea typeface="ＭＳ Ｐゴシック" charset="-128"/>
              </a:rPr>
              <a:t>L'enfant  traumatisé,  physiquement  et  psychiquement  plus  faible,  se  trouvant  sans  défense,  n'a  d'autre  recours  que  de  s'identifier  à  l'agresseur,  se  soumettre  à  tous  ses  désirs, voire les prévenir, finalement y trouver même une certaine satisfaction.</a:t>
            </a:r>
          </a:p>
          <a:p>
            <a:pPr algn="just" eaLnBrk="1" hangingPunct="1"/>
            <a:r>
              <a:rPr lang="fr-FR" altLang="x-none" sz="2400" dirty="0">
                <a:ea typeface="ＭＳ Ｐゴシック" charset="-128"/>
              </a:rPr>
              <a:t>Un  autre  mode  de  réaction  au  trauma  est  ce  que  Ferenczi  appelle  la  «  progression  traumatique  ».  L'enfant  traumatisé,  et  clivé,  développe  soudain  d'étonnantes  facultés  d'intelligence et de sagesse; il devient l'infirmier, voire le psychiatre de ses parents. C'est à ce propos que Ferenczi a conçu sa notion de « </a:t>
            </a:r>
            <a:r>
              <a:rPr lang="fr-FR" altLang="x-none" sz="2400" dirty="0" err="1">
                <a:ea typeface="ＭＳ Ｐゴシック" charset="-128"/>
              </a:rPr>
              <a:t>wise</a:t>
            </a:r>
            <a:r>
              <a:rPr lang="fr-FR" altLang="x-none" sz="2400" dirty="0">
                <a:ea typeface="ＭＳ Ｐゴシック" charset="-128"/>
              </a:rPr>
              <a:t> baby », de nourrisson savant, qui prend en charge les problèmes de ses parents défaillants.  </a:t>
            </a:r>
          </a:p>
        </p:txBody>
      </p:sp>
      <p:pic>
        <p:nvPicPr>
          <p:cNvPr id="3" name="Image 1">
            <a:extLst>
              <a:ext uri="{FF2B5EF4-FFF2-40B4-BE49-F238E27FC236}">
                <a16:creationId xmlns:a16="http://schemas.microsoft.com/office/drawing/2014/main" id="{ACC20FE4-A054-7146-A4A0-E798F34ECF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4080" y="44449"/>
            <a:ext cx="2407920" cy="19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a:extLst>
              <a:ext uri="{FF2B5EF4-FFF2-40B4-BE49-F238E27FC236}">
                <a16:creationId xmlns:a16="http://schemas.microsoft.com/office/drawing/2014/main" id="{0BAE87BC-A226-AE4A-A14E-EDC145A237E7}"/>
              </a:ext>
            </a:extLst>
          </p:cNvPr>
          <p:cNvSpPr>
            <a:spLocks noGrp="1"/>
          </p:cNvSpPr>
          <p:nvPr>
            <p:ph type="title"/>
          </p:nvPr>
        </p:nvSpPr>
        <p:spPr/>
        <p:txBody>
          <a:bodyPr/>
          <a:lstStyle/>
          <a:p>
            <a:endParaRPr lang="fr-FR"/>
          </a:p>
        </p:txBody>
      </p:sp>
      <p:sp>
        <p:nvSpPr>
          <p:cNvPr id="7" name="Rectangle 3">
            <a:extLst>
              <a:ext uri="{FF2B5EF4-FFF2-40B4-BE49-F238E27FC236}">
                <a16:creationId xmlns:a16="http://schemas.microsoft.com/office/drawing/2014/main" id="{F5C4F58A-977F-4F43-884E-B46D9B14E71B}"/>
              </a:ext>
            </a:extLst>
          </p:cNvPr>
          <p:cNvSpPr txBox="1">
            <a:spLocks noRot="1" noChangeArrowheads="1"/>
          </p:cNvSpPr>
          <p:nvPr/>
        </p:nvSpPr>
        <p:spPr bwMode="gray">
          <a:xfrm>
            <a:off x="567871" y="260351"/>
            <a:ext cx="854075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x-none">
                <a:latin typeface="Tahoma" charset="0"/>
                <a:ea typeface="ＭＳ Ｐゴシック" charset="-128"/>
              </a:rPr>
              <a:t>2. Historique</a:t>
            </a:r>
            <a:endParaRPr lang="fr-FR" altLang="x-none" dirty="0">
              <a:latin typeface="Tahoma" charset="0"/>
              <a:ea typeface="ＭＳ Ｐゴシック"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337930" y="2977736"/>
            <a:ext cx="11390244" cy="4498975"/>
          </a:xfrm>
        </p:spPr>
        <p:txBody>
          <a:bodyPr>
            <a:normAutofit/>
          </a:bodyPr>
          <a:lstStyle/>
          <a:p>
            <a:pPr indent="6350" algn="just">
              <a:buNone/>
              <a:defRPr/>
            </a:pPr>
            <a:r>
              <a:rPr lang="fr-FR" altLang="x-none" sz="2400" dirty="0">
                <a:ea typeface="ＭＳ Ｐゴシック" charset="-128"/>
              </a:rPr>
              <a:t>On peut ainsi trouver des descriptions cliniques de ces derniers et de leur souffrance morale, qui sans ambiguïté  relève du traumatisme psychique et du syndrome de répétition du trauma. Même le roi Charles IX confia à Ambroise Paré après le massacre de la Saint Barthélemy la présence récurrente de rêves  traumatiques en lien avec les horreurs perpétrées cette nuit-là. </a:t>
            </a:r>
            <a:endParaRPr lang="fr-FR" altLang="x-none" sz="2400" b="1" dirty="0">
              <a:solidFill>
                <a:srgbClr val="B94F07"/>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418011" y="2951299"/>
            <a:ext cx="11403875" cy="2808288"/>
          </a:xfrm>
        </p:spPr>
        <p:txBody>
          <a:bodyPr>
            <a:noAutofit/>
          </a:bodyPr>
          <a:lstStyle/>
          <a:p>
            <a:pPr algn="just" eaLnBrk="1" hangingPunct="1"/>
            <a:r>
              <a:rPr lang="fr-FR" altLang="x-none" sz="2400" dirty="0">
                <a:ea typeface="ＭＳ Ｐゴシック" charset="-128"/>
              </a:rPr>
              <a:t>Par  suite  du  clivage,  de  la  cassure,  la  relation  d'objet  se  transforme  en  relation  narcissique : une partie de la personnalité va materner l'autre, deviendra en quelque sorte son  «  ange  gardien  ».  Si  un  deuxième  choc  vient  alors  redoubler  le  premier,  l'ange  gardien risque d'être débordé, ce qui peut même aboutir au suicide. </a:t>
            </a:r>
          </a:p>
          <a:p>
            <a:pPr algn="just" eaLnBrk="1" hangingPunct="1"/>
            <a:endParaRPr lang="fr-FR" altLang="x-none" sz="2400" dirty="0">
              <a:ea typeface="ＭＳ Ｐゴシック" charset="-128"/>
            </a:endParaRPr>
          </a:p>
          <a:p>
            <a:pPr algn="just" eaLnBrk="1" hangingPunct="1"/>
            <a:r>
              <a:rPr lang="fr-FR" altLang="x-none" sz="2400" dirty="0">
                <a:ea typeface="ＭＳ Ｐゴシック" charset="-128"/>
              </a:rPr>
              <a:t>Toutes ces descriptions, ces touches successives, se trouvent dans cinq articles écrits entre  1928  et  1932,  dont  le  plus  impressionnant  est  son  célèbre  article,  «  Confusion  de  langue entre les adultes et l'enfant » (1932)</a:t>
            </a:r>
          </a:p>
        </p:txBody>
      </p:sp>
      <p:sp>
        <p:nvSpPr>
          <p:cNvPr id="3" name="Rectangle 3">
            <a:extLst>
              <a:ext uri="{FF2B5EF4-FFF2-40B4-BE49-F238E27FC236}">
                <a16:creationId xmlns:a16="http://schemas.microsoft.com/office/drawing/2014/main" id="{CD000577-4633-A04F-9230-BBB22EE72012}"/>
              </a:ext>
            </a:extLst>
          </p:cNvPr>
          <p:cNvSpPr>
            <a:spLocks noGrp="1" noRot="1" noChangeArrowheads="1"/>
          </p:cNvSpPr>
          <p:nvPr>
            <p:ph type="title"/>
          </p:nvPr>
        </p:nvSpPr>
        <p:spPr>
          <a:xfrm>
            <a:off x="567871" y="260351"/>
            <a:ext cx="8540750" cy="1143000"/>
          </a:xfrm>
        </p:spPr>
        <p:txBody>
          <a:bodyPr/>
          <a:lstStyle/>
          <a:p>
            <a:pPr eaLnBrk="1" hangingPunct="1"/>
            <a:r>
              <a:rPr lang="fr-FR" altLang="x-none" dirty="0">
                <a:latin typeface="Tahoma" charset="0"/>
                <a:ea typeface="ＭＳ Ｐゴシック" charset="-128"/>
              </a:rPr>
              <a:t>2. Historique</a:t>
            </a:r>
          </a:p>
        </p:txBody>
      </p:sp>
      <p:pic>
        <p:nvPicPr>
          <p:cNvPr id="4" name="Image 1">
            <a:extLst>
              <a:ext uri="{FF2B5EF4-FFF2-40B4-BE49-F238E27FC236}">
                <a16:creationId xmlns:a16="http://schemas.microsoft.com/office/drawing/2014/main" id="{9A1160DF-B2C1-3A49-BF5A-F1199CE480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4080" y="44449"/>
            <a:ext cx="2407920" cy="19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3"/>
          <p:cNvSpPr>
            <a:spLocks noGrp="1" noRot="1" noChangeArrowheads="1"/>
          </p:cNvSpPr>
          <p:nvPr>
            <p:ph type="title"/>
          </p:nvPr>
        </p:nvSpPr>
        <p:spPr>
          <a:xfrm>
            <a:off x="1847850" y="333375"/>
            <a:ext cx="8540750" cy="1143000"/>
          </a:xfrm>
        </p:spPr>
        <p:txBody>
          <a:bodyPr/>
          <a:lstStyle/>
          <a:p>
            <a:pPr eaLnBrk="1" hangingPunct="1"/>
            <a:r>
              <a:rPr lang="fr-FR" altLang="x-none">
                <a:latin typeface="Tahoma" charset="0"/>
                <a:ea typeface="ＭＳ Ｐゴシック" charset="-128"/>
              </a:rPr>
              <a:t>2. Historique</a:t>
            </a:r>
          </a:p>
        </p:txBody>
      </p:sp>
      <p:sp>
        <p:nvSpPr>
          <p:cNvPr id="369666" name="Rectangle 2"/>
          <p:cNvSpPr>
            <a:spLocks noGrp="1" noRot="1" noChangeArrowheads="1"/>
          </p:cNvSpPr>
          <p:nvPr>
            <p:ph sz="half" idx="1"/>
          </p:nvPr>
        </p:nvSpPr>
        <p:spPr>
          <a:xfrm>
            <a:off x="439783" y="2380752"/>
            <a:ext cx="11312434" cy="4973637"/>
          </a:xfrm>
        </p:spPr>
        <p:txBody>
          <a:bodyPr/>
          <a:lstStyle/>
          <a:p>
            <a:pPr algn="just" eaLnBrk="1" hangingPunct="1">
              <a:buFont typeface="Arial" charset="0"/>
              <a:buNone/>
              <a:defRPr/>
            </a:pPr>
            <a:r>
              <a:rPr lang="fr-FR" altLang="x-none" sz="3600" dirty="0">
                <a:solidFill>
                  <a:srgbClr val="FF0000"/>
                </a:solidFill>
                <a:effectLst>
                  <a:outerShdw blurRad="38100" dist="38100" dir="2700000" algn="tl">
                    <a:srgbClr val="C0C0C0"/>
                  </a:outerShdw>
                </a:effectLst>
                <a:latin typeface="+mj-lt"/>
                <a:ea typeface="ＭＳ Ｐゴシック" charset="-128"/>
              </a:rPr>
              <a:t>	</a:t>
            </a:r>
            <a:r>
              <a:rPr lang="fr-FR" altLang="x-none" sz="3600" dirty="0">
                <a:solidFill>
                  <a:schemeClr val="accent1">
                    <a:lumMod val="60000"/>
                    <a:lumOff val="40000"/>
                  </a:schemeClr>
                </a:solidFill>
                <a:effectLst>
                  <a:outerShdw blurRad="38100" dist="38100" dir="2700000" algn="tl">
                    <a:srgbClr val="C0C0C0"/>
                  </a:outerShdw>
                </a:effectLst>
                <a:latin typeface="+mj-lt"/>
                <a:ea typeface="ＭＳ Ｐゴシック" charset="-128"/>
              </a:rPr>
              <a:t>Le première guerre mondiale…</a:t>
            </a:r>
          </a:p>
          <a:p>
            <a:pPr algn="just" eaLnBrk="1" hangingPunct="1">
              <a:buFont typeface="Arial" charset="0"/>
              <a:buNone/>
              <a:defRPr/>
            </a:pPr>
            <a:endParaRPr lang="fr-FR" altLang="x-none" sz="3600" dirty="0">
              <a:solidFill>
                <a:srgbClr val="FF0000"/>
              </a:solidFill>
              <a:effectLst>
                <a:outerShdw blurRad="38100" dist="38100" dir="2700000" algn="tl">
                  <a:srgbClr val="C0C0C0"/>
                </a:outerShdw>
              </a:effectLst>
              <a:latin typeface="Tahoma" charset="0"/>
              <a:ea typeface="ＭＳ Ｐゴシック" charset="-128"/>
            </a:endParaRPr>
          </a:p>
          <a:p>
            <a:pPr algn="just" eaLnBrk="1" hangingPunct="1">
              <a:buFont typeface="Arial" charset="0"/>
              <a:buNone/>
              <a:defRPr/>
            </a:pPr>
            <a:r>
              <a:rPr lang="fr-FR" altLang="x-none" sz="2400" dirty="0">
                <a:latin typeface="Tahoma" charset="0"/>
                <a:ea typeface="ＭＳ Ｐゴシック" charset="-128"/>
              </a:rPr>
              <a:t>	</a:t>
            </a:r>
            <a:r>
              <a:rPr lang="fr-FR" altLang="x-none" sz="2400" dirty="0">
                <a:ea typeface="ＭＳ Ｐゴシック" charset="-128"/>
              </a:rPr>
              <a:t>Chez tous les belligérants, les psychiatres ont été mêlés de très près au conflit. Dans chaque pays, la manière d'appréhender les troubles psychiques de guerre a dépendu aussi bien de la culture propre à la nation que de la référence aux maîtres reconnus dans la discipline.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3"/>
          <p:cNvSpPr>
            <a:spLocks noGrp="1" noRot="1" noChangeArrowheads="1"/>
          </p:cNvSpPr>
          <p:nvPr>
            <p:ph type="title"/>
          </p:nvPr>
        </p:nvSpPr>
        <p:spPr>
          <a:xfrm>
            <a:off x="1847850" y="333375"/>
            <a:ext cx="8540750" cy="1143000"/>
          </a:xfrm>
        </p:spPr>
        <p:txBody>
          <a:bodyPr/>
          <a:lstStyle/>
          <a:p>
            <a:pPr eaLnBrk="1" hangingPunct="1"/>
            <a:r>
              <a:rPr lang="fr-FR" altLang="x-none">
                <a:latin typeface="Tahoma" charset="0"/>
                <a:ea typeface="ＭＳ Ｐゴシック" charset="-128"/>
              </a:rPr>
              <a:t>2. Historique</a:t>
            </a:r>
          </a:p>
        </p:txBody>
      </p:sp>
      <p:pic>
        <p:nvPicPr>
          <p:cNvPr id="16077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1464" y="2699884"/>
            <a:ext cx="50339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3"/>
          <p:cNvSpPr>
            <a:spLocks noGrp="1" noRot="1" noChangeArrowheads="1"/>
          </p:cNvSpPr>
          <p:nvPr>
            <p:ph type="title"/>
          </p:nvPr>
        </p:nvSpPr>
        <p:spPr>
          <a:xfrm>
            <a:off x="1847850" y="333375"/>
            <a:ext cx="8540750" cy="1143000"/>
          </a:xfrm>
        </p:spPr>
        <p:txBody>
          <a:bodyPr/>
          <a:lstStyle/>
          <a:p>
            <a:pPr eaLnBrk="1" hangingPunct="1"/>
            <a:r>
              <a:rPr lang="fr-FR" altLang="x-none">
                <a:latin typeface="Tahoma" charset="0"/>
                <a:ea typeface="ＭＳ Ｐゴシック" charset="-128"/>
              </a:rPr>
              <a:t>2. Historique</a:t>
            </a:r>
          </a:p>
        </p:txBody>
      </p:sp>
      <p:sp>
        <p:nvSpPr>
          <p:cNvPr id="375810" name="Rectangle 2"/>
          <p:cNvSpPr>
            <a:spLocks noGrp="1" noRot="1" noChangeArrowheads="1"/>
          </p:cNvSpPr>
          <p:nvPr>
            <p:ph sz="half" idx="1"/>
          </p:nvPr>
        </p:nvSpPr>
        <p:spPr>
          <a:xfrm>
            <a:off x="248194" y="2852937"/>
            <a:ext cx="10998926" cy="3678039"/>
          </a:xfrm>
        </p:spPr>
        <p:txBody>
          <a:bodyPr>
            <a:normAutofit/>
          </a:bodyPr>
          <a:lstStyle/>
          <a:p>
            <a:pPr algn="just" eaLnBrk="1" hangingPunct="1">
              <a:buFont typeface="Wingdings" charset="2"/>
              <a:buChar char="§"/>
              <a:defRPr/>
            </a:pPr>
            <a:r>
              <a:rPr lang="fr-FR" altLang="x-none" sz="2400" dirty="0">
                <a:solidFill>
                  <a:srgbClr val="003399"/>
                </a:solidFill>
                <a:effectLst>
                  <a:outerShdw blurRad="38100" dist="38100" dir="2700000" algn="tl">
                    <a:srgbClr val="C0C0C0"/>
                  </a:outerShdw>
                </a:effectLst>
                <a:latin typeface="+mj-lt"/>
                <a:ea typeface="ＭＳ Ｐゴシック" charset="-128"/>
              </a:rPr>
              <a:t> Quand aux Américains: L'organisation empiriquement expérimentée par l'armée française fut retenue pour son efficacité et formulée clairement à la manière d'un dogme : </a:t>
            </a:r>
            <a:r>
              <a:rPr lang="fr-FR" altLang="x-none" sz="2400" dirty="0">
                <a:solidFill>
                  <a:srgbClr val="FF3300"/>
                </a:solidFill>
                <a:effectLst>
                  <a:outerShdw blurRad="38100" dist="38100" dir="2700000" algn="tl">
                    <a:srgbClr val="C0C0C0"/>
                  </a:outerShdw>
                </a:effectLst>
                <a:latin typeface="+mj-lt"/>
                <a:ea typeface="ＭＳ Ｐゴシック" charset="-128"/>
              </a:rPr>
              <a:t>le traitement doit se faire près des lignes, dès que possible, et viser à ce que le "blessé psychique"</a:t>
            </a:r>
            <a:r>
              <a:rPr lang="fr-FR" altLang="x-none" sz="2400" dirty="0">
                <a:solidFill>
                  <a:srgbClr val="003399"/>
                </a:solidFill>
                <a:effectLst>
                  <a:outerShdw blurRad="38100" dist="38100" dir="2700000" algn="tl">
                    <a:srgbClr val="C0C0C0"/>
                  </a:outerShdw>
                </a:effectLst>
                <a:latin typeface="+mj-lt"/>
                <a:ea typeface="ＭＳ Ｐゴシック" charset="-128"/>
              </a:rPr>
              <a:t> reprenne sa place aux côtés de ses camarades. Sous le nom de "principes de SALMON", cette doctrine restera en vigueur dans les armées occidentales.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3"/>
          <p:cNvSpPr>
            <a:spLocks noGrp="1" noRot="1" noChangeArrowheads="1"/>
          </p:cNvSpPr>
          <p:nvPr>
            <p:ph type="title"/>
          </p:nvPr>
        </p:nvSpPr>
        <p:spPr>
          <a:xfrm>
            <a:off x="1847850" y="333375"/>
            <a:ext cx="8540750" cy="1143000"/>
          </a:xfrm>
        </p:spPr>
        <p:txBody>
          <a:bodyPr/>
          <a:lstStyle/>
          <a:p>
            <a:pPr eaLnBrk="1" hangingPunct="1"/>
            <a:r>
              <a:rPr lang="fr-FR" altLang="x-none">
                <a:latin typeface="Tahoma" charset="0"/>
                <a:ea typeface="ＭＳ Ｐゴシック" charset="-128"/>
              </a:rPr>
              <a:t>2. Historique</a:t>
            </a:r>
          </a:p>
        </p:txBody>
      </p:sp>
      <p:sp>
        <p:nvSpPr>
          <p:cNvPr id="376834" name="Rectangle 2"/>
          <p:cNvSpPr>
            <a:spLocks noGrp="1" noRot="1" noChangeArrowheads="1"/>
          </p:cNvSpPr>
          <p:nvPr>
            <p:ph sz="half" idx="1"/>
          </p:nvPr>
        </p:nvSpPr>
        <p:spPr>
          <a:xfrm>
            <a:off x="403225" y="2511381"/>
            <a:ext cx="11430000" cy="4973637"/>
          </a:xfrm>
        </p:spPr>
        <p:txBody>
          <a:bodyPr/>
          <a:lstStyle/>
          <a:p>
            <a:pPr algn="just" eaLnBrk="1" hangingPunct="1">
              <a:buFont typeface="Arial" charset="0"/>
              <a:buNone/>
              <a:defRPr/>
            </a:pPr>
            <a:r>
              <a:rPr lang="fr-FR" altLang="x-none" sz="3600" dirty="0">
                <a:solidFill>
                  <a:srgbClr val="FF0000"/>
                </a:solidFill>
                <a:effectLst>
                  <a:outerShdw blurRad="38100" dist="38100" dir="2700000" algn="tl">
                    <a:srgbClr val="C0C0C0"/>
                  </a:outerShdw>
                </a:effectLst>
                <a:latin typeface="+mj-lt"/>
                <a:ea typeface="ＭＳ Ｐゴシック" charset="-128"/>
              </a:rPr>
              <a:t>	Le seconde guerre mondiale…</a:t>
            </a:r>
          </a:p>
          <a:p>
            <a:pPr algn="just" eaLnBrk="1" hangingPunct="1">
              <a:buFont typeface="Arial" charset="0"/>
              <a:buNone/>
              <a:defRPr/>
            </a:pPr>
            <a:endParaRPr lang="fr-FR" altLang="x-none" sz="2400" dirty="0">
              <a:solidFill>
                <a:srgbClr val="FF0000"/>
              </a:solidFill>
              <a:effectLst>
                <a:outerShdw blurRad="38100" dist="38100" dir="2700000" algn="tl">
                  <a:srgbClr val="C0C0C0"/>
                </a:outerShdw>
              </a:effectLst>
              <a:ea typeface="ＭＳ Ｐゴシック" charset="-128"/>
            </a:endParaRPr>
          </a:p>
          <a:p>
            <a:pPr algn="just" eaLnBrk="1" hangingPunct="1">
              <a:buFont typeface="Arial" charset="0"/>
              <a:buNone/>
              <a:defRPr/>
            </a:pPr>
            <a:r>
              <a:rPr lang="fr-FR" altLang="x-none" sz="2400" dirty="0">
                <a:ea typeface="ＭＳ Ｐゴシック" charset="-128"/>
              </a:rPr>
              <a:t>	Les études américaines faites à l'occasion de la deuxième guerre mondiale, puis en Corée et au Vietnam sur le terrain, ont réuni à propos des troubles psychiques aigus de guerre une masse d'informations considérable.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3"/>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381954" name="Rectangle 2"/>
          <p:cNvSpPr>
            <a:spLocks noGrp="1" noRot="1" noChangeArrowheads="1"/>
          </p:cNvSpPr>
          <p:nvPr>
            <p:ph idx="1"/>
          </p:nvPr>
        </p:nvSpPr>
        <p:spPr>
          <a:xfrm>
            <a:off x="352697" y="2603500"/>
            <a:ext cx="11194869" cy="3416300"/>
          </a:xfrm>
        </p:spPr>
        <p:txBody>
          <a:bodyPr>
            <a:normAutofit/>
          </a:bodyPr>
          <a:lstStyle/>
          <a:p>
            <a:pPr eaLnBrk="1" hangingPunct="1">
              <a:lnSpc>
                <a:spcPct val="80000"/>
              </a:lnSpc>
              <a:defRPr/>
            </a:pPr>
            <a:endParaRPr lang="fr-FR" altLang="x-none" sz="2600" b="1" dirty="0">
              <a:solidFill>
                <a:schemeClr val="tx1"/>
              </a:solidFill>
              <a:latin typeface="+mj-lt"/>
              <a:ea typeface="ＭＳ Ｐゴシック" charset="-128"/>
            </a:endParaRPr>
          </a:p>
          <a:p>
            <a:pPr algn="just" eaLnBrk="1" hangingPunct="1">
              <a:lnSpc>
                <a:spcPct val="80000"/>
              </a:lnSpc>
              <a:buFont typeface="Wingdings" charset="2"/>
              <a:buChar char="§"/>
              <a:defRPr/>
            </a:pPr>
            <a:r>
              <a:rPr lang="fr-FR" altLang="x-none" sz="2600" dirty="0">
                <a:solidFill>
                  <a:schemeClr val="tx1"/>
                </a:solidFill>
                <a:effectLst>
                  <a:outerShdw blurRad="38100" dist="38100" dir="2700000" algn="tl">
                    <a:srgbClr val="C0C0C0"/>
                  </a:outerShdw>
                </a:effectLst>
                <a:latin typeface="+mj-lt"/>
                <a:ea typeface="ＭＳ Ｐゴシック" charset="-128"/>
              </a:rPr>
              <a:t>930 000 hommes hospitalisés pour troubles mentaux, soit 1/10 de l'ensemble des mobilisés, et deux fois plus que de blessés physiques.</a:t>
            </a:r>
          </a:p>
          <a:p>
            <a:pPr algn="just" eaLnBrk="1" hangingPunct="1">
              <a:lnSpc>
                <a:spcPct val="80000"/>
              </a:lnSpc>
              <a:buFont typeface="Wingdings" charset="2"/>
              <a:buChar char="§"/>
              <a:defRPr/>
            </a:pPr>
            <a:endParaRPr lang="fr-FR" altLang="x-none" sz="2600" dirty="0">
              <a:solidFill>
                <a:schemeClr val="tx1"/>
              </a:solidFill>
              <a:effectLst>
                <a:outerShdw blurRad="38100" dist="38100" dir="2700000" algn="tl">
                  <a:srgbClr val="C0C0C0"/>
                </a:outerShdw>
              </a:effectLst>
              <a:latin typeface="+mj-lt"/>
              <a:ea typeface="ＭＳ Ｐゴシック" charset="-128"/>
            </a:endParaRPr>
          </a:p>
          <a:p>
            <a:pPr algn="just" eaLnBrk="1" hangingPunct="1">
              <a:lnSpc>
                <a:spcPct val="80000"/>
              </a:lnSpc>
              <a:buFont typeface="Wingdings" charset="2"/>
              <a:buChar char="§"/>
              <a:defRPr/>
            </a:pPr>
            <a:r>
              <a:rPr lang="fr-FR" altLang="x-none" sz="2600" dirty="0">
                <a:solidFill>
                  <a:schemeClr val="tx1"/>
                </a:solidFill>
                <a:effectLst>
                  <a:outerShdw blurRad="38100" dist="38100" dir="2700000" algn="tl">
                    <a:srgbClr val="C0C0C0"/>
                  </a:outerShdw>
                </a:effectLst>
                <a:latin typeface="+mj-lt"/>
                <a:ea typeface="ＭＳ Ｐゴシック" charset="-128"/>
              </a:rPr>
              <a:t>Toujours dans les troupes américaines, durant l'année 1944, les pertes psychiques furent multipliées par cinq pendant les périodes de combat (250/1000 hommes), et par dix ou presque lors des combats les plus acharnés, comme à Okinawa. </a:t>
            </a:r>
          </a:p>
          <a:p>
            <a:pPr algn="just" eaLnBrk="1" hangingPunct="1">
              <a:lnSpc>
                <a:spcPct val="80000"/>
              </a:lnSpc>
              <a:buFont typeface="Wingdings" charset="2"/>
              <a:buChar char="§"/>
              <a:defRPr/>
            </a:pPr>
            <a:endParaRPr lang="fr-FR" altLang="x-none" sz="2600" b="1" dirty="0">
              <a:solidFill>
                <a:srgbClr val="003399"/>
              </a:solidFill>
              <a:effectLst>
                <a:outerShdw blurRad="38100" dist="38100" dir="2700000" algn="tl">
                  <a:srgbClr val="C0C0C0"/>
                </a:outerShdw>
              </a:effectLst>
              <a:latin typeface="Tahoma" charset="0"/>
              <a:ea typeface="ＭＳ Ｐゴシック"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3"/>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382978" name="Rectangle 2"/>
          <p:cNvSpPr>
            <a:spLocks noGrp="1" noRot="1" noChangeArrowheads="1"/>
          </p:cNvSpPr>
          <p:nvPr>
            <p:ph idx="1"/>
          </p:nvPr>
        </p:nvSpPr>
        <p:spPr>
          <a:xfrm>
            <a:off x="535577" y="2603500"/>
            <a:ext cx="11011989" cy="3416300"/>
          </a:xfrm>
        </p:spPr>
        <p:txBody>
          <a:bodyPr>
            <a:normAutofit/>
          </a:bodyPr>
          <a:lstStyle/>
          <a:p>
            <a:pPr eaLnBrk="1" hangingPunct="1">
              <a:defRPr/>
            </a:pPr>
            <a:endParaRPr lang="fr-FR" altLang="x-none" b="1" dirty="0">
              <a:latin typeface="Tahoma" charset="0"/>
              <a:ea typeface="ＭＳ Ｐゴシック" charset="-128"/>
            </a:endParaRPr>
          </a:p>
          <a:p>
            <a:pPr algn="just" eaLnBrk="1" hangingPunct="1">
              <a:buFont typeface="Wingdings" charset="2"/>
              <a:buChar char="§"/>
              <a:defRPr/>
            </a:pPr>
            <a:r>
              <a:rPr lang="fr-FR" altLang="x-none" sz="2400" dirty="0">
                <a:solidFill>
                  <a:srgbClr val="003399"/>
                </a:solidFill>
                <a:effectLst>
                  <a:outerShdw blurRad="38100" dist="38100" dir="2700000" algn="tl">
                    <a:srgbClr val="C0C0C0"/>
                  </a:outerShdw>
                </a:effectLst>
                <a:latin typeface="+mj-lt"/>
                <a:ea typeface="ＭＳ Ｐゴシック" charset="-128"/>
              </a:rPr>
              <a:t>Le pourcentage des pertes psychiques suit une courbe parallèle à celle des blessés et des morts. Enfin, la preuve fut faite qu'après 35 jours de combat ininterrompu, 98 % des hommes présentaient des symptômes psychiatriques.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3"/>
          <p:cNvSpPr>
            <a:spLocks noGrp="1" noRot="1" noChangeArrowheads="1"/>
          </p:cNvSpPr>
          <p:nvPr>
            <p:ph type="title"/>
          </p:nvPr>
        </p:nvSpPr>
        <p:spPr/>
        <p:txBody>
          <a:bodyPr/>
          <a:lstStyle/>
          <a:p>
            <a:pPr eaLnBrk="1" hangingPunct="1"/>
            <a:r>
              <a:rPr lang="fr-FR" altLang="x-none">
                <a:latin typeface="Tahoma" charset="0"/>
                <a:ea typeface="ＭＳ Ｐゴシック" charset="-128"/>
              </a:rPr>
              <a:t>2. Historique</a:t>
            </a:r>
          </a:p>
        </p:txBody>
      </p:sp>
      <p:sp>
        <p:nvSpPr>
          <p:cNvPr id="384002" name="Rectangle 2"/>
          <p:cNvSpPr>
            <a:spLocks noGrp="1" noRot="1" noChangeArrowheads="1"/>
          </p:cNvSpPr>
          <p:nvPr>
            <p:ph idx="1"/>
          </p:nvPr>
        </p:nvSpPr>
        <p:spPr>
          <a:xfrm>
            <a:off x="313508" y="2553789"/>
            <a:ext cx="11312434" cy="4997450"/>
          </a:xfrm>
        </p:spPr>
        <p:txBody>
          <a:bodyPr>
            <a:normAutofit/>
          </a:bodyPr>
          <a:lstStyle/>
          <a:p>
            <a:pPr eaLnBrk="1" hangingPunct="1">
              <a:lnSpc>
                <a:spcPct val="90000"/>
              </a:lnSpc>
              <a:defRPr/>
            </a:pPr>
            <a:endParaRPr lang="fr-FR" altLang="x-none" sz="2800" b="1" dirty="0">
              <a:solidFill>
                <a:srgbClr val="003399"/>
              </a:solidFill>
              <a:latin typeface="+mj-lt"/>
              <a:ea typeface="ＭＳ Ｐゴシック" charset="-128"/>
            </a:endParaRPr>
          </a:p>
          <a:p>
            <a:pPr algn="just" eaLnBrk="1" hangingPunct="1">
              <a:lnSpc>
                <a:spcPct val="90000"/>
              </a:lnSpc>
              <a:defRPr/>
            </a:pPr>
            <a:r>
              <a:rPr lang="fr-FR" altLang="x-none" sz="2800" dirty="0">
                <a:solidFill>
                  <a:srgbClr val="003399"/>
                </a:solidFill>
                <a:effectLst>
                  <a:outerShdw blurRad="38100" dist="38100" dir="2700000" algn="tl">
                    <a:srgbClr val="C0C0C0"/>
                  </a:outerShdw>
                </a:effectLst>
                <a:latin typeface="+mj-lt"/>
                <a:ea typeface="ＭＳ Ｐゴシック" charset="-128"/>
              </a:rPr>
              <a:t>Bilan de cette période marquée par la Deuxième Guerre Mondiale, à partir de la notion de traumatisme, </a:t>
            </a:r>
          </a:p>
          <a:p>
            <a:pPr algn="just" eaLnBrk="1" hangingPunct="1">
              <a:lnSpc>
                <a:spcPct val="90000"/>
              </a:lnSpc>
              <a:defRPr/>
            </a:pPr>
            <a:r>
              <a:rPr lang="fr-FR" altLang="x-none" sz="2800" dirty="0">
                <a:solidFill>
                  <a:srgbClr val="003399"/>
                </a:solidFill>
                <a:effectLst>
                  <a:outerShdw blurRad="38100" dist="38100" dir="2700000" algn="tl">
                    <a:srgbClr val="C0C0C0"/>
                  </a:outerShdw>
                </a:effectLst>
                <a:latin typeface="+mj-lt"/>
                <a:ea typeface="ＭＳ Ｐゴシック" charset="-128"/>
              </a:rPr>
              <a:t>On s'aperçoit que celle-ci se dilue de plus en plus dans des notions plus larges comme le choc émotionnel, l'épuisement, le stress, etc... </a:t>
            </a:r>
          </a:p>
          <a:p>
            <a:pPr algn="just" eaLnBrk="1" hangingPunct="1">
              <a:lnSpc>
                <a:spcPct val="90000"/>
              </a:lnSpc>
              <a:defRPr/>
            </a:pPr>
            <a:r>
              <a:rPr lang="fr-FR" altLang="x-none" sz="2800" dirty="0">
                <a:solidFill>
                  <a:srgbClr val="003399"/>
                </a:solidFill>
                <a:effectLst>
                  <a:outerShdw blurRad="38100" dist="38100" dir="2700000" algn="tl">
                    <a:srgbClr val="C0C0C0"/>
                  </a:outerShdw>
                </a:effectLst>
                <a:latin typeface="+mj-lt"/>
                <a:ea typeface="ＭＳ Ｐゴシック" charset="-128"/>
              </a:rPr>
              <a:t>D'autre part, les théories mécanicistes type OPPENHEIM ou </a:t>
            </a:r>
            <a:r>
              <a:rPr lang="fr-FR" altLang="x-none" sz="2800" dirty="0" err="1">
                <a:solidFill>
                  <a:srgbClr val="003399"/>
                </a:solidFill>
                <a:effectLst>
                  <a:outerShdw blurRad="38100" dist="38100" dir="2700000" algn="tl">
                    <a:srgbClr val="C0C0C0"/>
                  </a:outerShdw>
                </a:effectLst>
                <a:latin typeface="+mj-lt"/>
                <a:ea typeface="ＭＳ Ｐゴシック" charset="-128"/>
              </a:rPr>
              <a:t>shell</a:t>
            </a:r>
            <a:r>
              <a:rPr lang="fr-FR" altLang="x-none" sz="2800" dirty="0">
                <a:solidFill>
                  <a:srgbClr val="003399"/>
                </a:solidFill>
                <a:effectLst>
                  <a:outerShdw blurRad="38100" dist="38100" dir="2700000" algn="tl">
                    <a:srgbClr val="C0C0C0"/>
                  </a:outerShdw>
                </a:effectLst>
                <a:latin typeface="+mj-lt"/>
                <a:ea typeface="ＭＳ Ｐゴシック" charset="-128"/>
              </a:rPr>
              <a:t> </a:t>
            </a:r>
            <a:r>
              <a:rPr lang="fr-FR" altLang="x-none" sz="2800" dirty="0" err="1">
                <a:solidFill>
                  <a:srgbClr val="003399"/>
                </a:solidFill>
                <a:effectLst>
                  <a:outerShdw blurRad="38100" dist="38100" dir="2700000" algn="tl">
                    <a:srgbClr val="C0C0C0"/>
                  </a:outerShdw>
                </a:effectLst>
                <a:latin typeface="+mj-lt"/>
                <a:ea typeface="ＭＳ Ｐゴシック" charset="-128"/>
              </a:rPr>
              <a:t>shock</a:t>
            </a:r>
            <a:r>
              <a:rPr lang="fr-FR" altLang="x-none" sz="2800" dirty="0">
                <a:solidFill>
                  <a:srgbClr val="003399"/>
                </a:solidFill>
                <a:effectLst>
                  <a:outerShdw blurRad="38100" dist="38100" dir="2700000" algn="tl">
                    <a:srgbClr val="C0C0C0"/>
                  </a:outerShdw>
                </a:effectLst>
                <a:latin typeface="+mj-lt"/>
                <a:ea typeface="ＭＳ Ｐゴシック" charset="-128"/>
              </a:rPr>
              <a:t> sont à peu près abandonnées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5" name="Rectangle 3"/>
          <p:cNvSpPr>
            <a:spLocks noGrp="1" noChangeArrowheads="1"/>
          </p:cNvSpPr>
          <p:nvPr>
            <p:ph type="body" idx="4294967295"/>
          </p:nvPr>
        </p:nvSpPr>
        <p:spPr>
          <a:xfrm>
            <a:off x="107950" y="977900"/>
            <a:ext cx="11034667" cy="5259388"/>
          </a:xfrm>
        </p:spPr>
        <p:txBody>
          <a:bodyPr>
            <a:normAutofit/>
          </a:bodyPr>
          <a:lstStyle/>
          <a:p>
            <a:pPr eaLnBrk="1" hangingPunct="1"/>
            <a:r>
              <a:rPr lang="fr-FR" altLang="x-none" sz="2400" dirty="0">
                <a:solidFill>
                  <a:schemeClr val="tx1"/>
                </a:solidFill>
                <a:latin typeface="+mj-lt"/>
                <a:ea typeface="ＭＳ Ｐゴシック" charset="-128"/>
              </a:rPr>
              <a:t>1954</a:t>
            </a:r>
            <a:r>
              <a:rPr lang="fr-FR" altLang="x-none" sz="2400" dirty="0">
                <a:solidFill>
                  <a:schemeClr val="tx2"/>
                </a:solidFill>
                <a:latin typeface="+mj-lt"/>
                <a:ea typeface="ＭＳ Ｐゴシック" charset="-128"/>
              </a:rPr>
              <a:t> : René </a:t>
            </a:r>
            <a:r>
              <a:rPr lang="fr-FR" altLang="x-none" sz="2400" dirty="0" err="1">
                <a:solidFill>
                  <a:schemeClr val="tx2"/>
                </a:solidFill>
                <a:latin typeface="+mj-lt"/>
                <a:ea typeface="ＭＳ Ｐゴシック" charset="-128"/>
              </a:rPr>
              <a:t>Targowla</a:t>
            </a:r>
            <a:r>
              <a:rPr lang="fr-FR" altLang="x-none" sz="2400" dirty="0">
                <a:solidFill>
                  <a:schemeClr val="tx2"/>
                </a:solidFill>
                <a:latin typeface="+mj-lt"/>
                <a:ea typeface="ＭＳ Ｐゴシック" charset="-128"/>
              </a:rPr>
              <a:t>, </a:t>
            </a:r>
            <a:r>
              <a:rPr lang="fr-FR" altLang="x-none" sz="2400" i="1" dirty="0">
                <a:solidFill>
                  <a:schemeClr val="tx2"/>
                </a:solidFill>
                <a:latin typeface="+mj-lt"/>
                <a:ea typeface="ＭＳ Ｐゴシック" charset="-128"/>
              </a:rPr>
              <a:t>syndrome asthénique des déportés </a:t>
            </a:r>
            <a:r>
              <a:rPr lang="fr-FR" altLang="x-none" sz="2400" dirty="0">
                <a:solidFill>
                  <a:schemeClr val="tx2"/>
                </a:solidFill>
                <a:latin typeface="+mj-lt"/>
                <a:ea typeface="ＭＳ Ｐゴシック" charset="-128"/>
              </a:rPr>
              <a:t>ou</a:t>
            </a:r>
            <a:r>
              <a:rPr lang="fr-FR" altLang="x-none" sz="2400" i="1" dirty="0">
                <a:solidFill>
                  <a:schemeClr val="tx2"/>
                </a:solidFill>
                <a:latin typeface="+mj-lt"/>
                <a:ea typeface="ＭＳ Ｐゴシック" charset="-128"/>
              </a:rPr>
              <a:t> syndrome des déportés </a:t>
            </a:r>
            <a:r>
              <a:rPr lang="fr-FR" altLang="x-none" sz="2400" dirty="0">
                <a:solidFill>
                  <a:schemeClr val="tx2"/>
                </a:solidFill>
                <a:latin typeface="+mj-lt"/>
                <a:ea typeface="ＭＳ Ｐゴシック" charset="-128"/>
              </a:rPr>
              <a:t>ou</a:t>
            </a:r>
            <a:r>
              <a:rPr lang="fr-FR" altLang="x-none" sz="2400" i="1" dirty="0">
                <a:solidFill>
                  <a:schemeClr val="tx2"/>
                </a:solidFill>
                <a:latin typeface="+mj-lt"/>
                <a:ea typeface="ＭＳ Ｐゴシック" charset="-128"/>
              </a:rPr>
              <a:t> syndrome de </a:t>
            </a:r>
            <a:r>
              <a:rPr lang="fr-FR" altLang="x-none" sz="2400" i="1" dirty="0" err="1">
                <a:solidFill>
                  <a:schemeClr val="tx2"/>
                </a:solidFill>
                <a:latin typeface="+mj-lt"/>
                <a:ea typeface="ＭＳ Ｐゴシック" charset="-128"/>
              </a:rPr>
              <a:t>Targowla</a:t>
            </a:r>
            <a:r>
              <a:rPr lang="fr-FR" altLang="x-none" sz="2400" i="1" dirty="0">
                <a:solidFill>
                  <a:schemeClr val="tx2"/>
                </a:solidFill>
                <a:latin typeface="+mj-lt"/>
                <a:ea typeface="ＭＳ Ｐゴシック" charset="-128"/>
              </a:rPr>
              <a:t>, syndrome d</a:t>
            </a:r>
            <a:r>
              <a:rPr lang="fr-FR" altLang="fr-FR" sz="2400" i="1" dirty="0">
                <a:solidFill>
                  <a:schemeClr val="tx2"/>
                </a:solidFill>
                <a:latin typeface="+mj-lt"/>
                <a:ea typeface="ＭＳ Ｐゴシック" charset="-128"/>
              </a:rPr>
              <a:t>’</a:t>
            </a:r>
            <a:r>
              <a:rPr lang="fr-FR" altLang="x-none" sz="2400" i="1" dirty="0">
                <a:solidFill>
                  <a:schemeClr val="tx2"/>
                </a:solidFill>
                <a:latin typeface="+mj-lt"/>
                <a:ea typeface="ＭＳ Ｐゴシック" charset="-128"/>
              </a:rPr>
              <a:t>hypermnésie </a:t>
            </a:r>
            <a:r>
              <a:rPr lang="fr-FR" altLang="x-none" sz="2400" i="1" dirty="0" err="1">
                <a:solidFill>
                  <a:schemeClr val="tx2"/>
                </a:solidFill>
                <a:latin typeface="+mj-lt"/>
                <a:ea typeface="ＭＳ Ｐゴシック" charset="-128"/>
              </a:rPr>
              <a:t>paroxsystique</a:t>
            </a:r>
            <a:r>
              <a:rPr lang="fr-FR" altLang="x-none" sz="2400" i="1" dirty="0">
                <a:solidFill>
                  <a:schemeClr val="tx2"/>
                </a:solidFill>
                <a:latin typeface="+mj-lt"/>
                <a:ea typeface="ＭＳ Ｐゴシック" charset="-128"/>
              </a:rPr>
              <a:t>.</a:t>
            </a:r>
            <a:endParaRPr lang="fr-FR" altLang="x-none" sz="2400" dirty="0">
              <a:solidFill>
                <a:schemeClr val="tx2"/>
              </a:solidFill>
              <a:latin typeface="+mj-lt"/>
              <a:ea typeface="ＭＳ Ｐゴシック" charset="-128"/>
            </a:endParaRPr>
          </a:p>
          <a:p>
            <a:pPr eaLnBrk="1" hangingPunct="1"/>
            <a:r>
              <a:rPr lang="fr-FR" altLang="x-none" sz="2400" dirty="0">
                <a:solidFill>
                  <a:srgbClr val="000000"/>
                </a:solidFill>
                <a:latin typeface="+mj-lt"/>
                <a:ea typeface="ＭＳ Ｐゴシック" charset="-128"/>
              </a:rPr>
              <a:t>1964 </a:t>
            </a:r>
            <a:r>
              <a:rPr lang="fr-FR" altLang="x-none" sz="2400" dirty="0">
                <a:solidFill>
                  <a:schemeClr val="tx2"/>
                </a:solidFill>
                <a:latin typeface="+mj-lt"/>
                <a:ea typeface="ＭＳ Ｐゴシック" charset="-128"/>
              </a:rPr>
              <a:t>: Leo </a:t>
            </a:r>
            <a:r>
              <a:rPr lang="fr-FR" altLang="x-none" sz="2400" dirty="0" err="1">
                <a:solidFill>
                  <a:schemeClr val="tx2"/>
                </a:solidFill>
                <a:latin typeface="+mj-lt"/>
                <a:ea typeface="ＭＳ Ｐゴシック" charset="-128"/>
              </a:rPr>
              <a:t>Eitinger</a:t>
            </a:r>
            <a:r>
              <a:rPr lang="fr-FR" altLang="x-none" sz="2400" dirty="0">
                <a:solidFill>
                  <a:schemeClr val="tx2"/>
                </a:solidFill>
                <a:latin typeface="+mj-lt"/>
                <a:ea typeface="ＭＳ Ｐゴシック" charset="-128"/>
              </a:rPr>
              <a:t>, psychiatre norvégien : </a:t>
            </a:r>
            <a:r>
              <a:rPr lang="fr-FR" altLang="x-none" sz="2400" i="1" dirty="0">
                <a:solidFill>
                  <a:schemeClr val="tx2"/>
                </a:solidFill>
                <a:latin typeface="+mj-lt"/>
                <a:ea typeface="ＭＳ Ｐゴシック" charset="-128"/>
              </a:rPr>
              <a:t>KZ syndrome</a:t>
            </a:r>
            <a:r>
              <a:rPr lang="fr-FR" altLang="x-none" sz="2400" dirty="0">
                <a:solidFill>
                  <a:schemeClr val="tx2"/>
                </a:solidFill>
                <a:latin typeface="+mj-lt"/>
                <a:ea typeface="ＭＳ Ｐゴシック" charset="-128"/>
              </a:rPr>
              <a:t> (</a:t>
            </a:r>
            <a:r>
              <a:rPr lang="fr-FR" altLang="x-none" sz="2400" i="1" dirty="0" err="1">
                <a:solidFill>
                  <a:schemeClr val="tx2"/>
                </a:solidFill>
                <a:latin typeface="+mj-lt"/>
                <a:ea typeface="ＭＳ Ｐゴシック" charset="-128"/>
              </a:rPr>
              <a:t>konzentrationläger</a:t>
            </a:r>
            <a:r>
              <a:rPr lang="fr-FR" altLang="x-none" sz="2400" i="1" dirty="0">
                <a:solidFill>
                  <a:schemeClr val="tx2"/>
                </a:solidFill>
                <a:latin typeface="+mj-lt"/>
                <a:ea typeface="ＭＳ Ｐゴシック" charset="-128"/>
              </a:rPr>
              <a:t> syndrome</a:t>
            </a:r>
            <a:r>
              <a:rPr lang="fr-FR" altLang="x-none" sz="2400" dirty="0">
                <a:solidFill>
                  <a:schemeClr val="tx2"/>
                </a:solidFill>
                <a:latin typeface="+mj-lt"/>
                <a:ea typeface="ＭＳ Ｐゴシック" charset="-128"/>
              </a:rPr>
              <a:t>). </a:t>
            </a:r>
          </a:p>
          <a:p>
            <a:pPr eaLnBrk="1" hangingPunct="1"/>
            <a:r>
              <a:rPr lang="fr-BE" altLang="x-none" sz="2400" dirty="0">
                <a:solidFill>
                  <a:schemeClr val="tx2"/>
                </a:solidFill>
                <a:latin typeface="+mj-lt"/>
                <a:ea typeface="ＭＳ Ｐゴシック" charset="-128"/>
              </a:rPr>
              <a:t>Syndrome à dominance d</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asthénie physique et psychique.</a:t>
            </a:r>
          </a:p>
          <a:p>
            <a:r>
              <a:rPr lang="fr-FR" altLang="x-none" sz="2400" dirty="0">
                <a:solidFill>
                  <a:schemeClr val="tx2"/>
                </a:solidFill>
                <a:latin typeface="+mj-lt"/>
                <a:ea typeface="ＭＳ Ｐゴシック" charset="-128"/>
              </a:rPr>
              <a:t>1952 : Bruno Bettelheim, psychologue, psychanalyste autrichien : culpabilité du survivant.</a:t>
            </a:r>
          </a:p>
          <a:p>
            <a:r>
              <a:rPr lang="fr-FR" altLang="x-none" sz="2400" dirty="0">
                <a:solidFill>
                  <a:schemeClr val="tx2"/>
                </a:solidFill>
                <a:latin typeface="+mj-lt"/>
                <a:ea typeface="ＭＳ Ｐゴシック" charset="-128"/>
              </a:rPr>
              <a:t>1957 : William </a:t>
            </a:r>
            <a:r>
              <a:rPr lang="fr-FR" altLang="x-none" sz="2400" dirty="0" err="1">
                <a:solidFill>
                  <a:schemeClr val="tx2"/>
                </a:solidFill>
                <a:latin typeface="+mj-lt"/>
                <a:ea typeface="ＭＳ Ｐゴシック" charset="-128"/>
              </a:rPr>
              <a:t>Niederland</a:t>
            </a:r>
            <a:r>
              <a:rPr lang="fr-FR" altLang="x-none" sz="2400" dirty="0">
                <a:solidFill>
                  <a:schemeClr val="tx2"/>
                </a:solidFill>
                <a:latin typeface="+mj-lt"/>
                <a:ea typeface="ＭＳ Ｐゴシック" charset="-128"/>
              </a:rPr>
              <a:t>, psychanalyste allemand : syndrome du survivant (</a:t>
            </a:r>
            <a:r>
              <a:rPr lang="fr-FR" altLang="x-none" sz="2400" dirty="0" err="1">
                <a:solidFill>
                  <a:schemeClr val="tx2"/>
                </a:solidFill>
                <a:latin typeface="+mj-lt"/>
                <a:ea typeface="ＭＳ Ｐゴシック" charset="-128"/>
              </a:rPr>
              <a:t>survivor</a:t>
            </a:r>
            <a:r>
              <a:rPr lang="fr-FR" altLang="x-none" sz="2400" dirty="0">
                <a:solidFill>
                  <a:schemeClr val="tx2"/>
                </a:solidFill>
                <a:latin typeface="+mj-lt"/>
                <a:ea typeface="ＭＳ Ｐゴシック" charset="-128"/>
              </a:rPr>
              <a:t> syndrome)</a:t>
            </a:r>
          </a:p>
          <a:p>
            <a:r>
              <a:rPr lang="fr-FR" altLang="x-none" sz="2400" dirty="0">
                <a:solidFill>
                  <a:schemeClr val="tx2"/>
                </a:solidFill>
                <a:latin typeface="+mj-lt"/>
                <a:ea typeface="ＭＳ Ｐゴシック" charset="-128"/>
              </a:rPr>
              <a:t>Syndrome à dominance de culpabilité.</a:t>
            </a:r>
          </a:p>
          <a:p>
            <a:endParaRPr lang="fr-FR" altLang="x-none" sz="2400" dirty="0">
              <a:solidFill>
                <a:schemeClr val="tx2"/>
              </a:solidFill>
              <a:latin typeface="+mj-lt"/>
              <a:ea typeface="ＭＳ Ｐゴシック" charset="-128"/>
            </a:endParaRPr>
          </a:p>
          <a:p>
            <a:pPr eaLnBrk="1" hangingPunct="1"/>
            <a:endParaRPr lang="fr-FR" altLang="x-none" sz="2400" dirty="0">
              <a:solidFill>
                <a:schemeClr val="tx2"/>
              </a:solidFill>
              <a:latin typeface="+mj-lt"/>
              <a:ea typeface="ＭＳ Ｐゴシック" charset="-128"/>
            </a:endParaRPr>
          </a:p>
        </p:txBody>
      </p:sp>
      <p:sp>
        <p:nvSpPr>
          <p:cNvPr id="177155" name="Espace réservé du pied de page 4"/>
          <p:cNvSpPr txBox="1">
            <a:spLocks noGrp="1"/>
          </p:cNvSpPr>
          <p:nvPr/>
        </p:nvSpPr>
        <p:spPr bwMode="auto">
          <a:xfrm>
            <a:off x="4656138" y="62372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400">
                <a:solidFill>
                  <a:schemeClr val="tx1"/>
                </a:solidFill>
                <a:latin typeface="Times New Roman" charset="0"/>
              </a:rPr>
              <a:t>Evelyne Josse                 www.resilience-psy.com</a:t>
            </a:r>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76744"/>
            <a:ext cx="21018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69818" y="53976"/>
            <a:ext cx="9820322" cy="1336675"/>
          </a:xfrm>
        </p:spPr>
        <p:txBody>
          <a:bodyPr>
            <a:noAutofit/>
          </a:bodyPr>
          <a:lstStyle/>
          <a:p>
            <a:pPr eaLnBrk="1" hangingPunct="1"/>
            <a:r>
              <a:rPr lang="fr-BE" altLang="x-none" sz="2400" dirty="0">
                <a:solidFill>
                  <a:schemeClr val="tx1"/>
                </a:solidFill>
                <a:effectLst>
                  <a:outerShdw blurRad="38100" dist="38100" dir="2700000" algn="tl">
                    <a:srgbClr val="C0C0C0"/>
                  </a:outerShdw>
                </a:effectLst>
                <a:ea typeface="ＭＳ Ｐゴシック" charset="-128"/>
              </a:rPr>
              <a:t>L</a:t>
            </a:r>
            <a:r>
              <a:rPr lang="fr-BE" altLang="fr-FR" sz="2400" dirty="0">
                <a:solidFill>
                  <a:schemeClr val="tx1"/>
                </a:solidFill>
                <a:effectLst>
                  <a:outerShdw blurRad="38100" dist="38100" dir="2700000" algn="tl">
                    <a:srgbClr val="C0C0C0"/>
                  </a:outerShdw>
                </a:effectLst>
                <a:ea typeface="ＭＳ Ｐゴシック" charset="-128"/>
              </a:rPr>
              <a:t>’</a:t>
            </a:r>
            <a:r>
              <a:rPr lang="fr-BE" altLang="x-none" sz="2400" dirty="0">
                <a:solidFill>
                  <a:schemeClr val="tx1"/>
                </a:solidFill>
                <a:effectLst>
                  <a:outerShdw blurRad="38100" dist="38100" dir="2700000" algn="tl">
                    <a:srgbClr val="C0C0C0"/>
                  </a:outerShdw>
                </a:effectLst>
                <a:ea typeface="ＭＳ Ｐゴシック" charset="-128"/>
              </a:rPr>
              <a:t>évolution des théories psychodynamiques après la 2</a:t>
            </a:r>
            <a:r>
              <a:rPr lang="fr-BE" altLang="x-none" sz="2400" baseline="30000" dirty="0">
                <a:solidFill>
                  <a:schemeClr val="tx1"/>
                </a:solidFill>
                <a:effectLst>
                  <a:outerShdw blurRad="38100" dist="38100" dir="2700000" algn="tl">
                    <a:srgbClr val="C0C0C0"/>
                  </a:outerShdw>
                </a:effectLst>
                <a:ea typeface="ＭＳ Ｐゴシック" charset="-128"/>
              </a:rPr>
              <a:t>ème</a:t>
            </a:r>
            <a:r>
              <a:rPr lang="fr-BE" altLang="x-none" sz="2400" dirty="0">
                <a:solidFill>
                  <a:schemeClr val="tx1"/>
                </a:solidFill>
                <a:effectLst>
                  <a:outerShdw blurRad="38100" dist="38100" dir="2700000" algn="tl">
                    <a:srgbClr val="C0C0C0"/>
                  </a:outerShdw>
                </a:effectLst>
                <a:ea typeface="ＭＳ Ｐゴシック" charset="-128"/>
              </a:rPr>
              <a:t> guerre mondiale</a:t>
            </a:r>
            <a:endParaRPr lang="fr-BE" altLang="x-none" sz="2400" dirty="0">
              <a:solidFill>
                <a:schemeClr val="tx1"/>
              </a:solidFill>
              <a:ea typeface="ＭＳ Ｐゴシック" charset="-128"/>
            </a:endParaRPr>
          </a:p>
        </p:txBody>
      </p:sp>
      <p:sp>
        <p:nvSpPr>
          <p:cNvPr id="3" name="Espace réservé du contenu 2"/>
          <p:cNvSpPr>
            <a:spLocks noGrp="1"/>
          </p:cNvSpPr>
          <p:nvPr>
            <p:ph idx="4294967295"/>
          </p:nvPr>
        </p:nvSpPr>
        <p:spPr>
          <a:xfrm>
            <a:off x="292599" y="2346326"/>
            <a:ext cx="8278812" cy="3890962"/>
          </a:xfrm>
        </p:spPr>
        <p:txBody>
          <a:bodyPr>
            <a:normAutofit/>
          </a:bodyPr>
          <a:lstStyle/>
          <a:p>
            <a:pPr eaLnBrk="1" hangingPunct="1"/>
            <a:r>
              <a:rPr lang="fr-BE" altLang="x-none" sz="2400" b="1" dirty="0">
                <a:solidFill>
                  <a:schemeClr val="tx2"/>
                </a:solidFill>
                <a:latin typeface="+mj-lt"/>
                <a:ea typeface="ＭＳ Ｐゴシック" charset="-128"/>
              </a:rPr>
              <a:t>Jacques Lacan</a:t>
            </a:r>
          </a:p>
          <a:p>
            <a:pPr eaLnBrk="1" hangingPunct="1"/>
            <a:r>
              <a:rPr lang="fr-BE" altLang="x-none" sz="2400" dirty="0">
                <a:solidFill>
                  <a:schemeClr val="tx2"/>
                </a:solidFill>
                <a:latin typeface="+mj-lt"/>
                <a:ea typeface="ＭＳ Ｐゴシック" charset="-128"/>
              </a:rPr>
              <a:t>Le réel traumatique est ce qui est impossible à dire ou à représenter, </a:t>
            </a:r>
            <a:r>
              <a:rPr lang="fr-BE" altLang="x-none" sz="2400" b="1" i="1" dirty="0">
                <a:solidFill>
                  <a:schemeClr val="tx2"/>
                </a:solidFill>
                <a:latin typeface="+mj-lt"/>
                <a:ea typeface="ＭＳ Ｐゴシック" charset="-128"/>
              </a:rPr>
              <a:t>ce qui fait trou dans le signifiant</a:t>
            </a:r>
            <a:r>
              <a:rPr lang="fr-BE" altLang="x-none" sz="2400" dirty="0">
                <a:solidFill>
                  <a:schemeClr val="tx2"/>
                </a:solidFill>
                <a:latin typeface="+mj-lt"/>
                <a:ea typeface="ＭＳ Ｐゴシック" charset="-128"/>
              </a:rPr>
              <a:t>.</a:t>
            </a:r>
          </a:p>
          <a:p>
            <a:pPr eaLnBrk="1" hangingPunct="1"/>
            <a:r>
              <a:rPr lang="fr-BE" altLang="x-none" sz="2400" dirty="0">
                <a:solidFill>
                  <a:schemeClr val="tx2"/>
                </a:solidFill>
                <a:latin typeface="+mj-lt"/>
                <a:ea typeface="ＭＳ Ｐゴシック" charset="-128"/>
              </a:rPr>
              <a:t>Pour ses successeurs (Barrois, </a:t>
            </a:r>
            <a:r>
              <a:rPr lang="fr-BE" altLang="x-none" sz="2400" dirty="0" err="1">
                <a:solidFill>
                  <a:schemeClr val="tx2"/>
                </a:solidFill>
                <a:latin typeface="+mj-lt"/>
                <a:ea typeface="ＭＳ Ｐゴシック" charset="-128"/>
              </a:rPr>
              <a:t>Briole</a:t>
            </a:r>
            <a:r>
              <a:rPr lang="fr-BE" altLang="x-none" sz="2400" dirty="0">
                <a:solidFill>
                  <a:schemeClr val="tx2"/>
                </a:solidFill>
                <a:latin typeface="+mj-lt"/>
                <a:ea typeface="ＭＳ Ｐゴシック" charset="-128"/>
              </a:rPr>
              <a:t>, etc.), le traumatisme est une </a:t>
            </a:r>
            <a:r>
              <a:rPr lang="fr-BE" altLang="x-none" sz="2400" b="1" dirty="0">
                <a:solidFill>
                  <a:schemeClr val="tx2"/>
                </a:solidFill>
                <a:latin typeface="+mj-lt"/>
                <a:ea typeface="ＭＳ Ｐゴシック" charset="-128"/>
              </a:rPr>
              <a:t>rencontre </a:t>
            </a:r>
            <a:r>
              <a:rPr lang="fr-BE" altLang="x-none" sz="2400" b="1" i="1" dirty="0">
                <a:solidFill>
                  <a:schemeClr val="tx2"/>
                </a:solidFill>
                <a:latin typeface="+mj-lt"/>
                <a:ea typeface="ＭＳ Ｐゴシック" charset="-128"/>
              </a:rPr>
              <a:t>non manquée</a:t>
            </a:r>
            <a:r>
              <a:rPr lang="fr-BE" altLang="x-none" sz="2400" b="1" dirty="0">
                <a:solidFill>
                  <a:schemeClr val="tx2"/>
                </a:solidFill>
                <a:latin typeface="+mj-lt"/>
                <a:ea typeface="ＭＳ Ｐゴシック" charset="-128"/>
              </a:rPr>
              <a:t> avec le Réel de la mort</a:t>
            </a:r>
            <a:r>
              <a:rPr lang="fr-BE" altLang="x-none" sz="2400" dirty="0">
                <a:solidFill>
                  <a:schemeClr val="tx2"/>
                </a:solidFill>
                <a:latin typeface="+mj-lt"/>
                <a:ea typeface="ＭＳ Ｐゴシック" charset="-128"/>
              </a:rPr>
              <a:t>.</a:t>
            </a:r>
          </a:p>
          <a:p>
            <a:pPr eaLnBrk="1" hangingPunct="1">
              <a:buFont typeface="Wingdings" charset="2"/>
              <a:buNone/>
            </a:pPr>
            <a:endParaRPr lang="fr-BE" altLang="x-none" sz="2400" dirty="0">
              <a:solidFill>
                <a:schemeClr val="tx2"/>
              </a:solidFill>
              <a:latin typeface="+mj-lt"/>
              <a:ea typeface="ＭＳ Ｐゴシック" charset="-128"/>
            </a:endParaRPr>
          </a:p>
        </p:txBody>
      </p:sp>
      <p:sp>
        <p:nvSpPr>
          <p:cNvPr id="179203" name="Espace réservé du pied de page 4"/>
          <p:cNvSpPr txBox="1">
            <a:spLocks noGrp="1"/>
          </p:cNvSpPr>
          <p:nvPr/>
        </p:nvSpPr>
        <p:spPr bwMode="auto">
          <a:xfrm>
            <a:off x="4656138" y="62372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400">
                <a:solidFill>
                  <a:schemeClr val="tx1"/>
                </a:solidFill>
                <a:latin typeface="Times New Roman" charset="0"/>
              </a:rPr>
              <a:t>Evelyne Josse                 www.resilience-psy.com</a:t>
            </a:r>
          </a:p>
        </p:txBody>
      </p:sp>
      <p:pic>
        <p:nvPicPr>
          <p:cNvPr id="38917" name="Picture 5" descr="C:\Users\Eve\Minipuss\PPT Eve Josse\Paris Théories trauma\Photo\lac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7406" y="0"/>
            <a:ext cx="1924594" cy="21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281608" y="2359025"/>
            <a:ext cx="11628783" cy="4498975"/>
          </a:xfrm>
        </p:spPr>
        <p:txBody>
          <a:bodyPr>
            <a:normAutofit/>
          </a:bodyPr>
          <a:lstStyle/>
          <a:p>
            <a:pPr algn="just" eaLnBrk="1" hangingPunct="1">
              <a:lnSpc>
                <a:spcPct val="90000"/>
              </a:lnSpc>
            </a:pPr>
            <a:r>
              <a:rPr lang="fr-FR" altLang="fr-FR" sz="2400" dirty="0">
                <a:ea typeface="ＭＳ Ｐゴシック" charset="-128"/>
              </a:rPr>
              <a:t>C’</a:t>
            </a:r>
            <a:r>
              <a:rPr lang="fr-FR" altLang="x-none" sz="2400" dirty="0">
                <a:ea typeface="ＭＳ Ｐゴシック" charset="-128"/>
              </a:rPr>
              <a:t>est avec la naissance de la psychanalyse que le traumatisme prit toute son importance. On peut même le considérer comme le premier concept freudien. </a:t>
            </a:r>
          </a:p>
          <a:p>
            <a:pPr algn="just" eaLnBrk="1" hangingPunct="1">
              <a:lnSpc>
                <a:spcPct val="90000"/>
              </a:lnSpc>
            </a:pPr>
            <a:r>
              <a:rPr lang="fr-FR" altLang="x-none" sz="2400" dirty="0">
                <a:ea typeface="ＭＳ Ｐゴシック" charset="-128"/>
              </a:rPr>
              <a:t>Particulièrement élaboré dans  Etudes sur l</a:t>
            </a:r>
            <a:r>
              <a:rPr lang="fr-FR" altLang="fr-FR" sz="2400" dirty="0">
                <a:ea typeface="ＭＳ Ｐゴシック" charset="-128"/>
              </a:rPr>
              <a:t>’</a:t>
            </a:r>
            <a:r>
              <a:rPr lang="fr-FR" altLang="x-none" sz="2400" dirty="0">
                <a:ea typeface="ＭＳ Ｐゴシック" charset="-128"/>
              </a:rPr>
              <a:t>Hystérie, même si par la suite comme nous allons l</a:t>
            </a:r>
            <a:r>
              <a:rPr lang="fr-FR" altLang="fr-FR" sz="2400" dirty="0">
                <a:ea typeface="ＭＳ Ｐゴシック" charset="-128"/>
              </a:rPr>
              <a:t>’</a:t>
            </a:r>
            <a:r>
              <a:rPr lang="fr-FR" altLang="x-none" sz="2400" dirty="0">
                <a:ea typeface="ＭＳ Ｐゴシック" charset="-128"/>
              </a:rPr>
              <a:t>envisager, il a subi de nombreuses évolutions.</a:t>
            </a:r>
          </a:p>
          <a:p>
            <a:pPr algn="just" eaLnBrk="1" hangingPunct="1">
              <a:lnSpc>
                <a:spcPct val="90000"/>
              </a:lnSpc>
            </a:pPr>
            <a:r>
              <a:rPr lang="fr-FR" altLang="x-none" sz="2400" dirty="0">
                <a:ea typeface="ＭＳ Ｐゴシック" charset="-128"/>
              </a:rPr>
              <a:t>Leurs auteurs n</a:t>
            </a:r>
            <a:r>
              <a:rPr lang="fr-FR" altLang="fr-FR" sz="2400" dirty="0">
                <a:ea typeface="ＭＳ Ｐゴシック" charset="-128"/>
              </a:rPr>
              <a:t>’</a:t>
            </a:r>
            <a:r>
              <a:rPr lang="fr-FR" altLang="x-none" sz="2400" dirty="0">
                <a:ea typeface="ＭＳ Ｐゴシック" charset="-128"/>
              </a:rPr>
              <a:t>écrivaient-ils pas « Au point de vue théorique, (les résultats) montrent que le facteur accidentel est, bien au-delà de ce que l</a:t>
            </a:r>
            <a:r>
              <a:rPr lang="fr-FR" altLang="fr-FR" sz="2400" dirty="0">
                <a:ea typeface="ＭＳ Ｐゴシック" charset="-128"/>
              </a:rPr>
              <a:t>’</a:t>
            </a:r>
            <a:r>
              <a:rPr lang="fr-FR" altLang="x-none" sz="2400" dirty="0">
                <a:ea typeface="ＭＳ Ｐゴシック" charset="-128"/>
              </a:rPr>
              <a:t>on pensait, déterminant dans la pathologie de l</a:t>
            </a:r>
            <a:r>
              <a:rPr lang="fr-FR" altLang="fr-FR" sz="2400" dirty="0">
                <a:ea typeface="ＭＳ Ｐゴシック" charset="-128"/>
              </a:rPr>
              <a:t>’</a:t>
            </a:r>
            <a:r>
              <a:rPr lang="fr-FR" altLang="x-none" sz="2400" dirty="0">
                <a:ea typeface="ＭＳ Ｐゴシック" charset="-128"/>
              </a:rPr>
              <a:t>hystérie » (Freud et Breuer, 1895).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9" name="Rectangle 3"/>
          <p:cNvSpPr>
            <a:spLocks noGrp="1" noChangeArrowheads="1"/>
          </p:cNvSpPr>
          <p:nvPr>
            <p:ph type="body" idx="4294967295"/>
          </p:nvPr>
        </p:nvSpPr>
        <p:spPr>
          <a:xfrm>
            <a:off x="286499" y="2699931"/>
            <a:ext cx="9820321" cy="3890963"/>
          </a:xfrm>
        </p:spPr>
        <p:txBody>
          <a:bodyPr>
            <a:normAutofit/>
          </a:bodyPr>
          <a:lstStyle/>
          <a:p>
            <a:pPr eaLnBrk="1" hangingPunct="1">
              <a:lnSpc>
                <a:spcPct val="80000"/>
              </a:lnSpc>
            </a:pPr>
            <a:r>
              <a:rPr lang="fr-FR" altLang="x-none" sz="2400" b="1" dirty="0">
                <a:solidFill>
                  <a:srgbClr val="000000"/>
                </a:solidFill>
                <a:latin typeface="+mj-lt"/>
                <a:ea typeface="ＭＳ Ｐゴシック" charset="-128"/>
              </a:rPr>
              <a:t>1952</a:t>
            </a:r>
            <a:r>
              <a:rPr lang="fr-FR" altLang="x-none" sz="2400" dirty="0">
                <a:latin typeface="+mj-lt"/>
                <a:ea typeface="ＭＳ Ｐゴシック" charset="-128"/>
              </a:rPr>
              <a:t> </a:t>
            </a:r>
            <a:r>
              <a:rPr lang="fr-FR" altLang="x-none" sz="2400" dirty="0">
                <a:solidFill>
                  <a:schemeClr val="tx2"/>
                </a:solidFill>
                <a:latin typeface="+mj-lt"/>
                <a:ea typeface="ＭＳ Ｐゴシック" charset="-128"/>
              </a:rPr>
              <a:t>: </a:t>
            </a:r>
            <a:r>
              <a:rPr lang="fr-FR" altLang="x-none" sz="2400" b="1" dirty="0" err="1">
                <a:solidFill>
                  <a:schemeClr val="tx2"/>
                </a:solidFill>
                <a:latin typeface="+mj-lt"/>
                <a:ea typeface="ＭＳ Ｐゴシック" charset="-128"/>
              </a:rPr>
              <a:t>Jospeh</a:t>
            </a:r>
            <a:r>
              <a:rPr lang="fr-FR" altLang="x-none" sz="2400" b="1" dirty="0">
                <a:solidFill>
                  <a:schemeClr val="tx2"/>
                </a:solidFill>
                <a:latin typeface="+mj-lt"/>
                <a:ea typeface="ＭＳ Ｐゴシック" charset="-128"/>
              </a:rPr>
              <a:t> </a:t>
            </a:r>
            <a:r>
              <a:rPr lang="fr-FR" altLang="x-none" sz="2400" b="1" dirty="0" err="1">
                <a:solidFill>
                  <a:schemeClr val="tx2"/>
                </a:solidFill>
                <a:latin typeface="+mj-lt"/>
                <a:ea typeface="ＭＳ Ｐゴシック" charset="-128"/>
              </a:rPr>
              <a:t>Wolpe</a:t>
            </a:r>
            <a:r>
              <a:rPr lang="fr-FR" altLang="x-none" sz="2400" dirty="0">
                <a:solidFill>
                  <a:schemeClr val="tx2"/>
                </a:solidFill>
                <a:latin typeface="+mj-lt"/>
                <a:ea typeface="ＭＳ Ｐゴシック" charset="-128"/>
              </a:rPr>
              <a:t>, psychologue américain </a:t>
            </a:r>
          </a:p>
          <a:p>
            <a:pPr eaLnBrk="1" hangingPunct="1">
              <a:lnSpc>
                <a:spcPct val="80000"/>
              </a:lnSpc>
            </a:pPr>
            <a:r>
              <a:rPr lang="fr-FR" altLang="x-none" sz="2400" dirty="0">
                <a:solidFill>
                  <a:schemeClr val="tx2"/>
                </a:solidFill>
                <a:latin typeface="+mj-lt"/>
                <a:ea typeface="ＭＳ Ｐゴシック" charset="-128"/>
              </a:rPr>
              <a:t>Traitement de phobies par </a:t>
            </a:r>
            <a:r>
              <a:rPr lang="fr-FR" altLang="x-none" sz="2400" b="1" i="1" dirty="0">
                <a:solidFill>
                  <a:schemeClr val="tx2"/>
                </a:solidFill>
                <a:latin typeface="+mj-lt"/>
                <a:ea typeface="ＭＳ Ｐゴシック" charset="-128"/>
              </a:rPr>
              <a:t>désensibilisation systématique</a:t>
            </a:r>
            <a:r>
              <a:rPr lang="fr-FR" altLang="x-none" sz="2400" i="1" dirty="0">
                <a:solidFill>
                  <a:schemeClr val="tx2"/>
                </a:solidFill>
                <a:latin typeface="+mj-lt"/>
                <a:ea typeface="ＭＳ Ｐゴシック" charset="-128"/>
              </a:rPr>
              <a:t>. </a:t>
            </a:r>
          </a:p>
          <a:p>
            <a:pPr eaLnBrk="1" hangingPunct="1">
              <a:lnSpc>
                <a:spcPct val="80000"/>
              </a:lnSpc>
            </a:pPr>
            <a:r>
              <a:rPr lang="fr-FR" altLang="x-none" sz="2400" dirty="0">
                <a:solidFill>
                  <a:schemeClr val="tx2"/>
                </a:solidFill>
                <a:latin typeface="+mj-lt"/>
                <a:ea typeface="ＭＳ Ｐゴシック" charset="-128"/>
              </a:rPr>
              <a:t>Un état de relaxation permet au sujet d</a:t>
            </a:r>
            <a:r>
              <a:rPr lang="fr-FR" altLang="fr-FR" sz="2400" dirty="0">
                <a:solidFill>
                  <a:schemeClr val="tx2"/>
                </a:solidFill>
                <a:latin typeface="+mj-lt"/>
                <a:ea typeface="ＭＳ Ｐゴシック" charset="-128"/>
              </a:rPr>
              <a:t>’</a:t>
            </a:r>
            <a:r>
              <a:rPr lang="fr-FR" altLang="x-none" sz="2400" dirty="0">
                <a:solidFill>
                  <a:schemeClr val="tx2"/>
                </a:solidFill>
                <a:latin typeface="+mj-lt"/>
                <a:ea typeface="ＭＳ Ｐゴシック" charset="-128"/>
              </a:rPr>
              <a:t>affronter la situation anxiogène en imagination puis en réalité </a:t>
            </a:r>
            <a:r>
              <a:rPr lang="fr-FR" altLang="x-none" sz="2400" dirty="0">
                <a:solidFill>
                  <a:schemeClr val="tx2"/>
                </a:solidFill>
                <a:latin typeface="+mj-lt"/>
                <a:ea typeface="ＭＳ Ｐゴシック" charset="-128"/>
                <a:sym typeface="Wingdings" charset="2"/>
              </a:rPr>
              <a:t> </a:t>
            </a:r>
            <a:r>
              <a:rPr lang="fr-FR" altLang="x-none" sz="2400" b="1" i="1" dirty="0">
                <a:solidFill>
                  <a:schemeClr val="tx2"/>
                </a:solidFill>
                <a:latin typeface="+mj-lt"/>
                <a:ea typeface="ＭＳ Ｐゴシック" charset="-128"/>
              </a:rPr>
              <a:t>théorie de l</a:t>
            </a:r>
            <a:r>
              <a:rPr lang="fr-FR" altLang="fr-FR" sz="2400" b="1" i="1" dirty="0">
                <a:solidFill>
                  <a:schemeClr val="tx2"/>
                </a:solidFill>
                <a:latin typeface="+mj-lt"/>
                <a:ea typeface="ＭＳ Ｐゴシック" charset="-128"/>
              </a:rPr>
              <a:t>’</a:t>
            </a:r>
            <a:r>
              <a:rPr lang="fr-FR" altLang="x-none" sz="2400" b="1" i="1" dirty="0">
                <a:solidFill>
                  <a:schemeClr val="tx2"/>
                </a:solidFill>
                <a:latin typeface="+mj-lt"/>
                <a:ea typeface="ＭＳ Ｐゴシック" charset="-128"/>
              </a:rPr>
              <a:t>inhibition réciproque </a:t>
            </a:r>
            <a:r>
              <a:rPr lang="fr-FR" altLang="x-none" sz="2400" dirty="0">
                <a:solidFill>
                  <a:schemeClr val="tx2"/>
                </a:solidFill>
                <a:latin typeface="+mj-lt"/>
                <a:ea typeface="ＭＳ Ｐゴシック" charset="-128"/>
              </a:rPr>
              <a:t>: </a:t>
            </a:r>
            <a:r>
              <a:rPr lang="fr-BE" altLang="x-none" sz="2400" dirty="0">
                <a:solidFill>
                  <a:schemeClr val="tx2"/>
                </a:solidFill>
                <a:latin typeface="+mj-lt"/>
                <a:ea typeface="ＭＳ Ｐゴシック" charset="-128"/>
              </a:rPr>
              <a:t>état psychologique incompatible avec l</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état anxieux pendant l</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exposition à l</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objet phobique.</a:t>
            </a:r>
            <a:endParaRPr lang="fr-FR" altLang="x-none" sz="2400" dirty="0">
              <a:solidFill>
                <a:schemeClr val="tx2"/>
              </a:solidFill>
              <a:latin typeface="+mj-lt"/>
              <a:ea typeface="ＭＳ Ｐゴシック" charset="-128"/>
            </a:endParaRPr>
          </a:p>
          <a:p>
            <a:pPr eaLnBrk="1" hangingPunct="1">
              <a:lnSpc>
                <a:spcPct val="80000"/>
              </a:lnSpc>
              <a:buFont typeface="Wingdings" charset="2"/>
              <a:buNone/>
            </a:pPr>
            <a:endParaRPr lang="fr-FR" altLang="x-none" sz="2400" dirty="0">
              <a:solidFill>
                <a:schemeClr val="tx2"/>
              </a:solidFill>
              <a:latin typeface="+mj-lt"/>
              <a:ea typeface="ＭＳ Ｐゴシック" charset="-128"/>
            </a:endParaRPr>
          </a:p>
          <a:p>
            <a:pPr eaLnBrk="1" hangingPunct="1">
              <a:lnSpc>
                <a:spcPct val="80000"/>
              </a:lnSpc>
            </a:pPr>
            <a:endParaRPr lang="fr-FR" altLang="x-none" sz="2400" dirty="0">
              <a:latin typeface="+mj-lt"/>
              <a:ea typeface="ＭＳ Ｐゴシック" charset="-128"/>
            </a:endParaRPr>
          </a:p>
        </p:txBody>
      </p:sp>
      <p:pic>
        <p:nvPicPr>
          <p:cNvPr id="39940" name="Picture 5" descr="Wol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500" y="-5850"/>
            <a:ext cx="19685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Espace réservé du pied de page 4"/>
          <p:cNvSpPr txBox="1">
            <a:spLocks noGrp="1"/>
          </p:cNvSpPr>
          <p:nvPr/>
        </p:nvSpPr>
        <p:spPr bwMode="auto">
          <a:xfrm>
            <a:off x="4656138" y="62372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400">
                <a:solidFill>
                  <a:schemeClr val="tx1"/>
                </a:solidFill>
                <a:latin typeface="Times New Roman" charset="0"/>
              </a:rPr>
              <a:t>Evelyne Josse                 www.resilience-psy.com</a:t>
            </a:r>
          </a:p>
        </p:txBody>
      </p:sp>
      <p:sp>
        <p:nvSpPr>
          <p:cNvPr id="6" name="Titre 1">
            <a:extLst>
              <a:ext uri="{FF2B5EF4-FFF2-40B4-BE49-F238E27FC236}">
                <a16:creationId xmlns:a16="http://schemas.microsoft.com/office/drawing/2014/main" id="{BB8A6C9C-D54D-BD4E-B756-0D585FDDB01D}"/>
              </a:ext>
            </a:extLst>
          </p:cNvPr>
          <p:cNvSpPr txBox="1">
            <a:spLocks/>
          </p:cNvSpPr>
          <p:nvPr/>
        </p:nvSpPr>
        <p:spPr bwMode="gray">
          <a:xfrm>
            <a:off x="169818" y="53976"/>
            <a:ext cx="9820322" cy="13366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altLang="x-none" sz="2400">
                <a:solidFill>
                  <a:schemeClr val="tx1"/>
                </a:solidFill>
                <a:effectLst>
                  <a:outerShdw blurRad="38100" dist="38100" dir="2700000" algn="tl">
                    <a:srgbClr val="C0C0C0"/>
                  </a:outerShdw>
                </a:effectLst>
                <a:ea typeface="ＭＳ Ｐゴシック" charset="-128"/>
              </a:rPr>
              <a:t>L</a:t>
            </a:r>
            <a:r>
              <a:rPr lang="fr-BE" altLang="fr-FR" sz="2400">
                <a:solidFill>
                  <a:schemeClr val="tx1"/>
                </a:solidFill>
                <a:effectLst>
                  <a:outerShdw blurRad="38100" dist="38100" dir="2700000" algn="tl">
                    <a:srgbClr val="C0C0C0"/>
                  </a:outerShdw>
                </a:effectLst>
                <a:ea typeface="ＭＳ Ｐゴシック" charset="-128"/>
              </a:rPr>
              <a:t>’</a:t>
            </a:r>
            <a:r>
              <a:rPr lang="fr-BE" altLang="x-none" sz="2400">
                <a:solidFill>
                  <a:schemeClr val="tx1"/>
                </a:solidFill>
                <a:effectLst>
                  <a:outerShdw blurRad="38100" dist="38100" dir="2700000" algn="tl">
                    <a:srgbClr val="C0C0C0"/>
                  </a:outerShdw>
                </a:effectLst>
                <a:ea typeface="ＭＳ Ｐゴシック" charset="-128"/>
              </a:rPr>
              <a:t>évolution des théories psychodynamiques après la 2</a:t>
            </a:r>
            <a:r>
              <a:rPr lang="fr-BE" altLang="x-none" sz="2400" baseline="30000">
                <a:solidFill>
                  <a:schemeClr val="tx1"/>
                </a:solidFill>
                <a:effectLst>
                  <a:outerShdw blurRad="38100" dist="38100" dir="2700000" algn="tl">
                    <a:srgbClr val="C0C0C0"/>
                  </a:outerShdw>
                </a:effectLst>
                <a:ea typeface="ＭＳ Ｐゴシック" charset="-128"/>
              </a:rPr>
              <a:t>ème</a:t>
            </a:r>
            <a:r>
              <a:rPr lang="fr-BE" altLang="x-none" sz="2400">
                <a:solidFill>
                  <a:schemeClr val="tx1"/>
                </a:solidFill>
                <a:effectLst>
                  <a:outerShdw blurRad="38100" dist="38100" dir="2700000" algn="tl">
                    <a:srgbClr val="C0C0C0"/>
                  </a:outerShdw>
                </a:effectLst>
                <a:ea typeface="ＭＳ Ｐゴシック" charset="-128"/>
              </a:rPr>
              <a:t> guerre mondiale</a:t>
            </a:r>
            <a:endParaRPr lang="fr-BE" altLang="x-none" sz="2400" dirty="0">
              <a:solidFill>
                <a:schemeClr val="tx1"/>
              </a:solidFill>
              <a:ea typeface="ＭＳ Ｐゴシック" charset="-128"/>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dissolve">
                                      <p:cBhvr>
                                        <p:cTn id="7" dur="500"/>
                                        <p:tgtEl>
                                          <p:spTgt spid="126979">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animEffect transition="in" filter="dissolve">
                                      <p:cBhvr>
                                        <p:cTn id="11" dur="500"/>
                                        <p:tgtEl>
                                          <p:spTgt spid="126979">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animEffect transition="in" filter="dissolve">
                                      <p:cBhvr>
                                        <p:cTn id="15" dur="500"/>
                                        <p:tgtEl>
                                          <p:spTgt spid="126979">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39940"/>
                                        </p:tgtEl>
                                        <p:attrNameLst>
                                          <p:attrName>style.visibility</p:attrName>
                                        </p:attrNameLst>
                                      </p:cBhvr>
                                      <p:to>
                                        <p:strVal val="visible"/>
                                      </p:to>
                                    </p:set>
                                    <p:anim calcmode="lin" valueType="num">
                                      <p:cBhvr>
                                        <p:cTn id="18" dur="1000" fill="hold"/>
                                        <p:tgtEl>
                                          <p:spTgt spid="39940"/>
                                        </p:tgtEl>
                                        <p:attrNameLst>
                                          <p:attrName>ppt_w</p:attrName>
                                        </p:attrNameLst>
                                      </p:cBhvr>
                                      <p:tavLst>
                                        <p:tav tm="0">
                                          <p:val>
                                            <p:strVal val="#ppt_w*0.70"/>
                                          </p:val>
                                        </p:tav>
                                        <p:tav tm="100000">
                                          <p:val>
                                            <p:strVal val="#ppt_w"/>
                                          </p:val>
                                        </p:tav>
                                      </p:tavLst>
                                    </p:anim>
                                    <p:anim calcmode="lin" valueType="num">
                                      <p:cBhvr>
                                        <p:cTn id="19" dur="1000" fill="hold"/>
                                        <p:tgtEl>
                                          <p:spTgt spid="39940"/>
                                        </p:tgtEl>
                                        <p:attrNameLst>
                                          <p:attrName>ppt_h</p:attrName>
                                        </p:attrNameLst>
                                      </p:cBhvr>
                                      <p:tavLst>
                                        <p:tav tm="0">
                                          <p:val>
                                            <p:strVal val="#ppt_h"/>
                                          </p:val>
                                        </p:tav>
                                        <p:tav tm="100000">
                                          <p:val>
                                            <p:strVal val="#ppt_h"/>
                                          </p:val>
                                        </p:tav>
                                      </p:tavLst>
                                    </p:anim>
                                    <p:animEffect transition="in" filter="fade">
                                      <p:cBhvr>
                                        <p:cTn id="20" dur="1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1286147" y="0"/>
            <a:ext cx="8496300" cy="836613"/>
          </a:xfrm>
        </p:spPr>
        <p:txBody>
          <a:bodyPr rtlCol="0">
            <a:noAutofit/>
          </a:bodyPr>
          <a:lstStyle/>
          <a:p>
            <a:pPr>
              <a:defRPr/>
            </a:pPr>
            <a:r>
              <a:rPr lang="fr-FR" sz="3200" dirty="0">
                <a:solidFill>
                  <a:schemeClr val="tx1"/>
                </a:solidFill>
                <a:effectLst>
                  <a:outerShdw blurRad="38100" dist="38100" dir="2700000" algn="tl">
                    <a:srgbClr val="000000"/>
                  </a:outerShdw>
                </a:effectLst>
                <a:ea typeface="Tahoma" charset="0"/>
                <a:cs typeface="Tahoma" charset="0"/>
              </a:rPr>
              <a:t>La guerre du Vietnam </a:t>
            </a:r>
            <a:r>
              <a:rPr lang="fr-FR" sz="3200" dirty="0">
                <a:solidFill>
                  <a:schemeClr val="tx1"/>
                </a:solidFill>
                <a:ea typeface="Tahoma" charset="0"/>
                <a:cs typeface="Tahoma" charset="0"/>
              </a:rPr>
              <a:t>(1964-1975) </a:t>
            </a:r>
          </a:p>
        </p:txBody>
      </p:sp>
      <p:sp>
        <p:nvSpPr>
          <p:cNvPr id="78851" name="Rectangle 3"/>
          <p:cNvSpPr>
            <a:spLocks noGrp="1" noChangeArrowheads="1"/>
          </p:cNvSpPr>
          <p:nvPr>
            <p:ph type="body" idx="4294967295"/>
          </p:nvPr>
        </p:nvSpPr>
        <p:spPr>
          <a:xfrm>
            <a:off x="104503" y="1412876"/>
            <a:ext cx="6351860" cy="4683125"/>
          </a:xfrm>
        </p:spPr>
        <p:txBody>
          <a:bodyPr>
            <a:normAutofit/>
          </a:bodyPr>
          <a:lstStyle/>
          <a:p>
            <a:pPr eaLnBrk="1" hangingPunct="1">
              <a:defRPr/>
            </a:pPr>
            <a:r>
              <a:rPr lang="fr-BE" altLang="x-none" sz="2600" dirty="0">
                <a:solidFill>
                  <a:schemeClr val="tx2"/>
                </a:solidFill>
                <a:ea typeface="Tahoma" charset="0"/>
                <a:cs typeface="Tahoma" charset="0"/>
              </a:rPr>
              <a:t>Guerre de proximité et de basse intensité (guérilla).</a:t>
            </a:r>
          </a:p>
          <a:p>
            <a:pPr eaLnBrk="1" hangingPunct="1">
              <a:defRPr/>
            </a:pPr>
            <a:r>
              <a:rPr lang="fr-BE" altLang="x-none" sz="2600" dirty="0">
                <a:solidFill>
                  <a:schemeClr val="tx2"/>
                </a:solidFill>
                <a:ea typeface="Tahoma" charset="0"/>
                <a:cs typeface="Tahoma" charset="0"/>
              </a:rPr>
              <a:t>Impopulaire et perdue.</a:t>
            </a:r>
          </a:p>
          <a:p>
            <a:pPr algn="just" eaLnBrk="1" hangingPunct="1">
              <a:defRPr/>
            </a:pPr>
            <a:r>
              <a:rPr lang="fr-BE" altLang="x-none" sz="2600" dirty="0">
                <a:solidFill>
                  <a:schemeClr val="tx2"/>
                </a:solidFill>
                <a:ea typeface="Tahoma" charset="0"/>
                <a:cs typeface="Tahoma" charset="0"/>
              </a:rPr>
              <a:t>Hostilité de la population envers les vétérans </a:t>
            </a:r>
            <a:r>
              <a:rPr lang="fr-FR" altLang="x-none" sz="2600" dirty="0">
                <a:solidFill>
                  <a:schemeClr val="tx2"/>
                </a:solidFill>
                <a:ea typeface="Tahoma" charset="0"/>
                <a:cs typeface="Tahoma" charset="0"/>
              </a:rPr>
              <a:t>victimes de stéréotypes hostiles (marginaux, incapables de s</a:t>
            </a:r>
            <a:r>
              <a:rPr lang="fr-FR" altLang="fr-FR" sz="2600" dirty="0">
                <a:solidFill>
                  <a:schemeClr val="tx2"/>
                </a:solidFill>
                <a:ea typeface="Tahoma" charset="0"/>
                <a:cs typeface="Tahoma" charset="0"/>
              </a:rPr>
              <a:t>’</a:t>
            </a:r>
            <a:r>
              <a:rPr lang="fr-FR" altLang="x-none" sz="2600" dirty="0">
                <a:solidFill>
                  <a:schemeClr val="tx2"/>
                </a:solidFill>
                <a:ea typeface="Tahoma" charset="0"/>
                <a:cs typeface="Tahoma" charset="0"/>
              </a:rPr>
              <a:t>adapter à la société, drogués, perturbés psychologiquement, violents, déshumanisés, etc.)</a:t>
            </a:r>
          </a:p>
        </p:txBody>
      </p:sp>
      <p:pic>
        <p:nvPicPr>
          <p:cNvPr id="181251" name="Picture 5" descr="ésultat de recherche d'images pour &quot;ramb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100" y="28829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ésultat de recherche d'images pour &quot;ramb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410" y="0"/>
            <a:ext cx="311308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dissolve">
                                      <p:cBhvr>
                                        <p:cTn id="7" dur="500"/>
                                        <p:tgtEl>
                                          <p:spTgt spid="7885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8851">
                                            <p:txEl>
                                              <p:pRg st="0" end="0"/>
                                            </p:txEl>
                                          </p:spTgt>
                                        </p:tgtEl>
                                        <p:attrNameLst>
                                          <p:attrName>style.visibility</p:attrName>
                                        </p:attrNameLst>
                                      </p:cBhvr>
                                      <p:to>
                                        <p:strVal val="visible"/>
                                      </p:to>
                                    </p:set>
                                    <p:animEffect transition="in" filter="dissolve">
                                      <p:cBhvr>
                                        <p:cTn id="11" dur="500"/>
                                        <p:tgtEl>
                                          <p:spTgt spid="78851">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8851">
                                            <p:txEl>
                                              <p:pRg st="1" end="1"/>
                                            </p:txEl>
                                          </p:spTgt>
                                        </p:tgtEl>
                                        <p:attrNameLst>
                                          <p:attrName>style.visibility</p:attrName>
                                        </p:attrNameLst>
                                      </p:cBhvr>
                                      <p:to>
                                        <p:strVal val="visible"/>
                                      </p:to>
                                    </p:set>
                                    <p:animEffect transition="in" filter="dissolve">
                                      <p:cBhvr>
                                        <p:cTn id="15" dur="500"/>
                                        <p:tgtEl>
                                          <p:spTgt spid="78851">
                                            <p:txEl>
                                              <p:pRg st="1" end="1"/>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Effect transition="in" filter="dissolve">
                                      <p:cBhvr>
                                        <p:cTn id="19" dur="500"/>
                                        <p:tgtEl>
                                          <p:spTgt spid="78851">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72039"/>
                                        </p:tgtEl>
                                        <p:attrNameLst>
                                          <p:attrName>style.visibility</p:attrName>
                                        </p:attrNameLst>
                                      </p:cBhvr>
                                      <p:to>
                                        <p:strVal val="visible"/>
                                      </p:to>
                                    </p:set>
                                    <p:animEffect transition="in" filter="checkerboard(across)">
                                      <p:cBhvr>
                                        <p:cTn id="24" dur="500"/>
                                        <p:tgtEl>
                                          <p:spTgt spid="17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1" grpId="0" build="p" autoUpdateAnimBg="0" advAuto="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774826" y="333375"/>
            <a:ext cx="8569325" cy="719138"/>
          </a:xfrm>
        </p:spPr>
        <p:txBody>
          <a:bodyPr/>
          <a:lstStyle/>
          <a:p>
            <a:pPr eaLnBrk="1" hangingPunct="1"/>
            <a:r>
              <a:rPr lang="fr-BE" altLang="x-none" sz="3200" dirty="0">
                <a:solidFill>
                  <a:schemeClr val="tx1"/>
                </a:solidFill>
                <a:ea typeface="ＭＳ Ｐゴシック" charset="-128"/>
              </a:rPr>
              <a:t>Une reconnaissance du traumatisme</a:t>
            </a:r>
            <a:endParaRPr lang="fr-FR" altLang="x-none" sz="3200" dirty="0">
              <a:solidFill>
                <a:schemeClr val="tx1"/>
              </a:solidFill>
              <a:ea typeface="ＭＳ Ｐゴシック" charset="-128"/>
            </a:endParaRPr>
          </a:p>
        </p:txBody>
      </p:sp>
      <p:sp>
        <p:nvSpPr>
          <p:cNvPr id="77827" name="Rectangle 3"/>
          <p:cNvSpPr>
            <a:spLocks noGrp="1" noChangeArrowheads="1"/>
          </p:cNvSpPr>
          <p:nvPr>
            <p:ph type="body" idx="4294967295"/>
          </p:nvPr>
        </p:nvSpPr>
        <p:spPr>
          <a:xfrm>
            <a:off x="226922" y="2261916"/>
            <a:ext cx="11665131" cy="4752975"/>
          </a:xfrm>
        </p:spPr>
        <p:txBody>
          <a:bodyPr/>
          <a:lstStyle/>
          <a:p>
            <a:pPr algn="just" eaLnBrk="1" hangingPunct="1">
              <a:lnSpc>
                <a:spcPct val="70000"/>
              </a:lnSpc>
            </a:pPr>
            <a:r>
              <a:rPr lang="fr-FR" altLang="x-none" sz="2600" b="1" dirty="0">
                <a:solidFill>
                  <a:srgbClr val="3399FF"/>
                </a:solidFill>
                <a:latin typeface="+mj-lt"/>
                <a:ea typeface="ＭＳ Ｐゴシック" charset="-128"/>
              </a:rPr>
              <a:t>1972</a:t>
            </a:r>
            <a:r>
              <a:rPr lang="fr-FR" altLang="x-none" sz="2600" dirty="0">
                <a:latin typeface="+mj-lt"/>
                <a:ea typeface="ＭＳ Ｐゴシック" charset="-128"/>
              </a:rPr>
              <a:t> </a:t>
            </a:r>
            <a:r>
              <a:rPr lang="fr-FR" altLang="x-none" sz="2600" dirty="0">
                <a:solidFill>
                  <a:schemeClr val="tx2"/>
                </a:solidFill>
                <a:latin typeface="+mj-lt"/>
                <a:ea typeface="ＭＳ Ｐゴシック" charset="-128"/>
              </a:rPr>
              <a:t>: </a:t>
            </a:r>
            <a:r>
              <a:rPr lang="fr-FR" altLang="x-none" sz="2600" b="1" dirty="0" err="1">
                <a:solidFill>
                  <a:schemeClr val="tx2"/>
                </a:solidFill>
                <a:latin typeface="+mj-lt"/>
                <a:ea typeface="ＭＳ Ｐゴシック" charset="-128"/>
              </a:rPr>
              <a:t>Chaim</a:t>
            </a:r>
            <a:r>
              <a:rPr lang="fr-FR" altLang="x-none" sz="2600" b="1" dirty="0">
                <a:solidFill>
                  <a:schemeClr val="tx2"/>
                </a:solidFill>
                <a:latin typeface="+mj-lt"/>
                <a:ea typeface="ＭＳ Ｐゴシック" charset="-128"/>
              </a:rPr>
              <a:t> </a:t>
            </a:r>
            <a:r>
              <a:rPr lang="fr-FR" altLang="x-none" sz="2600" b="1" dirty="0" err="1">
                <a:solidFill>
                  <a:schemeClr val="tx2"/>
                </a:solidFill>
                <a:latin typeface="+mj-lt"/>
                <a:ea typeface="ＭＳ Ｐゴシック" charset="-128"/>
              </a:rPr>
              <a:t>Shatan</a:t>
            </a:r>
            <a:r>
              <a:rPr lang="fr-FR" altLang="x-none" sz="2600" dirty="0">
                <a:solidFill>
                  <a:schemeClr val="tx2"/>
                </a:solidFill>
                <a:latin typeface="+mj-lt"/>
                <a:ea typeface="ＭＳ Ｐゴシック" charset="-128"/>
              </a:rPr>
              <a:t>, psychiatre américain, </a:t>
            </a:r>
            <a:r>
              <a:rPr lang="fr-FR" altLang="x-none" sz="2600" b="1" i="1" dirty="0">
                <a:solidFill>
                  <a:schemeClr val="tx2"/>
                </a:solidFill>
                <a:latin typeface="+mj-lt"/>
                <a:ea typeface="ＭＳ Ｐゴシック" charset="-128"/>
              </a:rPr>
              <a:t>Post-Vietnam syndrome </a:t>
            </a:r>
            <a:r>
              <a:rPr lang="fr-FR" altLang="x-none" sz="2600" dirty="0">
                <a:solidFill>
                  <a:schemeClr val="tx2"/>
                </a:solidFill>
                <a:latin typeface="+mj-lt"/>
                <a:ea typeface="ＭＳ Ｐゴシック" charset="-128"/>
              </a:rPr>
              <a:t>: trouble massif (accès de </a:t>
            </a:r>
            <a:r>
              <a:rPr lang="fr-FR" altLang="x-none" sz="2600" b="1" dirty="0">
                <a:solidFill>
                  <a:schemeClr val="tx2"/>
                </a:solidFill>
                <a:latin typeface="+mj-lt"/>
                <a:ea typeface="ＭＳ Ｐゴシック" charset="-128"/>
              </a:rPr>
              <a:t>rage</a:t>
            </a:r>
            <a:r>
              <a:rPr lang="fr-FR" altLang="x-none" sz="2600" dirty="0">
                <a:solidFill>
                  <a:schemeClr val="tx2"/>
                </a:solidFill>
                <a:latin typeface="+mj-lt"/>
                <a:ea typeface="ＭＳ Ｐゴシック" charset="-128"/>
              </a:rPr>
              <a:t>, </a:t>
            </a:r>
            <a:r>
              <a:rPr lang="fr-FR" altLang="x-none" sz="2600" b="1" dirty="0">
                <a:solidFill>
                  <a:schemeClr val="tx2"/>
                </a:solidFill>
                <a:latin typeface="+mj-lt"/>
                <a:ea typeface="ＭＳ Ｐゴシック" charset="-128"/>
              </a:rPr>
              <a:t>comportements impulsifs violents</a:t>
            </a:r>
            <a:r>
              <a:rPr lang="fr-FR" altLang="x-none" sz="2600" dirty="0">
                <a:solidFill>
                  <a:schemeClr val="tx2"/>
                </a:solidFill>
                <a:latin typeface="+mj-lt"/>
                <a:ea typeface="ＭＳ Ｐゴシック" charset="-128"/>
              </a:rPr>
              <a:t>, </a:t>
            </a:r>
            <a:r>
              <a:rPr lang="fr-FR" altLang="x-none" sz="2600" b="1" dirty="0">
                <a:solidFill>
                  <a:schemeClr val="tx2"/>
                </a:solidFill>
                <a:latin typeface="+mj-lt"/>
                <a:ea typeface="ＭＳ Ｐゴシック" charset="-128"/>
              </a:rPr>
              <a:t>culpabilité</a:t>
            </a:r>
            <a:r>
              <a:rPr lang="fr-FR" altLang="x-none" sz="2600" dirty="0">
                <a:solidFill>
                  <a:schemeClr val="tx2"/>
                </a:solidFill>
                <a:latin typeface="+mj-lt"/>
                <a:ea typeface="ＭＳ Ｐゴシック" charset="-128"/>
              </a:rPr>
              <a:t>, </a:t>
            </a:r>
            <a:r>
              <a:rPr lang="fr-FR" altLang="x-none" sz="2600" b="1" dirty="0">
                <a:solidFill>
                  <a:schemeClr val="tx2"/>
                </a:solidFill>
                <a:latin typeface="+mj-lt"/>
                <a:ea typeface="ＭＳ Ｐゴシック" charset="-128"/>
              </a:rPr>
              <a:t>torpeur</a:t>
            </a:r>
            <a:r>
              <a:rPr lang="fr-FR" altLang="x-none" sz="2600" dirty="0">
                <a:solidFill>
                  <a:schemeClr val="tx2"/>
                </a:solidFill>
                <a:latin typeface="+mj-lt"/>
                <a:ea typeface="ＭＳ Ｐゴシック" charset="-128"/>
              </a:rPr>
              <a:t> psychique, sentiment d</a:t>
            </a:r>
            <a:r>
              <a:rPr lang="fr-FR" altLang="fr-FR" sz="2600" dirty="0">
                <a:solidFill>
                  <a:schemeClr val="tx2"/>
                </a:solidFill>
                <a:latin typeface="+mj-lt"/>
                <a:ea typeface="ＭＳ Ｐゴシック" charset="-128"/>
              </a:rPr>
              <a:t>’</a:t>
            </a:r>
            <a:r>
              <a:rPr lang="fr-FR" altLang="x-none" sz="2600" dirty="0">
                <a:solidFill>
                  <a:schemeClr val="tx2"/>
                </a:solidFill>
                <a:latin typeface="+mj-lt"/>
                <a:ea typeface="ＭＳ Ｐゴシック" charset="-128"/>
              </a:rPr>
              <a:t>être un </a:t>
            </a:r>
            <a:r>
              <a:rPr lang="fr-FR" altLang="x-none" sz="2600" b="1" dirty="0">
                <a:solidFill>
                  <a:schemeClr val="tx2"/>
                </a:solidFill>
                <a:latin typeface="+mj-lt"/>
                <a:ea typeface="ＭＳ Ｐゴシック" charset="-128"/>
              </a:rPr>
              <a:t>bouc-émissaire</a:t>
            </a:r>
            <a:r>
              <a:rPr lang="fr-FR" altLang="x-none" sz="2600" dirty="0">
                <a:solidFill>
                  <a:schemeClr val="tx2"/>
                </a:solidFill>
                <a:latin typeface="+mj-lt"/>
                <a:ea typeface="ＭＳ Ｐゴシック" charset="-128"/>
              </a:rPr>
              <a:t>),</a:t>
            </a:r>
            <a:r>
              <a:rPr lang="fr-FR" altLang="x-none" sz="2600" b="1" dirty="0">
                <a:solidFill>
                  <a:schemeClr val="tx2"/>
                </a:solidFill>
                <a:latin typeface="+mj-lt"/>
                <a:ea typeface="ＭＳ Ｐゴシック" charset="-128"/>
              </a:rPr>
              <a:t> expression différée</a:t>
            </a:r>
            <a:r>
              <a:rPr lang="fr-FR" altLang="x-none" sz="2600" dirty="0">
                <a:solidFill>
                  <a:schemeClr val="tx2"/>
                </a:solidFill>
                <a:latin typeface="+mj-lt"/>
                <a:ea typeface="ＭＳ Ｐゴシック" charset="-128"/>
              </a:rPr>
              <a:t> (plusieurs mois après la démobilisation).</a:t>
            </a:r>
          </a:p>
          <a:p>
            <a:pPr algn="just" eaLnBrk="1" hangingPunct="1">
              <a:lnSpc>
                <a:spcPct val="70000"/>
              </a:lnSpc>
            </a:pPr>
            <a:r>
              <a:rPr lang="fr-FR" altLang="x-none" sz="2600" b="1" dirty="0">
                <a:solidFill>
                  <a:srgbClr val="3399FF"/>
                </a:solidFill>
                <a:latin typeface="+mj-lt"/>
                <a:ea typeface="ＭＳ Ｐゴシック" charset="-128"/>
              </a:rPr>
              <a:t>1975</a:t>
            </a:r>
            <a:r>
              <a:rPr lang="fr-FR" altLang="x-none" sz="2600" dirty="0">
                <a:latin typeface="+mj-lt"/>
                <a:ea typeface="ＭＳ Ｐゴシック" charset="-128"/>
              </a:rPr>
              <a:t> </a:t>
            </a:r>
            <a:r>
              <a:rPr lang="fr-FR" altLang="x-none" sz="2600" dirty="0">
                <a:solidFill>
                  <a:schemeClr val="tx2"/>
                </a:solidFill>
                <a:latin typeface="+mj-lt"/>
                <a:ea typeface="ＭＳ Ｐゴシック" charset="-128"/>
              </a:rPr>
              <a:t>: les séquelles tardives présentées par un nombre croissant de vétérans attirent l</a:t>
            </a:r>
            <a:r>
              <a:rPr lang="fr-FR" altLang="fr-FR" sz="2600" dirty="0">
                <a:solidFill>
                  <a:schemeClr val="tx2"/>
                </a:solidFill>
                <a:latin typeface="+mj-lt"/>
                <a:ea typeface="ＭＳ Ｐゴシック" charset="-128"/>
              </a:rPr>
              <a:t>’</a:t>
            </a:r>
            <a:r>
              <a:rPr lang="fr-FR" altLang="x-none" sz="2600" dirty="0">
                <a:solidFill>
                  <a:schemeClr val="tx2"/>
                </a:solidFill>
                <a:latin typeface="+mj-lt"/>
                <a:ea typeface="ＭＳ Ｐゴシック" charset="-128"/>
              </a:rPr>
              <a:t>attention des professionnels et des pouvoirs publics. </a:t>
            </a:r>
          </a:p>
          <a:p>
            <a:pPr algn="just" eaLnBrk="1" hangingPunct="1">
              <a:lnSpc>
                <a:spcPct val="70000"/>
              </a:lnSpc>
            </a:pPr>
            <a:r>
              <a:rPr lang="fr-FR" altLang="x-none" sz="2600" b="1" dirty="0">
                <a:solidFill>
                  <a:srgbClr val="3399FF"/>
                </a:solidFill>
                <a:latin typeface="+mj-lt"/>
                <a:ea typeface="ＭＳ Ｐゴシック" charset="-128"/>
              </a:rPr>
              <a:t>1980</a:t>
            </a:r>
            <a:r>
              <a:rPr lang="fr-FR" altLang="x-none" sz="2600" dirty="0">
                <a:solidFill>
                  <a:schemeClr val="tx2"/>
                </a:solidFill>
                <a:latin typeface="+mj-lt"/>
                <a:ea typeface="ＭＳ Ｐゴシック" charset="-128"/>
              </a:rPr>
              <a:t> : l’ESPT est reconnu par l</a:t>
            </a:r>
            <a:r>
              <a:rPr lang="fr-FR" altLang="fr-FR" sz="2600" dirty="0">
                <a:solidFill>
                  <a:schemeClr val="tx2"/>
                </a:solidFill>
                <a:latin typeface="+mj-lt"/>
                <a:ea typeface="ＭＳ Ｐゴシック" charset="-128"/>
              </a:rPr>
              <a:t>’</a:t>
            </a:r>
            <a:r>
              <a:rPr lang="fr-FR" altLang="x-none" sz="2600" dirty="0">
                <a:solidFill>
                  <a:schemeClr val="tx2"/>
                </a:solidFill>
                <a:latin typeface="+mj-lt"/>
                <a:ea typeface="ＭＳ Ｐゴシック" charset="-128"/>
              </a:rPr>
              <a:t>administration des anciens combattants comme une infirmité ouvrant droit à réparation financière.</a:t>
            </a:r>
            <a:endParaRPr lang="fr-BE" altLang="x-none" sz="2600" dirty="0">
              <a:latin typeface="+mj-lt"/>
              <a:ea typeface="ＭＳ Ｐゴシック" charset="-128"/>
            </a:endParaRPr>
          </a:p>
          <a:p>
            <a:pPr eaLnBrk="1" hangingPunct="1">
              <a:lnSpc>
                <a:spcPct val="70000"/>
              </a:lnSpc>
              <a:buFont typeface="Wingdings" charset="2"/>
              <a:buNone/>
            </a:pPr>
            <a:endParaRPr lang="fr-FR" altLang="x-none" sz="2600" dirty="0">
              <a:latin typeface="+mj-lt"/>
              <a:ea typeface="ＭＳ Ｐゴシック" charset="-128"/>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3"/>
          <p:cNvSpPr>
            <a:spLocks noGrp="1" noChangeArrowheads="1"/>
          </p:cNvSpPr>
          <p:nvPr>
            <p:ph type="body" idx="4294967295"/>
          </p:nvPr>
        </p:nvSpPr>
        <p:spPr>
          <a:xfrm>
            <a:off x="222069" y="404814"/>
            <a:ext cx="10855234" cy="5691187"/>
          </a:xfrm>
        </p:spPr>
        <p:txBody>
          <a:bodyPr>
            <a:normAutofit/>
          </a:bodyPr>
          <a:lstStyle/>
          <a:p>
            <a:pPr eaLnBrk="1" hangingPunct="1">
              <a:lnSpc>
                <a:spcPct val="70000"/>
              </a:lnSpc>
            </a:pPr>
            <a:r>
              <a:rPr lang="fr-BE" altLang="x-none" sz="2400" b="1" dirty="0">
                <a:solidFill>
                  <a:srgbClr val="3399FF"/>
                </a:solidFill>
                <a:latin typeface="+mj-lt"/>
                <a:ea typeface="ＭＳ Ｐゴシック" charset="-128"/>
              </a:rPr>
              <a:t>1980</a:t>
            </a:r>
            <a:r>
              <a:rPr lang="fr-BE" altLang="x-none" sz="2400" dirty="0">
                <a:solidFill>
                  <a:schemeClr val="tx2"/>
                </a:solidFill>
                <a:latin typeface="+mj-lt"/>
                <a:ea typeface="ＭＳ Ｐゴシック" charset="-128"/>
              </a:rPr>
              <a:t> : </a:t>
            </a:r>
            <a:r>
              <a:rPr lang="fr-BE" altLang="x-none" sz="2400" b="1" dirty="0">
                <a:solidFill>
                  <a:schemeClr val="tx2"/>
                </a:solidFill>
                <a:latin typeface="+mj-lt"/>
                <a:ea typeface="ＭＳ Ｐゴシック" charset="-128"/>
              </a:rPr>
              <a:t>introduction du PTSD dans le DSM-III</a:t>
            </a:r>
          </a:p>
          <a:p>
            <a:pPr eaLnBrk="1" hangingPunct="1">
              <a:lnSpc>
                <a:spcPct val="70000"/>
              </a:lnSpc>
            </a:pPr>
            <a:r>
              <a:rPr lang="fr-BE" altLang="x-none" sz="2400" dirty="0">
                <a:solidFill>
                  <a:schemeClr val="tx2"/>
                </a:solidFill>
                <a:latin typeface="+mj-lt"/>
                <a:ea typeface="ＭＳ Ｐゴシック" charset="-128"/>
              </a:rPr>
              <a:t>Une réelle victoire : </a:t>
            </a:r>
          </a:p>
          <a:p>
            <a:pPr lvl="1" eaLnBrk="1" hangingPunct="1">
              <a:lnSpc>
                <a:spcPct val="70000"/>
              </a:lnSpc>
            </a:pPr>
            <a:r>
              <a:rPr lang="fr-BE" altLang="x-none" sz="2400" dirty="0">
                <a:solidFill>
                  <a:schemeClr val="tx2"/>
                </a:solidFill>
                <a:latin typeface="+mj-lt"/>
                <a:ea typeface="ＭＳ Ｐゴシック" charset="-128"/>
              </a:rPr>
              <a:t>Reconnaissance malgré des enjeux financiers importants.</a:t>
            </a:r>
          </a:p>
          <a:p>
            <a:pPr lvl="1" eaLnBrk="1" hangingPunct="1">
              <a:lnSpc>
                <a:spcPct val="70000"/>
              </a:lnSpc>
            </a:pPr>
            <a:r>
              <a:rPr lang="fr-FR" altLang="x-none" sz="2400" dirty="0">
                <a:solidFill>
                  <a:schemeClr val="tx2"/>
                </a:solidFill>
                <a:latin typeface="+mj-lt"/>
                <a:ea typeface="ＭＳ Ｐゴシック" charset="-128"/>
              </a:rPr>
              <a:t>Hypothèse </a:t>
            </a:r>
            <a:r>
              <a:rPr lang="fr-FR" altLang="x-none" sz="2400" dirty="0" err="1">
                <a:solidFill>
                  <a:schemeClr val="tx2"/>
                </a:solidFill>
                <a:latin typeface="+mj-lt"/>
                <a:ea typeface="ＭＳ Ｐゴシック" charset="-128"/>
              </a:rPr>
              <a:t>étiopathogénique</a:t>
            </a:r>
            <a:r>
              <a:rPr lang="fr-FR" altLang="x-none" sz="2400" dirty="0">
                <a:solidFill>
                  <a:schemeClr val="tx2"/>
                </a:solidFill>
                <a:latin typeface="+mj-lt"/>
                <a:ea typeface="ＭＳ Ｐゴシック" charset="-128"/>
              </a:rPr>
              <a:t> dans une nosographie qui se veut descriptive et sans référence à un modèle théorique.</a:t>
            </a:r>
          </a:p>
          <a:p>
            <a:pPr lvl="1" eaLnBrk="1" hangingPunct="1">
              <a:lnSpc>
                <a:spcPct val="70000"/>
              </a:lnSpc>
            </a:pPr>
            <a:r>
              <a:rPr lang="fr-BE" altLang="x-none" sz="2400" dirty="0">
                <a:solidFill>
                  <a:schemeClr val="tx2"/>
                </a:solidFill>
                <a:latin typeface="+mj-lt"/>
                <a:ea typeface="ＭＳ Ｐゴシック" charset="-128"/>
              </a:rPr>
              <a:t>Les troubles résultent d</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un agent extérieur et non d</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une vulnérabilité personnelle.</a:t>
            </a:r>
          </a:p>
          <a:p>
            <a:pPr lvl="1" eaLnBrk="1" hangingPunct="1">
              <a:lnSpc>
                <a:spcPct val="70000"/>
              </a:lnSpc>
            </a:pPr>
            <a:r>
              <a:rPr lang="fr-BE" altLang="x-none" sz="2400" dirty="0">
                <a:solidFill>
                  <a:schemeClr val="tx2"/>
                </a:solidFill>
                <a:latin typeface="+mj-lt"/>
                <a:ea typeface="ＭＳ Ｐゴシック" charset="-128"/>
              </a:rPr>
              <a:t>Les auteurs d</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exaction peuvent être victimes.</a:t>
            </a:r>
          </a:p>
          <a:p>
            <a:pPr lvl="1" eaLnBrk="1" hangingPunct="1">
              <a:lnSpc>
                <a:spcPct val="70000"/>
              </a:lnSpc>
            </a:pPr>
            <a:r>
              <a:rPr lang="fr-BE" altLang="x-none" sz="2400" dirty="0">
                <a:solidFill>
                  <a:schemeClr val="tx2"/>
                </a:solidFill>
                <a:latin typeface="+mj-lt"/>
                <a:ea typeface="ＭＳ Ｐゴシック" charset="-128"/>
              </a:rPr>
              <a:t>Les troubles ne sont pas uniquement l</a:t>
            </a:r>
            <a:r>
              <a:rPr lang="fr-BE" altLang="fr-FR" sz="2400" dirty="0">
                <a:solidFill>
                  <a:schemeClr val="tx2"/>
                </a:solidFill>
                <a:latin typeface="+mj-lt"/>
                <a:ea typeface="ＭＳ Ｐゴシック" charset="-128"/>
              </a:rPr>
              <a:t>’</a:t>
            </a:r>
            <a:r>
              <a:rPr lang="fr-BE" altLang="x-none" sz="2400" dirty="0">
                <a:solidFill>
                  <a:schemeClr val="tx2"/>
                </a:solidFill>
                <a:latin typeface="+mj-lt"/>
                <a:ea typeface="ＭＳ Ｐゴシック" charset="-128"/>
              </a:rPr>
              <a:t>apanage des événements liés à la guerre.</a:t>
            </a:r>
          </a:p>
          <a:p>
            <a:pPr eaLnBrk="1" hangingPunct="1">
              <a:lnSpc>
                <a:spcPct val="70000"/>
              </a:lnSpc>
              <a:buFont typeface="Wingdings" charset="2"/>
              <a:buNone/>
            </a:pPr>
            <a:r>
              <a:rPr lang="fr-FR" altLang="x-none" sz="2400" b="1" i="1" dirty="0">
                <a:solidFill>
                  <a:schemeClr val="tx2"/>
                </a:solidFill>
                <a:latin typeface="+mj-lt"/>
                <a:ea typeface="ＭＳ Ｐゴシック" charset="-128"/>
              </a:rPr>
              <a:t>La pression exercée par les vétérans et les pacifistes (impopularité de la guerre du Vietnam) ainsi que par les féministes ont joué un rôle essentiel!</a:t>
            </a:r>
          </a:p>
          <a:p>
            <a:pPr eaLnBrk="1" hangingPunct="1">
              <a:lnSpc>
                <a:spcPct val="70000"/>
              </a:lnSpc>
              <a:buFont typeface="Wingdings" charset="2"/>
              <a:buNone/>
            </a:pPr>
            <a:r>
              <a:rPr lang="fr-BE" altLang="x-none" sz="2400" b="1" i="1" dirty="0">
                <a:solidFill>
                  <a:schemeClr val="tx2"/>
                </a:solidFill>
                <a:latin typeface="+mj-lt"/>
                <a:ea typeface="ＭＳ Ｐゴシック" charset="-128"/>
              </a:rPr>
              <a:t>Le traumatisme psychique est enfin reconnu… grâce au contexte!</a:t>
            </a:r>
            <a:endParaRPr lang="fr-FR" altLang="x-none" sz="2400" dirty="0">
              <a:solidFill>
                <a:schemeClr val="tx2"/>
              </a:solidFill>
              <a:latin typeface="+mj-lt"/>
              <a:ea typeface="ＭＳ Ｐゴシック" charset="-128"/>
            </a:endParaRPr>
          </a:p>
        </p:txBody>
      </p:sp>
      <p:sp>
        <p:nvSpPr>
          <p:cNvPr id="183298" name="Espace réservé du pied de page 4"/>
          <p:cNvSpPr txBox="1">
            <a:spLocks noGrp="1"/>
          </p:cNvSpPr>
          <p:nvPr/>
        </p:nvSpPr>
        <p:spPr bwMode="auto">
          <a:xfrm>
            <a:off x="4656138" y="62372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en-US" altLang="x-none" sz="1400">
                <a:solidFill>
                  <a:schemeClr val="tx1"/>
                </a:solidFill>
                <a:latin typeface="Times New Roman" charset="0"/>
              </a:rPr>
              <a:t>Evelyne Josse                 www.resilience-psy.com</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rrowheads="1"/>
          </p:cNvSpPr>
          <p:nvPr>
            <p:ph type="body" idx="1"/>
          </p:nvPr>
        </p:nvSpPr>
        <p:spPr>
          <a:xfrm>
            <a:off x="1825625" y="2941956"/>
            <a:ext cx="8540750" cy="4498975"/>
          </a:xfrm>
        </p:spPr>
        <p:txBody>
          <a:bodyPr>
            <a:normAutofit/>
          </a:bodyPr>
          <a:lstStyle/>
          <a:p>
            <a:pPr algn="ctr" eaLnBrk="1" hangingPunct="1">
              <a:buFont typeface="Arial" charset="0"/>
              <a:buNone/>
              <a:defRPr/>
            </a:pPr>
            <a:r>
              <a:rPr lang="fr-FR" altLang="x-none" sz="6000" dirty="0">
                <a:solidFill>
                  <a:schemeClr val="accent1">
                    <a:lumMod val="60000"/>
                    <a:lumOff val="40000"/>
                  </a:schemeClr>
                </a:solidFill>
                <a:effectLst>
                  <a:outerShdw blurRad="38100" dist="38100" dir="2700000" algn="tl">
                    <a:srgbClr val="C0C0C0"/>
                  </a:outerShdw>
                </a:effectLst>
                <a:latin typeface="Tahoma" charset="0"/>
                <a:ea typeface="ＭＳ Ｐゴシック" charset="-128"/>
              </a:rPr>
              <a:t>3. La clinique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8640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86402">
                                            <p:txEl>
                                              <p:pRg st="0" end="0"/>
                                            </p:txEl>
                                          </p:spTgt>
                                        </p:tgtEl>
                                        <p:attrNameLst>
                                          <p:attrName>ppt_w</p:attrName>
                                        </p:attrNameLst>
                                      </p:cBhvr>
                                    </p:anim>
                                    <p:anim by="(#ppt_w*0.50)" calcmode="lin" valueType="num">
                                      <p:cBhvr>
                                        <p:cTn id="8" dur="500" decel="50000" autoRev="1" fill="hold">
                                          <p:stCondLst>
                                            <p:cond delay="0"/>
                                          </p:stCondLst>
                                        </p:cTn>
                                        <p:tgtEl>
                                          <p:spTgt spid="486402">
                                            <p:txEl>
                                              <p:pRg st="0" end="0"/>
                                            </p:txEl>
                                          </p:spTgt>
                                        </p:tgtEl>
                                        <p:attrNameLst>
                                          <p:attrName>ppt_x</p:attrName>
                                        </p:attrNameLst>
                                      </p:cBhvr>
                                    </p:anim>
                                    <p:anim from="(-#ppt_h/2)" to="(#ppt_y)" calcmode="lin" valueType="num">
                                      <p:cBhvr>
                                        <p:cTn id="9" dur="1000" fill="hold">
                                          <p:stCondLst>
                                            <p:cond delay="0"/>
                                          </p:stCondLst>
                                        </p:cTn>
                                        <p:tgtEl>
                                          <p:spTgt spid="486402">
                                            <p:txEl>
                                              <p:pRg st="0" end="0"/>
                                            </p:txEl>
                                          </p:spTgt>
                                        </p:tgtEl>
                                        <p:attrNameLst>
                                          <p:attrName>ppt_y</p:attrName>
                                        </p:attrNameLst>
                                      </p:cBhvr>
                                    </p:anim>
                                    <p:animRot by="21600000">
                                      <p:cBhvr>
                                        <p:cTn id="10" dur="1000" fill="hold">
                                          <p:stCondLst>
                                            <p:cond delay="0"/>
                                          </p:stCondLst>
                                        </p:cTn>
                                        <p:tgtEl>
                                          <p:spTgt spid="48640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2"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rrowheads="1"/>
          </p:cNvSpPr>
          <p:nvPr>
            <p:ph type="body" idx="1"/>
          </p:nvPr>
        </p:nvSpPr>
        <p:spPr>
          <a:xfrm>
            <a:off x="1521279" y="2771413"/>
            <a:ext cx="8540750" cy="4997450"/>
          </a:xfrm>
        </p:spPr>
        <p:txBody>
          <a:bodyPr>
            <a:normAutofit/>
          </a:bodyPr>
          <a:lstStyle/>
          <a:p>
            <a:pPr algn="just" eaLnBrk="1" hangingPunct="1">
              <a:buFont typeface="Wingdings" charset="2"/>
              <a:buChar char="ü"/>
            </a:pPr>
            <a:r>
              <a:rPr lang="fr-FR" altLang="x-none" sz="2400" b="1" dirty="0">
                <a:latin typeface="+mj-lt"/>
                <a:ea typeface="ＭＳ Ｐゴシック" charset="-128"/>
              </a:rPr>
              <a:t>Réaction de stress normale, adaptative</a:t>
            </a:r>
          </a:p>
          <a:p>
            <a:pPr algn="just" eaLnBrk="1" hangingPunct="1">
              <a:buFont typeface="Wingdings" charset="2"/>
              <a:buChar char="ü"/>
            </a:pPr>
            <a:r>
              <a:rPr lang="fr-FR" altLang="x-none" sz="2400" b="1" dirty="0">
                <a:latin typeface="+mj-lt"/>
                <a:ea typeface="ＭＳ Ｐゴシック" charset="-128"/>
              </a:rPr>
              <a:t>Réactions de stress dépassé, inadaptées</a:t>
            </a:r>
          </a:p>
          <a:p>
            <a:pPr algn="just" eaLnBrk="1" hangingPunct="1">
              <a:buFont typeface="Wingdings" charset="2"/>
              <a:buChar char="ü"/>
            </a:pPr>
            <a:r>
              <a:rPr lang="fr-FR" altLang="x-none" sz="2400" b="1" dirty="0">
                <a:latin typeface="+mj-lt"/>
                <a:ea typeface="ＭＳ Ｐゴシック" charset="-128"/>
              </a:rPr>
              <a:t>Réactions </a:t>
            </a:r>
            <a:r>
              <a:rPr lang="fr-FR" altLang="x-none" sz="2400" b="1" dirty="0" err="1">
                <a:latin typeface="+mj-lt"/>
                <a:ea typeface="ＭＳ Ｐゴシック" charset="-128"/>
              </a:rPr>
              <a:t>névropathiques</a:t>
            </a:r>
            <a:endParaRPr lang="fr-FR" altLang="x-none" sz="2400" b="1"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p:txBody>
      </p:sp>
      <p:sp>
        <p:nvSpPr>
          <p:cNvPr id="186370" name="Rectangle 3"/>
          <p:cNvSpPr>
            <a:spLocks noGrp="1" noRot="1" noChangeArrowheads="1"/>
          </p:cNvSpPr>
          <p:nvPr>
            <p:ph type="title"/>
          </p:nvPr>
        </p:nvSpPr>
        <p:spPr/>
        <p:txBody>
          <a:bodyPr/>
          <a:lstStyle/>
          <a:p>
            <a:pPr eaLnBrk="1" hangingPunct="1"/>
            <a:r>
              <a:rPr lang="fr-FR" altLang="x-none" sz="4000" dirty="0">
                <a:ea typeface="ＭＳ Ｐゴシック" charset="-128"/>
              </a:rPr>
              <a:t>3. La clinique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rrowheads="1"/>
          </p:cNvSpPr>
          <p:nvPr>
            <p:ph type="body" idx="1"/>
          </p:nvPr>
        </p:nvSpPr>
        <p:spPr>
          <a:xfrm>
            <a:off x="1825625" y="2771412"/>
            <a:ext cx="8540750" cy="4997450"/>
          </a:xfrm>
        </p:spPr>
        <p:txBody>
          <a:bodyPr>
            <a:normAutofit/>
          </a:bodyPr>
          <a:lstStyle/>
          <a:p>
            <a:pPr algn="just" eaLnBrk="1" hangingPunct="1">
              <a:buFont typeface="Wingdings" charset="2"/>
              <a:buChar char="ü"/>
            </a:pPr>
            <a:r>
              <a:rPr lang="fr-FR" altLang="x-none" sz="2400" b="1" dirty="0">
                <a:solidFill>
                  <a:srgbClr val="FF0000"/>
                </a:solidFill>
                <a:latin typeface="+mj-lt"/>
                <a:ea typeface="ＭＳ Ｐゴシック" charset="-128"/>
              </a:rPr>
              <a:t>Réaction de stress normale, adaptative</a:t>
            </a:r>
          </a:p>
          <a:p>
            <a:pPr algn="just" eaLnBrk="1" hangingPunct="1">
              <a:buFont typeface="Wingdings" charset="2"/>
              <a:buChar char="ü"/>
            </a:pPr>
            <a:r>
              <a:rPr lang="fr-FR" altLang="x-none" sz="2400" b="1" dirty="0">
                <a:latin typeface="+mj-lt"/>
                <a:ea typeface="ＭＳ Ｐゴシック" charset="-128"/>
              </a:rPr>
              <a:t>Réactions de stress dépassé, inadaptées</a:t>
            </a:r>
          </a:p>
          <a:p>
            <a:pPr algn="just" eaLnBrk="1" hangingPunct="1">
              <a:buFont typeface="Wingdings" charset="2"/>
              <a:buChar char="ü"/>
            </a:pPr>
            <a:r>
              <a:rPr lang="fr-FR" altLang="x-none" sz="2400" b="1" dirty="0">
                <a:latin typeface="+mj-lt"/>
                <a:ea typeface="ＭＳ Ｐゴシック" charset="-128"/>
              </a:rPr>
              <a:t>Réactions </a:t>
            </a:r>
            <a:r>
              <a:rPr lang="fr-FR" altLang="x-none" sz="2400" b="1" dirty="0" err="1">
                <a:latin typeface="+mj-lt"/>
                <a:ea typeface="ＭＳ Ｐゴシック" charset="-128"/>
              </a:rPr>
              <a:t>névropathiques</a:t>
            </a:r>
            <a:endParaRPr lang="fr-FR" altLang="x-none" sz="2400" b="1"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a:p>
            <a:pPr algn="just" eaLnBrk="1" hangingPunct="1">
              <a:buFont typeface="Wingdings" charset="2"/>
              <a:buChar char="ü"/>
            </a:pPr>
            <a:endParaRPr lang="fr-FR" altLang="x-none" sz="2400" dirty="0">
              <a:latin typeface="+mj-lt"/>
              <a:ea typeface="ＭＳ Ｐゴシック" charset="-128"/>
            </a:endParaRPr>
          </a:p>
        </p:txBody>
      </p:sp>
      <p:sp>
        <p:nvSpPr>
          <p:cNvPr id="188418" name="Rectangle 3"/>
          <p:cNvSpPr>
            <a:spLocks noGrp="1" noRot="1" noChangeArrowheads="1"/>
          </p:cNvSpPr>
          <p:nvPr>
            <p:ph type="title"/>
          </p:nvPr>
        </p:nvSpPr>
        <p:spPr/>
        <p:txBody>
          <a:bodyPr/>
          <a:lstStyle/>
          <a:p>
            <a:pPr eaLnBrk="1" hangingPunct="1"/>
            <a:r>
              <a:rPr lang="fr-FR" altLang="x-none" sz="4000" dirty="0">
                <a:ea typeface="ＭＳ Ｐゴシック" charset="-128"/>
              </a:rPr>
              <a:t>3. La clinique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465" name="Group 2"/>
          <p:cNvGrpSpPr>
            <a:grpSpLocks/>
          </p:cNvGrpSpPr>
          <p:nvPr/>
        </p:nvGrpSpPr>
        <p:grpSpPr bwMode="auto">
          <a:xfrm>
            <a:off x="1276202" y="287390"/>
            <a:ext cx="9818756" cy="1269559"/>
            <a:chOff x="456" y="197"/>
            <a:chExt cx="4848" cy="542"/>
          </a:xfrm>
        </p:grpSpPr>
        <p:sp>
          <p:nvSpPr>
            <p:cNvPr id="190565" name="AutoShape 3"/>
            <p:cNvSpPr>
              <a:spLocks noChangeArrowheads="1"/>
            </p:cNvSpPr>
            <p:nvPr/>
          </p:nvSpPr>
          <p:spPr bwMode="auto">
            <a:xfrm>
              <a:off x="456" y="197"/>
              <a:ext cx="4848" cy="480"/>
            </a:xfrm>
            <a:prstGeom prst="roundRect">
              <a:avLst>
                <a:gd name="adj" fmla="val 16667"/>
              </a:avLst>
            </a:prstGeom>
            <a:gradFill rotWithShape="0">
              <a:gsLst>
                <a:gs pos="0">
                  <a:srgbClr val="006600"/>
                </a:gs>
                <a:gs pos="50000">
                  <a:srgbClr val="FFFFCC"/>
                </a:gs>
                <a:gs pos="100000">
                  <a:srgbClr val="006600"/>
                </a:gs>
              </a:gsLst>
              <a:lin ang="5400000" scaled="1"/>
            </a:gradFill>
            <a:ln w="9525">
              <a:solidFill>
                <a:schemeClr val="tx1"/>
              </a:solidFill>
              <a:round/>
              <a:headEnd/>
              <a:tailEnd/>
            </a:ln>
          </p:spPr>
          <p:txBody>
            <a:bodyPr wrap="none"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endParaRPr lang="x-none" altLang="x-none">
                <a:solidFill>
                  <a:schemeClr val="tx1"/>
                </a:solidFill>
                <a:latin typeface="+mj-lt"/>
              </a:endParaRPr>
            </a:p>
          </p:txBody>
        </p:sp>
        <p:sp>
          <p:nvSpPr>
            <p:cNvPr id="147460" name="Text Box 4"/>
            <p:cNvSpPr txBox="1">
              <a:spLocks noChangeArrowheads="1"/>
            </p:cNvSpPr>
            <p:nvPr/>
          </p:nvSpPr>
          <p:spPr bwMode="auto">
            <a:xfrm>
              <a:off x="492" y="216"/>
              <a:ext cx="4776" cy="523"/>
            </a:xfrm>
            <a:prstGeom prst="rect">
              <a:avLst/>
            </a:prstGeom>
            <a:noFill/>
            <a:ln w="9525">
              <a:noFill/>
              <a:miter lim="800000"/>
              <a:headEnd/>
              <a:tailEnd/>
            </a:ln>
            <a:effectLst/>
          </p:spPr>
          <p:txBody>
            <a:bodyPr>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eaLnBrk="1" hangingPunct="1">
                <a:defRPr/>
              </a:pPr>
              <a:r>
                <a:rPr lang="fr-CH" altLang="x-none" dirty="0">
                  <a:solidFill>
                    <a:srgbClr val="CC3300"/>
                  </a:solidFill>
                  <a:effectLst>
                    <a:outerShdw blurRad="38100" dist="38100" dir="2700000" algn="tl">
                      <a:srgbClr val="C0C0C0"/>
                    </a:outerShdw>
                  </a:effectLst>
                  <a:latin typeface="+mj-lt"/>
                </a:rPr>
                <a:t>RÉACTIONS PHYSIOLOGIQUES DE L</a:t>
              </a:r>
              <a:r>
                <a:rPr lang="fr-CH" altLang="fr-FR" dirty="0">
                  <a:solidFill>
                    <a:srgbClr val="CC3300"/>
                  </a:solidFill>
                  <a:effectLst>
                    <a:outerShdw blurRad="38100" dist="38100" dir="2700000" algn="tl">
                      <a:srgbClr val="C0C0C0"/>
                    </a:outerShdw>
                  </a:effectLst>
                  <a:latin typeface="+mj-lt"/>
                </a:rPr>
                <a:t>’</a:t>
              </a:r>
              <a:r>
                <a:rPr lang="fr-CH" altLang="x-none" dirty="0">
                  <a:solidFill>
                    <a:srgbClr val="CC3300"/>
                  </a:solidFill>
                  <a:effectLst>
                    <a:outerShdw blurRad="38100" dist="38100" dir="2700000" algn="tl">
                      <a:srgbClr val="C0C0C0"/>
                    </a:outerShdw>
                  </a:effectLst>
                  <a:latin typeface="+mj-lt"/>
                </a:rPr>
                <a:t>ORGANISME DEVANT UNE SITUATION DE STRESS</a:t>
              </a:r>
              <a:endParaRPr lang="fr-FR" altLang="x-none" dirty="0">
                <a:solidFill>
                  <a:srgbClr val="CC3300"/>
                </a:solidFill>
                <a:effectLst>
                  <a:outerShdw blurRad="38100" dist="38100" dir="2700000" algn="tl">
                    <a:srgbClr val="C0C0C0"/>
                  </a:outerShdw>
                </a:effectLst>
                <a:latin typeface="+mj-lt"/>
              </a:endParaRPr>
            </a:p>
          </p:txBody>
        </p:sp>
      </p:grpSp>
      <p:grpSp>
        <p:nvGrpSpPr>
          <p:cNvPr id="3" name="Group 5"/>
          <p:cNvGrpSpPr>
            <a:grpSpLocks/>
          </p:cNvGrpSpPr>
          <p:nvPr/>
        </p:nvGrpSpPr>
        <p:grpSpPr bwMode="auto">
          <a:xfrm>
            <a:off x="5027614" y="4529138"/>
            <a:ext cx="2136775" cy="1947862"/>
            <a:chOff x="822" y="1684"/>
            <a:chExt cx="489" cy="413"/>
          </a:xfrm>
        </p:grpSpPr>
        <p:sp>
          <p:nvSpPr>
            <p:cNvPr id="190511" name="Freeform 6"/>
            <p:cNvSpPr>
              <a:spLocks/>
            </p:cNvSpPr>
            <p:nvPr/>
          </p:nvSpPr>
          <p:spPr bwMode="auto">
            <a:xfrm>
              <a:off x="822" y="1684"/>
              <a:ext cx="489" cy="413"/>
            </a:xfrm>
            <a:custGeom>
              <a:avLst/>
              <a:gdLst>
                <a:gd name="T0" fmla="*/ 0 w 1959"/>
                <a:gd name="T1" fmla="*/ 0 h 1650"/>
                <a:gd name="T2" fmla="*/ 0 w 1959"/>
                <a:gd name="T3" fmla="*/ 0 h 1650"/>
                <a:gd name="T4" fmla="*/ 0 w 1959"/>
                <a:gd name="T5" fmla="*/ 0 h 1650"/>
                <a:gd name="T6" fmla="*/ 0 w 1959"/>
                <a:gd name="T7" fmla="*/ 0 h 1650"/>
                <a:gd name="T8" fmla="*/ 0 w 1959"/>
                <a:gd name="T9" fmla="*/ 0 h 1650"/>
                <a:gd name="T10" fmla="*/ 0 w 1959"/>
                <a:gd name="T11" fmla="*/ 0 h 1650"/>
                <a:gd name="T12" fmla="*/ 0 w 1959"/>
                <a:gd name="T13" fmla="*/ 0 h 1650"/>
                <a:gd name="T14" fmla="*/ 0 w 1959"/>
                <a:gd name="T15" fmla="*/ 0 h 1650"/>
                <a:gd name="T16" fmla="*/ 0 w 1959"/>
                <a:gd name="T17" fmla="*/ 0 h 1650"/>
                <a:gd name="T18" fmla="*/ 0 w 1959"/>
                <a:gd name="T19" fmla="*/ 0 h 1650"/>
                <a:gd name="T20" fmla="*/ 0 w 1959"/>
                <a:gd name="T21" fmla="*/ 0 h 1650"/>
                <a:gd name="T22" fmla="*/ 0 w 1959"/>
                <a:gd name="T23" fmla="*/ 0 h 1650"/>
                <a:gd name="T24" fmla="*/ 0 w 1959"/>
                <a:gd name="T25" fmla="*/ 0 h 1650"/>
                <a:gd name="T26" fmla="*/ 0 w 1959"/>
                <a:gd name="T27" fmla="*/ 0 h 1650"/>
                <a:gd name="T28" fmla="*/ 0 w 1959"/>
                <a:gd name="T29" fmla="*/ 0 h 1650"/>
                <a:gd name="T30" fmla="*/ 0 w 1959"/>
                <a:gd name="T31" fmla="*/ 0 h 1650"/>
                <a:gd name="T32" fmla="*/ 0 w 1959"/>
                <a:gd name="T33" fmla="*/ 0 h 1650"/>
                <a:gd name="T34" fmla="*/ 0 w 1959"/>
                <a:gd name="T35" fmla="*/ 0 h 1650"/>
                <a:gd name="T36" fmla="*/ 0 w 1959"/>
                <a:gd name="T37" fmla="*/ 0 h 1650"/>
                <a:gd name="T38" fmla="*/ 0 w 1959"/>
                <a:gd name="T39" fmla="*/ 0 h 1650"/>
                <a:gd name="T40" fmla="*/ 0 w 1959"/>
                <a:gd name="T41" fmla="*/ 0 h 1650"/>
                <a:gd name="T42" fmla="*/ 0 w 1959"/>
                <a:gd name="T43" fmla="*/ 0 h 1650"/>
                <a:gd name="T44" fmla="*/ 0 w 1959"/>
                <a:gd name="T45" fmla="*/ 0 h 1650"/>
                <a:gd name="T46" fmla="*/ 0 w 1959"/>
                <a:gd name="T47" fmla="*/ 0 h 1650"/>
                <a:gd name="T48" fmla="*/ 0 w 1959"/>
                <a:gd name="T49" fmla="*/ 0 h 1650"/>
                <a:gd name="T50" fmla="*/ 0 w 1959"/>
                <a:gd name="T51" fmla="*/ 0 h 1650"/>
                <a:gd name="T52" fmla="*/ 0 w 1959"/>
                <a:gd name="T53" fmla="*/ 0 h 1650"/>
                <a:gd name="T54" fmla="*/ 0 w 1959"/>
                <a:gd name="T55" fmla="*/ 0 h 1650"/>
                <a:gd name="T56" fmla="*/ 0 w 1959"/>
                <a:gd name="T57" fmla="*/ 0 h 1650"/>
                <a:gd name="T58" fmla="*/ 0 w 1959"/>
                <a:gd name="T59" fmla="*/ 0 h 1650"/>
                <a:gd name="T60" fmla="*/ 0 w 1959"/>
                <a:gd name="T61" fmla="*/ 0 h 1650"/>
                <a:gd name="T62" fmla="*/ 0 w 1959"/>
                <a:gd name="T63" fmla="*/ 0 h 1650"/>
                <a:gd name="T64" fmla="*/ 0 w 1959"/>
                <a:gd name="T65" fmla="*/ 0 h 1650"/>
                <a:gd name="T66" fmla="*/ 0 w 1959"/>
                <a:gd name="T67" fmla="*/ 0 h 1650"/>
                <a:gd name="T68" fmla="*/ 0 w 1959"/>
                <a:gd name="T69" fmla="*/ 0 h 1650"/>
                <a:gd name="T70" fmla="*/ 0 w 1959"/>
                <a:gd name="T71" fmla="*/ 0 h 1650"/>
                <a:gd name="T72" fmla="*/ 0 w 1959"/>
                <a:gd name="T73" fmla="*/ 0 h 1650"/>
                <a:gd name="T74" fmla="*/ 0 w 1959"/>
                <a:gd name="T75" fmla="*/ 0 h 1650"/>
                <a:gd name="T76" fmla="*/ 0 w 1959"/>
                <a:gd name="T77" fmla="*/ 0 h 1650"/>
                <a:gd name="T78" fmla="*/ 0 w 1959"/>
                <a:gd name="T79" fmla="*/ 0 h 1650"/>
                <a:gd name="T80" fmla="*/ 0 w 1959"/>
                <a:gd name="T81" fmla="*/ 0 h 1650"/>
                <a:gd name="T82" fmla="*/ 0 w 1959"/>
                <a:gd name="T83" fmla="*/ 0 h 1650"/>
                <a:gd name="T84" fmla="*/ 0 w 1959"/>
                <a:gd name="T85" fmla="*/ 0 h 1650"/>
                <a:gd name="T86" fmla="*/ 0 w 1959"/>
                <a:gd name="T87" fmla="*/ 0 h 1650"/>
                <a:gd name="T88" fmla="*/ 0 w 1959"/>
                <a:gd name="T89" fmla="*/ 0 h 1650"/>
                <a:gd name="T90" fmla="*/ 0 w 1959"/>
                <a:gd name="T91" fmla="*/ 0 h 1650"/>
                <a:gd name="T92" fmla="*/ 0 w 1959"/>
                <a:gd name="T93" fmla="*/ 0 h 1650"/>
                <a:gd name="T94" fmla="*/ 0 w 1959"/>
                <a:gd name="T95" fmla="*/ 0 h 1650"/>
                <a:gd name="T96" fmla="*/ 0 w 1959"/>
                <a:gd name="T97" fmla="*/ 0 h 1650"/>
                <a:gd name="T98" fmla="*/ 0 w 1959"/>
                <a:gd name="T99" fmla="*/ 0 h 1650"/>
                <a:gd name="T100" fmla="*/ 0 w 1959"/>
                <a:gd name="T101" fmla="*/ 0 h 1650"/>
                <a:gd name="T102" fmla="*/ 0 w 1959"/>
                <a:gd name="T103" fmla="*/ 0 h 1650"/>
                <a:gd name="T104" fmla="*/ 0 w 1959"/>
                <a:gd name="T105" fmla="*/ 0 h 1650"/>
                <a:gd name="T106" fmla="*/ 0 w 1959"/>
                <a:gd name="T107" fmla="*/ 0 h 1650"/>
                <a:gd name="T108" fmla="*/ 0 w 1959"/>
                <a:gd name="T109" fmla="*/ 0 h 1650"/>
                <a:gd name="T110" fmla="*/ 0 w 1959"/>
                <a:gd name="T111" fmla="*/ 0 h 1650"/>
                <a:gd name="T112" fmla="*/ 0 w 1959"/>
                <a:gd name="T113" fmla="*/ 0 h 1650"/>
                <a:gd name="T114" fmla="*/ 0 w 1959"/>
                <a:gd name="T115" fmla="*/ 0 h 16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59"/>
                <a:gd name="T175" fmla="*/ 0 h 1650"/>
                <a:gd name="T176" fmla="*/ 1959 w 1959"/>
                <a:gd name="T177" fmla="*/ 1650 h 16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59" h="1650">
                  <a:moveTo>
                    <a:pt x="99" y="382"/>
                  </a:moveTo>
                  <a:lnTo>
                    <a:pt x="96" y="378"/>
                  </a:lnTo>
                  <a:lnTo>
                    <a:pt x="89" y="367"/>
                  </a:lnTo>
                  <a:lnTo>
                    <a:pt x="77" y="350"/>
                  </a:lnTo>
                  <a:lnTo>
                    <a:pt x="63" y="329"/>
                  </a:lnTo>
                  <a:lnTo>
                    <a:pt x="49" y="305"/>
                  </a:lnTo>
                  <a:lnTo>
                    <a:pt x="35" y="282"/>
                  </a:lnTo>
                  <a:lnTo>
                    <a:pt x="24" y="259"/>
                  </a:lnTo>
                  <a:lnTo>
                    <a:pt x="15" y="239"/>
                  </a:lnTo>
                  <a:lnTo>
                    <a:pt x="8" y="215"/>
                  </a:lnTo>
                  <a:lnTo>
                    <a:pt x="3" y="187"/>
                  </a:lnTo>
                  <a:lnTo>
                    <a:pt x="0" y="157"/>
                  </a:lnTo>
                  <a:lnTo>
                    <a:pt x="1" y="126"/>
                  </a:lnTo>
                  <a:lnTo>
                    <a:pt x="6" y="95"/>
                  </a:lnTo>
                  <a:lnTo>
                    <a:pt x="19" y="67"/>
                  </a:lnTo>
                  <a:lnTo>
                    <a:pt x="39" y="43"/>
                  </a:lnTo>
                  <a:lnTo>
                    <a:pt x="67" y="24"/>
                  </a:lnTo>
                  <a:lnTo>
                    <a:pt x="84" y="17"/>
                  </a:lnTo>
                  <a:lnTo>
                    <a:pt x="103" y="10"/>
                  </a:lnTo>
                  <a:lnTo>
                    <a:pt x="123" y="5"/>
                  </a:lnTo>
                  <a:lnTo>
                    <a:pt x="144" y="2"/>
                  </a:lnTo>
                  <a:lnTo>
                    <a:pt x="165" y="0"/>
                  </a:lnTo>
                  <a:lnTo>
                    <a:pt x="187" y="0"/>
                  </a:lnTo>
                  <a:lnTo>
                    <a:pt x="209" y="2"/>
                  </a:lnTo>
                  <a:lnTo>
                    <a:pt x="233" y="5"/>
                  </a:lnTo>
                  <a:lnTo>
                    <a:pt x="254" y="11"/>
                  </a:lnTo>
                  <a:lnTo>
                    <a:pt x="276" y="19"/>
                  </a:lnTo>
                  <a:lnTo>
                    <a:pt x="297" y="30"/>
                  </a:lnTo>
                  <a:lnTo>
                    <a:pt x="317" y="44"/>
                  </a:lnTo>
                  <a:lnTo>
                    <a:pt x="335" y="60"/>
                  </a:lnTo>
                  <a:lnTo>
                    <a:pt x="353" y="79"/>
                  </a:lnTo>
                  <a:lnTo>
                    <a:pt x="369" y="101"/>
                  </a:lnTo>
                  <a:lnTo>
                    <a:pt x="383" y="127"/>
                  </a:lnTo>
                  <a:lnTo>
                    <a:pt x="405" y="175"/>
                  </a:lnTo>
                  <a:lnTo>
                    <a:pt x="420" y="211"/>
                  </a:lnTo>
                  <a:lnTo>
                    <a:pt x="430" y="238"/>
                  </a:lnTo>
                  <a:lnTo>
                    <a:pt x="436" y="255"/>
                  </a:lnTo>
                  <a:lnTo>
                    <a:pt x="437" y="267"/>
                  </a:lnTo>
                  <a:lnTo>
                    <a:pt x="437" y="273"/>
                  </a:lnTo>
                  <a:lnTo>
                    <a:pt x="436" y="276"/>
                  </a:lnTo>
                  <a:lnTo>
                    <a:pt x="434" y="276"/>
                  </a:lnTo>
                  <a:lnTo>
                    <a:pt x="438" y="275"/>
                  </a:lnTo>
                  <a:lnTo>
                    <a:pt x="450" y="273"/>
                  </a:lnTo>
                  <a:lnTo>
                    <a:pt x="465" y="269"/>
                  </a:lnTo>
                  <a:lnTo>
                    <a:pt x="486" y="266"/>
                  </a:lnTo>
                  <a:lnTo>
                    <a:pt x="508" y="263"/>
                  </a:lnTo>
                  <a:lnTo>
                    <a:pt x="531" y="262"/>
                  </a:lnTo>
                  <a:lnTo>
                    <a:pt x="554" y="262"/>
                  </a:lnTo>
                  <a:lnTo>
                    <a:pt x="575" y="266"/>
                  </a:lnTo>
                  <a:lnTo>
                    <a:pt x="576" y="264"/>
                  </a:lnTo>
                  <a:lnTo>
                    <a:pt x="578" y="260"/>
                  </a:lnTo>
                  <a:lnTo>
                    <a:pt x="584" y="253"/>
                  </a:lnTo>
                  <a:lnTo>
                    <a:pt x="590" y="243"/>
                  </a:lnTo>
                  <a:lnTo>
                    <a:pt x="599" y="233"/>
                  </a:lnTo>
                  <a:lnTo>
                    <a:pt x="608" y="221"/>
                  </a:lnTo>
                  <a:lnTo>
                    <a:pt x="621" y="208"/>
                  </a:lnTo>
                  <a:lnTo>
                    <a:pt x="635" y="194"/>
                  </a:lnTo>
                  <a:lnTo>
                    <a:pt x="650" y="182"/>
                  </a:lnTo>
                  <a:lnTo>
                    <a:pt x="667" y="169"/>
                  </a:lnTo>
                  <a:lnTo>
                    <a:pt x="686" y="156"/>
                  </a:lnTo>
                  <a:lnTo>
                    <a:pt x="705" y="144"/>
                  </a:lnTo>
                  <a:lnTo>
                    <a:pt x="728" y="135"/>
                  </a:lnTo>
                  <a:lnTo>
                    <a:pt x="750" y="127"/>
                  </a:lnTo>
                  <a:lnTo>
                    <a:pt x="774" y="121"/>
                  </a:lnTo>
                  <a:lnTo>
                    <a:pt x="800" y="117"/>
                  </a:lnTo>
                  <a:lnTo>
                    <a:pt x="802" y="113"/>
                  </a:lnTo>
                  <a:lnTo>
                    <a:pt x="808" y="99"/>
                  </a:lnTo>
                  <a:lnTo>
                    <a:pt x="819" y="80"/>
                  </a:lnTo>
                  <a:lnTo>
                    <a:pt x="833" y="59"/>
                  </a:lnTo>
                  <a:lnTo>
                    <a:pt x="850" y="40"/>
                  </a:lnTo>
                  <a:lnTo>
                    <a:pt x="871" y="25"/>
                  </a:lnTo>
                  <a:lnTo>
                    <a:pt x="894" y="17"/>
                  </a:lnTo>
                  <a:lnTo>
                    <a:pt x="921" y="19"/>
                  </a:lnTo>
                  <a:lnTo>
                    <a:pt x="926" y="19"/>
                  </a:lnTo>
                  <a:lnTo>
                    <a:pt x="940" y="21"/>
                  </a:lnTo>
                  <a:lnTo>
                    <a:pt x="960" y="24"/>
                  </a:lnTo>
                  <a:lnTo>
                    <a:pt x="984" y="29"/>
                  </a:lnTo>
                  <a:lnTo>
                    <a:pt x="1011" y="39"/>
                  </a:lnTo>
                  <a:lnTo>
                    <a:pt x="1039" y="53"/>
                  </a:lnTo>
                  <a:lnTo>
                    <a:pt x="1066" y="73"/>
                  </a:lnTo>
                  <a:lnTo>
                    <a:pt x="1089" y="99"/>
                  </a:lnTo>
                  <a:lnTo>
                    <a:pt x="1102" y="121"/>
                  </a:lnTo>
                  <a:lnTo>
                    <a:pt x="1109" y="140"/>
                  </a:lnTo>
                  <a:lnTo>
                    <a:pt x="1112" y="154"/>
                  </a:lnTo>
                  <a:lnTo>
                    <a:pt x="1113" y="158"/>
                  </a:lnTo>
                  <a:lnTo>
                    <a:pt x="1115" y="159"/>
                  </a:lnTo>
                  <a:lnTo>
                    <a:pt x="1120" y="162"/>
                  </a:lnTo>
                  <a:lnTo>
                    <a:pt x="1128" y="165"/>
                  </a:lnTo>
                  <a:lnTo>
                    <a:pt x="1137" y="170"/>
                  </a:lnTo>
                  <a:lnTo>
                    <a:pt x="1150" y="175"/>
                  </a:lnTo>
                  <a:lnTo>
                    <a:pt x="1164" y="182"/>
                  </a:lnTo>
                  <a:lnTo>
                    <a:pt x="1181" y="189"/>
                  </a:lnTo>
                  <a:lnTo>
                    <a:pt x="1197" y="197"/>
                  </a:lnTo>
                  <a:lnTo>
                    <a:pt x="1213" y="206"/>
                  </a:lnTo>
                  <a:lnTo>
                    <a:pt x="1231" y="214"/>
                  </a:lnTo>
                  <a:lnTo>
                    <a:pt x="1248" y="224"/>
                  </a:lnTo>
                  <a:lnTo>
                    <a:pt x="1265" y="234"/>
                  </a:lnTo>
                  <a:lnTo>
                    <a:pt x="1280" y="243"/>
                  </a:lnTo>
                  <a:lnTo>
                    <a:pt x="1294" y="253"/>
                  </a:lnTo>
                  <a:lnTo>
                    <a:pt x="1307" y="261"/>
                  </a:lnTo>
                  <a:lnTo>
                    <a:pt x="1317" y="270"/>
                  </a:lnTo>
                  <a:lnTo>
                    <a:pt x="1330" y="282"/>
                  </a:lnTo>
                  <a:lnTo>
                    <a:pt x="1345" y="295"/>
                  </a:lnTo>
                  <a:lnTo>
                    <a:pt x="1359" y="306"/>
                  </a:lnTo>
                  <a:lnTo>
                    <a:pt x="1374" y="318"/>
                  </a:lnTo>
                  <a:lnTo>
                    <a:pt x="1391" y="331"/>
                  </a:lnTo>
                  <a:lnTo>
                    <a:pt x="1406" y="341"/>
                  </a:lnTo>
                  <a:lnTo>
                    <a:pt x="1422" y="353"/>
                  </a:lnTo>
                  <a:lnTo>
                    <a:pt x="1437" y="364"/>
                  </a:lnTo>
                  <a:lnTo>
                    <a:pt x="1453" y="374"/>
                  </a:lnTo>
                  <a:lnTo>
                    <a:pt x="1467" y="383"/>
                  </a:lnTo>
                  <a:lnTo>
                    <a:pt x="1481" y="393"/>
                  </a:lnTo>
                  <a:lnTo>
                    <a:pt x="1495" y="401"/>
                  </a:lnTo>
                  <a:lnTo>
                    <a:pt x="1506" y="409"/>
                  </a:lnTo>
                  <a:lnTo>
                    <a:pt x="1518" y="417"/>
                  </a:lnTo>
                  <a:lnTo>
                    <a:pt x="1527" y="423"/>
                  </a:lnTo>
                  <a:lnTo>
                    <a:pt x="1535" y="429"/>
                  </a:lnTo>
                  <a:lnTo>
                    <a:pt x="1546" y="437"/>
                  </a:lnTo>
                  <a:lnTo>
                    <a:pt x="1560" y="448"/>
                  </a:lnTo>
                  <a:lnTo>
                    <a:pt x="1574" y="460"/>
                  </a:lnTo>
                  <a:lnTo>
                    <a:pt x="1590" y="476"/>
                  </a:lnTo>
                  <a:lnTo>
                    <a:pt x="1608" y="494"/>
                  </a:lnTo>
                  <a:lnTo>
                    <a:pt x="1624" y="515"/>
                  </a:lnTo>
                  <a:lnTo>
                    <a:pt x="1641" y="540"/>
                  </a:lnTo>
                  <a:lnTo>
                    <a:pt x="1657" y="568"/>
                  </a:lnTo>
                  <a:lnTo>
                    <a:pt x="1671" y="598"/>
                  </a:lnTo>
                  <a:lnTo>
                    <a:pt x="1684" y="633"/>
                  </a:lnTo>
                  <a:lnTo>
                    <a:pt x="1694" y="670"/>
                  </a:lnTo>
                  <a:lnTo>
                    <a:pt x="1702" y="712"/>
                  </a:lnTo>
                  <a:lnTo>
                    <a:pt x="1707" y="758"/>
                  </a:lnTo>
                  <a:lnTo>
                    <a:pt x="1707" y="808"/>
                  </a:lnTo>
                  <a:lnTo>
                    <a:pt x="1704" y="862"/>
                  </a:lnTo>
                  <a:lnTo>
                    <a:pt x="1694" y="920"/>
                  </a:lnTo>
                  <a:lnTo>
                    <a:pt x="1698" y="924"/>
                  </a:lnTo>
                  <a:lnTo>
                    <a:pt x="1709" y="932"/>
                  </a:lnTo>
                  <a:lnTo>
                    <a:pt x="1726" y="943"/>
                  </a:lnTo>
                  <a:lnTo>
                    <a:pt x="1748" y="960"/>
                  </a:lnTo>
                  <a:lnTo>
                    <a:pt x="1774" y="978"/>
                  </a:lnTo>
                  <a:lnTo>
                    <a:pt x="1803" y="998"/>
                  </a:lnTo>
                  <a:lnTo>
                    <a:pt x="1834" y="1019"/>
                  </a:lnTo>
                  <a:lnTo>
                    <a:pt x="1866" y="1040"/>
                  </a:lnTo>
                  <a:lnTo>
                    <a:pt x="1886" y="1055"/>
                  </a:lnTo>
                  <a:lnTo>
                    <a:pt x="1904" y="1074"/>
                  </a:lnTo>
                  <a:lnTo>
                    <a:pt x="1922" y="1097"/>
                  </a:lnTo>
                  <a:lnTo>
                    <a:pt x="1937" y="1124"/>
                  </a:lnTo>
                  <a:lnTo>
                    <a:pt x="1949" y="1155"/>
                  </a:lnTo>
                  <a:lnTo>
                    <a:pt x="1957" y="1187"/>
                  </a:lnTo>
                  <a:lnTo>
                    <a:pt x="1959" y="1223"/>
                  </a:lnTo>
                  <a:lnTo>
                    <a:pt x="1956" y="1260"/>
                  </a:lnTo>
                  <a:lnTo>
                    <a:pt x="1946" y="1299"/>
                  </a:lnTo>
                  <a:lnTo>
                    <a:pt x="1928" y="1338"/>
                  </a:lnTo>
                  <a:lnTo>
                    <a:pt x="1902" y="1379"/>
                  </a:lnTo>
                  <a:lnTo>
                    <a:pt x="1866" y="1418"/>
                  </a:lnTo>
                  <a:lnTo>
                    <a:pt x="1819" y="1458"/>
                  </a:lnTo>
                  <a:lnTo>
                    <a:pt x="1761" y="1498"/>
                  </a:lnTo>
                  <a:lnTo>
                    <a:pt x="1691" y="1535"/>
                  </a:lnTo>
                  <a:lnTo>
                    <a:pt x="1607" y="1571"/>
                  </a:lnTo>
                  <a:lnTo>
                    <a:pt x="1604" y="1571"/>
                  </a:lnTo>
                  <a:lnTo>
                    <a:pt x="1598" y="1572"/>
                  </a:lnTo>
                  <a:lnTo>
                    <a:pt x="1589" y="1575"/>
                  </a:lnTo>
                  <a:lnTo>
                    <a:pt x="1577" y="1577"/>
                  </a:lnTo>
                  <a:lnTo>
                    <a:pt x="1565" y="1579"/>
                  </a:lnTo>
                  <a:lnTo>
                    <a:pt x="1549" y="1583"/>
                  </a:lnTo>
                  <a:lnTo>
                    <a:pt x="1533" y="1585"/>
                  </a:lnTo>
                  <a:lnTo>
                    <a:pt x="1518" y="1589"/>
                  </a:lnTo>
                  <a:lnTo>
                    <a:pt x="1503" y="1591"/>
                  </a:lnTo>
                  <a:lnTo>
                    <a:pt x="1489" y="1592"/>
                  </a:lnTo>
                  <a:lnTo>
                    <a:pt x="1477" y="1593"/>
                  </a:lnTo>
                  <a:lnTo>
                    <a:pt x="1468" y="1594"/>
                  </a:lnTo>
                  <a:lnTo>
                    <a:pt x="1461" y="1593"/>
                  </a:lnTo>
                  <a:lnTo>
                    <a:pt x="1458" y="1592"/>
                  </a:lnTo>
                  <a:lnTo>
                    <a:pt x="1460" y="1590"/>
                  </a:lnTo>
                  <a:lnTo>
                    <a:pt x="1467" y="1585"/>
                  </a:lnTo>
                  <a:lnTo>
                    <a:pt x="1497" y="1569"/>
                  </a:lnTo>
                  <a:lnTo>
                    <a:pt x="1527" y="1551"/>
                  </a:lnTo>
                  <a:lnTo>
                    <a:pt x="1556" y="1535"/>
                  </a:lnTo>
                  <a:lnTo>
                    <a:pt x="1586" y="1517"/>
                  </a:lnTo>
                  <a:lnTo>
                    <a:pt x="1615" y="1501"/>
                  </a:lnTo>
                  <a:lnTo>
                    <a:pt x="1642" y="1485"/>
                  </a:lnTo>
                  <a:lnTo>
                    <a:pt x="1667" y="1468"/>
                  </a:lnTo>
                  <a:lnTo>
                    <a:pt x="1692" y="1453"/>
                  </a:lnTo>
                  <a:lnTo>
                    <a:pt x="1715" y="1438"/>
                  </a:lnTo>
                  <a:lnTo>
                    <a:pt x="1736" y="1424"/>
                  </a:lnTo>
                  <a:lnTo>
                    <a:pt x="1755" y="1410"/>
                  </a:lnTo>
                  <a:lnTo>
                    <a:pt x="1771" y="1398"/>
                  </a:lnTo>
                  <a:lnTo>
                    <a:pt x="1785" y="1386"/>
                  </a:lnTo>
                  <a:lnTo>
                    <a:pt x="1797" y="1375"/>
                  </a:lnTo>
                  <a:lnTo>
                    <a:pt x="1805" y="1366"/>
                  </a:lnTo>
                  <a:lnTo>
                    <a:pt x="1811" y="1358"/>
                  </a:lnTo>
                  <a:lnTo>
                    <a:pt x="1816" y="1348"/>
                  </a:lnTo>
                  <a:lnTo>
                    <a:pt x="1823" y="1338"/>
                  </a:lnTo>
                  <a:lnTo>
                    <a:pt x="1830" y="1324"/>
                  </a:lnTo>
                  <a:lnTo>
                    <a:pt x="1838" y="1309"/>
                  </a:lnTo>
                  <a:lnTo>
                    <a:pt x="1845" y="1292"/>
                  </a:lnTo>
                  <a:lnTo>
                    <a:pt x="1851" y="1275"/>
                  </a:lnTo>
                  <a:lnTo>
                    <a:pt x="1853" y="1256"/>
                  </a:lnTo>
                  <a:lnTo>
                    <a:pt x="1853" y="1235"/>
                  </a:lnTo>
                  <a:lnTo>
                    <a:pt x="1848" y="1215"/>
                  </a:lnTo>
                  <a:lnTo>
                    <a:pt x="1839" y="1194"/>
                  </a:lnTo>
                  <a:lnTo>
                    <a:pt x="1824" y="1172"/>
                  </a:lnTo>
                  <a:lnTo>
                    <a:pt x="1802" y="1151"/>
                  </a:lnTo>
                  <a:lnTo>
                    <a:pt x="1771" y="1129"/>
                  </a:lnTo>
                  <a:lnTo>
                    <a:pt x="1732" y="1108"/>
                  </a:lnTo>
                  <a:lnTo>
                    <a:pt x="1684" y="1088"/>
                  </a:lnTo>
                  <a:lnTo>
                    <a:pt x="1624" y="1068"/>
                  </a:lnTo>
                  <a:lnTo>
                    <a:pt x="1622" y="1071"/>
                  </a:lnTo>
                  <a:lnTo>
                    <a:pt x="1615" y="1075"/>
                  </a:lnTo>
                  <a:lnTo>
                    <a:pt x="1605" y="1083"/>
                  </a:lnTo>
                  <a:lnTo>
                    <a:pt x="1593" y="1093"/>
                  </a:lnTo>
                  <a:lnTo>
                    <a:pt x="1580" y="1103"/>
                  </a:lnTo>
                  <a:lnTo>
                    <a:pt x="1566" y="1114"/>
                  </a:lnTo>
                  <a:lnTo>
                    <a:pt x="1552" y="1122"/>
                  </a:lnTo>
                  <a:lnTo>
                    <a:pt x="1540" y="1129"/>
                  </a:lnTo>
                  <a:lnTo>
                    <a:pt x="1530" y="1137"/>
                  </a:lnTo>
                  <a:lnTo>
                    <a:pt x="1520" y="1149"/>
                  </a:lnTo>
                  <a:lnTo>
                    <a:pt x="1512" y="1164"/>
                  </a:lnTo>
                  <a:lnTo>
                    <a:pt x="1505" y="1179"/>
                  </a:lnTo>
                  <a:lnTo>
                    <a:pt x="1498" y="1194"/>
                  </a:lnTo>
                  <a:lnTo>
                    <a:pt x="1493" y="1207"/>
                  </a:lnTo>
                  <a:lnTo>
                    <a:pt x="1491" y="1216"/>
                  </a:lnTo>
                  <a:lnTo>
                    <a:pt x="1490" y="1220"/>
                  </a:lnTo>
                  <a:lnTo>
                    <a:pt x="1492" y="1221"/>
                  </a:lnTo>
                  <a:lnTo>
                    <a:pt x="1499" y="1223"/>
                  </a:lnTo>
                  <a:lnTo>
                    <a:pt x="1509" y="1228"/>
                  </a:lnTo>
                  <a:lnTo>
                    <a:pt x="1520" y="1234"/>
                  </a:lnTo>
                  <a:lnTo>
                    <a:pt x="1531" y="1241"/>
                  </a:lnTo>
                  <a:lnTo>
                    <a:pt x="1541" y="1250"/>
                  </a:lnTo>
                  <a:lnTo>
                    <a:pt x="1549" y="1260"/>
                  </a:lnTo>
                  <a:lnTo>
                    <a:pt x="1553" y="1270"/>
                  </a:lnTo>
                  <a:lnTo>
                    <a:pt x="1553" y="1281"/>
                  </a:lnTo>
                  <a:lnTo>
                    <a:pt x="1551" y="1289"/>
                  </a:lnTo>
                  <a:lnTo>
                    <a:pt x="1545" y="1297"/>
                  </a:lnTo>
                  <a:lnTo>
                    <a:pt x="1539" y="1302"/>
                  </a:lnTo>
                  <a:lnTo>
                    <a:pt x="1531" y="1306"/>
                  </a:lnTo>
                  <a:lnTo>
                    <a:pt x="1523" y="1307"/>
                  </a:lnTo>
                  <a:lnTo>
                    <a:pt x="1514" y="1306"/>
                  </a:lnTo>
                  <a:lnTo>
                    <a:pt x="1506" y="1303"/>
                  </a:lnTo>
                  <a:lnTo>
                    <a:pt x="1499" y="1298"/>
                  </a:lnTo>
                  <a:lnTo>
                    <a:pt x="1492" y="1292"/>
                  </a:lnTo>
                  <a:lnTo>
                    <a:pt x="1484" y="1286"/>
                  </a:lnTo>
                  <a:lnTo>
                    <a:pt x="1477" y="1281"/>
                  </a:lnTo>
                  <a:lnTo>
                    <a:pt x="1470" y="1276"/>
                  </a:lnTo>
                  <a:lnTo>
                    <a:pt x="1462" y="1272"/>
                  </a:lnTo>
                  <a:lnTo>
                    <a:pt x="1454" y="1270"/>
                  </a:lnTo>
                  <a:lnTo>
                    <a:pt x="1444" y="1270"/>
                  </a:lnTo>
                  <a:lnTo>
                    <a:pt x="1437" y="1276"/>
                  </a:lnTo>
                  <a:lnTo>
                    <a:pt x="1436" y="1288"/>
                  </a:lnTo>
                  <a:lnTo>
                    <a:pt x="1439" y="1304"/>
                  </a:lnTo>
                  <a:lnTo>
                    <a:pt x="1443" y="1324"/>
                  </a:lnTo>
                  <a:lnTo>
                    <a:pt x="1449" y="1345"/>
                  </a:lnTo>
                  <a:lnTo>
                    <a:pt x="1455" y="1363"/>
                  </a:lnTo>
                  <a:lnTo>
                    <a:pt x="1458" y="1380"/>
                  </a:lnTo>
                  <a:lnTo>
                    <a:pt x="1461" y="1391"/>
                  </a:lnTo>
                  <a:lnTo>
                    <a:pt x="1458" y="1402"/>
                  </a:lnTo>
                  <a:lnTo>
                    <a:pt x="1454" y="1411"/>
                  </a:lnTo>
                  <a:lnTo>
                    <a:pt x="1447" y="1417"/>
                  </a:lnTo>
                  <a:lnTo>
                    <a:pt x="1439" y="1421"/>
                  </a:lnTo>
                  <a:lnTo>
                    <a:pt x="1429" y="1422"/>
                  </a:lnTo>
                  <a:lnTo>
                    <a:pt x="1422" y="1421"/>
                  </a:lnTo>
                  <a:lnTo>
                    <a:pt x="1415" y="1416"/>
                  </a:lnTo>
                  <a:lnTo>
                    <a:pt x="1411" y="1408"/>
                  </a:lnTo>
                  <a:lnTo>
                    <a:pt x="1404" y="1381"/>
                  </a:lnTo>
                  <a:lnTo>
                    <a:pt x="1394" y="1345"/>
                  </a:lnTo>
                  <a:lnTo>
                    <a:pt x="1386" y="1313"/>
                  </a:lnTo>
                  <a:lnTo>
                    <a:pt x="1377" y="1299"/>
                  </a:lnTo>
                  <a:lnTo>
                    <a:pt x="1372" y="1299"/>
                  </a:lnTo>
                  <a:lnTo>
                    <a:pt x="1366" y="1300"/>
                  </a:lnTo>
                  <a:lnTo>
                    <a:pt x="1361" y="1303"/>
                  </a:lnTo>
                  <a:lnTo>
                    <a:pt x="1356" y="1307"/>
                  </a:lnTo>
                  <a:lnTo>
                    <a:pt x="1349" y="1312"/>
                  </a:lnTo>
                  <a:lnTo>
                    <a:pt x="1342" y="1319"/>
                  </a:lnTo>
                  <a:lnTo>
                    <a:pt x="1333" y="1328"/>
                  </a:lnTo>
                  <a:lnTo>
                    <a:pt x="1325" y="1340"/>
                  </a:lnTo>
                  <a:lnTo>
                    <a:pt x="1315" y="1352"/>
                  </a:lnTo>
                  <a:lnTo>
                    <a:pt x="1302" y="1362"/>
                  </a:lnTo>
                  <a:lnTo>
                    <a:pt x="1288" y="1372"/>
                  </a:lnTo>
                  <a:lnTo>
                    <a:pt x="1274" y="1379"/>
                  </a:lnTo>
                  <a:lnTo>
                    <a:pt x="1260" y="1383"/>
                  </a:lnTo>
                  <a:lnTo>
                    <a:pt x="1248" y="1384"/>
                  </a:lnTo>
                  <a:lnTo>
                    <a:pt x="1240" y="1382"/>
                  </a:lnTo>
                  <a:lnTo>
                    <a:pt x="1235" y="1376"/>
                  </a:lnTo>
                  <a:lnTo>
                    <a:pt x="1234" y="1368"/>
                  </a:lnTo>
                  <a:lnTo>
                    <a:pt x="1237" y="1360"/>
                  </a:lnTo>
                  <a:lnTo>
                    <a:pt x="1242" y="1349"/>
                  </a:lnTo>
                  <a:lnTo>
                    <a:pt x="1251" y="1338"/>
                  </a:lnTo>
                  <a:lnTo>
                    <a:pt x="1263" y="1324"/>
                  </a:lnTo>
                  <a:lnTo>
                    <a:pt x="1280" y="1309"/>
                  </a:lnTo>
                  <a:lnTo>
                    <a:pt x="1301" y="1291"/>
                  </a:lnTo>
                  <a:lnTo>
                    <a:pt x="1326" y="1270"/>
                  </a:lnTo>
                  <a:lnTo>
                    <a:pt x="1323" y="1271"/>
                  </a:lnTo>
                  <a:lnTo>
                    <a:pt x="1312" y="1275"/>
                  </a:lnTo>
                  <a:lnTo>
                    <a:pt x="1297" y="1281"/>
                  </a:lnTo>
                  <a:lnTo>
                    <a:pt x="1279" y="1286"/>
                  </a:lnTo>
                  <a:lnTo>
                    <a:pt x="1260" y="1295"/>
                  </a:lnTo>
                  <a:lnTo>
                    <a:pt x="1240" y="1302"/>
                  </a:lnTo>
                  <a:lnTo>
                    <a:pt x="1223" y="1309"/>
                  </a:lnTo>
                  <a:lnTo>
                    <a:pt x="1210" y="1316"/>
                  </a:lnTo>
                  <a:lnTo>
                    <a:pt x="1197" y="1321"/>
                  </a:lnTo>
                  <a:lnTo>
                    <a:pt x="1183" y="1325"/>
                  </a:lnTo>
                  <a:lnTo>
                    <a:pt x="1169" y="1326"/>
                  </a:lnTo>
                  <a:lnTo>
                    <a:pt x="1157" y="1325"/>
                  </a:lnTo>
                  <a:lnTo>
                    <a:pt x="1150" y="1321"/>
                  </a:lnTo>
                  <a:lnTo>
                    <a:pt x="1148" y="1314"/>
                  </a:lnTo>
                  <a:lnTo>
                    <a:pt x="1153" y="1304"/>
                  </a:lnTo>
                  <a:lnTo>
                    <a:pt x="1168" y="1290"/>
                  </a:lnTo>
                  <a:lnTo>
                    <a:pt x="1186" y="1276"/>
                  </a:lnTo>
                  <a:lnTo>
                    <a:pt x="1203" y="1265"/>
                  </a:lnTo>
                  <a:lnTo>
                    <a:pt x="1217" y="1257"/>
                  </a:lnTo>
                  <a:lnTo>
                    <a:pt x="1228" y="1251"/>
                  </a:lnTo>
                  <a:lnTo>
                    <a:pt x="1238" y="1248"/>
                  </a:lnTo>
                  <a:lnTo>
                    <a:pt x="1245" y="1246"/>
                  </a:lnTo>
                  <a:lnTo>
                    <a:pt x="1248" y="1244"/>
                  </a:lnTo>
                  <a:lnTo>
                    <a:pt x="1249" y="1244"/>
                  </a:lnTo>
                  <a:lnTo>
                    <a:pt x="1245" y="1243"/>
                  </a:lnTo>
                  <a:lnTo>
                    <a:pt x="1237" y="1239"/>
                  </a:lnTo>
                  <a:lnTo>
                    <a:pt x="1231" y="1232"/>
                  </a:lnTo>
                  <a:lnTo>
                    <a:pt x="1233" y="1222"/>
                  </a:lnTo>
                  <a:lnTo>
                    <a:pt x="1244" y="1219"/>
                  </a:lnTo>
                  <a:lnTo>
                    <a:pt x="1265" y="1215"/>
                  </a:lnTo>
                  <a:lnTo>
                    <a:pt x="1293" y="1213"/>
                  </a:lnTo>
                  <a:lnTo>
                    <a:pt x="1324" y="1209"/>
                  </a:lnTo>
                  <a:lnTo>
                    <a:pt x="1354" y="1207"/>
                  </a:lnTo>
                  <a:lnTo>
                    <a:pt x="1382" y="1204"/>
                  </a:lnTo>
                  <a:lnTo>
                    <a:pt x="1404" y="1200"/>
                  </a:lnTo>
                  <a:lnTo>
                    <a:pt x="1415" y="1194"/>
                  </a:lnTo>
                  <a:lnTo>
                    <a:pt x="1423" y="1173"/>
                  </a:lnTo>
                  <a:lnTo>
                    <a:pt x="1427" y="1142"/>
                  </a:lnTo>
                  <a:lnTo>
                    <a:pt x="1427" y="1111"/>
                  </a:lnTo>
                  <a:lnTo>
                    <a:pt x="1420" y="1092"/>
                  </a:lnTo>
                  <a:lnTo>
                    <a:pt x="1419" y="1089"/>
                  </a:lnTo>
                  <a:lnTo>
                    <a:pt x="1416" y="1085"/>
                  </a:lnTo>
                  <a:lnTo>
                    <a:pt x="1411" y="1080"/>
                  </a:lnTo>
                  <a:lnTo>
                    <a:pt x="1402" y="1074"/>
                  </a:lnTo>
                  <a:lnTo>
                    <a:pt x="1392" y="1071"/>
                  </a:lnTo>
                  <a:lnTo>
                    <a:pt x="1378" y="1071"/>
                  </a:lnTo>
                  <a:lnTo>
                    <a:pt x="1361" y="1075"/>
                  </a:lnTo>
                  <a:lnTo>
                    <a:pt x="1340" y="1087"/>
                  </a:lnTo>
                  <a:lnTo>
                    <a:pt x="1337" y="1090"/>
                  </a:lnTo>
                  <a:lnTo>
                    <a:pt x="1330" y="1099"/>
                  </a:lnTo>
                  <a:lnTo>
                    <a:pt x="1319" y="1109"/>
                  </a:lnTo>
                  <a:lnTo>
                    <a:pt x="1307" y="1124"/>
                  </a:lnTo>
                  <a:lnTo>
                    <a:pt x="1291" y="1141"/>
                  </a:lnTo>
                  <a:lnTo>
                    <a:pt x="1274" y="1159"/>
                  </a:lnTo>
                  <a:lnTo>
                    <a:pt x="1254" y="1180"/>
                  </a:lnTo>
                  <a:lnTo>
                    <a:pt x="1231" y="1202"/>
                  </a:lnTo>
                  <a:lnTo>
                    <a:pt x="1206" y="1226"/>
                  </a:lnTo>
                  <a:lnTo>
                    <a:pt x="1179" y="1250"/>
                  </a:lnTo>
                  <a:lnTo>
                    <a:pt x="1150" y="1275"/>
                  </a:lnTo>
                  <a:lnTo>
                    <a:pt x="1120" y="1298"/>
                  </a:lnTo>
                  <a:lnTo>
                    <a:pt x="1087" y="1321"/>
                  </a:lnTo>
                  <a:lnTo>
                    <a:pt x="1053" y="1345"/>
                  </a:lnTo>
                  <a:lnTo>
                    <a:pt x="1018" y="1366"/>
                  </a:lnTo>
                  <a:lnTo>
                    <a:pt x="981" y="1384"/>
                  </a:lnTo>
                  <a:lnTo>
                    <a:pt x="980" y="1386"/>
                  </a:lnTo>
                  <a:lnTo>
                    <a:pt x="976" y="1389"/>
                  </a:lnTo>
                  <a:lnTo>
                    <a:pt x="972" y="1396"/>
                  </a:lnTo>
                  <a:lnTo>
                    <a:pt x="965" y="1405"/>
                  </a:lnTo>
                  <a:lnTo>
                    <a:pt x="956" y="1417"/>
                  </a:lnTo>
                  <a:lnTo>
                    <a:pt x="948" y="1432"/>
                  </a:lnTo>
                  <a:lnTo>
                    <a:pt x="939" y="1451"/>
                  </a:lnTo>
                  <a:lnTo>
                    <a:pt x="930" y="1473"/>
                  </a:lnTo>
                  <a:lnTo>
                    <a:pt x="925" y="1492"/>
                  </a:lnTo>
                  <a:lnTo>
                    <a:pt x="920" y="1520"/>
                  </a:lnTo>
                  <a:lnTo>
                    <a:pt x="915" y="1550"/>
                  </a:lnTo>
                  <a:lnTo>
                    <a:pt x="911" y="1582"/>
                  </a:lnTo>
                  <a:lnTo>
                    <a:pt x="906" y="1608"/>
                  </a:lnTo>
                  <a:lnTo>
                    <a:pt x="901" y="1628"/>
                  </a:lnTo>
                  <a:lnTo>
                    <a:pt x="896" y="1635"/>
                  </a:lnTo>
                  <a:lnTo>
                    <a:pt x="889" y="1627"/>
                  </a:lnTo>
                  <a:lnTo>
                    <a:pt x="878" y="1591"/>
                  </a:lnTo>
                  <a:lnTo>
                    <a:pt x="872" y="1558"/>
                  </a:lnTo>
                  <a:lnTo>
                    <a:pt x="870" y="1534"/>
                  </a:lnTo>
                  <a:lnTo>
                    <a:pt x="870" y="1524"/>
                  </a:lnTo>
                  <a:lnTo>
                    <a:pt x="868" y="1528"/>
                  </a:lnTo>
                  <a:lnTo>
                    <a:pt x="859" y="1537"/>
                  </a:lnTo>
                  <a:lnTo>
                    <a:pt x="849" y="1551"/>
                  </a:lnTo>
                  <a:lnTo>
                    <a:pt x="836" y="1569"/>
                  </a:lnTo>
                  <a:lnTo>
                    <a:pt x="822" y="1587"/>
                  </a:lnTo>
                  <a:lnTo>
                    <a:pt x="808" y="1606"/>
                  </a:lnTo>
                  <a:lnTo>
                    <a:pt x="795" y="1625"/>
                  </a:lnTo>
                  <a:lnTo>
                    <a:pt x="786" y="1641"/>
                  </a:lnTo>
                  <a:lnTo>
                    <a:pt x="773" y="1650"/>
                  </a:lnTo>
                  <a:lnTo>
                    <a:pt x="767" y="1626"/>
                  </a:lnTo>
                  <a:lnTo>
                    <a:pt x="773" y="1584"/>
                  </a:lnTo>
                  <a:lnTo>
                    <a:pt x="791" y="1538"/>
                  </a:lnTo>
                  <a:lnTo>
                    <a:pt x="798" y="1522"/>
                  </a:lnTo>
                  <a:lnTo>
                    <a:pt x="798" y="1514"/>
                  </a:lnTo>
                  <a:lnTo>
                    <a:pt x="789" y="1514"/>
                  </a:lnTo>
                  <a:lnTo>
                    <a:pt x="777" y="1519"/>
                  </a:lnTo>
                  <a:lnTo>
                    <a:pt x="759" y="1528"/>
                  </a:lnTo>
                  <a:lnTo>
                    <a:pt x="740" y="1540"/>
                  </a:lnTo>
                  <a:lnTo>
                    <a:pt x="721" y="1554"/>
                  </a:lnTo>
                  <a:lnTo>
                    <a:pt x="702" y="1568"/>
                  </a:lnTo>
                  <a:lnTo>
                    <a:pt x="689" y="1576"/>
                  </a:lnTo>
                  <a:lnTo>
                    <a:pt x="683" y="1572"/>
                  </a:lnTo>
                  <a:lnTo>
                    <a:pt x="686" y="1563"/>
                  </a:lnTo>
                  <a:lnTo>
                    <a:pt x="694" y="1547"/>
                  </a:lnTo>
                  <a:lnTo>
                    <a:pt x="705" y="1528"/>
                  </a:lnTo>
                  <a:lnTo>
                    <a:pt x="722" y="1509"/>
                  </a:lnTo>
                  <a:lnTo>
                    <a:pt x="739" y="1492"/>
                  </a:lnTo>
                  <a:lnTo>
                    <a:pt x="758" y="1479"/>
                  </a:lnTo>
                  <a:lnTo>
                    <a:pt x="772" y="1470"/>
                  </a:lnTo>
                  <a:lnTo>
                    <a:pt x="777" y="1463"/>
                  </a:lnTo>
                  <a:lnTo>
                    <a:pt x="773" y="1458"/>
                  </a:lnTo>
                  <a:lnTo>
                    <a:pt x="764" y="1456"/>
                  </a:lnTo>
                  <a:lnTo>
                    <a:pt x="750" y="1454"/>
                  </a:lnTo>
                  <a:lnTo>
                    <a:pt x="732" y="1457"/>
                  </a:lnTo>
                  <a:lnTo>
                    <a:pt x="715" y="1460"/>
                  </a:lnTo>
                  <a:lnTo>
                    <a:pt x="697" y="1465"/>
                  </a:lnTo>
                  <a:lnTo>
                    <a:pt x="684" y="1467"/>
                  </a:lnTo>
                  <a:lnTo>
                    <a:pt x="680" y="1463"/>
                  </a:lnTo>
                  <a:lnTo>
                    <a:pt x="682" y="1456"/>
                  </a:lnTo>
                  <a:lnTo>
                    <a:pt x="689" y="1445"/>
                  </a:lnTo>
                  <a:lnTo>
                    <a:pt x="702" y="1435"/>
                  </a:lnTo>
                  <a:lnTo>
                    <a:pt x="718" y="1424"/>
                  </a:lnTo>
                  <a:lnTo>
                    <a:pt x="737" y="1417"/>
                  </a:lnTo>
                  <a:lnTo>
                    <a:pt x="758" y="1414"/>
                  </a:lnTo>
                  <a:lnTo>
                    <a:pt x="792" y="1409"/>
                  </a:lnTo>
                  <a:lnTo>
                    <a:pt x="821" y="1400"/>
                  </a:lnTo>
                  <a:lnTo>
                    <a:pt x="845" y="1388"/>
                  </a:lnTo>
                  <a:lnTo>
                    <a:pt x="865" y="1376"/>
                  </a:lnTo>
                  <a:lnTo>
                    <a:pt x="879" y="1363"/>
                  </a:lnTo>
                  <a:lnTo>
                    <a:pt x="890" y="1354"/>
                  </a:lnTo>
                  <a:lnTo>
                    <a:pt x="896" y="1346"/>
                  </a:lnTo>
                  <a:lnTo>
                    <a:pt x="898" y="1344"/>
                  </a:lnTo>
                  <a:lnTo>
                    <a:pt x="900" y="1340"/>
                  </a:lnTo>
                  <a:lnTo>
                    <a:pt x="905" y="1330"/>
                  </a:lnTo>
                  <a:lnTo>
                    <a:pt x="911" y="1313"/>
                  </a:lnTo>
                  <a:lnTo>
                    <a:pt x="917" y="1293"/>
                  </a:lnTo>
                  <a:lnTo>
                    <a:pt x="920" y="1271"/>
                  </a:lnTo>
                  <a:lnTo>
                    <a:pt x="920" y="1247"/>
                  </a:lnTo>
                  <a:lnTo>
                    <a:pt x="914" y="1222"/>
                  </a:lnTo>
                  <a:lnTo>
                    <a:pt x="903" y="1199"/>
                  </a:lnTo>
                  <a:lnTo>
                    <a:pt x="901" y="1197"/>
                  </a:lnTo>
                  <a:lnTo>
                    <a:pt x="896" y="1190"/>
                  </a:lnTo>
                  <a:lnTo>
                    <a:pt x="887" y="1181"/>
                  </a:lnTo>
                  <a:lnTo>
                    <a:pt x="875" y="1171"/>
                  </a:lnTo>
                  <a:lnTo>
                    <a:pt x="857" y="1164"/>
                  </a:lnTo>
                  <a:lnTo>
                    <a:pt x="841" y="1165"/>
                  </a:lnTo>
                  <a:lnTo>
                    <a:pt x="826" y="1173"/>
                  </a:lnTo>
                  <a:lnTo>
                    <a:pt x="812" y="1186"/>
                  </a:lnTo>
                  <a:lnTo>
                    <a:pt x="796" y="1202"/>
                  </a:lnTo>
                  <a:lnTo>
                    <a:pt x="784" y="1218"/>
                  </a:lnTo>
                  <a:lnTo>
                    <a:pt x="771" y="1232"/>
                  </a:lnTo>
                  <a:lnTo>
                    <a:pt x="758" y="1241"/>
                  </a:lnTo>
                  <a:lnTo>
                    <a:pt x="740" y="1249"/>
                  </a:lnTo>
                  <a:lnTo>
                    <a:pt x="724" y="1255"/>
                  </a:lnTo>
                  <a:lnTo>
                    <a:pt x="708" y="1260"/>
                  </a:lnTo>
                  <a:lnTo>
                    <a:pt x="693" y="1261"/>
                  </a:lnTo>
                  <a:lnTo>
                    <a:pt x="677" y="1262"/>
                  </a:lnTo>
                  <a:lnTo>
                    <a:pt x="662" y="1261"/>
                  </a:lnTo>
                  <a:lnTo>
                    <a:pt x="648" y="1258"/>
                  </a:lnTo>
                  <a:lnTo>
                    <a:pt x="635" y="1254"/>
                  </a:lnTo>
                  <a:lnTo>
                    <a:pt x="632" y="1264"/>
                  </a:lnTo>
                  <a:lnTo>
                    <a:pt x="626" y="1290"/>
                  </a:lnTo>
                  <a:lnTo>
                    <a:pt x="620" y="1325"/>
                  </a:lnTo>
                  <a:lnTo>
                    <a:pt x="621" y="1361"/>
                  </a:lnTo>
                  <a:lnTo>
                    <a:pt x="621" y="1366"/>
                  </a:lnTo>
                  <a:lnTo>
                    <a:pt x="622" y="1377"/>
                  </a:lnTo>
                  <a:lnTo>
                    <a:pt x="626" y="1395"/>
                  </a:lnTo>
                  <a:lnTo>
                    <a:pt x="633" y="1418"/>
                  </a:lnTo>
                  <a:lnTo>
                    <a:pt x="633" y="1419"/>
                  </a:lnTo>
                  <a:lnTo>
                    <a:pt x="635" y="1422"/>
                  </a:lnTo>
                  <a:lnTo>
                    <a:pt x="638" y="1425"/>
                  </a:lnTo>
                  <a:lnTo>
                    <a:pt x="641" y="1431"/>
                  </a:lnTo>
                  <a:lnTo>
                    <a:pt x="647" y="1439"/>
                  </a:lnTo>
                  <a:lnTo>
                    <a:pt x="653" y="1449"/>
                  </a:lnTo>
                  <a:lnTo>
                    <a:pt x="661" y="1460"/>
                  </a:lnTo>
                  <a:lnTo>
                    <a:pt x="670" y="1473"/>
                  </a:lnTo>
                  <a:lnTo>
                    <a:pt x="671" y="1478"/>
                  </a:lnTo>
                  <a:lnTo>
                    <a:pt x="669" y="1484"/>
                  </a:lnTo>
                  <a:lnTo>
                    <a:pt x="664" y="1488"/>
                  </a:lnTo>
                  <a:lnTo>
                    <a:pt x="659" y="1493"/>
                  </a:lnTo>
                  <a:lnTo>
                    <a:pt x="650" y="1495"/>
                  </a:lnTo>
                  <a:lnTo>
                    <a:pt x="641" y="1495"/>
                  </a:lnTo>
                  <a:lnTo>
                    <a:pt x="631" y="1491"/>
                  </a:lnTo>
                  <a:lnTo>
                    <a:pt x="619" y="1482"/>
                  </a:lnTo>
                  <a:lnTo>
                    <a:pt x="605" y="1470"/>
                  </a:lnTo>
                  <a:lnTo>
                    <a:pt x="594" y="1461"/>
                  </a:lnTo>
                  <a:lnTo>
                    <a:pt x="587" y="1458"/>
                  </a:lnTo>
                  <a:lnTo>
                    <a:pt x="584" y="1458"/>
                  </a:lnTo>
                  <a:lnTo>
                    <a:pt x="582" y="1463"/>
                  </a:lnTo>
                  <a:lnTo>
                    <a:pt x="582" y="1468"/>
                  </a:lnTo>
                  <a:lnTo>
                    <a:pt x="583" y="1478"/>
                  </a:lnTo>
                  <a:lnTo>
                    <a:pt x="584" y="1487"/>
                  </a:lnTo>
                  <a:lnTo>
                    <a:pt x="583" y="1499"/>
                  </a:lnTo>
                  <a:lnTo>
                    <a:pt x="580" y="1516"/>
                  </a:lnTo>
                  <a:lnTo>
                    <a:pt x="575" y="1533"/>
                  </a:lnTo>
                  <a:lnTo>
                    <a:pt x="568" y="1547"/>
                  </a:lnTo>
                  <a:lnTo>
                    <a:pt x="558" y="1555"/>
                  </a:lnTo>
                  <a:lnTo>
                    <a:pt x="548" y="1552"/>
                  </a:lnTo>
                  <a:lnTo>
                    <a:pt x="537" y="1536"/>
                  </a:lnTo>
                  <a:lnTo>
                    <a:pt x="527" y="1502"/>
                  </a:lnTo>
                  <a:lnTo>
                    <a:pt x="523" y="1456"/>
                  </a:lnTo>
                  <a:lnTo>
                    <a:pt x="519" y="1464"/>
                  </a:lnTo>
                  <a:lnTo>
                    <a:pt x="508" y="1481"/>
                  </a:lnTo>
                  <a:lnTo>
                    <a:pt x="498" y="1505"/>
                  </a:lnTo>
                  <a:lnTo>
                    <a:pt x="489" y="1524"/>
                  </a:lnTo>
                  <a:lnTo>
                    <a:pt x="486" y="1533"/>
                  </a:lnTo>
                  <a:lnTo>
                    <a:pt x="480" y="1538"/>
                  </a:lnTo>
                  <a:lnTo>
                    <a:pt x="471" y="1541"/>
                  </a:lnTo>
                  <a:lnTo>
                    <a:pt x="463" y="1541"/>
                  </a:lnTo>
                  <a:lnTo>
                    <a:pt x="454" y="1538"/>
                  </a:lnTo>
                  <a:lnTo>
                    <a:pt x="449" y="1530"/>
                  </a:lnTo>
                  <a:lnTo>
                    <a:pt x="446" y="1519"/>
                  </a:lnTo>
                  <a:lnTo>
                    <a:pt x="449" y="1502"/>
                  </a:lnTo>
                  <a:lnTo>
                    <a:pt x="454" y="1485"/>
                  </a:lnTo>
                  <a:lnTo>
                    <a:pt x="460" y="1471"/>
                  </a:lnTo>
                  <a:lnTo>
                    <a:pt x="466" y="1460"/>
                  </a:lnTo>
                  <a:lnTo>
                    <a:pt x="473" y="1452"/>
                  </a:lnTo>
                  <a:lnTo>
                    <a:pt x="478" y="1447"/>
                  </a:lnTo>
                  <a:lnTo>
                    <a:pt x="482" y="1444"/>
                  </a:lnTo>
                  <a:lnTo>
                    <a:pt x="485" y="1442"/>
                  </a:lnTo>
                  <a:lnTo>
                    <a:pt x="486" y="1442"/>
                  </a:lnTo>
                  <a:lnTo>
                    <a:pt x="485" y="1442"/>
                  </a:lnTo>
                  <a:lnTo>
                    <a:pt x="480" y="1443"/>
                  </a:lnTo>
                  <a:lnTo>
                    <a:pt x="473" y="1444"/>
                  </a:lnTo>
                  <a:lnTo>
                    <a:pt x="466" y="1445"/>
                  </a:lnTo>
                  <a:lnTo>
                    <a:pt x="457" y="1446"/>
                  </a:lnTo>
                  <a:lnTo>
                    <a:pt x="447" y="1447"/>
                  </a:lnTo>
                  <a:lnTo>
                    <a:pt x="439" y="1450"/>
                  </a:lnTo>
                  <a:lnTo>
                    <a:pt x="431" y="1451"/>
                  </a:lnTo>
                  <a:lnTo>
                    <a:pt x="423" y="1452"/>
                  </a:lnTo>
                  <a:lnTo>
                    <a:pt x="415" y="1450"/>
                  </a:lnTo>
                  <a:lnTo>
                    <a:pt x="408" y="1445"/>
                  </a:lnTo>
                  <a:lnTo>
                    <a:pt x="403" y="1440"/>
                  </a:lnTo>
                  <a:lnTo>
                    <a:pt x="401" y="1435"/>
                  </a:lnTo>
                  <a:lnTo>
                    <a:pt x="402" y="1428"/>
                  </a:lnTo>
                  <a:lnTo>
                    <a:pt x="409" y="1423"/>
                  </a:lnTo>
                  <a:lnTo>
                    <a:pt x="420" y="1418"/>
                  </a:lnTo>
                  <a:lnTo>
                    <a:pt x="438" y="1414"/>
                  </a:lnTo>
                  <a:lnTo>
                    <a:pt x="458" y="1408"/>
                  </a:lnTo>
                  <a:lnTo>
                    <a:pt x="479" y="1402"/>
                  </a:lnTo>
                  <a:lnTo>
                    <a:pt x="500" y="1394"/>
                  </a:lnTo>
                  <a:lnTo>
                    <a:pt x="517" y="1386"/>
                  </a:lnTo>
                  <a:lnTo>
                    <a:pt x="533" y="1377"/>
                  </a:lnTo>
                  <a:lnTo>
                    <a:pt x="543" y="1367"/>
                  </a:lnTo>
                  <a:lnTo>
                    <a:pt x="547" y="1358"/>
                  </a:lnTo>
                  <a:lnTo>
                    <a:pt x="543" y="1326"/>
                  </a:lnTo>
                  <a:lnTo>
                    <a:pt x="534" y="1284"/>
                  </a:lnTo>
                  <a:lnTo>
                    <a:pt x="523" y="1246"/>
                  </a:lnTo>
                  <a:lnTo>
                    <a:pt x="514" y="1222"/>
                  </a:lnTo>
                  <a:lnTo>
                    <a:pt x="506" y="1211"/>
                  </a:lnTo>
                  <a:lnTo>
                    <a:pt x="495" y="1197"/>
                  </a:lnTo>
                  <a:lnTo>
                    <a:pt x="484" y="1180"/>
                  </a:lnTo>
                  <a:lnTo>
                    <a:pt x="471" y="1164"/>
                  </a:lnTo>
                  <a:lnTo>
                    <a:pt x="458" y="1148"/>
                  </a:lnTo>
                  <a:lnTo>
                    <a:pt x="445" y="1132"/>
                  </a:lnTo>
                  <a:lnTo>
                    <a:pt x="432" y="1117"/>
                  </a:lnTo>
                  <a:lnTo>
                    <a:pt x="420" y="1106"/>
                  </a:lnTo>
                  <a:lnTo>
                    <a:pt x="401" y="1085"/>
                  </a:lnTo>
                  <a:lnTo>
                    <a:pt x="382" y="1066"/>
                  </a:lnTo>
                  <a:lnTo>
                    <a:pt x="366" y="1048"/>
                  </a:lnTo>
                  <a:lnTo>
                    <a:pt x="350" y="1032"/>
                  </a:lnTo>
                  <a:lnTo>
                    <a:pt x="338" y="1017"/>
                  </a:lnTo>
                  <a:lnTo>
                    <a:pt x="326" y="1002"/>
                  </a:lnTo>
                  <a:lnTo>
                    <a:pt x="314" y="987"/>
                  </a:lnTo>
                  <a:lnTo>
                    <a:pt x="304" y="971"/>
                  </a:lnTo>
                  <a:lnTo>
                    <a:pt x="294" y="955"/>
                  </a:lnTo>
                  <a:lnTo>
                    <a:pt x="284" y="939"/>
                  </a:lnTo>
                  <a:lnTo>
                    <a:pt x="275" y="920"/>
                  </a:lnTo>
                  <a:lnTo>
                    <a:pt x="265" y="900"/>
                  </a:lnTo>
                  <a:lnTo>
                    <a:pt x="255" y="879"/>
                  </a:lnTo>
                  <a:lnTo>
                    <a:pt x="244" y="855"/>
                  </a:lnTo>
                  <a:lnTo>
                    <a:pt x="233" y="828"/>
                  </a:lnTo>
                  <a:lnTo>
                    <a:pt x="220" y="799"/>
                  </a:lnTo>
                  <a:lnTo>
                    <a:pt x="196" y="732"/>
                  </a:lnTo>
                  <a:lnTo>
                    <a:pt x="185" y="674"/>
                  </a:lnTo>
                  <a:lnTo>
                    <a:pt x="181" y="624"/>
                  </a:lnTo>
                  <a:lnTo>
                    <a:pt x="183" y="583"/>
                  </a:lnTo>
                  <a:lnTo>
                    <a:pt x="190" y="550"/>
                  </a:lnTo>
                  <a:lnTo>
                    <a:pt x="197" y="527"/>
                  </a:lnTo>
                  <a:lnTo>
                    <a:pt x="204" y="513"/>
                  </a:lnTo>
                  <a:lnTo>
                    <a:pt x="207" y="508"/>
                  </a:lnTo>
                  <a:lnTo>
                    <a:pt x="203" y="505"/>
                  </a:lnTo>
                  <a:lnTo>
                    <a:pt x="192" y="493"/>
                  </a:lnTo>
                  <a:lnTo>
                    <a:pt x="176" y="477"/>
                  </a:lnTo>
                  <a:lnTo>
                    <a:pt x="159" y="457"/>
                  </a:lnTo>
                  <a:lnTo>
                    <a:pt x="139" y="436"/>
                  </a:lnTo>
                  <a:lnTo>
                    <a:pt x="122" y="416"/>
                  </a:lnTo>
                  <a:lnTo>
                    <a:pt x="108" y="397"/>
                  </a:lnTo>
                  <a:lnTo>
                    <a:pt x="99" y="3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2" name="Freeform 7"/>
            <p:cNvSpPr>
              <a:spLocks/>
            </p:cNvSpPr>
            <p:nvPr/>
          </p:nvSpPr>
          <p:spPr bwMode="auto">
            <a:xfrm>
              <a:off x="1121" y="1938"/>
              <a:ext cx="80" cy="90"/>
            </a:xfrm>
            <a:custGeom>
              <a:avLst/>
              <a:gdLst>
                <a:gd name="T0" fmla="*/ 0 w 320"/>
                <a:gd name="T1" fmla="*/ 0 h 360"/>
                <a:gd name="T2" fmla="*/ 0 w 320"/>
                <a:gd name="T3" fmla="*/ 0 h 360"/>
                <a:gd name="T4" fmla="*/ 0 w 320"/>
                <a:gd name="T5" fmla="*/ 0 h 360"/>
                <a:gd name="T6" fmla="*/ 0 w 320"/>
                <a:gd name="T7" fmla="*/ 0 h 360"/>
                <a:gd name="T8" fmla="*/ 0 w 320"/>
                <a:gd name="T9" fmla="*/ 0 h 360"/>
                <a:gd name="T10" fmla="*/ 0 w 320"/>
                <a:gd name="T11" fmla="*/ 0 h 360"/>
                <a:gd name="T12" fmla="*/ 0 w 320"/>
                <a:gd name="T13" fmla="*/ 0 h 360"/>
                <a:gd name="T14" fmla="*/ 0 w 320"/>
                <a:gd name="T15" fmla="*/ 0 h 360"/>
                <a:gd name="T16" fmla="*/ 0 w 320"/>
                <a:gd name="T17" fmla="*/ 0 h 360"/>
                <a:gd name="T18" fmla="*/ 0 w 320"/>
                <a:gd name="T19" fmla="*/ 0 h 360"/>
                <a:gd name="T20" fmla="*/ 0 w 320"/>
                <a:gd name="T21" fmla="*/ 0 h 360"/>
                <a:gd name="T22" fmla="*/ 0 w 320"/>
                <a:gd name="T23" fmla="*/ 0 h 360"/>
                <a:gd name="T24" fmla="*/ 0 w 320"/>
                <a:gd name="T25" fmla="*/ 0 h 360"/>
                <a:gd name="T26" fmla="*/ 0 w 320"/>
                <a:gd name="T27" fmla="*/ 0 h 360"/>
                <a:gd name="T28" fmla="*/ 0 w 320"/>
                <a:gd name="T29" fmla="*/ 0 h 360"/>
                <a:gd name="T30" fmla="*/ 0 w 320"/>
                <a:gd name="T31" fmla="*/ 0 h 360"/>
                <a:gd name="T32" fmla="*/ 0 w 320"/>
                <a:gd name="T33" fmla="*/ 0 h 360"/>
                <a:gd name="T34" fmla="*/ 0 w 320"/>
                <a:gd name="T35" fmla="*/ 0 h 360"/>
                <a:gd name="T36" fmla="*/ 0 w 320"/>
                <a:gd name="T37" fmla="*/ 0 h 360"/>
                <a:gd name="T38" fmla="*/ 0 w 320"/>
                <a:gd name="T39" fmla="*/ 0 h 360"/>
                <a:gd name="T40" fmla="*/ 0 w 320"/>
                <a:gd name="T41" fmla="*/ 0 h 360"/>
                <a:gd name="T42" fmla="*/ 0 w 320"/>
                <a:gd name="T43" fmla="*/ 0 h 360"/>
                <a:gd name="T44" fmla="*/ 0 w 320"/>
                <a:gd name="T45" fmla="*/ 0 h 360"/>
                <a:gd name="T46" fmla="*/ 0 w 320"/>
                <a:gd name="T47" fmla="*/ 0 h 360"/>
                <a:gd name="T48" fmla="*/ 0 w 320"/>
                <a:gd name="T49" fmla="*/ 0 h 360"/>
                <a:gd name="T50" fmla="*/ 0 w 320"/>
                <a:gd name="T51" fmla="*/ 0 h 360"/>
                <a:gd name="T52" fmla="*/ 0 w 320"/>
                <a:gd name="T53" fmla="*/ 0 h 360"/>
                <a:gd name="T54" fmla="*/ 0 w 320"/>
                <a:gd name="T55" fmla="*/ 0 h 360"/>
                <a:gd name="T56" fmla="*/ 0 w 320"/>
                <a:gd name="T57" fmla="*/ 0 h 360"/>
                <a:gd name="T58" fmla="*/ 0 w 320"/>
                <a:gd name="T59" fmla="*/ 0 h 360"/>
                <a:gd name="T60" fmla="*/ 0 w 320"/>
                <a:gd name="T61" fmla="*/ 0 h 360"/>
                <a:gd name="T62" fmla="*/ 0 w 320"/>
                <a:gd name="T63" fmla="*/ 0 h 360"/>
                <a:gd name="T64" fmla="*/ 0 w 320"/>
                <a:gd name="T65" fmla="*/ 0 h 360"/>
                <a:gd name="T66" fmla="*/ 0 w 320"/>
                <a:gd name="T67" fmla="*/ 0 h 360"/>
                <a:gd name="T68" fmla="*/ 0 w 320"/>
                <a:gd name="T69" fmla="*/ 0 h 360"/>
                <a:gd name="T70" fmla="*/ 0 w 320"/>
                <a:gd name="T71" fmla="*/ 0 h 360"/>
                <a:gd name="T72" fmla="*/ 0 w 320"/>
                <a:gd name="T73" fmla="*/ 0 h 360"/>
                <a:gd name="T74" fmla="*/ 0 w 320"/>
                <a:gd name="T75" fmla="*/ 0 h 360"/>
                <a:gd name="T76" fmla="*/ 0 w 320"/>
                <a:gd name="T77" fmla="*/ 0 h 360"/>
                <a:gd name="T78" fmla="*/ 0 w 320"/>
                <a:gd name="T79" fmla="*/ 0 h 360"/>
                <a:gd name="T80" fmla="*/ 0 w 320"/>
                <a:gd name="T81" fmla="*/ 0 h 360"/>
                <a:gd name="T82" fmla="*/ 0 w 320"/>
                <a:gd name="T83" fmla="*/ 0 h 360"/>
                <a:gd name="T84" fmla="*/ 0 w 320"/>
                <a:gd name="T85" fmla="*/ 0 h 360"/>
                <a:gd name="T86" fmla="*/ 0 w 320"/>
                <a:gd name="T87" fmla="*/ 0 h 360"/>
                <a:gd name="T88" fmla="*/ 0 w 320"/>
                <a:gd name="T89" fmla="*/ 0 h 360"/>
                <a:gd name="T90" fmla="*/ 0 w 320"/>
                <a:gd name="T91" fmla="*/ 0 h 360"/>
                <a:gd name="T92" fmla="*/ 0 w 320"/>
                <a:gd name="T93" fmla="*/ 0 h 360"/>
                <a:gd name="T94" fmla="*/ 0 w 320"/>
                <a:gd name="T95" fmla="*/ 0 h 360"/>
                <a:gd name="T96" fmla="*/ 0 w 320"/>
                <a:gd name="T97" fmla="*/ 0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0"/>
                <a:gd name="T148" fmla="*/ 0 h 360"/>
                <a:gd name="T149" fmla="*/ 320 w 320"/>
                <a:gd name="T150" fmla="*/ 360 h 3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0" h="360">
                  <a:moveTo>
                    <a:pt x="266" y="0"/>
                  </a:moveTo>
                  <a:lnTo>
                    <a:pt x="267" y="8"/>
                  </a:lnTo>
                  <a:lnTo>
                    <a:pt x="269" y="31"/>
                  </a:lnTo>
                  <a:lnTo>
                    <a:pt x="270" y="63"/>
                  </a:lnTo>
                  <a:lnTo>
                    <a:pt x="267" y="100"/>
                  </a:lnTo>
                  <a:lnTo>
                    <a:pt x="262" y="137"/>
                  </a:lnTo>
                  <a:lnTo>
                    <a:pt x="249" y="171"/>
                  </a:lnTo>
                  <a:lnTo>
                    <a:pt x="230" y="197"/>
                  </a:lnTo>
                  <a:lnTo>
                    <a:pt x="201" y="208"/>
                  </a:lnTo>
                  <a:lnTo>
                    <a:pt x="188" y="210"/>
                  </a:lnTo>
                  <a:lnTo>
                    <a:pt x="168" y="210"/>
                  </a:lnTo>
                  <a:lnTo>
                    <a:pt x="146" y="211"/>
                  </a:lnTo>
                  <a:lnTo>
                    <a:pt x="124" y="212"/>
                  </a:lnTo>
                  <a:lnTo>
                    <a:pt x="105" y="213"/>
                  </a:lnTo>
                  <a:lnTo>
                    <a:pt x="92" y="217"/>
                  </a:lnTo>
                  <a:lnTo>
                    <a:pt x="90" y="220"/>
                  </a:lnTo>
                  <a:lnTo>
                    <a:pt x="99" y="225"/>
                  </a:lnTo>
                  <a:lnTo>
                    <a:pt x="102" y="228"/>
                  </a:lnTo>
                  <a:lnTo>
                    <a:pt x="92" y="234"/>
                  </a:lnTo>
                  <a:lnTo>
                    <a:pt x="77" y="242"/>
                  </a:lnTo>
                  <a:lnTo>
                    <a:pt x="57" y="250"/>
                  </a:lnTo>
                  <a:lnTo>
                    <a:pt x="36" y="259"/>
                  </a:lnTo>
                  <a:lnTo>
                    <a:pt x="18" y="267"/>
                  </a:lnTo>
                  <a:lnTo>
                    <a:pt x="5" y="275"/>
                  </a:lnTo>
                  <a:lnTo>
                    <a:pt x="0" y="281"/>
                  </a:lnTo>
                  <a:lnTo>
                    <a:pt x="7" y="282"/>
                  </a:lnTo>
                  <a:lnTo>
                    <a:pt x="22" y="277"/>
                  </a:lnTo>
                  <a:lnTo>
                    <a:pt x="43" y="270"/>
                  </a:lnTo>
                  <a:lnTo>
                    <a:pt x="67" y="260"/>
                  </a:lnTo>
                  <a:lnTo>
                    <a:pt x="91" y="250"/>
                  </a:lnTo>
                  <a:lnTo>
                    <a:pt x="113" y="242"/>
                  </a:lnTo>
                  <a:lnTo>
                    <a:pt x="130" y="239"/>
                  </a:lnTo>
                  <a:lnTo>
                    <a:pt x="139" y="240"/>
                  </a:lnTo>
                  <a:lnTo>
                    <a:pt x="140" y="240"/>
                  </a:lnTo>
                  <a:lnTo>
                    <a:pt x="142" y="242"/>
                  </a:lnTo>
                  <a:lnTo>
                    <a:pt x="145" y="245"/>
                  </a:lnTo>
                  <a:lnTo>
                    <a:pt x="146" y="248"/>
                  </a:lnTo>
                  <a:lnTo>
                    <a:pt x="146" y="254"/>
                  </a:lnTo>
                  <a:lnTo>
                    <a:pt x="142" y="261"/>
                  </a:lnTo>
                  <a:lnTo>
                    <a:pt x="135" y="270"/>
                  </a:lnTo>
                  <a:lnTo>
                    <a:pt x="124" y="281"/>
                  </a:lnTo>
                  <a:lnTo>
                    <a:pt x="121" y="283"/>
                  </a:lnTo>
                  <a:lnTo>
                    <a:pt x="114" y="288"/>
                  </a:lnTo>
                  <a:lnTo>
                    <a:pt x="106" y="295"/>
                  </a:lnTo>
                  <a:lnTo>
                    <a:pt x="97" y="304"/>
                  </a:lnTo>
                  <a:lnTo>
                    <a:pt x="88" y="312"/>
                  </a:lnTo>
                  <a:lnTo>
                    <a:pt x="79" y="322"/>
                  </a:lnTo>
                  <a:lnTo>
                    <a:pt x="76" y="327"/>
                  </a:lnTo>
                  <a:lnTo>
                    <a:pt x="77" y="332"/>
                  </a:lnTo>
                  <a:lnTo>
                    <a:pt x="84" y="331"/>
                  </a:lnTo>
                  <a:lnTo>
                    <a:pt x="97" y="323"/>
                  </a:lnTo>
                  <a:lnTo>
                    <a:pt x="112" y="310"/>
                  </a:lnTo>
                  <a:lnTo>
                    <a:pt x="130" y="295"/>
                  </a:lnTo>
                  <a:lnTo>
                    <a:pt x="146" y="280"/>
                  </a:lnTo>
                  <a:lnTo>
                    <a:pt x="162" y="266"/>
                  </a:lnTo>
                  <a:lnTo>
                    <a:pt x="175" y="256"/>
                  </a:lnTo>
                  <a:lnTo>
                    <a:pt x="184" y="254"/>
                  </a:lnTo>
                  <a:lnTo>
                    <a:pt x="189" y="259"/>
                  </a:lnTo>
                  <a:lnTo>
                    <a:pt x="196" y="270"/>
                  </a:lnTo>
                  <a:lnTo>
                    <a:pt x="202" y="287"/>
                  </a:lnTo>
                  <a:lnTo>
                    <a:pt x="209" y="304"/>
                  </a:lnTo>
                  <a:lnTo>
                    <a:pt x="215" y="322"/>
                  </a:lnTo>
                  <a:lnTo>
                    <a:pt x="220" y="336"/>
                  </a:lnTo>
                  <a:lnTo>
                    <a:pt x="223" y="347"/>
                  </a:lnTo>
                  <a:lnTo>
                    <a:pt x="224" y="351"/>
                  </a:lnTo>
                  <a:lnTo>
                    <a:pt x="227" y="354"/>
                  </a:lnTo>
                  <a:lnTo>
                    <a:pt x="230" y="360"/>
                  </a:lnTo>
                  <a:lnTo>
                    <a:pt x="234" y="360"/>
                  </a:lnTo>
                  <a:lnTo>
                    <a:pt x="232" y="343"/>
                  </a:lnTo>
                  <a:lnTo>
                    <a:pt x="227" y="313"/>
                  </a:lnTo>
                  <a:lnTo>
                    <a:pt x="220" y="284"/>
                  </a:lnTo>
                  <a:lnTo>
                    <a:pt x="217" y="260"/>
                  </a:lnTo>
                  <a:lnTo>
                    <a:pt x="224" y="243"/>
                  </a:lnTo>
                  <a:lnTo>
                    <a:pt x="231" y="239"/>
                  </a:lnTo>
                  <a:lnTo>
                    <a:pt x="238" y="234"/>
                  </a:lnTo>
                  <a:lnTo>
                    <a:pt x="245" y="231"/>
                  </a:lnTo>
                  <a:lnTo>
                    <a:pt x="252" y="229"/>
                  </a:lnTo>
                  <a:lnTo>
                    <a:pt x="262" y="229"/>
                  </a:lnTo>
                  <a:lnTo>
                    <a:pt x="273" y="234"/>
                  </a:lnTo>
                  <a:lnTo>
                    <a:pt x="286" y="241"/>
                  </a:lnTo>
                  <a:lnTo>
                    <a:pt x="304" y="252"/>
                  </a:lnTo>
                  <a:lnTo>
                    <a:pt x="308" y="253"/>
                  </a:lnTo>
                  <a:lnTo>
                    <a:pt x="316" y="254"/>
                  </a:lnTo>
                  <a:lnTo>
                    <a:pt x="320" y="252"/>
                  </a:lnTo>
                  <a:lnTo>
                    <a:pt x="311" y="240"/>
                  </a:lnTo>
                  <a:lnTo>
                    <a:pt x="308" y="239"/>
                  </a:lnTo>
                  <a:lnTo>
                    <a:pt x="302" y="236"/>
                  </a:lnTo>
                  <a:lnTo>
                    <a:pt x="295" y="233"/>
                  </a:lnTo>
                  <a:lnTo>
                    <a:pt x="286" y="227"/>
                  </a:lnTo>
                  <a:lnTo>
                    <a:pt x="278" y="220"/>
                  </a:lnTo>
                  <a:lnTo>
                    <a:pt x="271" y="212"/>
                  </a:lnTo>
                  <a:lnTo>
                    <a:pt x="267" y="204"/>
                  </a:lnTo>
                  <a:lnTo>
                    <a:pt x="269" y="193"/>
                  </a:lnTo>
                  <a:lnTo>
                    <a:pt x="276" y="173"/>
                  </a:lnTo>
                  <a:lnTo>
                    <a:pt x="285" y="145"/>
                  </a:lnTo>
                  <a:lnTo>
                    <a:pt x="294" y="122"/>
                  </a:lnTo>
                  <a:lnTo>
                    <a:pt x="298" y="112"/>
                  </a:lnTo>
                  <a:lnTo>
                    <a:pt x="266" y="0"/>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3" name="Freeform 8"/>
            <p:cNvSpPr>
              <a:spLocks/>
            </p:cNvSpPr>
            <p:nvPr/>
          </p:nvSpPr>
          <p:spPr bwMode="auto">
            <a:xfrm>
              <a:off x="990" y="1940"/>
              <a:ext cx="50" cy="47"/>
            </a:xfrm>
            <a:custGeom>
              <a:avLst/>
              <a:gdLst>
                <a:gd name="T0" fmla="*/ 0 w 202"/>
                <a:gd name="T1" fmla="*/ 0 h 186"/>
                <a:gd name="T2" fmla="*/ 0 w 202"/>
                <a:gd name="T3" fmla="*/ 0 h 186"/>
                <a:gd name="T4" fmla="*/ 0 w 202"/>
                <a:gd name="T5" fmla="*/ 0 h 186"/>
                <a:gd name="T6" fmla="*/ 0 w 202"/>
                <a:gd name="T7" fmla="*/ 0 h 186"/>
                <a:gd name="T8" fmla="*/ 0 w 202"/>
                <a:gd name="T9" fmla="*/ 0 h 186"/>
                <a:gd name="T10" fmla="*/ 0 w 202"/>
                <a:gd name="T11" fmla="*/ 0 h 186"/>
                <a:gd name="T12" fmla="*/ 0 w 202"/>
                <a:gd name="T13" fmla="*/ 0 h 186"/>
                <a:gd name="T14" fmla="*/ 0 w 202"/>
                <a:gd name="T15" fmla="*/ 0 h 186"/>
                <a:gd name="T16" fmla="*/ 0 w 202"/>
                <a:gd name="T17" fmla="*/ 0 h 186"/>
                <a:gd name="T18" fmla="*/ 0 w 202"/>
                <a:gd name="T19" fmla="*/ 0 h 186"/>
                <a:gd name="T20" fmla="*/ 0 w 202"/>
                <a:gd name="T21" fmla="*/ 0 h 186"/>
                <a:gd name="T22" fmla="*/ 0 w 202"/>
                <a:gd name="T23" fmla="*/ 0 h 186"/>
                <a:gd name="T24" fmla="*/ 0 w 202"/>
                <a:gd name="T25" fmla="*/ 0 h 186"/>
                <a:gd name="T26" fmla="*/ 0 w 202"/>
                <a:gd name="T27" fmla="*/ 0 h 186"/>
                <a:gd name="T28" fmla="*/ 0 w 202"/>
                <a:gd name="T29" fmla="*/ 0 h 186"/>
                <a:gd name="T30" fmla="*/ 0 w 202"/>
                <a:gd name="T31" fmla="*/ 0 h 186"/>
                <a:gd name="T32" fmla="*/ 0 w 202"/>
                <a:gd name="T33" fmla="*/ 0 h 186"/>
                <a:gd name="T34" fmla="*/ 0 w 202"/>
                <a:gd name="T35" fmla="*/ 0 h 186"/>
                <a:gd name="T36" fmla="*/ 0 w 202"/>
                <a:gd name="T37" fmla="*/ 0 h 186"/>
                <a:gd name="T38" fmla="*/ 0 w 202"/>
                <a:gd name="T39" fmla="*/ 0 h 186"/>
                <a:gd name="T40" fmla="*/ 0 w 202"/>
                <a:gd name="T41" fmla="*/ 0 h 186"/>
                <a:gd name="T42" fmla="*/ 0 w 202"/>
                <a:gd name="T43" fmla="*/ 0 h 186"/>
                <a:gd name="T44" fmla="*/ 0 w 202"/>
                <a:gd name="T45" fmla="*/ 0 h 186"/>
                <a:gd name="T46" fmla="*/ 0 w 202"/>
                <a:gd name="T47" fmla="*/ 0 h 186"/>
                <a:gd name="T48" fmla="*/ 0 w 202"/>
                <a:gd name="T49" fmla="*/ 0 h 186"/>
                <a:gd name="T50" fmla="*/ 0 w 202"/>
                <a:gd name="T51" fmla="*/ 0 h 186"/>
                <a:gd name="T52" fmla="*/ 0 w 202"/>
                <a:gd name="T53" fmla="*/ 0 h 186"/>
                <a:gd name="T54" fmla="*/ 0 w 202"/>
                <a:gd name="T55" fmla="*/ 0 h 186"/>
                <a:gd name="T56" fmla="*/ 0 w 202"/>
                <a:gd name="T57" fmla="*/ 0 h 186"/>
                <a:gd name="T58" fmla="*/ 0 w 202"/>
                <a:gd name="T59" fmla="*/ 0 h 186"/>
                <a:gd name="T60" fmla="*/ 0 w 202"/>
                <a:gd name="T61" fmla="*/ 0 h 186"/>
                <a:gd name="T62" fmla="*/ 0 w 202"/>
                <a:gd name="T63" fmla="*/ 0 h 186"/>
                <a:gd name="T64" fmla="*/ 0 w 202"/>
                <a:gd name="T65" fmla="*/ 0 h 186"/>
                <a:gd name="T66" fmla="*/ 0 w 202"/>
                <a:gd name="T67" fmla="*/ 0 h 186"/>
                <a:gd name="T68" fmla="*/ 0 w 202"/>
                <a:gd name="T69" fmla="*/ 0 h 186"/>
                <a:gd name="T70" fmla="*/ 0 w 202"/>
                <a:gd name="T71" fmla="*/ 0 h 186"/>
                <a:gd name="T72" fmla="*/ 0 w 202"/>
                <a:gd name="T73" fmla="*/ 0 h 186"/>
                <a:gd name="T74" fmla="*/ 0 w 202"/>
                <a:gd name="T75" fmla="*/ 0 h 186"/>
                <a:gd name="T76" fmla="*/ 0 w 202"/>
                <a:gd name="T77" fmla="*/ 0 h 186"/>
                <a:gd name="T78" fmla="*/ 0 w 202"/>
                <a:gd name="T79" fmla="*/ 0 h 186"/>
                <a:gd name="T80" fmla="*/ 0 w 202"/>
                <a:gd name="T81" fmla="*/ 0 h 186"/>
                <a:gd name="T82" fmla="*/ 0 w 202"/>
                <a:gd name="T83" fmla="*/ 0 h 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2"/>
                <a:gd name="T127" fmla="*/ 0 h 186"/>
                <a:gd name="T128" fmla="*/ 202 w 202"/>
                <a:gd name="T129" fmla="*/ 186 h 1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2" h="186">
                  <a:moveTo>
                    <a:pt x="88" y="0"/>
                  </a:moveTo>
                  <a:lnTo>
                    <a:pt x="62" y="39"/>
                  </a:lnTo>
                  <a:lnTo>
                    <a:pt x="59" y="43"/>
                  </a:lnTo>
                  <a:lnTo>
                    <a:pt x="52" y="51"/>
                  </a:lnTo>
                  <a:lnTo>
                    <a:pt x="42" y="64"/>
                  </a:lnTo>
                  <a:lnTo>
                    <a:pt x="31" y="79"/>
                  </a:lnTo>
                  <a:lnTo>
                    <a:pt x="20" y="94"/>
                  </a:lnTo>
                  <a:lnTo>
                    <a:pt x="9" y="109"/>
                  </a:lnTo>
                  <a:lnTo>
                    <a:pt x="2" y="123"/>
                  </a:lnTo>
                  <a:lnTo>
                    <a:pt x="0" y="133"/>
                  </a:lnTo>
                  <a:lnTo>
                    <a:pt x="1" y="142"/>
                  </a:lnTo>
                  <a:lnTo>
                    <a:pt x="3" y="156"/>
                  </a:lnTo>
                  <a:lnTo>
                    <a:pt x="5" y="170"/>
                  </a:lnTo>
                  <a:lnTo>
                    <a:pt x="5" y="186"/>
                  </a:lnTo>
                  <a:lnTo>
                    <a:pt x="8" y="186"/>
                  </a:lnTo>
                  <a:lnTo>
                    <a:pt x="10" y="186"/>
                  </a:lnTo>
                  <a:lnTo>
                    <a:pt x="13" y="186"/>
                  </a:lnTo>
                  <a:lnTo>
                    <a:pt x="15" y="186"/>
                  </a:lnTo>
                  <a:lnTo>
                    <a:pt x="42" y="179"/>
                  </a:lnTo>
                  <a:lnTo>
                    <a:pt x="63" y="168"/>
                  </a:lnTo>
                  <a:lnTo>
                    <a:pt x="78" y="152"/>
                  </a:lnTo>
                  <a:lnTo>
                    <a:pt x="90" y="136"/>
                  </a:lnTo>
                  <a:lnTo>
                    <a:pt x="97" y="120"/>
                  </a:lnTo>
                  <a:lnTo>
                    <a:pt x="101" y="106"/>
                  </a:lnTo>
                  <a:lnTo>
                    <a:pt x="104" y="96"/>
                  </a:lnTo>
                  <a:lnTo>
                    <a:pt x="104" y="93"/>
                  </a:lnTo>
                  <a:lnTo>
                    <a:pt x="119" y="86"/>
                  </a:lnTo>
                  <a:lnTo>
                    <a:pt x="135" y="75"/>
                  </a:lnTo>
                  <a:lnTo>
                    <a:pt x="151" y="60"/>
                  </a:lnTo>
                  <a:lnTo>
                    <a:pt x="167" y="45"/>
                  </a:lnTo>
                  <a:lnTo>
                    <a:pt x="181" y="30"/>
                  </a:lnTo>
                  <a:lnTo>
                    <a:pt x="191" y="17"/>
                  </a:lnTo>
                  <a:lnTo>
                    <a:pt x="199" y="8"/>
                  </a:lnTo>
                  <a:lnTo>
                    <a:pt x="202" y="4"/>
                  </a:lnTo>
                  <a:lnTo>
                    <a:pt x="199" y="4"/>
                  </a:lnTo>
                  <a:lnTo>
                    <a:pt x="193" y="4"/>
                  </a:lnTo>
                  <a:lnTo>
                    <a:pt x="183" y="3"/>
                  </a:lnTo>
                  <a:lnTo>
                    <a:pt x="170" y="3"/>
                  </a:lnTo>
                  <a:lnTo>
                    <a:pt x="153" y="2"/>
                  </a:lnTo>
                  <a:lnTo>
                    <a:pt x="134" y="1"/>
                  </a:lnTo>
                  <a:lnTo>
                    <a:pt x="112" y="1"/>
                  </a:lnTo>
                  <a:lnTo>
                    <a:pt x="88" y="0"/>
                  </a:lnTo>
                  <a:close/>
                </a:path>
              </a:pathLst>
            </a:custGeom>
            <a:solidFill>
              <a:srgbClr val="EDDD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4" name="Freeform 9"/>
            <p:cNvSpPr>
              <a:spLocks/>
            </p:cNvSpPr>
            <p:nvPr/>
          </p:nvSpPr>
          <p:spPr bwMode="auto">
            <a:xfrm>
              <a:off x="927" y="1934"/>
              <a:ext cx="85" cy="53"/>
            </a:xfrm>
            <a:custGeom>
              <a:avLst/>
              <a:gdLst>
                <a:gd name="T0" fmla="*/ 0 w 339"/>
                <a:gd name="T1" fmla="*/ 0 h 212"/>
                <a:gd name="T2" fmla="*/ 0 w 339"/>
                <a:gd name="T3" fmla="*/ 0 h 212"/>
                <a:gd name="T4" fmla="*/ 0 w 339"/>
                <a:gd name="T5" fmla="*/ 0 h 212"/>
                <a:gd name="T6" fmla="*/ 0 w 339"/>
                <a:gd name="T7" fmla="*/ 0 h 212"/>
                <a:gd name="T8" fmla="*/ 0 w 339"/>
                <a:gd name="T9" fmla="*/ 0 h 212"/>
                <a:gd name="T10" fmla="*/ 0 w 339"/>
                <a:gd name="T11" fmla="*/ 0 h 212"/>
                <a:gd name="T12" fmla="*/ 0 w 339"/>
                <a:gd name="T13" fmla="*/ 0 h 212"/>
                <a:gd name="T14" fmla="*/ 0 w 339"/>
                <a:gd name="T15" fmla="*/ 0 h 212"/>
                <a:gd name="T16" fmla="*/ 0 w 339"/>
                <a:gd name="T17" fmla="*/ 0 h 212"/>
                <a:gd name="T18" fmla="*/ 0 w 339"/>
                <a:gd name="T19" fmla="*/ 0 h 212"/>
                <a:gd name="T20" fmla="*/ 0 w 339"/>
                <a:gd name="T21" fmla="*/ 0 h 212"/>
                <a:gd name="T22" fmla="*/ 0 w 339"/>
                <a:gd name="T23" fmla="*/ 0 h 212"/>
                <a:gd name="T24" fmla="*/ 0 w 339"/>
                <a:gd name="T25" fmla="*/ 0 h 212"/>
                <a:gd name="T26" fmla="*/ 0 w 339"/>
                <a:gd name="T27" fmla="*/ 0 h 212"/>
                <a:gd name="T28" fmla="*/ 0 w 339"/>
                <a:gd name="T29" fmla="*/ 0 h 212"/>
                <a:gd name="T30" fmla="*/ 0 w 339"/>
                <a:gd name="T31" fmla="*/ 0 h 212"/>
                <a:gd name="T32" fmla="*/ 0 w 339"/>
                <a:gd name="T33" fmla="*/ 0 h 212"/>
                <a:gd name="T34" fmla="*/ 0 w 339"/>
                <a:gd name="T35" fmla="*/ 0 h 212"/>
                <a:gd name="T36" fmla="*/ 0 w 339"/>
                <a:gd name="T37" fmla="*/ 0 h 212"/>
                <a:gd name="T38" fmla="*/ 0 w 339"/>
                <a:gd name="T39" fmla="*/ 0 h 212"/>
                <a:gd name="T40" fmla="*/ 0 w 339"/>
                <a:gd name="T41" fmla="*/ 0 h 212"/>
                <a:gd name="T42" fmla="*/ 0 w 339"/>
                <a:gd name="T43" fmla="*/ 0 h 212"/>
                <a:gd name="T44" fmla="*/ 0 w 339"/>
                <a:gd name="T45" fmla="*/ 0 h 212"/>
                <a:gd name="T46" fmla="*/ 0 w 339"/>
                <a:gd name="T47" fmla="*/ 0 h 212"/>
                <a:gd name="T48" fmla="*/ 0 w 339"/>
                <a:gd name="T49" fmla="*/ 0 h 212"/>
                <a:gd name="T50" fmla="*/ 0 w 339"/>
                <a:gd name="T51" fmla="*/ 0 h 212"/>
                <a:gd name="T52" fmla="*/ 0 w 339"/>
                <a:gd name="T53" fmla="*/ 0 h 212"/>
                <a:gd name="T54" fmla="*/ 0 w 339"/>
                <a:gd name="T55" fmla="*/ 0 h 212"/>
                <a:gd name="T56" fmla="*/ 0 w 339"/>
                <a:gd name="T57" fmla="*/ 0 h 212"/>
                <a:gd name="T58" fmla="*/ 0 w 339"/>
                <a:gd name="T59" fmla="*/ 0 h 212"/>
                <a:gd name="T60" fmla="*/ 0 w 339"/>
                <a:gd name="T61" fmla="*/ 0 h 212"/>
                <a:gd name="T62" fmla="*/ 0 w 339"/>
                <a:gd name="T63" fmla="*/ 0 h 212"/>
                <a:gd name="T64" fmla="*/ 0 w 339"/>
                <a:gd name="T65" fmla="*/ 0 h 212"/>
                <a:gd name="T66" fmla="*/ 0 w 339"/>
                <a:gd name="T67" fmla="*/ 0 h 212"/>
                <a:gd name="T68" fmla="*/ 0 w 339"/>
                <a:gd name="T69" fmla="*/ 0 h 212"/>
                <a:gd name="T70" fmla="*/ 0 w 339"/>
                <a:gd name="T71" fmla="*/ 0 h 212"/>
                <a:gd name="T72" fmla="*/ 0 w 339"/>
                <a:gd name="T73" fmla="*/ 0 h 212"/>
                <a:gd name="T74" fmla="*/ 0 w 339"/>
                <a:gd name="T75" fmla="*/ 0 h 212"/>
                <a:gd name="T76" fmla="*/ 0 w 339"/>
                <a:gd name="T77" fmla="*/ 0 h 212"/>
                <a:gd name="T78" fmla="*/ 0 w 339"/>
                <a:gd name="T79" fmla="*/ 0 h 212"/>
                <a:gd name="T80" fmla="*/ 0 w 339"/>
                <a:gd name="T81" fmla="*/ 0 h 212"/>
                <a:gd name="T82" fmla="*/ 0 w 339"/>
                <a:gd name="T83" fmla="*/ 0 h 212"/>
                <a:gd name="T84" fmla="*/ 0 w 339"/>
                <a:gd name="T85" fmla="*/ 0 h 212"/>
                <a:gd name="T86" fmla="*/ 0 w 339"/>
                <a:gd name="T87" fmla="*/ 0 h 212"/>
                <a:gd name="T88" fmla="*/ 0 w 339"/>
                <a:gd name="T89" fmla="*/ 0 h 212"/>
                <a:gd name="T90" fmla="*/ 0 w 339"/>
                <a:gd name="T91" fmla="*/ 0 h 212"/>
                <a:gd name="T92" fmla="*/ 0 w 339"/>
                <a:gd name="T93" fmla="*/ 0 h 212"/>
                <a:gd name="T94" fmla="*/ 0 w 339"/>
                <a:gd name="T95" fmla="*/ 0 h 212"/>
                <a:gd name="T96" fmla="*/ 0 w 339"/>
                <a:gd name="T97" fmla="*/ 0 h 212"/>
                <a:gd name="T98" fmla="*/ 0 w 339"/>
                <a:gd name="T99" fmla="*/ 0 h 212"/>
                <a:gd name="T100" fmla="*/ 0 w 339"/>
                <a:gd name="T101" fmla="*/ 0 h 212"/>
                <a:gd name="T102" fmla="*/ 0 w 339"/>
                <a:gd name="T103" fmla="*/ 0 h 212"/>
                <a:gd name="T104" fmla="*/ 0 w 339"/>
                <a:gd name="T105" fmla="*/ 0 h 212"/>
                <a:gd name="T106" fmla="*/ 0 w 339"/>
                <a:gd name="T107" fmla="*/ 0 h 2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212"/>
                <a:gd name="T164" fmla="*/ 339 w 339"/>
                <a:gd name="T165" fmla="*/ 212 h 2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212">
                  <a:moveTo>
                    <a:pt x="251" y="158"/>
                  </a:moveTo>
                  <a:lnTo>
                    <a:pt x="253" y="148"/>
                  </a:lnTo>
                  <a:lnTo>
                    <a:pt x="260" y="134"/>
                  </a:lnTo>
                  <a:lnTo>
                    <a:pt x="271" y="119"/>
                  </a:lnTo>
                  <a:lnTo>
                    <a:pt x="282" y="104"/>
                  </a:lnTo>
                  <a:lnTo>
                    <a:pt x="293" y="89"/>
                  </a:lnTo>
                  <a:lnTo>
                    <a:pt x="303" y="76"/>
                  </a:lnTo>
                  <a:lnTo>
                    <a:pt x="310" y="68"/>
                  </a:lnTo>
                  <a:lnTo>
                    <a:pt x="313" y="64"/>
                  </a:lnTo>
                  <a:lnTo>
                    <a:pt x="339" y="25"/>
                  </a:lnTo>
                  <a:lnTo>
                    <a:pt x="316" y="23"/>
                  </a:lnTo>
                  <a:lnTo>
                    <a:pt x="293" y="22"/>
                  </a:lnTo>
                  <a:lnTo>
                    <a:pt x="267" y="21"/>
                  </a:lnTo>
                  <a:lnTo>
                    <a:pt x="242" y="20"/>
                  </a:lnTo>
                  <a:lnTo>
                    <a:pt x="217" y="18"/>
                  </a:lnTo>
                  <a:lnTo>
                    <a:pt x="192" y="16"/>
                  </a:lnTo>
                  <a:lnTo>
                    <a:pt x="168" y="15"/>
                  </a:lnTo>
                  <a:lnTo>
                    <a:pt x="144" y="13"/>
                  </a:lnTo>
                  <a:lnTo>
                    <a:pt x="122" y="12"/>
                  </a:lnTo>
                  <a:lnTo>
                    <a:pt x="102" y="11"/>
                  </a:lnTo>
                  <a:lnTo>
                    <a:pt x="84" y="9"/>
                  </a:lnTo>
                  <a:lnTo>
                    <a:pt x="66" y="7"/>
                  </a:lnTo>
                  <a:lnTo>
                    <a:pt x="52" y="6"/>
                  </a:lnTo>
                  <a:lnTo>
                    <a:pt x="41" y="5"/>
                  </a:lnTo>
                  <a:lnTo>
                    <a:pt x="32" y="4"/>
                  </a:lnTo>
                  <a:lnTo>
                    <a:pt x="27" y="2"/>
                  </a:lnTo>
                  <a:lnTo>
                    <a:pt x="17" y="0"/>
                  </a:lnTo>
                  <a:lnTo>
                    <a:pt x="9" y="2"/>
                  </a:lnTo>
                  <a:lnTo>
                    <a:pt x="3" y="6"/>
                  </a:lnTo>
                  <a:lnTo>
                    <a:pt x="0" y="13"/>
                  </a:lnTo>
                  <a:lnTo>
                    <a:pt x="0" y="21"/>
                  </a:lnTo>
                  <a:lnTo>
                    <a:pt x="3" y="30"/>
                  </a:lnTo>
                  <a:lnTo>
                    <a:pt x="10" y="40"/>
                  </a:lnTo>
                  <a:lnTo>
                    <a:pt x="22" y="49"/>
                  </a:lnTo>
                  <a:lnTo>
                    <a:pt x="35" y="58"/>
                  </a:lnTo>
                  <a:lnTo>
                    <a:pt x="46" y="69"/>
                  </a:lnTo>
                  <a:lnTo>
                    <a:pt x="57" y="82"/>
                  </a:lnTo>
                  <a:lnTo>
                    <a:pt x="66" y="95"/>
                  </a:lnTo>
                  <a:lnTo>
                    <a:pt x="73" y="109"/>
                  </a:lnTo>
                  <a:lnTo>
                    <a:pt x="80" y="123"/>
                  </a:lnTo>
                  <a:lnTo>
                    <a:pt x="86" y="138"/>
                  </a:lnTo>
                  <a:lnTo>
                    <a:pt x="92" y="152"/>
                  </a:lnTo>
                  <a:lnTo>
                    <a:pt x="100" y="165"/>
                  </a:lnTo>
                  <a:lnTo>
                    <a:pt x="113" y="176"/>
                  </a:lnTo>
                  <a:lnTo>
                    <a:pt x="130" y="188"/>
                  </a:lnTo>
                  <a:lnTo>
                    <a:pt x="151" y="197"/>
                  </a:lnTo>
                  <a:lnTo>
                    <a:pt x="176" y="204"/>
                  </a:lnTo>
                  <a:lnTo>
                    <a:pt x="202" y="210"/>
                  </a:lnTo>
                  <a:lnTo>
                    <a:pt x="228" y="212"/>
                  </a:lnTo>
                  <a:lnTo>
                    <a:pt x="256" y="211"/>
                  </a:lnTo>
                  <a:lnTo>
                    <a:pt x="256" y="195"/>
                  </a:lnTo>
                  <a:lnTo>
                    <a:pt x="254" y="181"/>
                  </a:lnTo>
                  <a:lnTo>
                    <a:pt x="252" y="167"/>
                  </a:lnTo>
                  <a:lnTo>
                    <a:pt x="251" y="158"/>
                  </a:lnTo>
                  <a:close/>
                </a:path>
              </a:pathLst>
            </a:custGeom>
            <a:solidFill>
              <a:srgbClr val="FFEF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5" name="Freeform 10"/>
            <p:cNvSpPr>
              <a:spLocks/>
            </p:cNvSpPr>
            <p:nvPr/>
          </p:nvSpPr>
          <p:spPr bwMode="auto">
            <a:xfrm>
              <a:off x="1090" y="1735"/>
              <a:ext cx="85" cy="100"/>
            </a:xfrm>
            <a:custGeom>
              <a:avLst/>
              <a:gdLst>
                <a:gd name="T0" fmla="*/ 0 w 339"/>
                <a:gd name="T1" fmla="*/ 0 h 400"/>
                <a:gd name="T2" fmla="*/ 0 w 339"/>
                <a:gd name="T3" fmla="*/ 0 h 400"/>
                <a:gd name="T4" fmla="*/ 0 w 339"/>
                <a:gd name="T5" fmla="*/ 0 h 400"/>
                <a:gd name="T6" fmla="*/ 0 w 339"/>
                <a:gd name="T7" fmla="*/ 0 h 400"/>
                <a:gd name="T8" fmla="*/ 0 w 339"/>
                <a:gd name="T9" fmla="*/ 0 h 400"/>
                <a:gd name="T10" fmla="*/ 0 w 339"/>
                <a:gd name="T11" fmla="*/ 0 h 400"/>
                <a:gd name="T12" fmla="*/ 0 w 339"/>
                <a:gd name="T13" fmla="*/ 0 h 400"/>
                <a:gd name="T14" fmla="*/ 0 w 339"/>
                <a:gd name="T15" fmla="*/ 0 h 400"/>
                <a:gd name="T16" fmla="*/ 0 w 339"/>
                <a:gd name="T17" fmla="*/ 0 h 400"/>
                <a:gd name="T18" fmla="*/ 0 w 339"/>
                <a:gd name="T19" fmla="*/ 0 h 400"/>
                <a:gd name="T20" fmla="*/ 0 w 339"/>
                <a:gd name="T21" fmla="*/ 0 h 400"/>
                <a:gd name="T22" fmla="*/ 0 w 339"/>
                <a:gd name="T23" fmla="*/ 0 h 400"/>
                <a:gd name="T24" fmla="*/ 0 w 339"/>
                <a:gd name="T25" fmla="*/ 0 h 400"/>
                <a:gd name="T26" fmla="*/ 0 w 339"/>
                <a:gd name="T27" fmla="*/ 0 h 400"/>
                <a:gd name="T28" fmla="*/ 0 w 339"/>
                <a:gd name="T29" fmla="*/ 0 h 400"/>
                <a:gd name="T30" fmla="*/ 0 w 339"/>
                <a:gd name="T31" fmla="*/ 0 h 400"/>
                <a:gd name="T32" fmla="*/ 0 w 339"/>
                <a:gd name="T33" fmla="*/ 0 h 400"/>
                <a:gd name="T34" fmla="*/ 0 w 339"/>
                <a:gd name="T35" fmla="*/ 0 h 400"/>
                <a:gd name="T36" fmla="*/ 0 w 339"/>
                <a:gd name="T37" fmla="*/ 0 h 400"/>
                <a:gd name="T38" fmla="*/ 0 w 339"/>
                <a:gd name="T39" fmla="*/ 0 h 400"/>
                <a:gd name="T40" fmla="*/ 0 w 339"/>
                <a:gd name="T41" fmla="*/ 0 h 400"/>
                <a:gd name="T42" fmla="*/ 0 w 339"/>
                <a:gd name="T43" fmla="*/ 0 h 400"/>
                <a:gd name="T44" fmla="*/ 0 w 339"/>
                <a:gd name="T45" fmla="*/ 0 h 400"/>
                <a:gd name="T46" fmla="*/ 0 w 339"/>
                <a:gd name="T47" fmla="*/ 0 h 400"/>
                <a:gd name="T48" fmla="*/ 0 w 339"/>
                <a:gd name="T49" fmla="*/ 0 h 400"/>
                <a:gd name="T50" fmla="*/ 0 w 339"/>
                <a:gd name="T51" fmla="*/ 0 h 400"/>
                <a:gd name="T52" fmla="*/ 0 w 339"/>
                <a:gd name="T53" fmla="*/ 0 h 400"/>
                <a:gd name="T54" fmla="*/ 0 w 339"/>
                <a:gd name="T55" fmla="*/ 0 h 400"/>
                <a:gd name="T56" fmla="*/ 0 w 339"/>
                <a:gd name="T57" fmla="*/ 0 h 400"/>
                <a:gd name="T58" fmla="*/ 0 w 339"/>
                <a:gd name="T59" fmla="*/ 0 h 400"/>
                <a:gd name="T60" fmla="*/ 0 w 339"/>
                <a:gd name="T61" fmla="*/ 0 h 400"/>
                <a:gd name="T62" fmla="*/ 0 w 339"/>
                <a:gd name="T63" fmla="*/ 0 h 400"/>
                <a:gd name="T64" fmla="*/ 0 w 339"/>
                <a:gd name="T65" fmla="*/ 0 h 400"/>
                <a:gd name="T66" fmla="*/ 0 w 339"/>
                <a:gd name="T67" fmla="*/ 0 h 400"/>
                <a:gd name="T68" fmla="*/ 0 w 339"/>
                <a:gd name="T69" fmla="*/ 0 h 400"/>
                <a:gd name="T70" fmla="*/ 0 w 339"/>
                <a:gd name="T71" fmla="*/ 0 h 400"/>
                <a:gd name="T72" fmla="*/ 0 w 339"/>
                <a:gd name="T73" fmla="*/ 0 h 400"/>
                <a:gd name="T74" fmla="*/ 0 w 339"/>
                <a:gd name="T75" fmla="*/ 0 h 400"/>
                <a:gd name="T76" fmla="*/ 0 w 339"/>
                <a:gd name="T77" fmla="*/ 0 h 400"/>
                <a:gd name="T78" fmla="*/ 0 w 339"/>
                <a:gd name="T79" fmla="*/ 0 h 400"/>
                <a:gd name="T80" fmla="*/ 0 w 339"/>
                <a:gd name="T81" fmla="*/ 0 h 400"/>
                <a:gd name="T82" fmla="*/ 0 w 339"/>
                <a:gd name="T83" fmla="*/ 0 h 400"/>
                <a:gd name="T84" fmla="*/ 0 w 339"/>
                <a:gd name="T85" fmla="*/ 0 h 400"/>
                <a:gd name="T86" fmla="*/ 0 w 339"/>
                <a:gd name="T87" fmla="*/ 0 h 400"/>
                <a:gd name="T88" fmla="*/ 0 w 339"/>
                <a:gd name="T89" fmla="*/ 0 h 400"/>
                <a:gd name="T90" fmla="*/ 0 w 339"/>
                <a:gd name="T91" fmla="*/ 0 h 400"/>
                <a:gd name="T92" fmla="*/ 0 w 339"/>
                <a:gd name="T93" fmla="*/ 0 h 400"/>
                <a:gd name="T94" fmla="*/ 0 w 339"/>
                <a:gd name="T95" fmla="*/ 0 h 400"/>
                <a:gd name="T96" fmla="*/ 0 w 339"/>
                <a:gd name="T97" fmla="*/ 0 h 4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9"/>
                <a:gd name="T148" fmla="*/ 0 h 400"/>
                <a:gd name="T149" fmla="*/ 339 w 339"/>
                <a:gd name="T150" fmla="*/ 400 h 4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9" h="400">
                  <a:moveTo>
                    <a:pt x="0" y="164"/>
                  </a:moveTo>
                  <a:lnTo>
                    <a:pt x="3" y="159"/>
                  </a:lnTo>
                  <a:lnTo>
                    <a:pt x="11" y="147"/>
                  </a:lnTo>
                  <a:lnTo>
                    <a:pt x="20" y="130"/>
                  </a:lnTo>
                  <a:lnTo>
                    <a:pt x="32" y="106"/>
                  </a:lnTo>
                  <a:lnTo>
                    <a:pt x="41" y="81"/>
                  </a:lnTo>
                  <a:lnTo>
                    <a:pt x="48" y="54"/>
                  </a:lnTo>
                  <a:lnTo>
                    <a:pt x="51" y="27"/>
                  </a:lnTo>
                  <a:lnTo>
                    <a:pt x="46" y="1"/>
                  </a:lnTo>
                  <a:lnTo>
                    <a:pt x="47" y="0"/>
                  </a:lnTo>
                  <a:lnTo>
                    <a:pt x="54" y="1"/>
                  </a:lnTo>
                  <a:lnTo>
                    <a:pt x="65" y="5"/>
                  </a:lnTo>
                  <a:lnTo>
                    <a:pt x="78" y="11"/>
                  </a:lnTo>
                  <a:lnTo>
                    <a:pt x="95" y="18"/>
                  </a:lnTo>
                  <a:lnTo>
                    <a:pt x="114" y="27"/>
                  </a:lnTo>
                  <a:lnTo>
                    <a:pt x="135" y="39"/>
                  </a:lnTo>
                  <a:lnTo>
                    <a:pt x="158" y="52"/>
                  </a:lnTo>
                  <a:lnTo>
                    <a:pt x="181" y="67"/>
                  </a:lnTo>
                  <a:lnTo>
                    <a:pt x="205" y="83"/>
                  </a:lnTo>
                  <a:lnTo>
                    <a:pt x="229" y="101"/>
                  </a:lnTo>
                  <a:lnTo>
                    <a:pt x="251" y="118"/>
                  </a:lnTo>
                  <a:lnTo>
                    <a:pt x="274" y="138"/>
                  </a:lnTo>
                  <a:lnTo>
                    <a:pt x="293" y="158"/>
                  </a:lnTo>
                  <a:lnTo>
                    <a:pt x="311" y="179"/>
                  </a:lnTo>
                  <a:lnTo>
                    <a:pt x="325" y="201"/>
                  </a:lnTo>
                  <a:lnTo>
                    <a:pt x="327" y="210"/>
                  </a:lnTo>
                  <a:lnTo>
                    <a:pt x="331" y="236"/>
                  </a:lnTo>
                  <a:lnTo>
                    <a:pt x="336" y="270"/>
                  </a:lnTo>
                  <a:lnTo>
                    <a:pt x="339" y="309"/>
                  </a:lnTo>
                  <a:lnTo>
                    <a:pt x="339" y="348"/>
                  </a:lnTo>
                  <a:lnTo>
                    <a:pt x="333" y="379"/>
                  </a:lnTo>
                  <a:lnTo>
                    <a:pt x="320" y="398"/>
                  </a:lnTo>
                  <a:lnTo>
                    <a:pt x="298" y="400"/>
                  </a:lnTo>
                  <a:lnTo>
                    <a:pt x="283" y="395"/>
                  </a:lnTo>
                  <a:lnTo>
                    <a:pt x="264" y="384"/>
                  </a:lnTo>
                  <a:lnTo>
                    <a:pt x="243" y="371"/>
                  </a:lnTo>
                  <a:lnTo>
                    <a:pt x="221" y="356"/>
                  </a:lnTo>
                  <a:lnTo>
                    <a:pt x="197" y="337"/>
                  </a:lnTo>
                  <a:lnTo>
                    <a:pt x="172" y="319"/>
                  </a:lnTo>
                  <a:lnTo>
                    <a:pt x="148" y="299"/>
                  </a:lnTo>
                  <a:lnTo>
                    <a:pt x="123" y="278"/>
                  </a:lnTo>
                  <a:lnTo>
                    <a:pt x="99" y="258"/>
                  </a:lnTo>
                  <a:lnTo>
                    <a:pt x="76" y="238"/>
                  </a:lnTo>
                  <a:lnTo>
                    <a:pt x="56" y="220"/>
                  </a:lnTo>
                  <a:lnTo>
                    <a:pt x="38" y="203"/>
                  </a:lnTo>
                  <a:lnTo>
                    <a:pt x="23" y="188"/>
                  </a:lnTo>
                  <a:lnTo>
                    <a:pt x="11" y="176"/>
                  </a:lnTo>
                  <a:lnTo>
                    <a:pt x="4" y="168"/>
                  </a:lnTo>
                  <a:lnTo>
                    <a:pt x="0" y="164"/>
                  </a:lnTo>
                  <a:close/>
                </a:path>
              </a:pathLst>
            </a:custGeom>
            <a:solidFill>
              <a:srgbClr val="AF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6" name="Freeform 11"/>
            <p:cNvSpPr>
              <a:spLocks/>
            </p:cNvSpPr>
            <p:nvPr/>
          </p:nvSpPr>
          <p:spPr bwMode="auto">
            <a:xfrm>
              <a:off x="1088" y="1776"/>
              <a:ext cx="72" cy="59"/>
            </a:xfrm>
            <a:custGeom>
              <a:avLst/>
              <a:gdLst>
                <a:gd name="T0" fmla="*/ 0 w 286"/>
                <a:gd name="T1" fmla="*/ 0 h 235"/>
                <a:gd name="T2" fmla="*/ 0 w 286"/>
                <a:gd name="T3" fmla="*/ 0 h 235"/>
                <a:gd name="T4" fmla="*/ 0 w 286"/>
                <a:gd name="T5" fmla="*/ 0 h 235"/>
                <a:gd name="T6" fmla="*/ 0 w 286"/>
                <a:gd name="T7" fmla="*/ 0 h 235"/>
                <a:gd name="T8" fmla="*/ 0 w 286"/>
                <a:gd name="T9" fmla="*/ 0 h 235"/>
                <a:gd name="T10" fmla="*/ 0 w 286"/>
                <a:gd name="T11" fmla="*/ 0 h 235"/>
                <a:gd name="T12" fmla="*/ 0 w 286"/>
                <a:gd name="T13" fmla="*/ 0 h 235"/>
                <a:gd name="T14" fmla="*/ 0 w 286"/>
                <a:gd name="T15" fmla="*/ 0 h 235"/>
                <a:gd name="T16" fmla="*/ 0 w 286"/>
                <a:gd name="T17" fmla="*/ 0 h 235"/>
                <a:gd name="T18" fmla="*/ 0 w 286"/>
                <a:gd name="T19" fmla="*/ 0 h 235"/>
                <a:gd name="T20" fmla="*/ 0 w 286"/>
                <a:gd name="T21" fmla="*/ 0 h 235"/>
                <a:gd name="T22" fmla="*/ 0 w 286"/>
                <a:gd name="T23" fmla="*/ 0 h 235"/>
                <a:gd name="T24" fmla="*/ 0 w 286"/>
                <a:gd name="T25" fmla="*/ 0 h 235"/>
                <a:gd name="T26" fmla="*/ 0 w 286"/>
                <a:gd name="T27" fmla="*/ 0 h 235"/>
                <a:gd name="T28" fmla="*/ 0 w 286"/>
                <a:gd name="T29" fmla="*/ 0 h 235"/>
                <a:gd name="T30" fmla="*/ 0 w 286"/>
                <a:gd name="T31" fmla="*/ 0 h 235"/>
                <a:gd name="T32" fmla="*/ 0 w 286"/>
                <a:gd name="T33" fmla="*/ 0 h 235"/>
                <a:gd name="T34" fmla="*/ 0 w 286"/>
                <a:gd name="T35" fmla="*/ 0 h 235"/>
                <a:gd name="T36" fmla="*/ 0 w 286"/>
                <a:gd name="T37" fmla="*/ 0 h 235"/>
                <a:gd name="T38" fmla="*/ 0 w 286"/>
                <a:gd name="T39" fmla="*/ 0 h 235"/>
                <a:gd name="T40" fmla="*/ 0 w 286"/>
                <a:gd name="T41" fmla="*/ 0 h 235"/>
                <a:gd name="T42" fmla="*/ 0 w 286"/>
                <a:gd name="T43" fmla="*/ 0 h 235"/>
                <a:gd name="T44" fmla="*/ 0 w 286"/>
                <a:gd name="T45" fmla="*/ 0 h 235"/>
                <a:gd name="T46" fmla="*/ 0 w 286"/>
                <a:gd name="T47" fmla="*/ 0 h 235"/>
                <a:gd name="T48" fmla="*/ 0 w 286"/>
                <a:gd name="T49" fmla="*/ 0 h 235"/>
                <a:gd name="T50" fmla="*/ 0 w 286"/>
                <a:gd name="T51" fmla="*/ 0 h 235"/>
                <a:gd name="T52" fmla="*/ 0 w 286"/>
                <a:gd name="T53" fmla="*/ 0 h 235"/>
                <a:gd name="T54" fmla="*/ 0 w 286"/>
                <a:gd name="T55" fmla="*/ 0 h 235"/>
                <a:gd name="T56" fmla="*/ 0 w 286"/>
                <a:gd name="T57" fmla="*/ 0 h 235"/>
                <a:gd name="T58" fmla="*/ 0 w 286"/>
                <a:gd name="T59" fmla="*/ 0 h 235"/>
                <a:gd name="T60" fmla="*/ 0 w 286"/>
                <a:gd name="T61" fmla="*/ 0 h 235"/>
                <a:gd name="T62" fmla="*/ 0 w 286"/>
                <a:gd name="T63" fmla="*/ 0 h 235"/>
                <a:gd name="T64" fmla="*/ 0 w 286"/>
                <a:gd name="T65" fmla="*/ 0 h 235"/>
                <a:gd name="T66" fmla="*/ 0 w 286"/>
                <a:gd name="T67" fmla="*/ 0 h 235"/>
                <a:gd name="T68" fmla="*/ 0 w 286"/>
                <a:gd name="T69" fmla="*/ 0 h 235"/>
                <a:gd name="T70" fmla="*/ 0 w 286"/>
                <a:gd name="T71" fmla="*/ 0 h 235"/>
                <a:gd name="T72" fmla="*/ 0 w 286"/>
                <a:gd name="T73" fmla="*/ 0 h 235"/>
                <a:gd name="T74" fmla="*/ 0 w 286"/>
                <a:gd name="T75" fmla="*/ 0 h 235"/>
                <a:gd name="T76" fmla="*/ 0 w 286"/>
                <a:gd name="T77" fmla="*/ 0 h 235"/>
                <a:gd name="T78" fmla="*/ 0 w 286"/>
                <a:gd name="T79" fmla="*/ 0 h 235"/>
                <a:gd name="T80" fmla="*/ 0 w 286"/>
                <a:gd name="T81" fmla="*/ 0 h 235"/>
                <a:gd name="T82" fmla="*/ 0 w 286"/>
                <a:gd name="T83" fmla="*/ 0 h 235"/>
                <a:gd name="T84" fmla="*/ 0 w 286"/>
                <a:gd name="T85" fmla="*/ 0 h 235"/>
                <a:gd name="T86" fmla="*/ 0 w 286"/>
                <a:gd name="T87" fmla="*/ 0 h 235"/>
                <a:gd name="T88" fmla="*/ 0 w 286"/>
                <a:gd name="T89" fmla="*/ 0 h 235"/>
                <a:gd name="T90" fmla="*/ 0 w 286"/>
                <a:gd name="T91" fmla="*/ 0 h 235"/>
                <a:gd name="T92" fmla="*/ 0 w 286"/>
                <a:gd name="T93" fmla="*/ 0 h 235"/>
                <a:gd name="T94" fmla="*/ 0 w 286"/>
                <a:gd name="T95" fmla="*/ 0 h 235"/>
                <a:gd name="T96" fmla="*/ 0 w 286"/>
                <a:gd name="T97" fmla="*/ 0 h 235"/>
                <a:gd name="T98" fmla="*/ 0 w 286"/>
                <a:gd name="T99" fmla="*/ 0 h 235"/>
                <a:gd name="T100" fmla="*/ 0 w 286"/>
                <a:gd name="T101" fmla="*/ 0 h 235"/>
                <a:gd name="T102" fmla="*/ 0 w 286"/>
                <a:gd name="T103" fmla="*/ 0 h 235"/>
                <a:gd name="T104" fmla="*/ 0 w 286"/>
                <a:gd name="T105" fmla="*/ 0 h 235"/>
                <a:gd name="T106" fmla="*/ 0 w 286"/>
                <a:gd name="T107" fmla="*/ 0 h 235"/>
                <a:gd name="T108" fmla="*/ 0 w 286"/>
                <a:gd name="T109" fmla="*/ 0 h 235"/>
                <a:gd name="T110" fmla="*/ 0 w 286"/>
                <a:gd name="T111" fmla="*/ 0 h 235"/>
                <a:gd name="T112" fmla="*/ 0 w 286"/>
                <a:gd name="T113" fmla="*/ 0 h 2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6"/>
                <a:gd name="T172" fmla="*/ 0 h 235"/>
                <a:gd name="T173" fmla="*/ 286 w 286"/>
                <a:gd name="T174" fmla="*/ 235 h 2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6" h="235">
                  <a:moveTo>
                    <a:pt x="204" y="235"/>
                  </a:moveTo>
                  <a:lnTo>
                    <a:pt x="209" y="231"/>
                  </a:lnTo>
                  <a:lnTo>
                    <a:pt x="222" y="219"/>
                  </a:lnTo>
                  <a:lnTo>
                    <a:pt x="238" y="203"/>
                  </a:lnTo>
                  <a:lnTo>
                    <a:pt x="256" y="184"/>
                  </a:lnTo>
                  <a:lnTo>
                    <a:pt x="272" y="167"/>
                  </a:lnTo>
                  <a:lnTo>
                    <a:pt x="284" y="150"/>
                  </a:lnTo>
                  <a:lnTo>
                    <a:pt x="286" y="139"/>
                  </a:lnTo>
                  <a:lnTo>
                    <a:pt x="279" y="134"/>
                  </a:lnTo>
                  <a:lnTo>
                    <a:pt x="266" y="135"/>
                  </a:lnTo>
                  <a:lnTo>
                    <a:pt x="253" y="140"/>
                  </a:lnTo>
                  <a:lnTo>
                    <a:pt x="243" y="146"/>
                  </a:lnTo>
                  <a:lnTo>
                    <a:pt x="232" y="150"/>
                  </a:lnTo>
                  <a:lnTo>
                    <a:pt x="223" y="155"/>
                  </a:lnTo>
                  <a:lnTo>
                    <a:pt x="215" y="156"/>
                  </a:lnTo>
                  <a:lnTo>
                    <a:pt x="207" y="154"/>
                  </a:lnTo>
                  <a:lnTo>
                    <a:pt x="200" y="147"/>
                  </a:lnTo>
                  <a:lnTo>
                    <a:pt x="194" y="135"/>
                  </a:lnTo>
                  <a:lnTo>
                    <a:pt x="188" y="121"/>
                  </a:lnTo>
                  <a:lnTo>
                    <a:pt x="183" y="107"/>
                  </a:lnTo>
                  <a:lnTo>
                    <a:pt x="179" y="93"/>
                  </a:lnTo>
                  <a:lnTo>
                    <a:pt x="174" y="83"/>
                  </a:lnTo>
                  <a:lnTo>
                    <a:pt x="169" y="76"/>
                  </a:lnTo>
                  <a:lnTo>
                    <a:pt x="164" y="73"/>
                  </a:lnTo>
                  <a:lnTo>
                    <a:pt x="158" y="78"/>
                  </a:lnTo>
                  <a:lnTo>
                    <a:pt x="151" y="84"/>
                  </a:lnTo>
                  <a:lnTo>
                    <a:pt x="145" y="86"/>
                  </a:lnTo>
                  <a:lnTo>
                    <a:pt x="139" y="85"/>
                  </a:lnTo>
                  <a:lnTo>
                    <a:pt x="133" y="81"/>
                  </a:lnTo>
                  <a:lnTo>
                    <a:pt x="127" y="74"/>
                  </a:lnTo>
                  <a:lnTo>
                    <a:pt x="119" y="67"/>
                  </a:lnTo>
                  <a:lnTo>
                    <a:pt x="111" y="58"/>
                  </a:lnTo>
                  <a:lnTo>
                    <a:pt x="102" y="50"/>
                  </a:lnTo>
                  <a:lnTo>
                    <a:pt x="89" y="41"/>
                  </a:lnTo>
                  <a:lnTo>
                    <a:pt x="74" y="29"/>
                  </a:lnTo>
                  <a:lnTo>
                    <a:pt x="57" y="18"/>
                  </a:lnTo>
                  <a:lnTo>
                    <a:pt x="41" y="8"/>
                  </a:lnTo>
                  <a:lnTo>
                    <a:pt x="25" y="2"/>
                  </a:lnTo>
                  <a:lnTo>
                    <a:pt x="12" y="0"/>
                  </a:lnTo>
                  <a:lnTo>
                    <a:pt x="4" y="2"/>
                  </a:lnTo>
                  <a:lnTo>
                    <a:pt x="0" y="13"/>
                  </a:lnTo>
                  <a:lnTo>
                    <a:pt x="2" y="21"/>
                  </a:lnTo>
                  <a:lnTo>
                    <a:pt x="9" y="32"/>
                  </a:lnTo>
                  <a:lnTo>
                    <a:pt x="19" y="48"/>
                  </a:lnTo>
                  <a:lnTo>
                    <a:pt x="32" y="63"/>
                  </a:lnTo>
                  <a:lnTo>
                    <a:pt x="48" y="80"/>
                  </a:lnTo>
                  <a:lnTo>
                    <a:pt x="64" y="99"/>
                  </a:lnTo>
                  <a:lnTo>
                    <a:pt x="83" y="119"/>
                  </a:lnTo>
                  <a:lnTo>
                    <a:pt x="103" y="137"/>
                  </a:lnTo>
                  <a:lnTo>
                    <a:pt x="122" y="157"/>
                  </a:lnTo>
                  <a:lnTo>
                    <a:pt x="140" y="175"/>
                  </a:lnTo>
                  <a:lnTo>
                    <a:pt x="157" y="191"/>
                  </a:lnTo>
                  <a:lnTo>
                    <a:pt x="173" y="206"/>
                  </a:lnTo>
                  <a:lnTo>
                    <a:pt x="186" y="218"/>
                  </a:lnTo>
                  <a:lnTo>
                    <a:pt x="195" y="227"/>
                  </a:lnTo>
                  <a:lnTo>
                    <a:pt x="202" y="233"/>
                  </a:lnTo>
                  <a:lnTo>
                    <a:pt x="204" y="235"/>
                  </a:lnTo>
                  <a:close/>
                </a:path>
              </a:pathLst>
            </a:custGeom>
            <a:solidFill>
              <a:srgbClr val="B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7" name="Freeform 12"/>
            <p:cNvSpPr>
              <a:spLocks/>
            </p:cNvSpPr>
            <p:nvPr/>
          </p:nvSpPr>
          <p:spPr bwMode="auto">
            <a:xfrm>
              <a:off x="1050" y="1778"/>
              <a:ext cx="78" cy="240"/>
            </a:xfrm>
            <a:custGeom>
              <a:avLst/>
              <a:gdLst>
                <a:gd name="T0" fmla="*/ 0 w 314"/>
                <a:gd name="T1" fmla="*/ 0 h 960"/>
                <a:gd name="T2" fmla="*/ 0 w 314"/>
                <a:gd name="T3" fmla="*/ 0 h 960"/>
                <a:gd name="T4" fmla="*/ 0 w 314"/>
                <a:gd name="T5" fmla="*/ 0 h 960"/>
                <a:gd name="T6" fmla="*/ 0 w 314"/>
                <a:gd name="T7" fmla="*/ 0 h 960"/>
                <a:gd name="T8" fmla="*/ 0 w 314"/>
                <a:gd name="T9" fmla="*/ 0 h 960"/>
                <a:gd name="T10" fmla="*/ 0 w 314"/>
                <a:gd name="T11" fmla="*/ 0 h 960"/>
                <a:gd name="T12" fmla="*/ 0 w 314"/>
                <a:gd name="T13" fmla="*/ 0 h 960"/>
                <a:gd name="T14" fmla="*/ 0 w 314"/>
                <a:gd name="T15" fmla="*/ 0 h 960"/>
                <a:gd name="T16" fmla="*/ 0 w 314"/>
                <a:gd name="T17" fmla="*/ 0 h 960"/>
                <a:gd name="T18" fmla="*/ 0 w 314"/>
                <a:gd name="T19" fmla="*/ 0 h 960"/>
                <a:gd name="T20" fmla="*/ 0 w 314"/>
                <a:gd name="T21" fmla="*/ 0 h 960"/>
                <a:gd name="T22" fmla="*/ 0 w 314"/>
                <a:gd name="T23" fmla="*/ 0 h 960"/>
                <a:gd name="T24" fmla="*/ 0 w 314"/>
                <a:gd name="T25" fmla="*/ 0 h 960"/>
                <a:gd name="T26" fmla="*/ 0 w 314"/>
                <a:gd name="T27" fmla="*/ 0 h 960"/>
                <a:gd name="T28" fmla="*/ 0 w 314"/>
                <a:gd name="T29" fmla="*/ 0 h 960"/>
                <a:gd name="T30" fmla="*/ 0 w 314"/>
                <a:gd name="T31" fmla="*/ 0 h 960"/>
                <a:gd name="T32" fmla="*/ 0 w 314"/>
                <a:gd name="T33" fmla="*/ 0 h 960"/>
                <a:gd name="T34" fmla="*/ 0 w 314"/>
                <a:gd name="T35" fmla="*/ 0 h 960"/>
                <a:gd name="T36" fmla="*/ 0 w 314"/>
                <a:gd name="T37" fmla="*/ 0 h 960"/>
                <a:gd name="T38" fmla="*/ 0 w 314"/>
                <a:gd name="T39" fmla="*/ 0 h 960"/>
                <a:gd name="T40" fmla="*/ 0 w 314"/>
                <a:gd name="T41" fmla="*/ 0 h 960"/>
                <a:gd name="T42" fmla="*/ 0 w 314"/>
                <a:gd name="T43" fmla="*/ 0 h 960"/>
                <a:gd name="T44" fmla="*/ 0 w 314"/>
                <a:gd name="T45" fmla="*/ 0 h 960"/>
                <a:gd name="T46" fmla="*/ 0 w 314"/>
                <a:gd name="T47" fmla="*/ 0 h 960"/>
                <a:gd name="T48" fmla="*/ 0 w 314"/>
                <a:gd name="T49" fmla="*/ 0 h 960"/>
                <a:gd name="T50" fmla="*/ 0 w 314"/>
                <a:gd name="T51" fmla="*/ 0 h 960"/>
                <a:gd name="T52" fmla="*/ 0 w 314"/>
                <a:gd name="T53" fmla="*/ 0 h 960"/>
                <a:gd name="T54" fmla="*/ 0 w 314"/>
                <a:gd name="T55" fmla="*/ 0 h 960"/>
                <a:gd name="T56" fmla="*/ 0 w 314"/>
                <a:gd name="T57" fmla="*/ 0 h 960"/>
                <a:gd name="T58" fmla="*/ 0 w 314"/>
                <a:gd name="T59" fmla="*/ 0 h 960"/>
                <a:gd name="T60" fmla="*/ 0 w 314"/>
                <a:gd name="T61" fmla="*/ 0 h 960"/>
                <a:gd name="T62" fmla="*/ 0 w 314"/>
                <a:gd name="T63" fmla="*/ 0 h 9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4"/>
                <a:gd name="T97" fmla="*/ 0 h 960"/>
                <a:gd name="T98" fmla="*/ 314 w 314"/>
                <a:gd name="T99" fmla="*/ 960 h 9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4" h="960">
                  <a:moveTo>
                    <a:pt x="88" y="947"/>
                  </a:moveTo>
                  <a:lnTo>
                    <a:pt x="85" y="950"/>
                  </a:lnTo>
                  <a:lnTo>
                    <a:pt x="80" y="954"/>
                  </a:lnTo>
                  <a:lnTo>
                    <a:pt x="73" y="959"/>
                  </a:lnTo>
                  <a:lnTo>
                    <a:pt x="63" y="960"/>
                  </a:lnTo>
                  <a:lnTo>
                    <a:pt x="55" y="957"/>
                  </a:lnTo>
                  <a:lnTo>
                    <a:pt x="48" y="945"/>
                  </a:lnTo>
                  <a:lnTo>
                    <a:pt x="45" y="923"/>
                  </a:lnTo>
                  <a:lnTo>
                    <a:pt x="46" y="887"/>
                  </a:lnTo>
                  <a:lnTo>
                    <a:pt x="48" y="849"/>
                  </a:lnTo>
                  <a:lnTo>
                    <a:pt x="48" y="819"/>
                  </a:lnTo>
                  <a:lnTo>
                    <a:pt x="40" y="792"/>
                  </a:lnTo>
                  <a:lnTo>
                    <a:pt x="22" y="765"/>
                  </a:lnTo>
                  <a:lnTo>
                    <a:pt x="7" y="744"/>
                  </a:lnTo>
                  <a:lnTo>
                    <a:pt x="0" y="726"/>
                  </a:lnTo>
                  <a:lnTo>
                    <a:pt x="0" y="708"/>
                  </a:lnTo>
                  <a:lnTo>
                    <a:pt x="7" y="693"/>
                  </a:lnTo>
                  <a:lnTo>
                    <a:pt x="19" y="679"/>
                  </a:lnTo>
                  <a:lnTo>
                    <a:pt x="35" y="665"/>
                  </a:lnTo>
                  <a:lnTo>
                    <a:pt x="53" y="650"/>
                  </a:lnTo>
                  <a:lnTo>
                    <a:pt x="74" y="636"/>
                  </a:lnTo>
                  <a:lnTo>
                    <a:pt x="92" y="619"/>
                  </a:lnTo>
                  <a:lnTo>
                    <a:pt x="111" y="600"/>
                  </a:lnTo>
                  <a:lnTo>
                    <a:pt x="130" y="575"/>
                  </a:lnTo>
                  <a:lnTo>
                    <a:pt x="146" y="548"/>
                  </a:lnTo>
                  <a:lnTo>
                    <a:pt x="160" y="518"/>
                  </a:lnTo>
                  <a:lnTo>
                    <a:pt x="172" y="485"/>
                  </a:lnTo>
                  <a:lnTo>
                    <a:pt x="180" y="449"/>
                  </a:lnTo>
                  <a:lnTo>
                    <a:pt x="186" y="412"/>
                  </a:lnTo>
                  <a:lnTo>
                    <a:pt x="186" y="399"/>
                  </a:lnTo>
                  <a:lnTo>
                    <a:pt x="188" y="385"/>
                  </a:lnTo>
                  <a:lnTo>
                    <a:pt x="195" y="367"/>
                  </a:lnTo>
                  <a:lnTo>
                    <a:pt x="208" y="346"/>
                  </a:lnTo>
                  <a:lnTo>
                    <a:pt x="232" y="301"/>
                  </a:lnTo>
                  <a:lnTo>
                    <a:pt x="242" y="254"/>
                  </a:lnTo>
                  <a:lnTo>
                    <a:pt x="237" y="210"/>
                  </a:lnTo>
                  <a:lnTo>
                    <a:pt x="223" y="169"/>
                  </a:lnTo>
                  <a:lnTo>
                    <a:pt x="201" y="133"/>
                  </a:lnTo>
                  <a:lnTo>
                    <a:pt x="174" y="103"/>
                  </a:lnTo>
                  <a:lnTo>
                    <a:pt x="147" y="82"/>
                  </a:lnTo>
                  <a:lnTo>
                    <a:pt x="120" y="70"/>
                  </a:lnTo>
                  <a:lnTo>
                    <a:pt x="123" y="69"/>
                  </a:lnTo>
                  <a:lnTo>
                    <a:pt x="127" y="64"/>
                  </a:lnTo>
                  <a:lnTo>
                    <a:pt x="133" y="57"/>
                  </a:lnTo>
                  <a:lnTo>
                    <a:pt x="140" y="49"/>
                  </a:lnTo>
                  <a:lnTo>
                    <a:pt x="147" y="38"/>
                  </a:lnTo>
                  <a:lnTo>
                    <a:pt x="153" y="27"/>
                  </a:lnTo>
                  <a:lnTo>
                    <a:pt x="157" y="14"/>
                  </a:lnTo>
                  <a:lnTo>
                    <a:pt x="157" y="0"/>
                  </a:lnTo>
                  <a:lnTo>
                    <a:pt x="161" y="5"/>
                  </a:lnTo>
                  <a:lnTo>
                    <a:pt x="173" y="19"/>
                  </a:lnTo>
                  <a:lnTo>
                    <a:pt x="190" y="42"/>
                  </a:lnTo>
                  <a:lnTo>
                    <a:pt x="211" y="73"/>
                  </a:lnTo>
                  <a:lnTo>
                    <a:pt x="235" y="113"/>
                  </a:lnTo>
                  <a:lnTo>
                    <a:pt x="258" y="160"/>
                  </a:lnTo>
                  <a:lnTo>
                    <a:pt x="279" y="213"/>
                  </a:lnTo>
                  <a:lnTo>
                    <a:pt x="297" y="274"/>
                  </a:lnTo>
                  <a:lnTo>
                    <a:pt x="310" y="342"/>
                  </a:lnTo>
                  <a:lnTo>
                    <a:pt x="314" y="414"/>
                  </a:lnTo>
                  <a:lnTo>
                    <a:pt x="310" y="492"/>
                  </a:lnTo>
                  <a:lnTo>
                    <a:pt x="296" y="575"/>
                  </a:lnTo>
                  <a:lnTo>
                    <a:pt x="268" y="663"/>
                  </a:lnTo>
                  <a:lnTo>
                    <a:pt x="224" y="754"/>
                  </a:lnTo>
                  <a:lnTo>
                    <a:pt x="165" y="849"/>
                  </a:lnTo>
                  <a:lnTo>
                    <a:pt x="88" y="947"/>
                  </a:lnTo>
                  <a:close/>
                </a:path>
              </a:pathLst>
            </a:custGeom>
            <a:solidFill>
              <a:srgbClr val="7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8" name="Freeform 13"/>
            <p:cNvSpPr>
              <a:spLocks/>
            </p:cNvSpPr>
            <p:nvPr/>
          </p:nvSpPr>
          <p:spPr bwMode="auto">
            <a:xfrm>
              <a:off x="1157" y="1781"/>
              <a:ext cx="74" cy="145"/>
            </a:xfrm>
            <a:custGeom>
              <a:avLst/>
              <a:gdLst>
                <a:gd name="T0" fmla="*/ 0 w 295"/>
                <a:gd name="T1" fmla="*/ 0 h 580"/>
                <a:gd name="T2" fmla="*/ 0 w 295"/>
                <a:gd name="T3" fmla="*/ 0 h 580"/>
                <a:gd name="T4" fmla="*/ 0 w 295"/>
                <a:gd name="T5" fmla="*/ 0 h 580"/>
                <a:gd name="T6" fmla="*/ 0 w 295"/>
                <a:gd name="T7" fmla="*/ 0 h 580"/>
                <a:gd name="T8" fmla="*/ 0 w 295"/>
                <a:gd name="T9" fmla="*/ 0 h 580"/>
                <a:gd name="T10" fmla="*/ 0 w 295"/>
                <a:gd name="T11" fmla="*/ 0 h 580"/>
                <a:gd name="T12" fmla="*/ 0 w 295"/>
                <a:gd name="T13" fmla="*/ 0 h 580"/>
                <a:gd name="T14" fmla="*/ 0 w 295"/>
                <a:gd name="T15" fmla="*/ 0 h 580"/>
                <a:gd name="T16" fmla="*/ 0 w 295"/>
                <a:gd name="T17" fmla="*/ 0 h 580"/>
                <a:gd name="T18" fmla="*/ 0 w 295"/>
                <a:gd name="T19" fmla="*/ 0 h 580"/>
                <a:gd name="T20" fmla="*/ 0 w 295"/>
                <a:gd name="T21" fmla="*/ 0 h 580"/>
                <a:gd name="T22" fmla="*/ 0 w 295"/>
                <a:gd name="T23" fmla="*/ 0 h 580"/>
                <a:gd name="T24" fmla="*/ 0 w 295"/>
                <a:gd name="T25" fmla="*/ 0 h 580"/>
                <a:gd name="T26" fmla="*/ 0 w 295"/>
                <a:gd name="T27" fmla="*/ 0 h 580"/>
                <a:gd name="T28" fmla="*/ 0 w 295"/>
                <a:gd name="T29" fmla="*/ 0 h 580"/>
                <a:gd name="T30" fmla="*/ 0 w 295"/>
                <a:gd name="T31" fmla="*/ 0 h 580"/>
                <a:gd name="T32" fmla="*/ 0 w 295"/>
                <a:gd name="T33" fmla="*/ 0 h 580"/>
                <a:gd name="T34" fmla="*/ 0 w 295"/>
                <a:gd name="T35" fmla="*/ 0 h 580"/>
                <a:gd name="T36" fmla="*/ 0 w 295"/>
                <a:gd name="T37" fmla="*/ 0 h 580"/>
                <a:gd name="T38" fmla="*/ 0 w 295"/>
                <a:gd name="T39" fmla="*/ 0 h 580"/>
                <a:gd name="T40" fmla="*/ 0 w 295"/>
                <a:gd name="T41" fmla="*/ 0 h 580"/>
                <a:gd name="T42" fmla="*/ 0 w 295"/>
                <a:gd name="T43" fmla="*/ 0 h 580"/>
                <a:gd name="T44" fmla="*/ 0 w 295"/>
                <a:gd name="T45" fmla="*/ 0 h 580"/>
                <a:gd name="T46" fmla="*/ 0 w 295"/>
                <a:gd name="T47" fmla="*/ 0 h 580"/>
                <a:gd name="T48" fmla="*/ 0 w 295"/>
                <a:gd name="T49" fmla="*/ 0 h 580"/>
                <a:gd name="T50" fmla="*/ 0 w 295"/>
                <a:gd name="T51" fmla="*/ 0 h 580"/>
                <a:gd name="T52" fmla="*/ 0 w 295"/>
                <a:gd name="T53" fmla="*/ 0 h 580"/>
                <a:gd name="T54" fmla="*/ 0 w 295"/>
                <a:gd name="T55" fmla="*/ 0 h 580"/>
                <a:gd name="T56" fmla="*/ 0 w 295"/>
                <a:gd name="T57" fmla="*/ 0 h 580"/>
                <a:gd name="T58" fmla="*/ 0 w 295"/>
                <a:gd name="T59" fmla="*/ 0 h 580"/>
                <a:gd name="T60" fmla="*/ 0 w 295"/>
                <a:gd name="T61" fmla="*/ 0 h 580"/>
                <a:gd name="T62" fmla="*/ 0 w 295"/>
                <a:gd name="T63" fmla="*/ 0 h 580"/>
                <a:gd name="T64" fmla="*/ 0 w 295"/>
                <a:gd name="T65" fmla="*/ 0 h 580"/>
                <a:gd name="T66" fmla="*/ 0 w 295"/>
                <a:gd name="T67" fmla="*/ 0 h 580"/>
                <a:gd name="T68" fmla="*/ 0 w 295"/>
                <a:gd name="T69" fmla="*/ 0 h 580"/>
                <a:gd name="T70" fmla="*/ 0 w 295"/>
                <a:gd name="T71" fmla="*/ 0 h 580"/>
                <a:gd name="T72" fmla="*/ 0 w 295"/>
                <a:gd name="T73" fmla="*/ 0 h 580"/>
                <a:gd name="T74" fmla="*/ 0 w 295"/>
                <a:gd name="T75" fmla="*/ 0 h 580"/>
                <a:gd name="T76" fmla="*/ 0 w 295"/>
                <a:gd name="T77" fmla="*/ 0 h 580"/>
                <a:gd name="T78" fmla="*/ 0 w 295"/>
                <a:gd name="T79" fmla="*/ 0 h 580"/>
                <a:gd name="T80" fmla="*/ 0 w 295"/>
                <a:gd name="T81" fmla="*/ 0 h 580"/>
                <a:gd name="T82" fmla="*/ 0 w 295"/>
                <a:gd name="T83" fmla="*/ 0 h 580"/>
                <a:gd name="T84" fmla="*/ 0 w 295"/>
                <a:gd name="T85" fmla="*/ 0 h 580"/>
                <a:gd name="T86" fmla="*/ 0 w 295"/>
                <a:gd name="T87" fmla="*/ 0 h 580"/>
                <a:gd name="T88" fmla="*/ 0 w 295"/>
                <a:gd name="T89" fmla="*/ 0 h 580"/>
                <a:gd name="T90" fmla="*/ 0 w 295"/>
                <a:gd name="T91" fmla="*/ 0 h 580"/>
                <a:gd name="T92" fmla="*/ 0 w 295"/>
                <a:gd name="T93" fmla="*/ 0 h 580"/>
                <a:gd name="T94" fmla="*/ 0 w 295"/>
                <a:gd name="T95" fmla="*/ 0 h 580"/>
                <a:gd name="T96" fmla="*/ 0 w 295"/>
                <a:gd name="T97" fmla="*/ 0 h 580"/>
                <a:gd name="T98" fmla="*/ 0 w 295"/>
                <a:gd name="T99" fmla="*/ 0 h 580"/>
                <a:gd name="T100" fmla="*/ 0 w 295"/>
                <a:gd name="T101" fmla="*/ 0 h 580"/>
                <a:gd name="T102" fmla="*/ 0 w 295"/>
                <a:gd name="T103" fmla="*/ 0 h 580"/>
                <a:gd name="T104" fmla="*/ 0 w 295"/>
                <a:gd name="T105" fmla="*/ 0 h 580"/>
                <a:gd name="T106" fmla="*/ 0 w 295"/>
                <a:gd name="T107" fmla="*/ 0 h 580"/>
                <a:gd name="T108" fmla="*/ 0 w 295"/>
                <a:gd name="T109" fmla="*/ 0 h 580"/>
                <a:gd name="T110" fmla="*/ 0 w 295"/>
                <a:gd name="T111" fmla="*/ 0 h 580"/>
                <a:gd name="T112" fmla="*/ 0 w 295"/>
                <a:gd name="T113" fmla="*/ 0 h 5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5"/>
                <a:gd name="T172" fmla="*/ 0 h 580"/>
                <a:gd name="T173" fmla="*/ 295 w 295"/>
                <a:gd name="T174" fmla="*/ 580 h 5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5" h="580">
                  <a:moveTo>
                    <a:pt x="295" y="365"/>
                  </a:moveTo>
                  <a:lnTo>
                    <a:pt x="295" y="357"/>
                  </a:lnTo>
                  <a:lnTo>
                    <a:pt x="295" y="336"/>
                  </a:lnTo>
                  <a:lnTo>
                    <a:pt x="292" y="303"/>
                  </a:lnTo>
                  <a:lnTo>
                    <a:pt x="286" y="264"/>
                  </a:lnTo>
                  <a:lnTo>
                    <a:pt x="273" y="220"/>
                  </a:lnTo>
                  <a:lnTo>
                    <a:pt x="254" y="175"/>
                  </a:lnTo>
                  <a:lnTo>
                    <a:pt x="226" y="132"/>
                  </a:lnTo>
                  <a:lnTo>
                    <a:pt x="189" y="93"/>
                  </a:lnTo>
                  <a:lnTo>
                    <a:pt x="152" y="64"/>
                  </a:lnTo>
                  <a:lnTo>
                    <a:pt x="121" y="43"/>
                  </a:lnTo>
                  <a:lnTo>
                    <a:pt x="97" y="28"/>
                  </a:lnTo>
                  <a:lnTo>
                    <a:pt x="78" y="17"/>
                  </a:lnTo>
                  <a:lnTo>
                    <a:pt x="63" y="10"/>
                  </a:lnTo>
                  <a:lnTo>
                    <a:pt x="51" y="6"/>
                  </a:lnTo>
                  <a:lnTo>
                    <a:pt x="42" y="3"/>
                  </a:lnTo>
                  <a:lnTo>
                    <a:pt x="35" y="0"/>
                  </a:lnTo>
                  <a:lnTo>
                    <a:pt x="28" y="0"/>
                  </a:lnTo>
                  <a:lnTo>
                    <a:pt x="21" y="6"/>
                  </a:lnTo>
                  <a:lnTo>
                    <a:pt x="14" y="16"/>
                  </a:lnTo>
                  <a:lnTo>
                    <a:pt x="10" y="31"/>
                  </a:lnTo>
                  <a:lnTo>
                    <a:pt x="8" y="49"/>
                  </a:lnTo>
                  <a:lnTo>
                    <a:pt x="10" y="70"/>
                  </a:lnTo>
                  <a:lnTo>
                    <a:pt x="17" y="91"/>
                  </a:lnTo>
                  <a:lnTo>
                    <a:pt x="30" y="112"/>
                  </a:lnTo>
                  <a:lnTo>
                    <a:pt x="43" y="142"/>
                  </a:lnTo>
                  <a:lnTo>
                    <a:pt x="51" y="187"/>
                  </a:lnTo>
                  <a:lnTo>
                    <a:pt x="54" y="243"/>
                  </a:lnTo>
                  <a:lnTo>
                    <a:pt x="51" y="306"/>
                  </a:lnTo>
                  <a:lnTo>
                    <a:pt x="45" y="371"/>
                  </a:lnTo>
                  <a:lnTo>
                    <a:pt x="36" y="434"/>
                  </a:lnTo>
                  <a:lnTo>
                    <a:pt x="22" y="491"/>
                  </a:lnTo>
                  <a:lnTo>
                    <a:pt x="6" y="538"/>
                  </a:lnTo>
                  <a:lnTo>
                    <a:pt x="0" y="555"/>
                  </a:lnTo>
                  <a:lnTo>
                    <a:pt x="0" y="567"/>
                  </a:lnTo>
                  <a:lnTo>
                    <a:pt x="3" y="575"/>
                  </a:lnTo>
                  <a:lnTo>
                    <a:pt x="11" y="580"/>
                  </a:lnTo>
                  <a:lnTo>
                    <a:pt x="23" y="580"/>
                  </a:lnTo>
                  <a:lnTo>
                    <a:pt x="37" y="579"/>
                  </a:lnTo>
                  <a:lnTo>
                    <a:pt x="54" y="574"/>
                  </a:lnTo>
                  <a:lnTo>
                    <a:pt x="71" y="568"/>
                  </a:lnTo>
                  <a:lnTo>
                    <a:pt x="90" y="560"/>
                  </a:lnTo>
                  <a:lnTo>
                    <a:pt x="108" y="552"/>
                  </a:lnTo>
                  <a:lnTo>
                    <a:pt x="127" y="544"/>
                  </a:lnTo>
                  <a:lnTo>
                    <a:pt x="145" y="535"/>
                  </a:lnTo>
                  <a:lnTo>
                    <a:pt x="160" y="527"/>
                  </a:lnTo>
                  <a:lnTo>
                    <a:pt x="173" y="521"/>
                  </a:lnTo>
                  <a:lnTo>
                    <a:pt x="183" y="517"/>
                  </a:lnTo>
                  <a:lnTo>
                    <a:pt x="189" y="514"/>
                  </a:lnTo>
                  <a:lnTo>
                    <a:pt x="201" y="506"/>
                  </a:lnTo>
                  <a:lnTo>
                    <a:pt x="216" y="489"/>
                  </a:lnTo>
                  <a:lnTo>
                    <a:pt x="233" y="465"/>
                  </a:lnTo>
                  <a:lnTo>
                    <a:pt x="251" y="437"/>
                  </a:lnTo>
                  <a:lnTo>
                    <a:pt x="267" y="411"/>
                  </a:lnTo>
                  <a:lnTo>
                    <a:pt x="282" y="387"/>
                  </a:lnTo>
                  <a:lnTo>
                    <a:pt x="292" y="371"/>
                  </a:lnTo>
                  <a:lnTo>
                    <a:pt x="295" y="365"/>
                  </a:lnTo>
                  <a:close/>
                </a:path>
              </a:pathLst>
            </a:custGeom>
            <a:solidFill>
              <a:srgbClr val="AF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19" name="Freeform 14"/>
            <p:cNvSpPr>
              <a:spLocks/>
            </p:cNvSpPr>
            <p:nvPr/>
          </p:nvSpPr>
          <p:spPr bwMode="auto">
            <a:xfrm>
              <a:off x="1196" y="1852"/>
              <a:ext cx="37" cy="109"/>
            </a:xfrm>
            <a:custGeom>
              <a:avLst/>
              <a:gdLst>
                <a:gd name="T0" fmla="*/ 0 w 147"/>
                <a:gd name="T1" fmla="*/ 0 h 434"/>
                <a:gd name="T2" fmla="*/ 0 w 147"/>
                <a:gd name="T3" fmla="*/ 0 h 434"/>
                <a:gd name="T4" fmla="*/ 0 w 147"/>
                <a:gd name="T5" fmla="*/ 0 h 434"/>
                <a:gd name="T6" fmla="*/ 0 w 147"/>
                <a:gd name="T7" fmla="*/ 0 h 434"/>
                <a:gd name="T8" fmla="*/ 0 w 147"/>
                <a:gd name="T9" fmla="*/ 0 h 434"/>
                <a:gd name="T10" fmla="*/ 0 w 147"/>
                <a:gd name="T11" fmla="*/ 0 h 434"/>
                <a:gd name="T12" fmla="*/ 0 w 147"/>
                <a:gd name="T13" fmla="*/ 0 h 434"/>
                <a:gd name="T14" fmla="*/ 0 w 147"/>
                <a:gd name="T15" fmla="*/ 0 h 434"/>
                <a:gd name="T16" fmla="*/ 0 w 147"/>
                <a:gd name="T17" fmla="*/ 0 h 434"/>
                <a:gd name="T18" fmla="*/ 0 w 147"/>
                <a:gd name="T19" fmla="*/ 0 h 434"/>
                <a:gd name="T20" fmla="*/ 0 w 147"/>
                <a:gd name="T21" fmla="*/ 0 h 434"/>
                <a:gd name="T22" fmla="*/ 0 w 147"/>
                <a:gd name="T23" fmla="*/ 0 h 434"/>
                <a:gd name="T24" fmla="*/ 0 w 147"/>
                <a:gd name="T25" fmla="*/ 0 h 434"/>
                <a:gd name="T26" fmla="*/ 0 w 147"/>
                <a:gd name="T27" fmla="*/ 0 h 434"/>
                <a:gd name="T28" fmla="*/ 0 w 147"/>
                <a:gd name="T29" fmla="*/ 0 h 434"/>
                <a:gd name="T30" fmla="*/ 0 w 147"/>
                <a:gd name="T31" fmla="*/ 0 h 434"/>
                <a:gd name="T32" fmla="*/ 0 w 147"/>
                <a:gd name="T33" fmla="*/ 0 h 434"/>
                <a:gd name="T34" fmla="*/ 0 w 147"/>
                <a:gd name="T35" fmla="*/ 0 h 434"/>
                <a:gd name="T36" fmla="*/ 0 w 147"/>
                <a:gd name="T37" fmla="*/ 0 h 434"/>
                <a:gd name="T38" fmla="*/ 0 w 147"/>
                <a:gd name="T39" fmla="*/ 0 h 434"/>
                <a:gd name="T40" fmla="*/ 0 w 147"/>
                <a:gd name="T41" fmla="*/ 0 h 434"/>
                <a:gd name="T42" fmla="*/ 0 w 147"/>
                <a:gd name="T43" fmla="*/ 0 h 434"/>
                <a:gd name="T44" fmla="*/ 0 w 147"/>
                <a:gd name="T45" fmla="*/ 0 h 434"/>
                <a:gd name="T46" fmla="*/ 0 w 147"/>
                <a:gd name="T47" fmla="*/ 0 h 434"/>
                <a:gd name="T48" fmla="*/ 0 w 147"/>
                <a:gd name="T49" fmla="*/ 0 h 434"/>
                <a:gd name="T50" fmla="*/ 0 w 147"/>
                <a:gd name="T51" fmla="*/ 0 h 434"/>
                <a:gd name="T52" fmla="*/ 0 w 147"/>
                <a:gd name="T53" fmla="*/ 0 h 434"/>
                <a:gd name="T54" fmla="*/ 0 w 147"/>
                <a:gd name="T55" fmla="*/ 0 h 434"/>
                <a:gd name="T56" fmla="*/ 0 w 147"/>
                <a:gd name="T57" fmla="*/ 0 h 434"/>
                <a:gd name="T58" fmla="*/ 0 w 147"/>
                <a:gd name="T59" fmla="*/ 0 h 434"/>
                <a:gd name="T60" fmla="*/ 0 w 147"/>
                <a:gd name="T61" fmla="*/ 0 h 434"/>
                <a:gd name="T62" fmla="*/ 0 w 147"/>
                <a:gd name="T63" fmla="*/ 0 h 434"/>
                <a:gd name="T64" fmla="*/ 0 w 147"/>
                <a:gd name="T65" fmla="*/ 0 h 434"/>
                <a:gd name="T66" fmla="*/ 0 w 147"/>
                <a:gd name="T67" fmla="*/ 0 h 434"/>
                <a:gd name="T68" fmla="*/ 0 w 147"/>
                <a:gd name="T69" fmla="*/ 0 h 434"/>
                <a:gd name="T70" fmla="*/ 0 w 147"/>
                <a:gd name="T71" fmla="*/ 0 h 434"/>
                <a:gd name="T72" fmla="*/ 0 w 147"/>
                <a:gd name="T73" fmla="*/ 0 h 434"/>
                <a:gd name="T74" fmla="*/ 0 w 147"/>
                <a:gd name="T75" fmla="*/ 0 h 434"/>
                <a:gd name="T76" fmla="*/ 0 w 147"/>
                <a:gd name="T77" fmla="*/ 0 h 434"/>
                <a:gd name="T78" fmla="*/ 0 w 147"/>
                <a:gd name="T79" fmla="*/ 0 h 434"/>
                <a:gd name="T80" fmla="*/ 0 w 147"/>
                <a:gd name="T81" fmla="*/ 0 h 4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434"/>
                <a:gd name="T125" fmla="*/ 147 w 147"/>
                <a:gd name="T126" fmla="*/ 434 h 4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434">
                  <a:moveTo>
                    <a:pt x="5" y="434"/>
                  </a:moveTo>
                  <a:lnTo>
                    <a:pt x="7" y="431"/>
                  </a:lnTo>
                  <a:lnTo>
                    <a:pt x="15" y="424"/>
                  </a:lnTo>
                  <a:lnTo>
                    <a:pt x="27" y="415"/>
                  </a:lnTo>
                  <a:lnTo>
                    <a:pt x="40" y="404"/>
                  </a:lnTo>
                  <a:lnTo>
                    <a:pt x="55" y="393"/>
                  </a:lnTo>
                  <a:lnTo>
                    <a:pt x="69" y="381"/>
                  </a:lnTo>
                  <a:lnTo>
                    <a:pt x="82" y="372"/>
                  </a:lnTo>
                  <a:lnTo>
                    <a:pt x="92" y="365"/>
                  </a:lnTo>
                  <a:lnTo>
                    <a:pt x="101" y="355"/>
                  </a:lnTo>
                  <a:lnTo>
                    <a:pt x="110" y="338"/>
                  </a:lnTo>
                  <a:lnTo>
                    <a:pt x="118" y="316"/>
                  </a:lnTo>
                  <a:lnTo>
                    <a:pt x="125" y="290"/>
                  </a:lnTo>
                  <a:lnTo>
                    <a:pt x="132" y="263"/>
                  </a:lnTo>
                  <a:lnTo>
                    <a:pt x="137" y="236"/>
                  </a:lnTo>
                  <a:lnTo>
                    <a:pt x="142" y="212"/>
                  </a:lnTo>
                  <a:lnTo>
                    <a:pt x="144" y="192"/>
                  </a:lnTo>
                  <a:lnTo>
                    <a:pt x="147" y="143"/>
                  </a:lnTo>
                  <a:lnTo>
                    <a:pt x="146" y="81"/>
                  </a:lnTo>
                  <a:lnTo>
                    <a:pt x="139" y="26"/>
                  </a:lnTo>
                  <a:lnTo>
                    <a:pt x="120" y="1"/>
                  </a:lnTo>
                  <a:lnTo>
                    <a:pt x="108" y="0"/>
                  </a:lnTo>
                  <a:lnTo>
                    <a:pt x="92" y="0"/>
                  </a:lnTo>
                  <a:lnTo>
                    <a:pt x="77" y="2"/>
                  </a:lnTo>
                  <a:lnTo>
                    <a:pt x="63" y="4"/>
                  </a:lnTo>
                  <a:lnTo>
                    <a:pt x="48" y="10"/>
                  </a:lnTo>
                  <a:lnTo>
                    <a:pt x="36" y="18"/>
                  </a:lnTo>
                  <a:lnTo>
                    <a:pt x="26" y="30"/>
                  </a:lnTo>
                  <a:lnTo>
                    <a:pt x="19" y="44"/>
                  </a:lnTo>
                  <a:lnTo>
                    <a:pt x="8" y="84"/>
                  </a:lnTo>
                  <a:lnTo>
                    <a:pt x="0" y="133"/>
                  </a:lnTo>
                  <a:lnTo>
                    <a:pt x="0" y="178"/>
                  </a:lnTo>
                  <a:lnTo>
                    <a:pt x="13" y="211"/>
                  </a:lnTo>
                  <a:lnTo>
                    <a:pt x="21" y="228"/>
                  </a:lnTo>
                  <a:lnTo>
                    <a:pt x="24" y="257"/>
                  </a:lnTo>
                  <a:lnTo>
                    <a:pt x="22" y="294"/>
                  </a:lnTo>
                  <a:lnTo>
                    <a:pt x="20" y="332"/>
                  </a:lnTo>
                  <a:lnTo>
                    <a:pt x="15" y="371"/>
                  </a:lnTo>
                  <a:lnTo>
                    <a:pt x="10" y="403"/>
                  </a:lnTo>
                  <a:lnTo>
                    <a:pt x="6" y="425"/>
                  </a:lnTo>
                  <a:lnTo>
                    <a:pt x="5" y="434"/>
                  </a:lnTo>
                  <a:close/>
                </a:path>
              </a:pathLst>
            </a:custGeom>
            <a:solidFill>
              <a:srgbClr val="871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0" name="Freeform 15"/>
            <p:cNvSpPr>
              <a:spLocks/>
            </p:cNvSpPr>
            <p:nvPr/>
          </p:nvSpPr>
          <p:spPr bwMode="auto">
            <a:xfrm>
              <a:off x="1066" y="1793"/>
              <a:ext cx="109" cy="225"/>
            </a:xfrm>
            <a:custGeom>
              <a:avLst/>
              <a:gdLst>
                <a:gd name="T0" fmla="*/ 0 w 438"/>
                <a:gd name="T1" fmla="*/ 0 h 898"/>
                <a:gd name="T2" fmla="*/ 0 w 438"/>
                <a:gd name="T3" fmla="*/ 0 h 898"/>
                <a:gd name="T4" fmla="*/ 0 w 438"/>
                <a:gd name="T5" fmla="*/ 0 h 898"/>
                <a:gd name="T6" fmla="*/ 0 w 438"/>
                <a:gd name="T7" fmla="*/ 0 h 898"/>
                <a:gd name="T8" fmla="*/ 0 w 438"/>
                <a:gd name="T9" fmla="*/ 0 h 898"/>
                <a:gd name="T10" fmla="*/ 0 w 438"/>
                <a:gd name="T11" fmla="*/ 0 h 898"/>
                <a:gd name="T12" fmla="*/ 0 w 438"/>
                <a:gd name="T13" fmla="*/ 0 h 898"/>
                <a:gd name="T14" fmla="*/ 0 w 438"/>
                <a:gd name="T15" fmla="*/ 0 h 898"/>
                <a:gd name="T16" fmla="*/ 0 w 438"/>
                <a:gd name="T17" fmla="*/ 0 h 898"/>
                <a:gd name="T18" fmla="*/ 0 w 438"/>
                <a:gd name="T19" fmla="*/ 0 h 898"/>
                <a:gd name="T20" fmla="*/ 0 w 438"/>
                <a:gd name="T21" fmla="*/ 0 h 898"/>
                <a:gd name="T22" fmla="*/ 0 w 438"/>
                <a:gd name="T23" fmla="*/ 0 h 898"/>
                <a:gd name="T24" fmla="*/ 0 w 438"/>
                <a:gd name="T25" fmla="*/ 0 h 898"/>
                <a:gd name="T26" fmla="*/ 0 w 438"/>
                <a:gd name="T27" fmla="*/ 0 h 898"/>
                <a:gd name="T28" fmla="*/ 0 w 438"/>
                <a:gd name="T29" fmla="*/ 0 h 898"/>
                <a:gd name="T30" fmla="*/ 0 w 438"/>
                <a:gd name="T31" fmla="*/ 0 h 898"/>
                <a:gd name="T32" fmla="*/ 0 w 438"/>
                <a:gd name="T33" fmla="*/ 0 h 898"/>
                <a:gd name="T34" fmla="*/ 0 w 438"/>
                <a:gd name="T35" fmla="*/ 0 h 898"/>
                <a:gd name="T36" fmla="*/ 0 w 438"/>
                <a:gd name="T37" fmla="*/ 0 h 898"/>
                <a:gd name="T38" fmla="*/ 0 w 438"/>
                <a:gd name="T39" fmla="*/ 0 h 898"/>
                <a:gd name="T40" fmla="*/ 0 w 438"/>
                <a:gd name="T41" fmla="*/ 0 h 898"/>
                <a:gd name="T42" fmla="*/ 0 w 438"/>
                <a:gd name="T43" fmla="*/ 0 h 898"/>
                <a:gd name="T44" fmla="*/ 0 w 438"/>
                <a:gd name="T45" fmla="*/ 0 h 898"/>
                <a:gd name="T46" fmla="*/ 0 w 438"/>
                <a:gd name="T47" fmla="*/ 0 h 898"/>
                <a:gd name="T48" fmla="*/ 0 w 438"/>
                <a:gd name="T49" fmla="*/ 0 h 898"/>
                <a:gd name="T50" fmla="*/ 0 w 438"/>
                <a:gd name="T51" fmla="*/ 0 h 898"/>
                <a:gd name="T52" fmla="*/ 0 w 438"/>
                <a:gd name="T53" fmla="*/ 0 h 898"/>
                <a:gd name="T54" fmla="*/ 0 w 438"/>
                <a:gd name="T55" fmla="*/ 0 h 898"/>
                <a:gd name="T56" fmla="*/ 0 w 438"/>
                <a:gd name="T57" fmla="*/ 0 h 898"/>
                <a:gd name="T58" fmla="*/ 0 w 438"/>
                <a:gd name="T59" fmla="*/ 0 h 898"/>
                <a:gd name="T60" fmla="*/ 0 w 438"/>
                <a:gd name="T61" fmla="*/ 0 h 898"/>
                <a:gd name="T62" fmla="*/ 0 w 438"/>
                <a:gd name="T63" fmla="*/ 0 h 898"/>
                <a:gd name="T64" fmla="*/ 0 w 438"/>
                <a:gd name="T65" fmla="*/ 0 h 898"/>
                <a:gd name="T66" fmla="*/ 0 w 438"/>
                <a:gd name="T67" fmla="*/ 0 h 898"/>
                <a:gd name="T68" fmla="*/ 0 w 438"/>
                <a:gd name="T69" fmla="*/ 0 h 898"/>
                <a:gd name="T70" fmla="*/ 0 w 438"/>
                <a:gd name="T71" fmla="*/ 0 h 898"/>
                <a:gd name="T72" fmla="*/ 0 w 438"/>
                <a:gd name="T73" fmla="*/ 0 h 898"/>
                <a:gd name="T74" fmla="*/ 0 w 438"/>
                <a:gd name="T75" fmla="*/ 0 h 898"/>
                <a:gd name="T76" fmla="*/ 0 w 438"/>
                <a:gd name="T77" fmla="*/ 0 h 898"/>
                <a:gd name="T78" fmla="*/ 0 w 438"/>
                <a:gd name="T79" fmla="*/ 0 h 898"/>
                <a:gd name="T80" fmla="*/ 0 w 438"/>
                <a:gd name="T81" fmla="*/ 0 h 898"/>
                <a:gd name="T82" fmla="*/ 0 w 438"/>
                <a:gd name="T83" fmla="*/ 0 h 898"/>
                <a:gd name="T84" fmla="*/ 0 w 438"/>
                <a:gd name="T85" fmla="*/ 0 h 898"/>
                <a:gd name="T86" fmla="*/ 0 w 438"/>
                <a:gd name="T87" fmla="*/ 0 h 898"/>
                <a:gd name="T88" fmla="*/ 0 w 438"/>
                <a:gd name="T89" fmla="*/ 0 h 898"/>
                <a:gd name="T90" fmla="*/ 0 w 438"/>
                <a:gd name="T91" fmla="*/ 0 h 898"/>
                <a:gd name="T92" fmla="*/ 0 w 438"/>
                <a:gd name="T93" fmla="*/ 0 h 898"/>
                <a:gd name="T94" fmla="*/ 0 w 438"/>
                <a:gd name="T95" fmla="*/ 0 h 898"/>
                <a:gd name="T96" fmla="*/ 0 w 438"/>
                <a:gd name="T97" fmla="*/ 0 h 898"/>
                <a:gd name="T98" fmla="*/ 0 w 438"/>
                <a:gd name="T99" fmla="*/ 0 h 8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898"/>
                <a:gd name="T152" fmla="*/ 438 w 438"/>
                <a:gd name="T153" fmla="*/ 898 h 8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898">
                  <a:moveTo>
                    <a:pt x="11" y="852"/>
                  </a:moveTo>
                  <a:lnTo>
                    <a:pt x="10" y="855"/>
                  </a:lnTo>
                  <a:lnTo>
                    <a:pt x="6" y="863"/>
                  </a:lnTo>
                  <a:lnTo>
                    <a:pt x="3" y="874"/>
                  </a:lnTo>
                  <a:lnTo>
                    <a:pt x="0" y="885"/>
                  </a:lnTo>
                  <a:lnTo>
                    <a:pt x="1" y="895"/>
                  </a:lnTo>
                  <a:lnTo>
                    <a:pt x="7" y="898"/>
                  </a:lnTo>
                  <a:lnTo>
                    <a:pt x="19" y="896"/>
                  </a:lnTo>
                  <a:lnTo>
                    <a:pt x="39" y="884"/>
                  </a:lnTo>
                  <a:lnTo>
                    <a:pt x="52" y="875"/>
                  </a:lnTo>
                  <a:lnTo>
                    <a:pt x="64" y="866"/>
                  </a:lnTo>
                  <a:lnTo>
                    <a:pt x="78" y="856"/>
                  </a:lnTo>
                  <a:lnTo>
                    <a:pt x="92" y="847"/>
                  </a:lnTo>
                  <a:lnTo>
                    <a:pt x="106" y="836"/>
                  </a:lnTo>
                  <a:lnTo>
                    <a:pt x="122" y="827"/>
                  </a:lnTo>
                  <a:lnTo>
                    <a:pt x="136" y="817"/>
                  </a:lnTo>
                  <a:lnTo>
                    <a:pt x="150" y="806"/>
                  </a:lnTo>
                  <a:lnTo>
                    <a:pt x="164" y="796"/>
                  </a:lnTo>
                  <a:lnTo>
                    <a:pt x="177" y="785"/>
                  </a:lnTo>
                  <a:lnTo>
                    <a:pt x="189" y="775"/>
                  </a:lnTo>
                  <a:lnTo>
                    <a:pt x="201" y="763"/>
                  </a:lnTo>
                  <a:lnTo>
                    <a:pt x="210" y="752"/>
                  </a:lnTo>
                  <a:lnTo>
                    <a:pt x="220" y="742"/>
                  </a:lnTo>
                  <a:lnTo>
                    <a:pt x="228" y="731"/>
                  </a:lnTo>
                  <a:lnTo>
                    <a:pt x="234" y="721"/>
                  </a:lnTo>
                  <a:lnTo>
                    <a:pt x="240" y="710"/>
                  </a:lnTo>
                  <a:lnTo>
                    <a:pt x="248" y="700"/>
                  </a:lnTo>
                  <a:lnTo>
                    <a:pt x="256" y="689"/>
                  </a:lnTo>
                  <a:lnTo>
                    <a:pt x="266" y="678"/>
                  </a:lnTo>
                  <a:lnTo>
                    <a:pt x="277" y="666"/>
                  </a:lnTo>
                  <a:lnTo>
                    <a:pt x="289" y="652"/>
                  </a:lnTo>
                  <a:lnTo>
                    <a:pt x="300" y="638"/>
                  </a:lnTo>
                  <a:lnTo>
                    <a:pt x="313" y="622"/>
                  </a:lnTo>
                  <a:lnTo>
                    <a:pt x="327" y="603"/>
                  </a:lnTo>
                  <a:lnTo>
                    <a:pt x="340" y="583"/>
                  </a:lnTo>
                  <a:lnTo>
                    <a:pt x="354" y="560"/>
                  </a:lnTo>
                  <a:lnTo>
                    <a:pt x="368" y="534"/>
                  </a:lnTo>
                  <a:lnTo>
                    <a:pt x="382" y="506"/>
                  </a:lnTo>
                  <a:lnTo>
                    <a:pt x="395" y="475"/>
                  </a:lnTo>
                  <a:lnTo>
                    <a:pt x="408" y="439"/>
                  </a:lnTo>
                  <a:lnTo>
                    <a:pt x="421" y="400"/>
                  </a:lnTo>
                  <a:lnTo>
                    <a:pt x="425" y="359"/>
                  </a:lnTo>
                  <a:lnTo>
                    <a:pt x="435" y="267"/>
                  </a:lnTo>
                  <a:lnTo>
                    <a:pt x="438" y="168"/>
                  </a:lnTo>
                  <a:lnTo>
                    <a:pt x="430" y="110"/>
                  </a:lnTo>
                  <a:lnTo>
                    <a:pt x="422" y="99"/>
                  </a:lnTo>
                  <a:lnTo>
                    <a:pt x="414" y="91"/>
                  </a:lnTo>
                  <a:lnTo>
                    <a:pt x="405" y="87"/>
                  </a:lnTo>
                  <a:lnTo>
                    <a:pt x="397" y="85"/>
                  </a:lnTo>
                  <a:lnTo>
                    <a:pt x="388" y="86"/>
                  </a:lnTo>
                  <a:lnTo>
                    <a:pt x="380" y="89"/>
                  </a:lnTo>
                  <a:lnTo>
                    <a:pt x="370" y="94"/>
                  </a:lnTo>
                  <a:lnTo>
                    <a:pt x="360" y="100"/>
                  </a:lnTo>
                  <a:lnTo>
                    <a:pt x="349" y="107"/>
                  </a:lnTo>
                  <a:lnTo>
                    <a:pt x="340" y="114"/>
                  </a:lnTo>
                  <a:lnTo>
                    <a:pt x="331" y="120"/>
                  </a:lnTo>
                  <a:lnTo>
                    <a:pt x="322" y="126"/>
                  </a:lnTo>
                  <a:lnTo>
                    <a:pt x="314" y="128"/>
                  </a:lnTo>
                  <a:lnTo>
                    <a:pt x="306" y="129"/>
                  </a:lnTo>
                  <a:lnTo>
                    <a:pt x="300" y="128"/>
                  </a:lnTo>
                  <a:lnTo>
                    <a:pt x="294" y="124"/>
                  </a:lnTo>
                  <a:lnTo>
                    <a:pt x="289" y="117"/>
                  </a:lnTo>
                  <a:lnTo>
                    <a:pt x="283" y="110"/>
                  </a:lnTo>
                  <a:lnTo>
                    <a:pt x="277" y="105"/>
                  </a:lnTo>
                  <a:lnTo>
                    <a:pt x="271" y="101"/>
                  </a:lnTo>
                  <a:lnTo>
                    <a:pt x="265" y="100"/>
                  </a:lnTo>
                  <a:lnTo>
                    <a:pt x="261" y="103"/>
                  </a:lnTo>
                  <a:lnTo>
                    <a:pt x="258" y="108"/>
                  </a:lnTo>
                  <a:lnTo>
                    <a:pt x="257" y="119"/>
                  </a:lnTo>
                  <a:lnTo>
                    <a:pt x="255" y="125"/>
                  </a:lnTo>
                  <a:lnTo>
                    <a:pt x="248" y="119"/>
                  </a:lnTo>
                  <a:lnTo>
                    <a:pt x="237" y="105"/>
                  </a:lnTo>
                  <a:lnTo>
                    <a:pt x="224" y="85"/>
                  </a:lnTo>
                  <a:lnTo>
                    <a:pt x="209" y="63"/>
                  </a:lnTo>
                  <a:lnTo>
                    <a:pt x="194" y="41"/>
                  </a:lnTo>
                  <a:lnTo>
                    <a:pt x="179" y="21"/>
                  </a:lnTo>
                  <a:lnTo>
                    <a:pt x="164" y="7"/>
                  </a:lnTo>
                  <a:lnTo>
                    <a:pt x="152" y="0"/>
                  </a:lnTo>
                  <a:lnTo>
                    <a:pt x="144" y="0"/>
                  </a:lnTo>
                  <a:lnTo>
                    <a:pt x="140" y="6"/>
                  </a:lnTo>
                  <a:lnTo>
                    <a:pt x="139" y="15"/>
                  </a:lnTo>
                  <a:lnTo>
                    <a:pt x="141" y="28"/>
                  </a:lnTo>
                  <a:lnTo>
                    <a:pt x="146" y="42"/>
                  </a:lnTo>
                  <a:lnTo>
                    <a:pt x="152" y="57"/>
                  </a:lnTo>
                  <a:lnTo>
                    <a:pt x="160" y="72"/>
                  </a:lnTo>
                  <a:lnTo>
                    <a:pt x="166" y="83"/>
                  </a:lnTo>
                  <a:lnTo>
                    <a:pt x="173" y="100"/>
                  </a:lnTo>
                  <a:lnTo>
                    <a:pt x="181" y="125"/>
                  </a:lnTo>
                  <a:lnTo>
                    <a:pt x="191" y="155"/>
                  </a:lnTo>
                  <a:lnTo>
                    <a:pt x="199" y="191"/>
                  </a:lnTo>
                  <a:lnTo>
                    <a:pt x="206" y="232"/>
                  </a:lnTo>
                  <a:lnTo>
                    <a:pt x="210" y="279"/>
                  </a:lnTo>
                  <a:lnTo>
                    <a:pt x="213" y="329"/>
                  </a:lnTo>
                  <a:lnTo>
                    <a:pt x="210" y="385"/>
                  </a:lnTo>
                  <a:lnTo>
                    <a:pt x="203" y="443"/>
                  </a:lnTo>
                  <a:lnTo>
                    <a:pt x="191" y="505"/>
                  </a:lnTo>
                  <a:lnTo>
                    <a:pt x="171" y="570"/>
                  </a:lnTo>
                  <a:lnTo>
                    <a:pt x="144" y="638"/>
                  </a:lnTo>
                  <a:lnTo>
                    <a:pt x="109" y="707"/>
                  </a:lnTo>
                  <a:lnTo>
                    <a:pt x="64" y="779"/>
                  </a:lnTo>
                  <a:lnTo>
                    <a:pt x="11" y="852"/>
                  </a:lnTo>
                  <a:close/>
                </a:path>
              </a:pathLst>
            </a:custGeom>
            <a:solidFill>
              <a:srgbClr val="7C1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1" name="Freeform 16"/>
            <p:cNvSpPr>
              <a:spLocks/>
            </p:cNvSpPr>
            <p:nvPr/>
          </p:nvSpPr>
          <p:spPr bwMode="auto">
            <a:xfrm>
              <a:off x="986" y="1728"/>
              <a:ext cx="31" cy="22"/>
            </a:xfrm>
            <a:custGeom>
              <a:avLst/>
              <a:gdLst>
                <a:gd name="T0" fmla="*/ 0 w 122"/>
                <a:gd name="T1" fmla="*/ 0 h 89"/>
                <a:gd name="T2" fmla="*/ 0 w 122"/>
                <a:gd name="T3" fmla="*/ 0 h 89"/>
                <a:gd name="T4" fmla="*/ 0 w 122"/>
                <a:gd name="T5" fmla="*/ 0 h 89"/>
                <a:gd name="T6" fmla="*/ 0 w 122"/>
                <a:gd name="T7" fmla="*/ 0 h 89"/>
                <a:gd name="T8" fmla="*/ 0 w 122"/>
                <a:gd name="T9" fmla="*/ 0 h 89"/>
                <a:gd name="T10" fmla="*/ 0 w 122"/>
                <a:gd name="T11" fmla="*/ 0 h 89"/>
                <a:gd name="T12" fmla="*/ 0 w 122"/>
                <a:gd name="T13" fmla="*/ 0 h 89"/>
                <a:gd name="T14" fmla="*/ 0 w 122"/>
                <a:gd name="T15" fmla="*/ 0 h 89"/>
                <a:gd name="T16" fmla="*/ 0 w 122"/>
                <a:gd name="T17" fmla="*/ 0 h 89"/>
                <a:gd name="T18" fmla="*/ 0 w 122"/>
                <a:gd name="T19" fmla="*/ 0 h 89"/>
                <a:gd name="T20" fmla="*/ 0 w 122"/>
                <a:gd name="T21" fmla="*/ 0 h 89"/>
                <a:gd name="T22" fmla="*/ 0 w 122"/>
                <a:gd name="T23" fmla="*/ 0 h 89"/>
                <a:gd name="T24" fmla="*/ 0 w 122"/>
                <a:gd name="T25" fmla="*/ 0 h 89"/>
                <a:gd name="T26" fmla="*/ 0 w 122"/>
                <a:gd name="T27" fmla="*/ 0 h 89"/>
                <a:gd name="T28" fmla="*/ 0 w 122"/>
                <a:gd name="T29" fmla="*/ 0 h 89"/>
                <a:gd name="T30" fmla="*/ 0 w 122"/>
                <a:gd name="T31" fmla="*/ 0 h 89"/>
                <a:gd name="T32" fmla="*/ 0 w 122"/>
                <a:gd name="T33" fmla="*/ 0 h 89"/>
                <a:gd name="T34" fmla="*/ 0 w 122"/>
                <a:gd name="T35" fmla="*/ 0 h 89"/>
                <a:gd name="T36" fmla="*/ 0 w 122"/>
                <a:gd name="T37" fmla="*/ 0 h 89"/>
                <a:gd name="T38" fmla="*/ 0 w 122"/>
                <a:gd name="T39" fmla="*/ 0 h 89"/>
                <a:gd name="T40" fmla="*/ 0 w 122"/>
                <a:gd name="T41" fmla="*/ 0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89"/>
                <a:gd name="T65" fmla="*/ 122 w 122"/>
                <a:gd name="T66" fmla="*/ 89 h 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89">
                  <a:moveTo>
                    <a:pt x="122" y="0"/>
                  </a:moveTo>
                  <a:lnTo>
                    <a:pt x="117" y="10"/>
                  </a:lnTo>
                  <a:lnTo>
                    <a:pt x="106" y="31"/>
                  </a:lnTo>
                  <a:lnTo>
                    <a:pt x="94" y="60"/>
                  </a:lnTo>
                  <a:lnTo>
                    <a:pt x="89" y="89"/>
                  </a:lnTo>
                  <a:lnTo>
                    <a:pt x="86" y="88"/>
                  </a:lnTo>
                  <a:lnTo>
                    <a:pt x="78" y="87"/>
                  </a:lnTo>
                  <a:lnTo>
                    <a:pt x="66" y="85"/>
                  </a:lnTo>
                  <a:lnTo>
                    <a:pt x="54" y="83"/>
                  </a:lnTo>
                  <a:lnTo>
                    <a:pt x="38" y="82"/>
                  </a:lnTo>
                  <a:lnTo>
                    <a:pt x="24" y="81"/>
                  </a:lnTo>
                  <a:lnTo>
                    <a:pt x="10" y="82"/>
                  </a:lnTo>
                  <a:lnTo>
                    <a:pt x="0" y="84"/>
                  </a:lnTo>
                  <a:lnTo>
                    <a:pt x="1" y="82"/>
                  </a:lnTo>
                  <a:lnTo>
                    <a:pt x="6" y="74"/>
                  </a:lnTo>
                  <a:lnTo>
                    <a:pt x="14" y="63"/>
                  </a:lnTo>
                  <a:lnTo>
                    <a:pt x="26" y="49"/>
                  </a:lnTo>
                  <a:lnTo>
                    <a:pt x="42" y="35"/>
                  </a:lnTo>
                  <a:lnTo>
                    <a:pt x="63" y="21"/>
                  </a:lnTo>
                  <a:lnTo>
                    <a:pt x="90" y="10"/>
                  </a:lnTo>
                  <a:lnTo>
                    <a:pt x="122" y="0"/>
                  </a:lnTo>
                  <a:close/>
                </a:path>
              </a:pathLst>
            </a:custGeom>
            <a:solidFill>
              <a:srgbClr val="DD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2" name="Freeform 17"/>
            <p:cNvSpPr>
              <a:spLocks/>
            </p:cNvSpPr>
            <p:nvPr/>
          </p:nvSpPr>
          <p:spPr bwMode="auto">
            <a:xfrm>
              <a:off x="1148" y="1894"/>
              <a:ext cx="68" cy="67"/>
            </a:xfrm>
            <a:custGeom>
              <a:avLst/>
              <a:gdLst>
                <a:gd name="T0" fmla="*/ 0 w 271"/>
                <a:gd name="T1" fmla="*/ 0 h 272"/>
                <a:gd name="T2" fmla="*/ 0 w 271"/>
                <a:gd name="T3" fmla="*/ 0 h 272"/>
                <a:gd name="T4" fmla="*/ 0 w 271"/>
                <a:gd name="T5" fmla="*/ 0 h 272"/>
                <a:gd name="T6" fmla="*/ 0 w 271"/>
                <a:gd name="T7" fmla="*/ 0 h 272"/>
                <a:gd name="T8" fmla="*/ 0 w 271"/>
                <a:gd name="T9" fmla="*/ 0 h 272"/>
                <a:gd name="T10" fmla="*/ 0 w 271"/>
                <a:gd name="T11" fmla="*/ 0 h 272"/>
                <a:gd name="T12" fmla="*/ 0 w 271"/>
                <a:gd name="T13" fmla="*/ 0 h 272"/>
                <a:gd name="T14" fmla="*/ 0 w 271"/>
                <a:gd name="T15" fmla="*/ 0 h 272"/>
                <a:gd name="T16" fmla="*/ 0 w 271"/>
                <a:gd name="T17" fmla="*/ 0 h 272"/>
                <a:gd name="T18" fmla="*/ 0 w 271"/>
                <a:gd name="T19" fmla="*/ 0 h 272"/>
                <a:gd name="T20" fmla="*/ 0 w 271"/>
                <a:gd name="T21" fmla="*/ 0 h 272"/>
                <a:gd name="T22" fmla="*/ 0 w 271"/>
                <a:gd name="T23" fmla="*/ 0 h 272"/>
                <a:gd name="T24" fmla="*/ 0 w 271"/>
                <a:gd name="T25" fmla="*/ 0 h 272"/>
                <a:gd name="T26" fmla="*/ 0 w 271"/>
                <a:gd name="T27" fmla="*/ 0 h 272"/>
                <a:gd name="T28" fmla="*/ 0 w 271"/>
                <a:gd name="T29" fmla="*/ 0 h 272"/>
                <a:gd name="T30" fmla="*/ 0 w 271"/>
                <a:gd name="T31" fmla="*/ 0 h 272"/>
                <a:gd name="T32" fmla="*/ 0 w 271"/>
                <a:gd name="T33" fmla="*/ 0 h 272"/>
                <a:gd name="T34" fmla="*/ 0 w 271"/>
                <a:gd name="T35" fmla="*/ 0 h 272"/>
                <a:gd name="T36" fmla="*/ 0 w 271"/>
                <a:gd name="T37" fmla="*/ 0 h 272"/>
                <a:gd name="T38" fmla="*/ 0 w 271"/>
                <a:gd name="T39" fmla="*/ 0 h 272"/>
                <a:gd name="T40" fmla="*/ 0 w 271"/>
                <a:gd name="T41" fmla="*/ 0 h 272"/>
                <a:gd name="T42" fmla="*/ 0 w 271"/>
                <a:gd name="T43" fmla="*/ 0 h 272"/>
                <a:gd name="T44" fmla="*/ 0 w 271"/>
                <a:gd name="T45" fmla="*/ 0 h 272"/>
                <a:gd name="T46" fmla="*/ 0 w 271"/>
                <a:gd name="T47" fmla="*/ 0 h 272"/>
                <a:gd name="T48" fmla="*/ 0 w 271"/>
                <a:gd name="T49" fmla="*/ 0 h 272"/>
                <a:gd name="T50" fmla="*/ 0 w 271"/>
                <a:gd name="T51" fmla="*/ 0 h 272"/>
                <a:gd name="T52" fmla="*/ 0 w 271"/>
                <a:gd name="T53" fmla="*/ 0 h 272"/>
                <a:gd name="T54" fmla="*/ 0 w 271"/>
                <a:gd name="T55" fmla="*/ 0 h 272"/>
                <a:gd name="T56" fmla="*/ 0 w 271"/>
                <a:gd name="T57" fmla="*/ 0 h 272"/>
                <a:gd name="T58" fmla="*/ 0 w 271"/>
                <a:gd name="T59" fmla="*/ 0 h 272"/>
                <a:gd name="T60" fmla="*/ 0 w 271"/>
                <a:gd name="T61" fmla="*/ 0 h 272"/>
                <a:gd name="T62" fmla="*/ 0 w 271"/>
                <a:gd name="T63" fmla="*/ 0 h 272"/>
                <a:gd name="T64" fmla="*/ 0 w 271"/>
                <a:gd name="T65" fmla="*/ 0 h 272"/>
                <a:gd name="T66" fmla="*/ 0 w 271"/>
                <a:gd name="T67" fmla="*/ 0 h 272"/>
                <a:gd name="T68" fmla="*/ 0 w 271"/>
                <a:gd name="T69" fmla="*/ 0 h 272"/>
                <a:gd name="T70" fmla="*/ 0 w 271"/>
                <a:gd name="T71" fmla="*/ 0 h 272"/>
                <a:gd name="T72" fmla="*/ 0 w 271"/>
                <a:gd name="T73" fmla="*/ 0 h 272"/>
                <a:gd name="T74" fmla="*/ 0 w 271"/>
                <a:gd name="T75" fmla="*/ 0 h 272"/>
                <a:gd name="T76" fmla="*/ 0 w 271"/>
                <a:gd name="T77" fmla="*/ 0 h 272"/>
                <a:gd name="T78" fmla="*/ 0 w 271"/>
                <a:gd name="T79" fmla="*/ 0 h 272"/>
                <a:gd name="T80" fmla="*/ 0 w 271"/>
                <a:gd name="T81" fmla="*/ 0 h 272"/>
                <a:gd name="T82" fmla="*/ 0 w 271"/>
                <a:gd name="T83" fmla="*/ 0 h 272"/>
                <a:gd name="T84" fmla="*/ 0 w 271"/>
                <a:gd name="T85" fmla="*/ 0 h 272"/>
                <a:gd name="T86" fmla="*/ 0 w 271"/>
                <a:gd name="T87" fmla="*/ 0 h 272"/>
                <a:gd name="T88" fmla="*/ 0 w 271"/>
                <a:gd name="T89" fmla="*/ 0 h 272"/>
                <a:gd name="T90" fmla="*/ 0 w 271"/>
                <a:gd name="T91" fmla="*/ 0 h 272"/>
                <a:gd name="T92" fmla="*/ 0 w 271"/>
                <a:gd name="T93" fmla="*/ 0 h 272"/>
                <a:gd name="T94" fmla="*/ 0 w 271"/>
                <a:gd name="T95" fmla="*/ 0 h 272"/>
                <a:gd name="T96" fmla="*/ 0 w 271"/>
                <a:gd name="T97" fmla="*/ 0 h 272"/>
                <a:gd name="T98" fmla="*/ 0 w 271"/>
                <a:gd name="T99" fmla="*/ 0 h 272"/>
                <a:gd name="T100" fmla="*/ 0 w 271"/>
                <a:gd name="T101" fmla="*/ 0 h 272"/>
                <a:gd name="T102" fmla="*/ 0 w 271"/>
                <a:gd name="T103" fmla="*/ 0 h 272"/>
                <a:gd name="T104" fmla="*/ 0 w 271"/>
                <a:gd name="T105" fmla="*/ 0 h 2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1"/>
                <a:gd name="T160" fmla="*/ 0 h 272"/>
                <a:gd name="T161" fmla="*/ 271 w 271"/>
                <a:gd name="T162" fmla="*/ 272 h 2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1" h="272">
                  <a:moveTo>
                    <a:pt x="268" y="112"/>
                  </a:moveTo>
                  <a:lnTo>
                    <a:pt x="258" y="92"/>
                  </a:lnTo>
                  <a:lnTo>
                    <a:pt x="244" y="70"/>
                  </a:lnTo>
                  <a:lnTo>
                    <a:pt x="227" y="49"/>
                  </a:lnTo>
                  <a:lnTo>
                    <a:pt x="206" y="30"/>
                  </a:lnTo>
                  <a:lnTo>
                    <a:pt x="184" y="15"/>
                  </a:lnTo>
                  <a:lnTo>
                    <a:pt x="160" y="5"/>
                  </a:lnTo>
                  <a:lnTo>
                    <a:pt x="139" y="0"/>
                  </a:lnTo>
                  <a:lnTo>
                    <a:pt x="118" y="5"/>
                  </a:lnTo>
                  <a:lnTo>
                    <a:pt x="101" y="14"/>
                  </a:lnTo>
                  <a:lnTo>
                    <a:pt x="85" y="23"/>
                  </a:lnTo>
                  <a:lnTo>
                    <a:pt x="72" y="34"/>
                  </a:lnTo>
                  <a:lnTo>
                    <a:pt x="60" y="44"/>
                  </a:lnTo>
                  <a:lnTo>
                    <a:pt x="51" y="57"/>
                  </a:lnTo>
                  <a:lnTo>
                    <a:pt x="44" y="71"/>
                  </a:lnTo>
                  <a:lnTo>
                    <a:pt x="38" y="86"/>
                  </a:lnTo>
                  <a:lnTo>
                    <a:pt x="35" y="103"/>
                  </a:lnTo>
                  <a:lnTo>
                    <a:pt x="34" y="109"/>
                  </a:lnTo>
                  <a:lnTo>
                    <a:pt x="32" y="116"/>
                  </a:lnTo>
                  <a:lnTo>
                    <a:pt x="28" y="124"/>
                  </a:lnTo>
                  <a:lnTo>
                    <a:pt x="25" y="132"/>
                  </a:lnTo>
                  <a:lnTo>
                    <a:pt x="19" y="141"/>
                  </a:lnTo>
                  <a:lnTo>
                    <a:pt x="13" y="152"/>
                  </a:lnTo>
                  <a:lnTo>
                    <a:pt x="7" y="162"/>
                  </a:lnTo>
                  <a:lnTo>
                    <a:pt x="0" y="174"/>
                  </a:lnTo>
                  <a:lnTo>
                    <a:pt x="17" y="166"/>
                  </a:lnTo>
                  <a:lnTo>
                    <a:pt x="32" y="158"/>
                  </a:lnTo>
                  <a:lnTo>
                    <a:pt x="49" y="149"/>
                  </a:lnTo>
                  <a:lnTo>
                    <a:pt x="66" y="142"/>
                  </a:lnTo>
                  <a:lnTo>
                    <a:pt x="82" y="137"/>
                  </a:lnTo>
                  <a:lnTo>
                    <a:pt x="97" y="131"/>
                  </a:lnTo>
                  <a:lnTo>
                    <a:pt x="114" y="126"/>
                  </a:lnTo>
                  <a:lnTo>
                    <a:pt x="128" y="123"/>
                  </a:lnTo>
                  <a:lnTo>
                    <a:pt x="142" y="120"/>
                  </a:lnTo>
                  <a:lnTo>
                    <a:pt x="155" y="120"/>
                  </a:lnTo>
                  <a:lnTo>
                    <a:pt x="165" y="121"/>
                  </a:lnTo>
                  <a:lnTo>
                    <a:pt x="174" y="125"/>
                  </a:lnTo>
                  <a:lnTo>
                    <a:pt x="183" y="130"/>
                  </a:lnTo>
                  <a:lnTo>
                    <a:pt x="188" y="137"/>
                  </a:lnTo>
                  <a:lnTo>
                    <a:pt x="192" y="147"/>
                  </a:lnTo>
                  <a:lnTo>
                    <a:pt x="193" y="159"/>
                  </a:lnTo>
                  <a:lnTo>
                    <a:pt x="195" y="201"/>
                  </a:lnTo>
                  <a:lnTo>
                    <a:pt x="200" y="232"/>
                  </a:lnTo>
                  <a:lnTo>
                    <a:pt x="206" y="256"/>
                  </a:lnTo>
                  <a:lnTo>
                    <a:pt x="213" y="272"/>
                  </a:lnTo>
                  <a:lnTo>
                    <a:pt x="226" y="252"/>
                  </a:lnTo>
                  <a:lnTo>
                    <a:pt x="239" y="231"/>
                  </a:lnTo>
                  <a:lnTo>
                    <a:pt x="250" y="210"/>
                  </a:lnTo>
                  <a:lnTo>
                    <a:pt x="260" y="189"/>
                  </a:lnTo>
                  <a:lnTo>
                    <a:pt x="267" y="168"/>
                  </a:lnTo>
                  <a:lnTo>
                    <a:pt x="271" y="148"/>
                  </a:lnTo>
                  <a:lnTo>
                    <a:pt x="271" y="130"/>
                  </a:lnTo>
                  <a:lnTo>
                    <a:pt x="268" y="112"/>
                  </a:lnTo>
                  <a:close/>
                </a:path>
              </a:pathLst>
            </a:custGeom>
            <a:solidFill>
              <a:srgbClr val="F2F2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3" name="Freeform 18"/>
            <p:cNvSpPr>
              <a:spLocks/>
            </p:cNvSpPr>
            <p:nvPr/>
          </p:nvSpPr>
          <p:spPr bwMode="auto">
            <a:xfrm>
              <a:off x="1140" y="1924"/>
              <a:ext cx="61" cy="44"/>
            </a:xfrm>
            <a:custGeom>
              <a:avLst/>
              <a:gdLst>
                <a:gd name="T0" fmla="*/ 0 w 245"/>
                <a:gd name="T1" fmla="*/ 0 h 179"/>
                <a:gd name="T2" fmla="*/ 0 w 245"/>
                <a:gd name="T3" fmla="*/ 0 h 179"/>
                <a:gd name="T4" fmla="*/ 0 w 245"/>
                <a:gd name="T5" fmla="*/ 0 h 179"/>
                <a:gd name="T6" fmla="*/ 0 w 245"/>
                <a:gd name="T7" fmla="*/ 0 h 179"/>
                <a:gd name="T8" fmla="*/ 0 w 245"/>
                <a:gd name="T9" fmla="*/ 0 h 179"/>
                <a:gd name="T10" fmla="*/ 0 w 245"/>
                <a:gd name="T11" fmla="*/ 0 h 179"/>
                <a:gd name="T12" fmla="*/ 0 w 245"/>
                <a:gd name="T13" fmla="*/ 0 h 179"/>
                <a:gd name="T14" fmla="*/ 0 w 245"/>
                <a:gd name="T15" fmla="*/ 0 h 179"/>
                <a:gd name="T16" fmla="*/ 0 w 245"/>
                <a:gd name="T17" fmla="*/ 0 h 179"/>
                <a:gd name="T18" fmla="*/ 0 w 245"/>
                <a:gd name="T19" fmla="*/ 0 h 179"/>
                <a:gd name="T20" fmla="*/ 0 w 245"/>
                <a:gd name="T21" fmla="*/ 0 h 179"/>
                <a:gd name="T22" fmla="*/ 0 w 245"/>
                <a:gd name="T23" fmla="*/ 0 h 179"/>
                <a:gd name="T24" fmla="*/ 0 w 245"/>
                <a:gd name="T25" fmla="*/ 0 h 179"/>
                <a:gd name="T26" fmla="*/ 0 w 245"/>
                <a:gd name="T27" fmla="*/ 0 h 179"/>
                <a:gd name="T28" fmla="*/ 0 w 245"/>
                <a:gd name="T29" fmla="*/ 0 h 179"/>
                <a:gd name="T30" fmla="*/ 0 w 245"/>
                <a:gd name="T31" fmla="*/ 0 h 179"/>
                <a:gd name="T32" fmla="*/ 0 w 245"/>
                <a:gd name="T33" fmla="*/ 0 h 179"/>
                <a:gd name="T34" fmla="*/ 0 w 245"/>
                <a:gd name="T35" fmla="*/ 0 h 179"/>
                <a:gd name="T36" fmla="*/ 0 w 245"/>
                <a:gd name="T37" fmla="*/ 0 h 179"/>
                <a:gd name="T38" fmla="*/ 0 w 245"/>
                <a:gd name="T39" fmla="*/ 0 h 179"/>
                <a:gd name="T40" fmla="*/ 0 w 245"/>
                <a:gd name="T41" fmla="*/ 0 h 179"/>
                <a:gd name="T42" fmla="*/ 0 w 245"/>
                <a:gd name="T43" fmla="*/ 0 h 179"/>
                <a:gd name="T44" fmla="*/ 0 w 245"/>
                <a:gd name="T45" fmla="*/ 0 h 179"/>
                <a:gd name="T46" fmla="*/ 0 w 245"/>
                <a:gd name="T47" fmla="*/ 0 h 179"/>
                <a:gd name="T48" fmla="*/ 0 w 245"/>
                <a:gd name="T49" fmla="*/ 0 h 179"/>
                <a:gd name="T50" fmla="*/ 0 w 245"/>
                <a:gd name="T51" fmla="*/ 0 h 179"/>
                <a:gd name="T52" fmla="*/ 0 w 245"/>
                <a:gd name="T53" fmla="*/ 0 h 179"/>
                <a:gd name="T54" fmla="*/ 0 w 245"/>
                <a:gd name="T55" fmla="*/ 0 h 179"/>
                <a:gd name="T56" fmla="*/ 0 w 245"/>
                <a:gd name="T57" fmla="*/ 0 h 179"/>
                <a:gd name="T58" fmla="*/ 0 w 245"/>
                <a:gd name="T59" fmla="*/ 0 h 179"/>
                <a:gd name="T60" fmla="*/ 0 w 245"/>
                <a:gd name="T61" fmla="*/ 0 h 179"/>
                <a:gd name="T62" fmla="*/ 0 w 245"/>
                <a:gd name="T63" fmla="*/ 0 h 179"/>
                <a:gd name="T64" fmla="*/ 0 w 245"/>
                <a:gd name="T65" fmla="*/ 0 h 179"/>
                <a:gd name="T66" fmla="*/ 0 w 245"/>
                <a:gd name="T67" fmla="*/ 0 h 179"/>
                <a:gd name="T68" fmla="*/ 0 w 245"/>
                <a:gd name="T69" fmla="*/ 0 h 179"/>
                <a:gd name="T70" fmla="*/ 0 w 245"/>
                <a:gd name="T71" fmla="*/ 0 h 179"/>
                <a:gd name="T72" fmla="*/ 0 w 245"/>
                <a:gd name="T73" fmla="*/ 0 h 179"/>
                <a:gd name="T74" fmla="*/ 0 w 245"/>
                <a:gd name="T75" fmla="*/ 0 h 179"/>
                <a:gd name="T76" fmla="*/ 0 w 245"/>
                <a:gd name="T77" fmla="*/ 0 h 179"/>
                <a:gd name="T78" fmla="*/ 0 w 245"/>
                <a:gd name="T79" fmla="*/ 0 h 179"/>
                <a:gd name="T80" fmla="*/ 0 w 245"/>
                <a:gd name="T81" fmla="*/ 0 h 179"/>
                <a:gd name="T82" fmla="*/ 0 w 245"/>
                <a:gd name="T83" fmla="*/ 0 h 179"/>
                <a:gd name="T84" fmla="*/ 0 w 245"/>
                <a:gd name="T85" fmla="*/ 0 h 179"/>
                <a:gd name="T86" fmla="*/ 0 w 245"/>
                <a:gd name="T87" fmla="*/ 0 h 179"/>
                <a:gd name="T88" fmla="*/ 0 w 245"/>
                <a:gd name="T89" fmla="*/ 0 h 179"/>
                <a:gd name="T90" fmla="*/ 0 w 245"/>
                <a:gd name="T91" fmla="*/ 0 h 179"/>
                <a:gd name="T92" fmla="*/ 0 w 245"/>
                <a:gd name="T93" fmla="*/ 0 h 179"/>
                <a:gd name="T94" fmla="*/ 0 w 245"/>
                <a:gd name="T95" fmla="*/ 0 h 179"/>
                <a:gd name="T96" fmla="*/ 0 w 245"/>
                <a:gd name="T97" fmla="*/ 0 h 1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5"/>
                <a:gd name="T148" fmla="*/ 0 h 179"/>
                <a:gd name="T149" fmla="*/ 245 w 245"/>
                <a:gd name="T150" fmla="*/ 179 h 1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5" h="179">
                  <a:moveTo>
                    <a:pt x="32" y="54"/>
                  </a:moveTo>
                  <a:lnTo>
                    <a:pt x="24" y="64"/>
                  </a:lnTo>
                  <a:lnTo>
                    <a:pt x="16" y="77"/>
                  </a:lnTo>
                  <a:lnTo>
                    <a:pt x="8" y="89"/>
                  </a:lnTo>
                  <a:lnTo>
                    <a:pt x="0" y="102"/>
                  </a:lnTo>
                  <a:lnTo>
                    <a:pt x="15" y="87"/>
                  </a:lnTo>
                  <a:lnTo>
                    <a:pt x="30" y="74"/>
                  </a:lnTo>
                  <a:lnTo>
                    <a:pt x="48" y="61"/>
                  </a:lnTo>
                  <a:lnTo>
                    <a:pt x="66" y="50"/>
                  </a:lnTo>
                  <a:lnTo>
                    <a:pt x="86" y="43"/>
                  </a:lnTo>
                  <a:lnTo>
                    <a:pt x="108" y="39"/>
                  </a:lnTo>
                  <a:lnTo>
                    <a:pt x="133" y="36"/>
                  </a:lnTo>
                  <a:lnTo>
                    <a:pt x="161" y="39"/>
                  </a:lnTo>
                  <a:lnTo>
                    <a:pt x="183" y="45"/>
                  </a:lnTo>
                  <a:lnTo>
                    <a:pt x="201" y="56"/>
                  </a:lnTo>
                  <a:lnTo>
                    <a:pt x="212" y="71"/>
                  </a:lnTo>
                  <a:lnTo>
                    <a:pt x="220" y="91"/>
                  </a:lnTo>
                  <a:lnTo>
                    <a:pt x="226" y="112"/>
                  </a:lnTo>
                  <a:lnTo>
                    <a:pt x="229" y="134"/>
                  </a:lnTo>
                  <a:lnTo>
                    <a:pt x="229" y="157"/>
                  </a:lnTo>
                  <a:lnTo>
                    <a:pt x="227" y="179"/>
                  </a:lnTo>
                  <a:lnTo>
                    <a:pt x="229" y="178"/>
                  </a:lnTo>
                  <a:lnTo>
                    <a:pt x="230" y="175"/>
                  </a:lnTo>
                  <a:lnTo>
                    <a:pt x="230" y="174"/>
                  </a:lnTo>
                  <a:lnTo>
                    <a:pt x="231" y="173"/>
                  </a:lnTo>
                  <a:lnTo>
                    <a:pt x="233" y="167"/>
                  </a:lnTo>
                  <a:lnTo>
                    <a:pt x="237" y="162"/>
                  </a:lnTo>
                  <a:lnTo>
                    <a:pt x="240" y="157"/>
                  </a:lnTo>
                  <a:lnTo>
                    <a:pt x="245" y="152"/>
                  </a:lnTo>
                  <a:lnTo>
                    <a:pt x="238" y="136"/>
                  </a:lnTo>
                  <a:lnTo>
                    <a:pt x="232" y="112"/>
                  </a:lnTo>
                  <a:lnTo>
                    <a:pt x="227" y="81"/>
                  </a:lnTo>
                  <a:lnTo>
                    <a:pt x="225" y="39"/>
                  </a:lnTo>
                  <a:lnTo>
                    <a:pt x="224" y="27"/>
                  </a:lnTo>
                  <a:lnTo>
                    <a:pt x="220" y="17"/>
                  </a:lnTo>
                  <a:lnTo>
                    <a:pt x="215" y="10"/>
                  </a:lnTo>
                  <a:lnTo>
                    <a:pt x="206" y="5"/>
                  </a:lnTo>
                  <a:lnTo>
                    <a:pt x="197" y="1"/>
                  </a:lnTo>
                  <a:lnTo>
                    <a:pt x="187" y="0"/>
                  </a:lnTo>
                  <a:lnTo>
                    <a:pt x="174" y="0"/>
                  </a:lnTo>
                  <a:lnTo>
                    <a:pt x="160" y="3"/>
                  </a:lnTo>
                  <a:lnTo>
                    <a:pt x="146" y="6"/>
                  </a:lnTo>
                  <a:lnTo>
                    <a:pt x="129" y="11"/>
                  </a:lnTo>
                  <a:lnTo>
                    <a:pt x="114" y="17"/>
                  </a:lnTo>
                  <a:lnTo>
                    <a:pt x="98" y="22"/>
                  </a:lnTo>
                  <a:lnTo>
                    <a:pt x="81" y="29"/>
                  </a:lnTo>
                  <a:lnTo>
                    <a:pt x="64" y="38"/>
                  </a:lnTo>
                  <a:lnTo>
                    <a:pt x="49" y="46"/>
                  </a:lnTo>
                  <a:lnTo>
                    <a:pt x="32" y="54"/>
                  </a:lnTo>
                  <a:close/>
                </a:path>
              </a:pathLst>
            </a:custGeom>
            <a:solidFill>
              <a:srgbClr val="DDDD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4" name="Freeform 19"/>
            <p:cNvSpPr>
              <a:spLocks/>
            </p:cNvSpPr>
            <p:nvPr/>
          </p:nvSpPr>
          <p:spPr bwMode="auto">
            <a:xfrm>
              <a:off x="1116" y="1933"/>
              <a:ext cx="81" cy="54"/>
            </a:xfrm>
            <a:custGeom>
              <a:avLst/>
              <a:gdLst>
                <a:gd name="T0" fmla="*/ 0 w 325"/>
                <a:gd name="T1" fmla="*/ 0 h 216"/>
                <a:gd name="T2" fmla="*/ 0 w 325"/>
                <a:gd name="T3" fmla="*/ 0 h 216"/>
                <a:gd name="T4" fmla="*/ 0 w 325"/>
                <a:gd name="T5" fmla="*/ 0 h 216"/>
                <a:gd name="T6" fmla="*/ 0 w 325"/>
                <a:gd name="T7" fmla="*/ 0 h 216"/>
                <a:gd name="T8" fmla="*/ 0 w 325"/>
                <a:gd name="T9" fmla="*/ 0 h 216"/>
                <a:gd name="T10" fmla="*/ 0 w 325"/>
                <a:gd name="T11" fmla="*/ 0 h 216"/>
                <a:gd name="T12" fmla="*/ 0 w 325"/>
                <a:gd name="T13" fmla="*/ 0 h 216"/>
                <a:gd name="T14" fmla="*/ 0 w 325"/>
                <a:gd name="T15" fmla="*/ 0 h 216"/>
                <a:gd name="T16" fmla="*/ 0 w 325"/>
                <a:gd name="T17" fmla="*/ 0 h 216"/>
                <a:gd name="T18" fmla="*/ 0 w 325"/>
                <a:gd name="T19" fmla="*/ 0 h 216"/>
                <a:gd name="T20" fmla="*/ 0 w 325"/>
                <a:gd name="T21" fmla="*/ 0 h 216"/>
                <a:gd name="T22" fmla="*/ 0 w 325"/>
                <a:gd name="T23" fmla="*/ 0 h 216"/>
                <a:gd name="T24" fmla="*/ 0 w 325"/>
                <a:gd name="T25" fmla="*/ 0 h 216"/>
                <a:gd name="T26" fmla="*/ 0 w 325"/>
                <a:gd name="T27" fmla="*/ 0 h 216"/>
                <a:gd name="T28" fmla="*/ 0 w 325"/>
                <a:gd name="T29" fmla="*/ 0 h 216"/>
                <a:gd name="T30" fmla="*/ 0 w 325"/>
                <a:gd name="T31" fmla="*/ 0 h 216"/>
                <a:gd name="T32" fmla="*/ 0 w 325"/>
                <a:gd name="T33" fmla="*/ 0 h 216"/>
                <a:gd name="T34" fmla="*/ 0 w 325"/>
                <a:gd name="T35" fmla="*/ 0 h 216"/>
                <a:gd name="T36" fmla="*/ 0 w 325"/>
                <a:gd name="T37" fmla="*/ 0 h 216"/>
                <a:gd name="T38" fmla="*/ 0 w 325"/>
                <a:gd name="T39" fmla="*/ 0 h 216"/>
                <a:gd name="T40" fmla="*/ 0 w 325"/>
                <a:gd name="T41" fmla="*/ 0 h 216"/>
                <a:gd name="T42" fmla="*/ 0 w 325"/>
                <a:gd name="T43" fmla="*/ 0 h 216"/>
                <a:gd name="T44" fmla="*/ 0 w 325"/>
                <a:gd name="T45" fmla="*/ 0 h 216"/>
                <a:gd name="T46" fmla="*/ 0 w 325"/>
                <a:gd name="T47" fmla="*/ 0 h 216"/>
                <a:gd name="T48" fmla="*/ 0 w 325"/>
                <a:gd name="T49" fmla="*/ 0 h 216"/>
                <a:gd name="T50" fmla="*/ 0 w 325"/>
                <a:gd name="T51" fmla="*/ 0 h 216"/>
                <a:gd name="T52" fmla="*/ 0 w 325"/>
                <a:gd name="T53" fmla="*/ 0 h 216"/>
                <a:gd name="T54" fmla="*/ 0 w 325"/>
                <a:gd name="T55" fmla="*/ 0 h 216"/>
                <a:gd name="T56" fmla="*/ 0 w 325"/>
                <a:gd name="T57" fmla="*/ 0 h 216"/>
                <a:gd name="T58" fmla="*/ 0 w 325"/>
                <a:gd name="T59" fmla="*/ 0 h 216"/>
                <a:gd name="T60" fmla="*/ 0 w 325"/>
                <a:gd name="T61" fmla="*/ 0 h 216"/>
                <a:gd name="T62" fmla="*/ 0 w 325"/>
                <a:gd name="T63" fmla="*/ 0 h 216"/>
                <a:gd name="T64" fmla="*/ 0 w 325"/>
                <a:gd name="T65" fmla="*/ 0 h 216"/>
                <a:gd name="T66" fmla="*/ 0 w 325"/>
                <a:gd name="T67" fmla="*/ 0 h 216"/>
                <a:gd name="T68" fmla="*/ 0 w 325"/>
                <a:gd name="T69" fmla="*/ 0 h 216"/>
                <a:gd name="T70" fmla="*/ 0 w 325"/>
                <a:gd name="T71" fmla="*/ 0 h 216"/>
                <a:gd name="T72" fmla="*/ 0 w 325"/>
                <a:gd name="T73" fmla="*/ 0 h 216"/>
                <a:gd name="T74" fmla="*/ 0 w 325"/>
                <a:gd name="T75" fmla="*/ 0 h 216"/>
                <a:gd name="T76" fmla="*/ 0 w 325"/>
                <a:gd name="T77" fmla="*/ 0 h 216"/>
                <a:gd name="T78" fmla="*/ 0 w 325"/>
                <a:gd name="T79" fmla="*/ 0 h 216"/>
                <a:gd name="T80" fmla="*/ 0 w 325"/>
                <a:gd name="T81" fmla="*/ 0 h 216"/>
                <a:gd name="T82" fmla="*/ 0 w 325"/>
                <a:gd name="T83" fmla="*/ 0 h 216"/>
                <a:gd name="T84" fmla="*/ 0 w 325"/>
                <a:gd name="T85" fmla="*/ 0 h 216"/>
                <a:gd name="T86" fmla="*/ 0 w 325"/>
                <a:gd name="T87" fmla="*/ 0 h 216"/>
                <a:gd name="T88" fmla="*/ 0 w 325"/>
                <a:gd name="T89" fmla="*/ 0 h 216"/>
                <a:gd name="T90" fmla="*/ 0 w 325"/>
                <a:gd name="T91" fmla="*/ 0 h 216"/>
                <a:gd name="T92" fmla="*/ 0 w 325"/>
                <a:gd name="T93" fmla="*/ 0 h 216"/>
                <a:gd name="T94" fmla="*/ 0 w 325"/>
                <a:gd name="T95" fmla="*/ 0 h 216"/>
                <a:gd name="T96" fmla="*/ 0 w 325"/>
                <a:gd name="T97" fmla="*/ 0 h 216"/>
                <a:gd name="T98" fmla="*/ 0 w 325"/>
                <a:gd name="T99" fmla="*/ 0 h 216"/>
                <a:gd name="T100" fmla="*/ 0 w 325"/>
                <a:gd name="T101" fmla="*/ 0 h 216"/>
                <a:gd name="T102" fmla="*/ 0 w 325"/>
                <a:gd name="T103" fmla="*/ 0 h 216"/>
                <a:gd name="T104" fmla="*/ 0 w 325"/>
                <a:gd name="T105" fmla="*/ 0 h 2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5"/>
                <a:gd name="T160" fmla="*/ 0 h 216"/>
                <a:gd name="T161" fmla="*/ 325 w 325"/>
                <a:gd name="T162" fmla="*/ 216 h 2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5" h="216">
                  <a:moveTo>
                    <a:pt x="257" y="3"/>
                  </a:moveTo>
                  <a:lnTo>
                    <a:pt x="229" y="0"/>
                  </a:lnTo>
                  <a:lnTo>
                    <a:pt x="204" y="3"/>
                  </a:lnTo>
                  <a:lnTo>
                    <a:pt x="182" y="7"/>
                  </a:lnTo>
                  <a:lnTo>
                    <a:pt x="162" y="14"/>
                  </a:lnTo>
                  <a:lnTo>
                    <a:pt x="144" y="25"/>
                  </a:lnTo>
                  <a:lnTo>
                    <a:pt x="126" y="38"/>
                  </a:lnTo>
                  <a:lnTo>
                    <a:pt x="111" y="51"/>
                  </a:lnTo>
                  <a:lnTo>
                    <a:pt x="96" y="66"/>
                  </a:lnTo>
                  <a:lnTo>
                    <a:pt x="82" y="87"/>
                  </a:lnTo>
                  <a:lnTo>
                    <a:pt x="67" y="107"/>
                  </a:lnTo>
                  <a:lnTo>
                    <a:pt x="53" y="128"/>
                  </a:lnTo>
                  <a:lnTo>
                    <a:pt x="40" y="147"/>
                  </a:lnTo>
                  <a:lnTo>
                    <a:pt x="27" y="167"/>
                  </a:lnTo>
                  <a:lnTo>
                    <a:pt x="16" y="185"/>
                  </a:lnTo>
                  <a:lnTo>
                    <a:pt x="7" y="201"/>
                  </a:lnTo>
                  <a:lnTo>
                    <a:pt x="0" y="216"/>
                  </a:lnTo>
                  <a:lnTo>
                    <a:pt x="2" y="214"/>
                  </a:lnTo>
                  <a:lnTo>
                    <a:pt x="8" y="206"/>
                  </a:lnTo>
                  <a:lnTo>
                    <a:pt x="19" y="193"/>
                  </a:lnTo>
                  <a:lnTo>
                    <a:pt x="33" y="177"/>
                  </a:lnTo>
                  <a:lnTo>
                    <a:pt x="48" y="159"/>
                  </a:lnTo>
                  <a:lnTo>
                    <a:pt x="67" y="138"/>
                  </a:lnTo>
                  <a:lnTo>
                    <a:pt x="86" y="117"/>
                  </a:lnTo>
                  <a:lnTo>
                    <a:pt x="107" y="96"/>
                  </a:lnTo>
                  <a:lnTo>
                    <a:pt x="130" y="75"/>
                  </a:lnTo>
                  <a:lnTo>
                    <a:pt x="151" y="56"/>
                  </a:lnTo>
                  <a:lnTo>
                    <a:pt x="173" y="40"/>
                  </a:lnTo>
                  <a:lnTo>
                    <a:pt x="193" y="27"/>
                  </a:lnTo>
                  <a:lnTo>
                    <a:pt x="213" y="18"/>
                  </a:lnTo>
                  <a:lnTo>
                    <a:pt x="230" y="14"/>
                  </a:lnTo>
                  <a:lnTo>
                    <a:pt x="245" y="17"/>
                  </a:lnTo>
                  <a:lnTo>
                    <a:pt x="257" y="25"/>
                  </a:lnTo>
                  <a:lnTo>
                    <a:pt x="259" y="26"/>
                  </a:lnTo>
                  <a:lnTo>
                    <a:pt x="266" y="32"/>
                  </a:lnTo>
                  <a:lnTo>
                    <a:pt x="276" y="40"/>
                  </a:lnTo>
                  <a:lnTo>
                    <a:pt x="286" y="52"/>
                  </a:lnTo>
                  <a:lnTo>
                    <a:pt x="295" y="67"/>
                  </a:lnTo>
                  <a:lnTo>
                    <a:pt x="302" y="87"/>
                  </a:lnTo>
                  <a:lnTo>
                    <a:pt x="306" y="110"/>
                  </a:lnTo>
                  <a:lnTo>
                    <a:pt x="304" y="137"/>
                  </a:lnTo>
                  <a:lnTo>
                    <a:pt x="302" y="144"/>
                  </a:lnTo>
                  <a:lnTo>
                    <a:pt x="301" y="157"/>
                  </a:lnTo>
                  <a:lnTo>
                    <a:pt x="306" y="161"/>
                  </a:lnTo>
                  <a:lnTo>
                    <a:pt x="323" y="143"/>
                  </a:lnTo>
                  <a:lnTo>
                    <a:pt x="325" y="121"/>
                  </a:lnTo>
                  <a:lnTo>
                    <a:pt x="325" y="98"/>
                  </a:lnTo>
                  <a:lnTo>
                    <a:pt x="322" y="76"/>
                  </a:lnTo>
                  <a:lnTo>
                    <a:pt x="316" y="55"/>
                  </a:lnTo>
                  <a:lnTo>
                    <a:pt x="308" y="35"/>
                  </a:lnTo>
                  <a:lnTo>
                    <a:pt x="297" y="20"/>
                  </a:lnTo>
                  <a:lnTo>
                    <a:pt x="279" y="9"/>
                  </a:lnTo>
                  <a:lnTo>
                    <a:pt x="257" y="3"/>
                  </a:lnTo>
                  <a:close/>
                </a:path>
              </a:pathLst>
            </a:custGeom>
            <a:solidFill>
              <a:srgbClr val="BFB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5" name="Freeform 20"/>
            <p:cNvSpPr>
              <a:spLocks/>
            </p:cNvSpPr>
            <p:nvPr/>
          </p:nvSpPr>
          <p:spPr bwMode="auto">
            <a:xfrm>
              <a:off x="981" y="1942"/>
              <a:ext cx="22" cy="35"/>
            </a:xfrm>
            <a:custGeom>
              <a:avLst/>
              <a:gdLst>
                <a:gd name="T0" fmla="*/ 0 w 89"/>
                <a:gd name="T1" fmla="*/ 0 h 140"/>
                <a:gd name="T2" fmla="*/ 0 w 89"/>
                <a:gd name="T3" fmla="*/ 0 h 140"/>
                <a:gd name="T4" fmla="*/ 0 w 89"/>
                <a:gd name="T5" fmla="*/ 0 h 140"/>
                <a:gd name="T6" fmla="*/ 0 w 89"/>
                <a:gd name="T7" fmla="*/ 0 h 140"/>
                <a:gd name="T8" fmla="*/ 0 w 89"/>
                <a:gd name="T9" fmla="*/ 0 h 140"/>
                <a:gd name="T10" fmla="*/ 0 w 89"/>
                <a:gd name="T11" fmla="*/ 0 h 140"/>
                <a:gd name="T12" fmla="*/ 0 w 89"/>
                <a:gd name="T13" fmla="*/ 0 h 140"/>
                <a:gd name="T14" fmla="*/ 0 w 89"/>
                <a:gd name="T15" fmla="*/ 0 h 140"/>
                <a:gd name="T16" fmla="*/ 0 w 89"/>
                <a:gd name="T17" fmla="*/ 0 h 140"/>
                <a:gd name="T18" fmla="*/ 0 w 89"/>
                <a:gd name="T19" fmla="*/ 0 h 140"/>
                <a:gd name="T20" fmla="*/ 0 w 89"/>
                <a:gd name="T21" fmla="*/ 0 h 140"/>
                <a:gd name="T22" fmla="*/ 0 w 89"/>
                <a:gd name="T23" fmla="*/ 0 h 140"/>
                <a:gd name="T24" fmla="*/ 0 w 89"/>
                <a:gd name="T25" fmla="*/ 0 h 140"/>
                <a:gd name="T26" fmla="*/ 0 w 89"/>
                <a:gd name="T27" fmla="*/ 0 h 140"/>
                <a:gd name="T28" fmla="*/ 0 w 89"/>
                <a:gd name="T29" fmla="*/ 0 h 140"/>
                <a:gd name="T30" fmla="*/ 0 w 89"/>
                <a:gd name="T31" fmla="*/ 0 h 140"/>
                <a:gd name="T32" fmla="*/ 0 w 89"/>
                <a:gd name="T33" fmla="*/ 0 h 140"/>
                <a:gd name="T34" fmla="*/ 0 w 89"/>
                <a:gd name="T35" fmla="*/ 0 h 140"/>
                <a:gd name="T36" fmla="*/ 0 w 89"/>
                <a:gd name="T37" fmla="*/ 0 h 140"/>
                <a:gd name="T38" fmla="*/ 0 w 89"/>
                <a:gd name="T39" fmla="*/ 0 h 140"/>
                <a:gd name="T40" fmla="*/ 0 w 89"/>
                <a:gd name="T41" fmla="*/ 0 h 140"/>
                <a:gd name="T42" fmla="*/ 0 w 89"/>
                <a:gd name="T43" fmla="*/ 0 h 140"/>
                <a:gd name="T44" fmla="*/ 0 w 89"/>
                <a:gd name="T45" fmla="*/ 0 h 140"/>
                <a:gd name="T46" fmla="*/ 0 w 89"/>
                <a:gd name="T47" fmla="*/ 0 h 140"/>
                <a:gd name="T48" fmla="*/ 0 w 89"/>
                <a:gd name="T49" fmla="*/ 0 h 140"/>
                <a:gd name="T50" fmla="*/ 0 w 89"/>
                <a:gd name="T51" fmla="*/ 0 h 140"/>
                <a:gd name="T52" fmla="*/ 0 w 89"/>
                <a:gd name="T53" fmla="*/ 0 h 140"/>
                <a:gd name="T54" fmla="*/ 0 w 89"/>
                <a:gd name="T55" fmla="*/ 0 h 140"/>
                <a:gd name="T56" fmla="*/ 0 w 89"/>
                <a:gd name="T57" fmla="*/ 0 h 140"/>
                <a:gd name="T58" fmla="*/ 0 w 89"/>
                <a:gd name="T59" fmla="*/ 0 h 140"/>
                <a:gd name="T60" fmla="*/ 0 w 89"/>
                <a:gd name="T61" fmla="*/ 0 h 140"/>
                <a:gd name="T62" fmla="*/ 0 w 89"/>
                <a:gd name="T63" fmla="*/ 0 h 140"/>
                <a:gd name="T64" fmla="*/ 0 w 89"/>
                <a:gd name="T65" fmla="*/ 0 h 140"/>
                <a:gd name="T66" fmla="*/ 0 w 89"/>
                <a:gd name="T67" fmla="*/ 0 h 140"/>
                <a:gd name="T68" fmla="*/ 0 w 89"/>
                <a:gd name="T69" fmla="*/ 0 h 140"/>
                <a:gd name="T70" fmla="*/ 0 w 89"/>
                <a:gd name="T71" fmla="*/ 0 h 140"/>
                <a:gd name="T72" fmla="*/ 0 w 89"/>
                <a:gd name="T73" fmla="*/ 0 h 140"/>
                <a:gd name="T74" fmla="*/ 0 w 89"/>
                <a:gd name="T75" fmla="*/ 0 h 140"/>
                <a:gd name="T76" fmla="*/ 0 w 89"/>
                <a:gd name="T77" fmla="*/ 0 h 140"/>
                <a:gd name="T78" fmla="*/ 0 w 89"/>
                <a:gd name="T79" fmla="*/ 0 h 140"/>
                <a:gd name="T80" fmla="*/ 0 w 89"/>
                <a:gd name="T81" fmla="*/ 0 h 140"/>
                <a:gd name="T82" fmla="*/ 0 w 89"/>
                <a:gd name="T83" fmla="*/ 0 h 140"/>
                <a:gd name="T84" fmla="*/ 0 w 89"/>
                <a:gd name="T85" fmla="*/ 0 h 140"/>
                <a:gd name="T86" fmla="*/ 0 w 89"/>
                <a:gd name="T87" fmla="*/ 0 h 140"/>
                <a:gd name="T88" fmla="*/ 0 w 89"/>
                <a:gd name="T89" fmla="*/ 0 h 140"/>
                <a:gd name="T90" fmla="*/ 0 w 89"/>
                <a:gd name="T91" fmla="*/ 0 h 140"/>
                <a:gd name="T92" fmla="*/ 0 w 89"/>
                <a:gd name="T93" fmla="*/ 0 h 140"/>
                <a:gd name="T94" fmla="*/ 0 w 89"/>
                <a:gd name="T95" fmla="*/ 0 h 140"/>
                <a:gd name="T96" fmla="*/ 0 w 89"/>
                <a:gd name="T97" fmla="*/ 0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140"/>
                <a:gd name="T149" fmla="*/ 89 w 89"/>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140">
                  <a:moveTo>
                    <a:pt x="85" y="97"/>
                  </a:moveTo>
                  <a:lnTo>
                    <a:pt x="83" y="97"/>
                  </a:lnTo>
                  <a:lnTo>
                    <a:pt x="83" y="96"/>
                  </a:lnTo>
                  <a:lnTo>
                    <a:pt x="82" y="96"/>
                  </a:lnTo>
                  <a:lnTo>
                    <a:pt x="75" y="96"/>
                  </a:lnTo>
                  <a:lnTo>
                    <a:pt x="67" y="96"/>
                  </a:lnTo>
                  <a:lnTo>
                    <a:pt x="61" y="94"/>
                  </a:lnTo>
                  <a:lnTo>
                    <a:pt x="59" y="91"/>
                  </a:lnTo>
                  <a:lnTo>
                    <a:pt x="60" y="85"/>
                  </a:lnTo>
                  <a:lnTo>
                    <a:pt x="65" y="80"/>
                  </a:lnTo>
                  <a:lnTo>
                    <a:pt x="72" y="77"/>
                  </a:lnTo>
                  <a:lnTo>
                    <a:pt x="81" y="73"/>
                  </a:lnTo>
                  <a:lnTo>
                    <a:pt x="82" y="69"/>
                  </a:lnTo>
                  <a:lnTo>
                    <a:pt x="83" y="64"/>
                  </a:lnTo>
                  <a:lnTo>
                    <a:pt x="86" y="61"/>
                  </a:lnTo>
                  <a:lnTo>
                    <a:pt x="86" y="59"/>
                  </a:lnTo>
                  <a:lnTo>
                    <a:pt x="86" y="58"/>
                  </a:lnTo>
                  <a:lnTo>
                    <a:pt x="85" y="55"/>
                  </a:lnTo>
                  <a:lnTo>
                    <a:pt x="81" y="49"/>
                  </a:lnTo>
                  <a:lnTo>
                    <a:pt x="76" y="42"/>
                  </a:lnTo>
                  <a:lnTo>
                    <a:pt x="68" y="33"/>
                  </a:lnTo>
                  <a:lnTo>
                    <a:pt x="58" y="23"/>
                  </a:lnTo>
                  <a:lnTo>
                    <a:pt x="41" y="12"/>
                  </a:lnTo>
                  <a:lnTo>
                    <a:pt x="21" y="0"/>
                  </a:lnTo>
                  <a:lnTo>
                    <a:pt x="20" y="20"/>
                  </a:lnTo>
                  <a:lnTo>
                    <a:pt x="18" y="44"/>
                  </a:lnTo>
                  <a:lnTo>
                    <a:pt x="14" y="66"/>
                  </a:lnTo>
                  <a:lnTo>
                    <a:pt x="10" y="79"/>
                  </a:lnTo>
                  <a:lnTo>
                    <a:pt x="4" y="86"/>
                  </a:lnTo>
                  <a:lnTo>
                    <a:pt x="2" y="94"/>
                  </a:lnTo>
                  <a:lnTo>
                    <a:pt x="0" y="100"/>
                  </a:lnTo>
                  <a:lnTo>
                    <a:pt x="3" y="106"/>
                  </a:lnTo>
                  <a:lnTo>
                    <a:pt x="5" y="113"/>
                  </a:lnTo>
                  <a:lnTo>
                    <a:pt x="6" y="124"/>
                  </a:lnTo>
                  <a:lnTo>
                    <a:pt x="12" y="134"/>
                  </a:lnTo>
                  <a:lnTo>
                    <a:pt x="26" y="140"/>
                  </a:lnTo>
                  <a:lnTo>
                    <a:pt x="33" y="139"/>
                  </a:lnTo>
                  <a:lnTo>
                    <a:pt x="40" y="138"/>
                  </a:lnTo>
                  <a:lnTo>
                    <a:pt x="46" y="135"/>
                  </a:lnTo>
                  <a:lnTo>
                    <a:pt x="51" y="134"/>
                  </a:lnTo>
                  <a:lnTo>
                    <a:pt x="55" y="133"/>
                  </a:lnTo>
                  <a:lnTo>
                    <a:pt x="60" y="131"/>
                  </a:lnTo>
                  <a:lnTo>
                    <a:pt x="64" y="129"/>
                  </a:lnTo>
                  <a:lnTo>
                    <a:pt x="66" y="128"/>
                  </a:lnTo>
                  <a:lnTo>
                    <a:pt x="78" y="124"/>
                  </a:lnTo>
                  <a:lnTo>
                    <a:pt x="86" y="115"/>
                  </a:lnTo>
                  <a:lnTo>
                    <a:pt x="89" y="106"/>
                  </a:lnTo>
                  <a:lnTo>
                    <a:pt x="85" y="97"/>
                  </a:lnTo>
                  <a:close/>
                </a:path>
              </a:pathLst>
            </a:custGeom>
            <a:solidFill>
              <a:srgbClr val="E59B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6" name="Freeform 21"/>
            <p:cNvSpPr>
              <a:spLocks/>
            </p:cNvSpPr>
            <p:nvPr/>
          </p:nvSpPr>
          <p:spPr bwMode="auto">
            <a:xfrm>
              <a:off x="962" y="1940"/>
              <a:ext cx="25" cy="38"/>
            </a:xfrm>
            <a:custGeom>
              <a:avLst/>
              <a:gdLst>
                <a:gd name="T0" fmla="*/ 0 w 99"/>
                <a:gd name="T1" fmla="*/ 0 h 148"/>
                <a:gd name="T2" fmla="*/ 0 w 99"/>
                <a:gd name="T3" fmla="*/ 0 h 148"/>
                <a:gd name="T4" fmla="*/ 0 w 99"/>
                <a:gd name="T5" fmla="*/ 0 h 148"/>
                <a:gd name="T6" fmla="*/ 0 w 99"/>
                <a:gd name="T7" fmla="*/ 0 h 148"/>
                <a:gd name="T8" fmla="*/ 0 w 99"/>
                <a:gd name="T9" fmla="*/ 0 h 148"/>
                <a:gd name="T10" fmla="*/ 0 w 99"/>
                <a:gd name="T11" fmla="*/ 0 h 148"/>
                <a:gd name="T12" fmla="*/ 0 w 99"/>
                <a:gd name="T13" fmla="*/ 0 h 148"/>
                <a:gd name="T14" fmla="*/ 0 w 99"/>
                <a:gd name="T15" fmla="*/ 0 h 148"/>
                <a:gd name="T16" fmla="*/ 0 w 99"/>
                <a:gd name="T17" fmla="*/ 0 h 148"/>
                <a:gd name="T18" fmla="*/ 0 w 99"/>
                <a:gd name="T19" fmla="*/ 0 h 148"/>
                <a:gd name="T20" fmla="*/ 0 w 99"/>
                <a:gd name="T21" fmla="*/ 0 h 148"/>
                <a:gd name="T22" fmla="*/ 0 w 99"/>
                <a:gd name="T23" fmla="*/ 0 h 148"/>
                <a:gd name="T24" fmla="*/ 0 w 99"/>
                <a:gd name="T25" fmla="*/ 0 h 148"/>
                <a:gd name="T26" fmla="*/ 0 w 99"/>
                <a:gd name="T27" fmla="*/ 0 h 148"/>
                <a:gd name="T28" fmla="*/ 0 w 99"/>
                <a:gd name="T29" fmla="*/ 0 h 148"/>
                <a:gd name="T30" fmla="*/ 0 w 99"/>
                <a:gd name="T31" fmla="*/ 0 h 148"/>
                <a:gd name="T32" fmla="*/ 0 w 99"/>
                <a:gd name="T33" fmla="*/ 0 h 148"/>
                <a:gd name="T34" fmla="*/ 0 w 99"/>
                <a:gd name="T35" fmla="*/ 0 h 148"/>
                <a:gd name="T36" fmla="*/ 0 w 99"/>
                <a:gd name="T37" fmla="*/ 0 h 148"/>
                <a:gd name="T38" fmla="*/ 0 w 99"/>
                <a:gd name="T39" fmla="*/ 0 h 148"/>
                <a:gd name="T40" fmla="*/ 0 w 99"/>
                <a:gd name="T41" fmla="*/ 0 h 148"/>
                <a:gd name="T42" fmla="*/ 0 w 99"/>
                <a:gd name="T43" fmla="*/ 0 h 148"/>
                <a:gd name="T44" fmla="*/ 0 w 99"/>
                <a:gd name="T45" fmla="*/ 0 h 148"/>
                <a:gd name="T46" fmla="*/ 0 w 99"/>
                <a:gd name="T47" fmla="*/ 0 h 148"/>
                <a:gd name="T48" fmla="*/ 0 w 99"/>
                <a:gd name="T49" fmla="*/ 0 h 148"/>
                <a:gd name="T50" fmla="*/ 0 w 99"/>
                <a:gd name="T51" fmla="*/ 0 h 148"/>
                <a:gd name="T52" fmla="*/ 0 w 99"/>
                <a:gd name="T53" fmla="*/ 0 h 148"/>
                <a:gd name="T54" fmla="*/ 0 w 99"/>
                <a:gd name="T55" fmla="*/ 0 h 148"/>
                <a:gd name="T56" fmla="*/ 0 w 99"/>
                <a:gd name="T57" fmla="*/ 0 h 148"/>
                <a:gd name="T58" fmla="*/ 0 w 99"/>
                <a:gd name="T59" fmla="*/ 0 h 148"/>
                <a:gd name="T60" fmla="*/ 0 w 99"/>
                <a:gd name="T61" fmla="*/ 0 h 148"/>
                <a:gd name="T62" fmla="*/ 0 w 99"/>
                <a:gd name="T63" fmla="*/ 0 h 148"/>
                <a:gd name="T64" fmla="*/ 0 w 99"/>
                <a:gd name="T65" fmla="*/ 0 h 148"/>
                <a:gd name="T66" fmla="*/ 0 w 99"/>
                <a:gd name="T67" fmla="*/ 0 h 148"/>
                <a:gd name="T68" fmla="*/ 0 w 99"/>
                <a:gd name="T69" fmla="*/ 0 h 148"/>
                <a:gd name="T70" fmla="*/ 0 w 99"/>
                <a:gd name="T71" fmla="*/ 0 h 148"/>
                <a:gd name="T72" fmla="*/ 0 w 99"/>
                <a:gd name="T73" fmla="*/ 0 h 148"/>
                <a:gd name="T74" fmla="*/ 0 w 99"/>
                <a:gd name="T75" fmla="*/ 0 h 148"/>
                <a:gd name="T76" fmla="*/ 0 w 99"/>
                <a:gd name="T77" fmla="*/ 0 h 148"/>
                <a:gd name="T78" fmla="*/ 0 w 99"/>
                <a:gd name="T79" fmla="*/ 0 h 148"/>
                <a:gd name="T80" fmla="*/ 0 w 99"/>
                <a:gd name="T81" fmla="*/ 0 h 1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9"/>
                <a:gd name="T124" fmla="*/ 0 h 148"/>
                <a:gd name="T125" fmla="*/ 99 w 99"/>
                <a:gd name="T126" fmla="*/ 148 h 1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9" h="148">
                  <a:moveTo>
                    <a:pt x="76" y="113"/>
                  </a:moveTo>
                  <a:lnTo>
                    <a:pt x="73" y="107"/>
                  </a:lnTo>
                  <a:lnTo>
                    <a:pt x="75" y="101"/>
                  </a:lnTo>
                  <a:lnTo>
                    <a:pt x="77" y="93"/>
                  </a:lnTo>
                  <a:lnTo>
                    <a:pt x="83" y="86"/>
                  </a:lnTo>
                  <a:lnTo>
                    <a:pt x="87" y="73"/>
                  </a:lnTo>
                  <a:lnTo>
                    <a:pt x="91" y="51"/>
                  </a:lnTo>
                  <a:lnTo>
                    <a:pt x="93" y="27"/>
                  </a:lnTo>
                  <a:lnTo>
                    <a:pt x="94" y="7"/>
                  </a:lnTo>
                  <a:lnTo>
                    <a:pt x="91" y="5"/>
                  </a:lnTo>
                  <a:lnTo>
                    <a:pt x="89" y="3"/>
                  </a:lnTo>
                  <a:lnTo>
                    <a:pt x="86" y="1"/>
                  </a:lnTo>
                  <a:lnTo>
                    <a:pt x="84" y="0"/>
                  </a:lnTo>
                  <a:lnTo>
                    <a:pt x="83" y="0"/>
                  </a:lnTo>
                  <a:lnTo>
                    <a:pt x="78" y="0"/>
                  </a:lnTo>
                  <a:lnTo>
                    <a:pt x="71" y="1"/>
                  </a:lnTo>
                  <a:lnTo>
                    <a:pt x="62" y="5"/>
                  </a:lnTo>
                  <a:lnTo>
                    <a:pt x="50" y="10"/>
                  </a:lnTo>
                  <a:lnTo>
                    <a:pt x="36" y="20"/>
                  </a:lnTo>
                  <a:lnTo>
                    <a:pt x="21" y="34"/>
                  </a:lnTo>
                  <a:lnTo>
                    <a:pt x="3" y="52"/>
                  </a:lnTo>
                  <a:lnTo>
                    <a:pt x="0" y="63"/>
                  </a:lnTo>
                  <a:lnTo>
                    <a:pt x="6" y="71"/>
                  </a:lnTo>
                  <a:lnTo>
                    <a:pt x="14" y="80"/>
                  </a:lnTo>
                  <a:lnTo>
                    <a:pt x="20" y="91"/>
                  </a:lnTo>
                  <a:lnTo>
                    <a:pt x="17" y="101"/>
                  </a:lnTo>
                  <a:lnTo>
                    <a:pt x="14" y="112"/>
                  </a:lnTo>
                  <a:lnTo>
                    <a:pt x="13" y="121"/>
                  </a:lnTo>
                  <a:lnTo>
                    <a:pt x="21" y="131"/>
                  </a:lnTo>
                  <a:lnTo>
                    <a:pt x="33" y="136"/>
                  </a:lnTo>
                  <a:lnTo>
                    <a:pt x="43" y="141"/>
                  </a:lnTo>
                  <a:lnTo>
                    <a:pt x="54" y="145"/>
                  </a:lnTo>
                  <a:lnTo>
                    <a:pt x="64" y="147"/>
                  </a:lnTo>
                  <a:lnTo>
                    <a:pt x="73" y="148"/>
                  </a:lnTo>
                  <a:lnTo>
                    <a:pt x="83" y="148"/>
                  </a:lnTo>
                  <a:lnTo>
                    <a:pt x="91" y="148"/>
                  </a:lnTo>
                  <a:lnTo>
                    <a:pt x="99" y="147"/>
                  </a:lnTo>
                  <a:lnTo>
                    <a:pt x="85" y="141"/>
                  </a:lnTo>
                  <a:lnTo>
                    <a:pt x="79" y="131"/>
                  </a:lnTo>
                  <a:lnTo>
                    <a:pt x="78" y="120"/>
                  </a:lnTo>
                  <a:lnTo>
                    <a:pt x="76" y="113"/>
                  </a:lnTo>
                  <a:close/>
                </a:path>
              </a:pathLst>
            </a:custGeom>
            <a:solidFill>
              <a:srgbClr val="FFB5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7" name="Freeform 22"/>
            <p:cNvSpPr>
              <a:spLocks/>
            </p:cNvSpPr>
            <p:nvPr/>
          </p:nvSpPr>
          <p:spPr bwMode="auto">
            <a:xfrm>
              <a:off x="995" y="1961"/>
              <a:ext cx="6" cy="5"/>
            </a:xfrm>
            <a:custGeom>
              <a:avLst/>
              <a:gdLst>
                <a:gd name="T0" fmla="*/ 0 w 23"/>
                <a:gd name="T1" fmla="*/ 0 h 23"/>
                <a:gd name="T2" fmla="*/ 0 w 23"/>
                <a:gd name="T3" fmla="*/ 0 h 23"/>
                <a:gd name="T4" fmla="*/ 0 w 23"/>
                <a:gd name="T5" fmla="*/ 0 h 23"/>
                <a:gd name="T6" fmla="*/ 0 w 23"/>
                <a:gd name="T7" fmla="*/ 0 h 23"/>
                <a:gd name="T8" fmla="*/ 0 w 23"/>
                <a:gd name="T9" fmla="*/ 0 h 23"/>
                <a:gd name="T10" fmla="*/ 0 w 23"/>
                <a:gd name="T11" fmla="*/ 0 h 23"/>
                <a:gd name="T12" fmla="*/ 0 w 23"/>
                <a:gd name="T13" fmla="*/ 0 h 23"/>
                <a:gd name="T14" fmla="*/ 0 w 23"/>
                <a:gd name="T15" fmla="*/ 0 h 23"/>
                <a:gd name="T16" fmla="*/ 0 w 23"/>
                <a:gd name="T17" fmla="*/ 0 h 23"/>
                <a:gd name="T18" fmla="*/ 0 w 23"/>
                <a:gd name="T19" fmla="*/ 0 h 23"/>
                <a:gd name="T20" fmla="*/ 0 w 23"/>
                <a:gd name="T21" fmla="*/ 0 h 23"/>
                <a:gd name="T22" fmla="*/ 0 w 23"/>
                <a:gd name="T23" fmla="*/ 0 h 23"/>
                <a:gd name="T24" fmla="*/ 0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0" y="18"/>
                  </a:moveTo>
                  <a:lnTo>
                    <a:pt x="2" y="21"/>
                  </a:lnTo>
                  <a:lnTo>
                    <a:pt x="8" y="23"/>
                  </a:lnTo>
                  <a:lnTo>
                    <a:pt x="16" y="23"/>
                  </a:lnTo>
                  <a:lnTo>
                    <a:pt x="23" y="23"/>
                  </a:lnTo>
                  <a:lnTo>
                    <a:pt x="21" y="18"/>
                  </a:lnTo>
                  <a:lnTo>
                    <a:pt x="20" y="12"/>
                  </a:lnTo>
                  <a:lnTo>
                    <a:pt x="21" y="6"/>
                  </a:lnTo>
                  <a:lnTo>
                    <a:pt x="22" y="0"/>
                  </a:lnTo>
                  <a:lnTo>
                    <a:pt x="13" y="4"/>
                  </a:lnTo>
                  <a:lnTo>
                    <a:pt x="6" y="7"/>
                  </a:lnTo>
                  <a:lnTo>
                    <a:pt x="1" y="12"/>
                  </a:lnTo>
                  <a:lnTo>
                    <a:pt x="0" y="18"/>
                  </a:lnTo>
                  <a:close/>
                </a:path>
              </a:pathLst>
            </a:custGeom>
            <a:solidFill>
              <a:srgbClr val="C47A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8" name="Freeform 23"/>
            <p:cNvSpPr>
              <a:spLocks/>
            </p:cNvSpPr>
            <p:nvPr/>
          </p:nvSpPr>
          <p:spPr bwMode="auto">
            <a:xfrm>
              <a:off x="971" y="1968"/>
              <a:ext cx="7" cy="3"/>
            </a:xfrm>
            <a:custGeom>
              <a:avLst/>
              <a:gdLst>
                <a:gd name="T0" fmla="*/ 0 w 29"/>
                <a:gd name="T1" fmla="*/ 0 h 9"/>
                <a:gd name="T2" fmla="*/ 0 w 29"/>
                <a:gd name="T3" fmla="*/ 0 h 9"/>
                <a:gd name="T4" fmla="*/ 0 w 29"/>
                <a:gd name="T5" fmla="*/ 0 h 9"/>
                <a:gd name="T6" fmla="*/ 0 w 29"/>
                <a:gd name="T7" fmla="*/ 0 h 9"/>
                <a:gd name="T8" fmla="*/ 0 w 29"/>
                <a:gd name="T9" fmla="*/ 0 h 9"/>
                <a:gd name="T10" fmla="*/ 0 w 29"/>
                <a:gd name="T11" fmla="*/ 0 h 9"/>
                <a:gd name="T12" fmla="*/ 0 w 29"/>
                <a:gd name="T13" fmla="*/ 0 h 9"/>
                <a:gd name="T14" fmla="*/ 0 w 29"/>
                <a:gd name="T15" fmla="*/ 0 h 9"/>
                <a:gd name="T16" fmla="*/ 0 w 2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9"/>
                <a:gd name="T29" fmla="*/ 29 w 2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9">
                  <a:moveTo>
                    <a:pt x="29" y="0"/>
                  </a:moveTo>
                  <a:lnTo>
                    <a:pt x="26" y="0"/>
                  </a:lnTo>
                  <a:lnTo>
                    <a:pt x="16" y="0"/>
                  </a:lnTo>
                  <a:lnTo>
                    <a:pt x="7" y="1"/>
                  </a:lnTo>
                  <a:lnTo>
                    <a:pt x="0" y="5"/>
                  </a:lnTo>
                  <a:lnTo>
                    <a:pt x="5" y="6"/>
                  </a:lnTo>
                  <a:lnTo>
                    <a:pt x="15" y="9"/>
                  </a:lnTo>
                  <a:lnTo>
                    <a:pt x="26" y="8"/>
                  </a:lnTo>
                  <a:lnTo>
                    <a:pt x="29" y="0"/>
                  </a:lnTo>
                  <a:close/>
                </a:path>
              </a:pathLst>
            </a:custGeom>
            <a:solidFill>
              <a:srgbClr val="FFE8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29" name="Freeform 24"/>
            <p:cNvSpPr>
              <a:spLocks/>
            </p:cNvSpPr>
            <p:nvPr/>
          </p:nvSpPr>
          <p:spPr bwMode="auto">
            <a:xfrm>
              <a:off x="891" y="1758"/>
              <a:ext cx="170" cy="126"/>
            </a:xfrm>
            <a:custGeom>
              <a:avLst/>
              <a:gdLst>
                <a:gd name="T0" fmla="*/ 0 w 681"/>
                <a:gd name="T1" fmla="*/ 0 h 504"/>
                <a:gd name="T2" fmla="*/ 0 w 681"/>
                <a:gd name="T3" fmla="*/ 0 h 504"/>
                <a:gd name="T4" fmla="*/ 0 w 681"/>
                <a:gd name="T5" fmla="*/ 0 h 504"/>
                <a:gd name="T6" fmla="*/ 0 w 681"/>
                <a:gd name="T7" fmla="*/ 0 h 504"/>
                <a:gd name="T8" fmla="*/ 0 w 681"/>
                <a:gd name="T9" fmla="*/ 0 h 504"/>
                <a:gd name="T10" fmla="*/ 0 w 681"/>
                <a:gd name="T11" fmla="*/ 0 h 504"/>
                <a:gd name="T12" fmla="*/ 0 w 681"/>
                <a:gd name="T13" fmla="*/ 0 h 504"/>
                <a:gd name="T14" fmla="*/ 0 w 681"/>
                <a:gd name="T15" fmla="*/ 0 h 504"/>
                <a:gd name="T16" fmla="*/ 0 w 681"/>
                <a:gd name="T17" fmla="*/ 0 h 504"/>
                <a:gd name="T18" fmla="*/ 0 w 681"/>
                <a:gd name="T19" fmla="*/ 0 h 504"/>
                <a:gd name="T20" fmla="*/ 0 w 681"/>
                <a:gd name="T21" fmla="*/ 0 h 504"/>
                <a:gd name="T22" fmla="*/ 0 w 681"/>
                <a:gd name="T23" fmla="*/ 0 h 504"/>
                <a:gd name="T24" fmla="*/ 0 w 681"/>
                <a:gd name="T25" fmla="*/ 0 h 504"/>
                <a:gd name="T26" fmla="*/ 0 w 681"/>
                <a:gd name="T27" fmla="*/ 0 h 504"/>
                <a:gd name="T28" fmla="*/ 0 w 681"/>
                <a:gd name="T29" fmla="*/ 0 h 504"/>
                <a:gd name="T30" fmla="*/ 0 w 681"/>
                <a:gd name="T31" fmla="*/ 0 h 504"/>
                <a:gd name="T32" fmla="*/ 0 w 681"/>
                <a:gd name="T33" fmla="*/ 0 h 504"/>
                <a:gd name="T34" fmla="*/ 0 w 681"/>
                <a:gd name="T35" fmla="*/ 0 h 504"/>
                <a:gd name="T36" fmla="*/ 0 w 681"/>
                <a:gd name="T37" fmla="*/ 0 h 504"/>
                <a:gd name="T38" fmla="*/ 0 w 681"/>
                <a:gd name="T39" fmla="*/ 0 h 504"/>
                <a:gd name="T40" fmla="*/ 0 w 681"/>
                <a:gd name="T41" fmla="*/ 0 h 504"/>
                <a:gd name="T42" fmla="*/ 0 w 681"/>
                <a:gd name="T43" fmla="*/ 0 h 504"/>
                <a:gd name="T44" fmla="*/ 0 w 681"/>
                <a:gd name="T45" fmla="*/ 0 h 504"/>
                <a:gd name="T46" fmla="*/ 0 w 681"/>
                <a:gd name="T47" fmla="*/ 0 h 504"/>
                <a:gd name="T48" fmla="*/ 0 w 681"/>
                <a:gd name="T49" fmla="*/ 0 h 504"/>
                <a:gd name="T50" fmla="*/ 0 w 681"/>
                <a:gd name="T51" fmla="*/ 0 h 504"/>
                <a:gd name="T52" fmla="*/ 0 w 681"/>
                <a:gd name="T53" fmla="*/ 0 h 504"/>
                <a:gd name="T54" fmla="*/ 0 w 681"/>
                <a:gd name="T55" fmla="*/ 0 h 504"/>
                <a:gd name="T56" fmla="*/ 0 w 681"/>
                <a:gd name="T57" fmla="*/ 0 h 504"/>
                <a:gd name="T58" fmla="*/ 0 w 681"/>
                <a:gd name="T59" fmla="*/ 0 h 504"/>
                <a:gd name="T60" fmla="*/ 0 w 681"/>
                <a:gd name="T61" fmla="*/ 0 h 504"/>
                <a:gd name="T62" fmla="*/ 0 w 681"/>
                <a:gd name="T63" fmla="*/ 0 h 504"/>
                <a:gd name="T64" fmla="*/ 0 w 681"/>
                <a:gd name="T65" fmla="*/ 0 h 504"/>
                <a:gd name="T66" fmla="*/ 0 w 681"/>
                <a:gd name="T67" fmla="*/ 0 h 504"/>
                <a:gd name="T68" fmla="*/ 0 w 681"/>
                <a:gd name="T69" fmla="*/ 0 h 504"/>
                <a:gd name="T70" fmla="*/ 0 w 681"/>
                <a:gd name="T71" fmla="*/ 0 h 504"/>
                <a:gd name="T72" fmla="*/ 0 w 681"/>
                <a:gd name="T73" fmla="*/ 0 h 504"/>
                <a:gd name="T74" fmla="*/ 0 w 681"/>
                <a:gd name="T75" fmla="*/ 0 h 504"/>
                <a:gd name="T76" fmla="*/ 0 w 681"/>
                <a:gd name="T77" fmla="*/ 0 h 504"/>
                <a:gd name="T78" fmla="*/ 0 w 681"/>
                <a:gd name="T79" fmla="*/ 0 h 504"/>
                <a:gd name="T80" fmla="*/ 0 w 681"/>
                <a:gd name="T81" fmla="*/ 0 h 504"/>
                <a:gd name="T82" fmla="*/ 0 w 681"/>
                <a:gd name="T83" fmla="*/ 0 h 504"/>
                <a:gd name="T84" fmla="*/ 0 w 681"/>
                <a:gd name="T85" fmla="*/ 0 h 504"/>
                <a:gd name="T86" fmla="*/ 0 w 681"/>
                <a:gd name="T87" fmla="*/ 0 h 504"/>
                <a:gd name="T88" fmla="*/ 0 w 681"/>
                <a:gd name="T89" fmla="*/ 0 h 504"/>
                <a:gd name="T90" fmla="*/ 0 w 681"/>
                <a:gd name="T91" fmla="*/ 0 h 504"/>
                <a:gd name="T92" fmla="*/ 0 w 681"/>
                <a:gd name="T93" fmla="*/ 0 h 504"/>
                <a:gd name="T94" fmla="*/ 0 w 681"/>
                <a:gd name="T95" fmla="*/ 0 h 504"/>
                <a:gd name="T96" fmla="*/ 0 w 681"/>
                <a:gd name="T97" fmla="*/ 0 h 504"/>
                <a:gd name="T98" fmla="*/ 0 w 681"/>
                <a:gd name="T99" fmla="*/ 0 h 504"/>
                <a:gd name="T100" fmla="*/ 0 w 681"/>
                <a:gd name="T101" fmla="*/ 0 h 504"/>
                <a:gd name="T102" fmla="*/ 0 w 681"/>
                <a:gd name="T103" fmla="*/ 0 h 504"/>
                <a:gd name="T104" fmla="*/ 0 w 681"/>
                <a:gd name="T105" fmla="*/ 0 h 504"/>
                <a:gd name="T106" fmla="*/ 0 w 681"/>
                <a:gd name="T107" fmla="*/ 0 h 504"/>
                <a:gd name="T108" fmla="*/ 0 w 681"/>
                <a:gd name="T109" fmla="*/ 0 h 504"/>
                <a:gd name="T110" fmla="*/ 0 w 681"/>
                <a:gd name="T111" fmla="*/ 0 h 504"/>
                <a:gd name="T112" fmla="*/ 0 w 681"/>
                <a:gd name="T113" fmla="*/ 0 h 504"/>
                <a:gd name="T114" fmla="*/ 0 w 681"/>
                <a:gd name="T115" fmla="*/ 0 h 504"/>
                <a:gd name="T116" fmla="*/ 0 w 681"/>
                <a:gd name="T117" fmla="*/ 0 h 5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1"/>
                <a:gd name="T178" fmla="*/ 0 h 504"/>
                <a:gd name="T179" fmla="*/ 681 w 681"/>
                <a:gd name="T180" fmla="*/ 504 h 5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1" h="504">
                  <a:moveTo>
                    <a:pt x="670" y="158"/>
                  </a:moveTo>
                  <a:lnTo>
                    <a:pt x="669" y="156"/>
                  </a:lnTo>
                  <a:lnTo>
                    <a:pt x="666" y="149"/>
                  </a:lnTo>
                  <a:lnTo>
                    <a:pt x="661" y="140"/>
                  </a:lnTo>
                  <a:lnTo>
                    <a:pt x="655" y="127"/>
                  </a:lnTo>
                  <a:lnTo>
                    <a:pt x="649" y="113"/>
                  </a:lnTo>
                  <a:lnTo>
                    <a:pt x="642" y="99"/>
                  </a:lnTo>
                  <a:lnTo>
                    <a:pt x="638" y="86"/>
                  </a:lnTo>
                  <a:lnTo>
                    <a:pt x="633" y="74"/>
                  </a:lnTo>
                  <a:lnTo>
                    <a:pt x="627" y="65"/>
                  </a:lnTo>
                  <a:lnTo>
                    <a:pt x="619" y="59"/>
                  </a:lnTo>
                  <a:lnTo>
                    <a:pt x="607" y="57"/>
                  </a:lnTo>
                  <a:lnTo>
                    <a:pt x="594" y="54"/>
                  </a:lnTo>
                  <a:lnTo>
                    <a:pt x="580" y="56"/>
                  </a:lnTo>
                  <a:lnTo>
                    <a:pt x="565" y="57"/>
                  </a:lnTo>
                  <a:lnTo>
                    <a:pt x="549" y="58"/>
                  </a:lnTo>
                  <a:lnTo>
                    <a:pt x="535" y="60"/>
                  </a:lnTo>
                  <a:lnTo>
                    <a:pt x="522" y="60"/>
                  </a:lnTo>
                  <a:lnTo>
                    <a:pt x="509" y="57"/>
                  </a:lnTo>
                  <a:lnTo>
                    <a:pt x="499" y="51"/>
                  </a:lnTo>
                  <a:lnTo>
                    <a:pt x="491" y="43"/>
                  </a:lnTo>
                  <a:lnTo>
                    <a:pt x="484" y="36"/>
                  </a:lnTo>
                  <a:lnTo>
                    <a:pt x="479" y="30"/>
                  </a:lnTo>
                  <a:lnTo>
                    <a:pt x="475" y="25"/>
                  </a:lnTo>
                  <a:lnTo>
                    <a:pt x="474" y="23"/>
                  </a:lnTo>
                  <a:lnTo>
                    <a:pt x="472" y="22"/>
                  </a:lnTo>
                  <a:lnTo>
                    <a:pt x="466" y="19"/>
                  </a:lnTo>
                  <a:lnTo>
                    <a:pt x="457" y="16"/>
                  </a:lnTo>
                  <a:lnTo>
                    <a:pt x="445" y="12"/>
                  </a:lnTo>
                  <a:lnTo>
                    <a:pt x="429" y="8"/>
                  </a:lnTo>
                  <a:lnTo>
                    <a:pt x="410" y="4"/>
                  </a:lnTo>
                  <a:lnTo>
                    <a:pt x="388" y="1"/>
                  </a:lnTo>
                  <a:lnTo>
                    <a:pt x="363" y="0"/>
                  </a:lnTo>
                  <a:lnTo>
                    <a:pt x="362" y="9"/>
                  </a:lnTo>
                  <a:lnTo>
                    <a:pt x="363" y="23"/>
                  </a:lnTo>
                  <a:lnTo>
                    <a:pt x="366" y="39"/>
                  </a:lnTo>
                  <a:lnTo>
                    <a:pt x="371" y="56"/>
                  </a:lnTo>
                  <a:lnTo>
                    <a:pt x="377" y="72"/>
                  </a:lnTo>
                  <a:lnTo>
                    <a:pt x="374" y="79"/>
                  </a:lnTo>
                  <a:lnTo>
                    <a:pt x="364" y="79"/>
                  </a:lnTo>
                  <a:lnTo>
                    <a:pt x="354" y="74"/>
                  </a:lnTo>
                  <a:lnTo>
                    <a:pt x="350" y="74"/>
                  </a:lnTo>
                  <a:lnTo>
                    <a:pt x="349" y="80"/>
                  </a:lnTo>
                  <a:lnTo>
                    <a:pt x="352" y="89"/>
                  </a:lnTo>
                  <a:lnTo>
                    <a:pt x="355" y="102"/>
                  </a:lnTo>
                  <a:lnTo>
                    <a:pt x="360" y="119"/>
                  </a:lnTo>
                  <a:lnTo>
                    <a:pt x="366" y="134"/>
                  </a:lnTo>
                  <a:lnTo>
                    <a:pt x="371" y="149"/>
                  </a:lnTo>
                  <a:lnTo>
                    <a:pt x="377" y="163"/>
                  </a:lnTo>
                  <a:lnTo>
                    <a:pt x="385" y="186"/>
                  </a:lnTo>
                  <a:lnTo>
                    <a:pt x="388" y="205"/>
                  </a:lnTo>
                  <a:lnTo>
                    <a:pt x="387" y="214"/>
                  </a:lnTo>
                  <a:lnTo>
                    <a:pt x="381" y="210"/>
                  </a:lnTo>
                  <a:lnTo>
                    <a:pt x="375" y="203"/>
                  </a:lnTo>
                  <a:lnTo>
                    <a:pt x="373" y="205"/>
                  </a:lnTo>
                  <a:lnTo>
                    <a:pt x="371" y="217"/>
                  </a:lnTo>
                  <a:lnTo>
                    <a:pt x="371" y="232"/>
                  </a:lnTo>
                  <a:lnTo>
                    <a:pt x="373" y="252"/>
                  </a:lnTo>
                  <a:lnTo>
                    <a:pt x="373" y="274"/>
                  </a:lnTo>
                  <a:lnTo>
                    <a:pt x="370" y="298"/>
                  </a:lnTo>
                  <a:lnTo>
                    <a:pt x="363" y="320"/>
                  </a:lnTo>
                  <a:lnTo>
                    <a:pt x="353" y="343"/>
                  </a:lnTo>
                  <a:lnTo>
                    <a:pt x="343" y="364"/>
                  </a:lnTo>
                  <a:lnTo>
                    <a:pt x="336" y="376"/>
                  </a:lnTo>
                  <a:lnTo>
                    <a:pt x="333" y="375"/>
                  </a:lnTo>
                  <a:lnTo>
                    <a:pt x="335" y="357"/>
                  </a:lnTo>
                  <a:lnTo>
                    <a:pt x="338" y="297"/>
                  </a:lnTo>
                  <a:lnTo>
                    <a:pt x="339" y="224"/>
                  </a:lnTo>
                  <a:lnTo>
                    <a:pt x="335" y="163"/>
                  </a:lnTo>
                  <a:lnTo>
                    <a:pt x="333" y="154"/>
                  </a:lnTo>
                  <a:lnTo>
                    <a:pt x="328" y="148"/>
                  </a:lnTo>
                  <a:lnTo>
                    <a:pt x="322" y="145"/>
                  </a:lnTo>
                  <a:lnTo>
                    <a:pt x="317" y="144"/>
                  </a:lnTo>
                  <a:lnTo>
                    <a:pt x="310" y="143"/>
                  </a:lnTo>
                  <a:lnTo>
                    <a:pt x="305" y="141"/>
                  </a:lnTo>
                  <a:lnTo>
                    <a:pt x="300" y="135"/>
                  </a:lnTo>
                  <a:lnTo>
                    <a:pt x="299" y="126"/>
                  </a:lnTo>
                  <a:lnTo>
                    <a:pt x="299" y="99"/>
                  </a:lnTo>
                  <a:lnTo>
                    <a:pt x="298" y="63"/>
                  </a:lnTo>
                  <a:lnTo>
                    <a:pt x="297" y="28"/>
                  </a:lnTo>
                  <a:lnTo>
                    <a:pt x="296" y="3"/>
                  </a:lnTo>
                  <a:lnTo>
                    <a:pt x="283" y="5"/>
                  </a:lnTo>
                  <a:lnTo>
                    <a:pt x="270" y="8"/>
                  </a:lnTo>
                  <a:lnTo>
                    <a:pt x="257" y="10"/>
                  </a:lnTo>
                  <a:lnTo>
                    <a:pt x="244" y="14"/>
                  </a:lnTo>
                  <a:lnTo>
                    <a:pt x="230" y="18"/>
                  </a:lnTo>
                  <a:lnTo>
                    <a:pt x="216" y="23"/>
                  </a:lnTo>
                  <a:lnTo>
                    <a:pt x="202" y="28"/>
                  </a:lnTo>
                  <a:lnTo>
                    <a:pt x="188" y="33"/>
                  </a:lnTo>
                  <a:lnTo>
                    <a:pt x="186" y="36"/>
                  </a:lnTo>
                  <a:lnTo>
                    <a:pt x="178" y="40"/>
                  </a:lnTo>
                  <a:lnTo>
                    <a:pt x="166" y="46"/>
                  </a:lnTo>
                  <a:lnTo>
                    <a:pt x="152" y="52"/>
                  </a:lnTo>
                  <a:lnTo>
                    <a:pt x="136" y="58"/>
                  </a:lnTo>
                  <a:lnTo>
                    <a:pt x="119" y="60"/>
                  </a:lnTo>
                  <a:lnTo>
                    <a:pt x="104" y="58"/>
                  </a:lnTo>
                  <a:lnTo>
                    <a:pt x="90" y="51"/>
                  </a:lnTo>
                  <a:lnTo>
                    <a:pt x="77" y="44"/>
                  </a:lnTo>
                  <a:lnTo>
                    <a:pt x="62" y="42"/>
                  </a:lnTo>
                  <a:lnTo>
                    <a:pt x="46" y="44"/>
                  </a:lnTo>
                  <a:lnTo>
                    <a:pt x="29" y="50"/>
                  </a:lnTo>
                  <a:lnTo>
                    <a:pt x="15" y="60"/>
                  </a:lnTo>
                  <a:lnTo>
                    <a:pt x="6" y="73"/>
                  </a:lnTo>
                  <a:lnTo>
                    <a:pt x="0" y="88"/>
                  </a:lnTo>
                  <a:lnTo>
                    <a:pt x="1" y="107"/>
                  </a:lnTo>
                  <a:lnTo>
                    <a:pt x="3" y="112"/>
                  </a:lnTo>
                  <a:lnTo>
                    <a:pt x="4" y="116"/>
                  </a:lnTo>
                  <a:lnTo>
                    <a:pt x="5" y="121"/>
                  </a:lnTo>
                  <a:lnTo>
                    <a:pt x="5" y="126"/>
                  </a:lnTo>
                  <a:lnTo>
                    <a:pt x="18" y="135"/>
                  </a:lnTo>
                  <a:lnTo>
                    <a:pt x="35" y="141"/>
                  </a:lnTo>
                  <a:lnTo>
                    <a:pt x="56" y="143"/>
                  </a:lnTo>
                  <a:lnTo>
                    <a:pt x="80" y="143"/>
                  </a:lnTo>
                  <a:lnTo>
                    <a:pt x="104" y="142"/>
                  </a:lnTo>
                  <a:lnTo>
                    <a:pt x="129" y="140"/>
                  </a:lnTo>
                  <a:lnTo>
                    <a:pt x="153" y="137"/>
                  </a:lnTo>
                  <a:lnTo>
                    <a:pt x="174" y="135"/>
                  </a:lnTo>
                  <a:lnTo>
                    <a:pt x="196" y="136"/>
                  </a:lnTo>
                  <a:lnTo>
                    <a:pt x="219" y="144"/>
                  </a:lnTo>
                  <a:lnTo>
                    <a:pt x="241" y="157"/>
                  </a:lnTo>
                  <a:lnTo>
                    <a:pt x="261" y="173"/>
                  </a:lnTo>
                  <a:lnTo>
                    <a:pt x="279" y="192"/>
                  </a:lnTo>
                  <a:lnTo>
                    <a:pt x="294" y="211"/>
                  </a:lnTo>
                  <a:lnTo>
                    <a:pt x="304" y="229"/>
                  </a:lnTo>
                  <a:lnTo>
                    <a:pt x="308" y="246"/>
                  </a:lnTo>
                  <a:lnTo>
                    <a:pt x="308" y="289"/>
                  </a:lnTo>
                  <a:lnTo>
                    <a:pt x="305" y="343"/>
                  </a:lnTo>
                  <a:lnTo>
                    <a:pt x="300" y="394"/>
                  </a:lnTo>
                  <a:lnTo>
                    <a:pt x="299" y="425"/>
                  </a:lnTo>
                  <a:lnTo>
                    <a:pt x="303" y="436"/>
                  </a:lnTo>
                  <a:lnTo>
                    <a:pt x="308" y="449"/>
                  </a:lnTo>
                  <a:lnTo>
                    <a:pt x="317" y="462"/>
                  </a:lnTo>
                  <a:lnTo>
                    <a:pt x="325" y="474"/>
                  </a:lnTo>
                  <a:lnTo>
                    <a:pt x="334" y="487"/>
                  </a:lnTo>
                  <a:lnTo>
                    <a:pt x="343" y="495"/>
                  </a:lnTo>
                  <a:lnTo>
                    <a:pt x="352" y="500"/>
                  </a:lnTo>
                  <a:lnTo>
                    <a:pt x="357" y="500"/>
                  </a:lnTo>
                  <a:lnTo>
                    <a:pt x="362" y="498"/>
                  </a:lnTo>
                  <a:lnTo>
                    <a:pt x="367" y="499"/>
                  </a:lnTo>
                  <a:lnTo>
                    <a:pt x="371" y="500"/>
                  </a:lnTo>
                  <a:lnTo>
                    <a:pt x="376" y="502"/>
                  </a:lnTo>
                  <a:lnTo>
                    <a:pt x="381" y="504"/>
                  </a:lnTo>
                  <a:lnTo>
                    <a:pt x="385" y="502"/>
                  </a:lnTo>
                  <a:lnTo>
                    <a:pt x="390" y="499"/>
                  </a:lnTo>
                  <a:lnTo>
                    <a:pt x="395" y="491"/>
                  </a:lnTo>
                  <a:lnTo>
                    <a:pt x="398" y="459"/>
                  </a:lnTo>
                  <a:lnTo>
                    <a:pt x="394" y="410"/>
                  </a:lnTo>
                  <a:lnTo>
                    <a:pt x="389" y="354"/>
                  </a:lnTo>
                  <a:lnTo>
                    <a:pt x="395" y="303"/>
                  </a:lnTo>
                  <a:lnTo>
                    <a:pt x="402" y="278"/>
                  </a:lnTo>
                  <a:lnTo>
                    <a:pt x="408" y="250"/>
                  </a:lnTo>
                  <a:lnTo>
                    <a:pt x="414" y="220"/>
                  </a:lnTo>
                  <a:lnTo>
                    <a:pt x="421" y="191"/>
                  </a:lnTo>
                  <a:lnTo>
                    <a:pt x="429" y="163"/>
                  </a:lnTo>
                  <a:lnTo>
                    <a:pt x="439" y="138"/>
                  </a:lnTo>
                  <a:lnTo>
                    <a:pt x="452" y="120"/>
                  </a:lnTo>
                  <a:lnTo>
                    <a:pt x="470" y="107"/>
                  </a:lnTo>
                  <a:lnTo>
                    <a:pt x="488" y="102"/>
                  </a:lnTo>
                  <a:lnTo>
                    <a:pt x="505" y="103"/>
                  </a:lnTo>
                  <a:lnTo>
                    <a:pt x="521" y="110"/>
                  </a:lnTo>
                  <a:lnTo>
                    <a:pt x="535" y="121"/>
                  </a:lnTo>
                  <a:lnTo>
                    <a:pt x="549" y="135"/>
                  </a:lnTo>
                  <a:lnTo>
                    <a:pt x="562" y="150"/>
                  </a:lnTo>
                  <a:lnTo>
                    <a:pt x="573" y="165"/>
                  </a:lnTo>
                  <a:lnTo>
                    <a:pt x="586" y="180"/>
                  </a:lnTo>
                  <a:lnTo>
                    <a:pt x="596" y="189"/>
                  </a:lnTo>
                  <a:lnTo>
                    <a:pt x="606" y="192"/>
                  </a:lnTo>
                  <a:lnTo>
                    <a:pt x="619" y="192"/>
                  </a:lnTo>
                  <a:lnTo>
                    <a:pt x="632" y="189"/>
                  </a:lnTo>
                  <a:lnTo>
                    <a:pt x="645" y="184"/>
                  </a:lnTo>
                  <a:lnTo>
                    <a:pt x="658" y="178"/>
                  </a:lnTo>
                  <a:lnTo>
                    <a:pt x="670" y="172"/>
                  </a:lnTo>
                  <a:lnTo>
                    <a:pt x="681" y="165"/>
                  </a:lnTo>
                  <a:lnTo>
                    <a:pt x="679" y="163"/>
                  </a:lnTo>
                  <a:lnTo>
                    <a:pt x="676" y="161"/>
                  </a:lnTo>
                  <a:lnTo>
                    <a:pt x="673" y="159"/>
                  </a:lnTo>
                  <a:lnTo>
                    <a:pt x="670" y="158"/>
                  </a:lnTo>
                  <a:close/>
                </a:path>
              </a:pathLst>
            </a:custGeom>
            <a:solidFill>
              <a:srgbClr val="99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0" name="Freeform 25"/>
            <p:cNvSpPr>
              <a:spLocks/>
            </p:cNvSpPr>
            <p:nvPr/>
          </p:nvSpPr>
          <p:spPr bwMode="auto">
            <a:xfrm>
              <a:off x="965" y="1758"/>
              <a:ext cx="23" cy="94"/>
            </a:xfrm>
            <a:custGeom>
              <a:avLst/>
              <a:gdLst>
                <a:gd name="T0" fmla="*/ 0 w 92"/>
                <a:gd name="T1" fmla="*/ 0 h 376"/>
                <a:gd name="T2" fmla="*/ 0 w 92"/>
                <a:gd name="T3" fmla="*/ 0 h 376"/>
                <a:gd name="T4" fmla="*/ 0 w 92"/>
                <a:gd name="T5" fmla="*/ 0 h 376"/>
                <a:gd name="T6" fmla="*/ 0 w 92"/>
                <a:gd name="T7" fmla="*/ 0 h 376"/>
                <a:gd name="T8" fmla="*/ 0 w 92"/>
                <a:gd name="T9" fmla="*/ 0 h 376"/>
                <a:gd name="T10" fmla="*/ 0 w 92"/>
                <a:gd name="T11" fmla="*/ 0 h 376"/>
                <a:gd name="T12" fmla="*/ 0 w 92"/>
                <a:gd name="T13" fmla="*/ 0 h 376"/>
                <a:gd name="T14" fmla="*/ 0 w 92"/>
                <a:gd name="T15" fmla="*/ 0 h 376"/>
                <a:gd name="T16" fmla="*/ 0 w 92"/>
                <a:gd name="T17" fmla="*/ 0 h 376"/>
                <a:gd name="T18" fmla="*/ 0 w 92"/>
                <a:gd name="T19" fmla="*/ 0 h 376"/>
                <a:gd name="T20" fmla="*/ 0 w 92"/>
                <a:gd name="T21" fmla="*/ 0 h 376"/>
                <a:gd name="T22" fmla="*/ 0 w 92"/>
                <a:gd name="T23" fmla="*/ 0 h 376"/>
                <a:gd name="T24" fmla="*/ 0 w 92"/>
                <a:gd name="T25" fmla="*/ 0 h 376"/>
                <a:gd name="T26" fmla="*/ 0 w 92"/>
                <a:gd name="T27" fmla="*/ 0 h 376"/>
                <a:gd name="T28" fmla="*/ 0 w 92"/>
                <a:gd name="T29" fmla="*/ 0 h 376"/>
                <a:gd name="T30" fmla="*/ 0 w 92"/>
                <a:gd name="T31" fmla="*/ 0 h 376"/>
                <a:gd name="T32" fmla="*/ 0 w 92"/>
                <a:gd name="T33" fmla="*/ 0 h 376"/>
                <a:gd name="T34" fmla="*/ 0 w 92"/>
                <a:gd name="T35" fmla="*/ 0 h 376"/>
                <a:gd name="T36" fmla="*/ 0 w 92"/>
                <a:gd name="T37" fmla="*/ 0 h 376"/>
                <a:gd name="T38" fmla="*/ 0 w 92"/>
                <a:gd name="T39" fmla="*/ 0 h 376"/>
                <a:gd name="T40" fmla="*/ 0 w 92"/>
                <a:gd name="T41" fmla="*/ 0 h 376"/>
                <a:gd name="T42" fmla="*/ 0 w 92"/>
                <a:gd name="T43" fmla="*/ 0 h 376"/>
                <a:gd name="T44" fmla="*/ 0 w 92"/>
                <a:gd name="T45" fmla="*/ 0 h 376"/>
                <a:gd name="T46" fmla="*/ 0 w 92"/>
                <a:gd name="T47" fmla="*/ 0 h 376"/>
                <a:gd name="T48" fmla="*/ 0 w 92"/>
                <a:gd name="T49" fmla="*/ 0 h 376"/>
                <a:gd name="T50" fmla="*/ 0 w 92"/>
                <a:gd name="T51" fmla="*/ 0 h 376"/>
                <a:gd name="T52" fmla="*/ 0 w 92"/>
                <a:gd name="T53" fmla="*/ 0 h 376"/>
                <a:gd name="T54" fmla="*/ 0 w 92"/>
                <a:gd name="T55" fmla="*/ 0 h 376"/>
                <a:gd name="T56" fmla="*/ 0 w 92"/>
                <a:gd name="T57" fmla="*/ 0 h 376"/>
                <a:gd name="T58" fmla="*/ 0 w 92"/>
                <a:gd name="T59" fmla="*/ 0 h 376"/>
                <a:gd name="T60" fmla="*/ 0 w 92"/>
                <a:gd name="T61" fmla="*/ 0 h 376"/>
                <a:gd name="T62" fmla="*/ 0 w 92"/>
                <a:gd name="T63" fmla="*/ 0 h 376"/>
                <a:gd name="T64" fmla="*/ 0 w 92"/>
                <a:gd name="T65" fmla="*/ 0 h 376"/>
                <a:gd name="T66" fmla="*/ 0 w 92"/>
                <a:gd name="T67" fmla="*/ 0 h 376"/>
                <a:gd name="T68" fmla="*/ 0 w 92"/>
                <a:gd name="T69" fmla="*/ 0 h 376"/>
                <a:gd name="T70" fmla="*/ 0 w 92"/>
                <a:gd name="T71" fmla="*/ 0 h 376"/>
                <a:gd name="T72" fmla="*/ 0 w 92"/>
                <a:gd name="T73" fmla="*/ 0 h 376"/>
                <a:gd name="T74" fmla="*/ 0 w 92"/>
                <a:gd name="T75" fmla="*/ 0 h 376"/>
                <a:gd name="T76" fmla="*/ 0 w 92"/>
                <a:gd name="T77" fmla="*/ 0 h 376"/>
                <a:gd name="T78" fmla="*/ 0 w 92"/>
                <a:gd name="T79" fmla="*/ 0 h 376"/>
                <a:gd name="T80" fmla="*/ 0 w 92"/>
                <a:gd name="T81" fmla="*/ 0 h 376"/>
                <a:gd name="T82" fmla="*/ 0 w 92"/>
                <a:gd name="T83" fmla="*/ 0 h 376"/>
                <a:gd name="T84" fmla="*/ 0 w 92"/>
                <a:gd name="T85" fmla="*/ 0 h 376"/>
                <a:gd name="T86" fmla="*/ 0 w 92"/>
                <a:gd name="T87" fmla="*/ 0 h 376"/>
                <a:gd name="T88" fmla="*/ 0 w 92"/>
                <a:gd name="T89" fmla="*/ 0 h 376"/>
                <a:gd name="T90" fmla="*/ 0 w 92"/>
                <a:gd name="T91" fmla="*/ 0 h 376"/>
                <a:gd name="T92" fmla="*/ 0 w 92"/>
                <a:gd name="T93" fmla="*/ 0 h 376"/>
                <a:gd name="T94" fmla="*/ 0 w 92"/>
                <a:gd name="T95" fmla="*/ 0 h 376"/>
                <a:gd name="T96" fmla="*/ 0 w 92"/>
                <a:gd name="T97" fmla="*/ 0 h 376"/>
                <a:gd name="T98" fmla="*/ 0 w 92"/>
                <a:gd name="T99" fmla="*/ 0 h 376"/>
                <a:gd name="T100" fmla="*/ 0 w 92"/>
                <a:gd name="T101" fmla="*/ 0 h 376"/>
                <a:gd name="T102" fmla="*/ 0 w 92"/>
                <a:gd name="T103" fmla="*/ 0 h 376"/>
                <a:gd name="T104" fmla="*/ 0 w 92"/>
                <a:gd name="T105" fmla="*/ 0 h 376"/>
                <a:gd name="T106" fmla="*/ 0 w 92"/>
                <a:gd name="T107" fmla="*/ 0 h 376"/>
                <a:gd name="T108" fmla="*/ 0 w 92"/>
                <a:gd name="T109" fmla="*/ 0 h 376"/>
                <a:gd name="T110" fmla="*/ 0 w 92"/>
                <a:gd name="T111" fmla="*/ 0 h 376"/>
                <a:gd name="T112" fmla="*/ 0 w 92"/>
                <a:gd name="T113" fmla="*/ 0 h 3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376"/>
                <a:gd name="T173" fmla="*/ 92 w 92"/>
                <a:gd name="T174" fmla="*/ 376 h 3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376">
                  <a:moveTo>
                    <a:pt x="39" y="163"/>
                  </a:moveTo>
                  <a:lnTo>
                    <a:pt x="43" y="224"/>
                  </a:lnTo>
                  <a:lnTo>
                    <a:pt x="42" y="297"/>
                  </a:lnTo>
                  <a:lnTo>
                    <a:pt x="39" y="357"/>
                  </a:lnTo>
                  <a:lnTo>
                    <a:pt x="37" y="375"/>
                  </a:lnTo>
                  <a:lnTo>
                    <a:pt x="40" y="376"/>
                  </a:lnTo>
                  <a:lnTo>
                    <a:pt x="47" y="364"/>
                  </a:lnTo>
                  <a:lnTo>
                    <a:pt x="57" y="343"/>
                  </a:lnTo>
                  <a:lnTo>
                    <a:pt x="67" y="320"/>
                  </a:lnTo>
                  <a:lnTo>
                    <a:pt x="74" y="298"/>
                  </a:lnTo>
                  <a:lnTo>
                    <a:pt x="77" y="274"/>
                  </a:lnTo>
                  <a:lnTo>
                    <a:pt x="77" y="252"/>
                  </a:lnTo>
                  <a:lnTo>
                    <a:pt x="75" y="232"/>
                  </a:lnTo>
                  <a:lnTo>
                    <a:pt x="75" y="217"/>
                  </a:lnTo>
                  <a:lnTo>
                    <a:pt x="77" y="205"/>
                  </a:lnTo>
                  <a:lnTo>
                    <a:pt x="79" y="203"/>
                  </a:lnTo>
                  <a:lnTo>
                    <a:pt x="85" y="210"/>
                  </a:lnTo>
                  <a:lnTo>
                    <a:pt x="91" y="214"/>
                  </a:lnTo>
                  <a:lnTo>
                    <a:pt x="92" y="205"/>
                  </a:lnTo>
                  <a:lnTo>
                    <a:pt x="89" y="186"/>
                  </a:lnTo>
                  <a:lnTo>
                    <a:pt x="81" y="163"/>
                  </a:lnTo>
                  <a:lnTo>
                    <a:pt x="75" y="149"/>
                  </a:lnTo>
                  <a:lnTo>
                    <a:pt x="70" y="134"/>
                  </a:lnTo>
                  <a:lnTo>
                    <a:pt x="64" y="119"/>
                  </a:lnTo>
                  <a:lnTo>
                    <a:pt x="59" y="102"/>
                  </a:lnTo>
                  <a:lnTo>
                    <a:pt x="56" y="89"/>
                  </a:lnTo>
                  <a:lnTo>
                    <a:pt x="53" y="80"/>
                  </a:lnTo>
                  <a:lnTo>
                    <a:pt x="54" y="74"/>
                  </a:lnTo>
                  <a:lnTo>
                    <a:pt x="58" y="74"/>
                  </a:lnTo>
                  <a:lnTo>
                    <a:pt x="68" y="79"/>
                  </a:lnTo>
                  <a:lnTo>
                    <a:pt x="78" y="79"/>
                  </a:lnTo>
                  <a:lnTo>
                    <a:pt x="81" y="72"/>
                  </a:lnTo>
                  <a:lnTo>
                    <a:pt x="75" y="56"/>
                  </a:lnTo>
                  <a:lnTo>
                    <a:pt x="70" y="39"/>
                  </a:lnTo>
                  <a:lnTo>
                    <a:pt x="67" y="23"/>
                  </a:lnTo>
                  <a:lnTo>
                    <a:pt x="66" y="9"/>
                  </a:lnTo>
                  <a:lnTo>
                    <a:pt x="67" y="0"/>
                  </a:lnTo>
                  <a:lnTo>
                    <a:pt x="59" y="0"/>
                  </a:lnTo>
                  <a:lnTo>
                    <a:pt x="51" y="0"/>
                  </a:lnTo>
                  <a:lnTo>
                    <a:pt x="44" y="0"/>
                  </a:lnTo>
                  <a:lnTo>
                    <a:pt x="36" y="0"/>
                  </a:lnTo>
                  <a:lnTo>
                    <a:pt x="26" y="0"/>
                  </a:lnTo>
                  <a:lnTo>
                    <a:pt x="18" y="1"/>
                  </a:lnTo>
                  <a:lnTo>
                    <a:pt x="9" y="2"/>
                  </a:lnTo>
                  <a:lnTo>
                    <a:pt x="0" y="3"/>
                  </a:lnTo>
                  <a:lnTo>
                    <a:pt x="1" y="28"/>
                  </a:lnTo>
                  <a:lnTo>
                    <a:pt x="2" y="63"/>
                  </a:lnTo>
                  <a:lnTo>
                    <a:pt x="3" y="99"/>
                  </a:lnTo>
                  <a:lnTo>
                    <a:pt x="3" y="126"/>
                  </a:lnTo>
                  <a:lnTo>
                    <a:pt x="4" y="135"/>
                  </a:lnTo>
                  <a:lnTo>
                    <a:pt x="9" y="141"/>
                  </a:lnTo>
                  <a:lnTo>
                    <a:pt x="14" y="143"/>
                  </a:lnTo>
                  <a:lnTo>
                    <a:pt x="21" y="144"/>
                  </a:lnTo>
                  <a:lnTo>
                    <a:pt x="26" y="145"/>
                  </a:lnTo>
                  <a:lnTo>
                    <a:pt x="32" y="148"/>
                  </a:lnTo>
                  <a:lnTo>
                    <a:pt x="37" y="154"/>
                  </a:lnTo>
                  <a:lnTo>
                    <a:pt x="39" y="163"/>
                  </a:lnTo>
                  <a:close/>
                </a:path>
              </a:pathLst>
            </a:custGeom>
            <a:solidFill>
              <a:srgbClr val="6B1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1" name="Freeform 26"/>
            <p:cNvSpPr>
              <a:spLocks/>
            </p:cNvSpPr>
            <p:nvPr/>
          </p:nvSpPr>
          <p:spPr bwMode="auto">
            <a:xfrm>
              <a:off x="883" y="1789"/>
              <a:ext cx="92" cy="134"/>
            </a:xfrm>
            <a:custGeom>
              <a:avLst/>
              <a:gdLst>
                <a:gd name="T0" fmla="*/ 0 w 367"/>
                <a:gd name="T1" fmla="*/ 0 h 534"/>
                <a:gd name="T2" fmla="*/ 0 w 367"/>
                <a:gd name="T3" fmla="*/ 0 h 534"/>
                <a:gd name="T4" fmla="*/ 0 w 367"/>
                <a:gd name="T5" fmla="*/ 0 h 534"/>
                <a:gd name="T6" fmla="*/ 0 w 367"/>
                <a:gd name="T7" fmla="*/ 0 h 534"/>
                <a:gd name="T8" fmla="*/ 0 w 367"/>
                <a:gd name="T9" fmla="*/ 0 h 534"/>
                <a:gd name="T10" fmla="*/ 0 w 367"/>
                <a:gd name="T11" fmla="*/ 0 h 534"/>
                <a:gd name="T12" fmla="*/ 0 w 367"/>
                <a:gd name="T13" fmla="*/ 0 h 534"/>
                <a:gd name="T14" fmla="*/ 0 w 367"/>
                <a:gd name="T15" fmla="*/ 0 h 534"/>
                <a:gd name="T16" fmla="*/ 0 w 367"/>
                <a:gd name="T17" fmla="*/ 0 h 534"/>
                <a:gd name="T18" fmla="*/ 0 w 367"/>
                <a:gd name="T19" fmla="*/ 0 h 534"/>
                <a:gd name="T20" fmla="*/ 0 w 367"/>
                <a:gd name="T21" fmla="*/ 0 h 534"/>
                <a:gd name="T22" fmla="*/ 0 w 367"/>
                <a:gd name="T23" fmla="*/ 0 h 534"/>
                <a:gd name="T24" fmla="*/ 0 w 367"/>
                <a:gd name="T25" fmla="*/ 0 h 534"/>
                <a:gd name="T26" fmla="*/ 0 w 367"/>
                <a:gd name="T27" fmla="*/ 0 h 534"/>
                <a:gd name="T28" fmla="*/ 0 w 367"/>
                <a:gd name="T29" fmla="*/ 0 h 534"/>
                <a:gd name="T30" fmla="*/ 0 w 367"/>
                <a:gd name="T31" fmla="*/ 0 h 534"/>
                <a:gd name="T32" fmla="*/ 0 w 367"/>
                <a:gd name="T33" fmla="*/ 0 h 534"/>
                <a:gd name="T34" fmla="*/ 0 w 367"/>
                <a:gd name="T35" fmla="*/ 0 h 534"/>
                <a:gd name="T36" fmla="*/ 0 w 367"/>
                <a:gd name="T37" fmla="*/ 0 h 534"/>
                <a:gd name="T38" fmla="*/ 0 w 367"/>
                <a:gd name="T39" fmla="*/ 0 h 534"/>
                <a:gd name="T40" fmla="*/ 0 w 367"/>
                <a:gd name="T41" fmla="*/ 0 h 534"/>
                <a:gd name="T42" fmla="*/ 0 w 367"/>
                <a:gd name="T43" fmla="*/ 0 h 534"/>
                <a:gd name="T44" fmla="*/ 0 w 367"/>
                <a:gd name="T45" fmla="*/ 0 h 534"/>
                <a:gd name="T46" fmla="*/ 0 w 367"/>
                <a:gd name="T47" fmla="*/ 0 h 534"/>
                <a:gd name="T48" fmla="*/ 0 w 367"/>
                <a:gd name="T49" fmla="*/ 0 h 534"/>
                <a:gd name="T50" fmla="*/ 0 w 367"/>
                <a:gd name="T51" fmla="*/ 0 h 534"/>
                <a:gd name="T52" fmla="*/ 0 w 367"/>
                <a:gd name="T53" fmla="*/ 0 h 534"/>
                <a:gd name="T54" fmla="*/ 0 w 367"/>
                <a:gd name="T55" fmla="*/ 0 h 534"/>
                <a:gd name="T56" fmla="*/ 0 w 367"/>
                <a:gd name="T57" fmla="*/ 0 h 534"/>
                <a:gd name="T58" fmla="*/ 0 w 367"/>
                <a:gd name="T59" fmla="*/ 0 h 534"/>
                <a:gd name="T60" fmla="*/ 0 w 367"/>
                <a:gd name="T61" fmla="*/ 0 h 534"/>
                <a:gd name="T62" fmla="*/ 0 w 367"/>
                <a:gd name="T63" fmla="*/ 0 h 534"/>
                <a:gd name="T64" fmla="*/ 0 w 367"/>
                <a:gd name="T65" fmla="*/ 0 h 534"/>
                <a:gd name="T66" fmla="*/ 0 w 367"/>
                <a:gd name="T67" fmla="*/ 0 h 5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7"/>
                <a:gd name="T103" fmla="*/ 0 h 534"/>
                <a:gd name="T104" fmla="*/ 367 w 367"/>
                <a:gd name="T105" fmla="*/ 534 h 5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7" h="534">
                  <a:moveTo>
                    <a:pt x="192" y="508"/>
                  </a:moveTo>
                  <a:lnTo>
                    <a:pt x="206" y="516"/>
                  </a:lnTo>
                  <a:lnTo>
                    <a:pt x="221" y="523"/>
                  </a:lnTo>
                  <a:lnTo>
                    <a:pt x="238" y="528"/>
                  </a:lnTo>
                  <a:lnTo>
                    <a:pt x="256" y="532"/>
                  </a:lnTo>
                  <a:lnTo>
                    <a:pt x="274" y="534"/>
                  </a:lnTo>
                  <a:lnTo>
                    <a:pt x="291" y="534"/>
                  </a:lnTo>
                  <a:lnTo>
                    <a:pt x="308" y="533"/>
                  </a:lnTo>
                  <a:lnTo>
                    <a:pt x="323" y="528"/>
                  </a:lnTo>
                  <a:lnTo>
                    <a:pt x="335" y="519"/>
                  </a:lnTo>
                  <a:lnTo>
                    <a:pt x="340" y="501"/>
                  </a:lnTo>
                  <a:lnTo>
                    <a:pt x="344" y="478"/>
                  </a:lnTo>
                  <a:lnTo>
                    <a:pt x="344" y="452"/>
                  </a:lnTo>
                  <a:lnTo>
                    <a:pt x="343" y="428"/>
                  </a:lnTo>
                  <a:lnTo>
                    <a:pt x="340" y="404"/>
                  </a:lnTo>
                  <a:lnTo>
                    <a:pt x="338" y="386"/>
                  </a:lnTo>
                  <a:lnTo>
                    <a:pt x="337" y="374"/>
                  </a:lnTo>
                  <a:lnTo>
                    <a:pt x="339" y="368"/>
                  </a:lnTo>
                  <a:lnTo>
                    <a:pt x="346" y="365"/>
                  </a:lnTo>
                  <a:lnTo>
                    <a:pt x="356" y="361"/>
                  </a:lnTo>
                  <a:lnTo>
                    <a:pt x="367" y="360"/>
                  </a:lnTo>
                  <a:lnTo>
                    <a:pt x="354" y="354"/>
                  </a:lnTo>
                  <a:lnTo>
                    <a:pt x="345" y="347"/>
                  </a:lnTo>
                  <a:lnTo>
                    <a:pt x="339" y="340"/>
                  </a:lnTo>
                  <a:lnTo>
                    <a:pt x="336" y="331"/>
                  </a:lnTo>
                  <a:lnTo>
                    <a:pt x="333" y="323"/>
                  </a:lnTo>
                  <a:lnTo>
                    <a:pt x="332" y="313"/>
                  </a:lnTo>
                  <a:lnTo>
                    <a:pt x="332" y="306"/>
                  </a:lnTo>
                  <a:lnTo>
                    <a:pt x="331" y="299"/>
                  </a:lnTo>
                  <a:lnTo>
                    <a:pt x="332" y="268"/>
                  </a:lnTo>
                  <a:lnTo>
                    <a:pt x="337" y="217"/>
                  </a:lnTo>
                  <a:lnTo>
                    <a:pt x="340" y="163"/>
                  </a:lnTo>
                  <a:lnTo>
                    <a:pt x="340" y="120"/>
                  </a:lnTo>
                  <a:lnTo>
                    <a:pt x="336" y="103"/>
                  </a:lnTo>
                  <a:lnTo>
                    <a:pt x="326" y="85"/>
                  </a:lnTo>
                  <a:lnTo>
                    <a:pt x="311" y="66"/>
                  </a:lnTo>
                  <a:lnTo>
                    <a:pt x="293" y="47"/>
                  </a:lnTo>
                  <a:lnTo>
                    <a:pt x="273" y="31"/>
                  </a:lnTo>
                  <a:lnTo>
                    <a:pt x="251" y="18"/>
                  </a:lnTo>
                  <a:lnTo>
                    <a:pt x="228" y="10"/>
                  </a:lnTo>
                  <a:lnTo>
                    <a:pt x="206" y="9"/>
                  </a:lnTo>
                  <a:lnTo>
                    <a:pt x="185" y="11"/>
                  </a:lnTo>
                  <a:lnTo>
                    <a:pt x="161" y="14"/>
                  </a:lnTo>
                  <a:lnTo>
                    <a:pt x="136" y="16"/>
                  </a:lnTo>
                  <a:lnTo>
                    <a:pt x="112" y="17"/>
                  </a:lnTo>
                  <a:lnTo>
                    <a:pt x="88" y="17"/>
                  </a:lnTo>
                  <a:lnTo>
                    <a:pt x="67" y="15"/>
                  </a:lnTo>
                  <a:lnTo>
                    <a:pt x="50" y="9"/>
                  </a:lnTo>
                  <a:lnTo>
                    <a:pt x="37" y="0"/>
                  </a:lnTo>
                  <a:lnTo>
                    <a:pt x="38" y="28"/>
                  </a:lnTo>
                  <a:lnTo>
                    <a:pt x="35" y="53"/>
                  </a:lnTo>
                  <a:lnTo>
                    <a:pt x="28" y="78"/>
                  </a:lnTo>
                  <a:lnTo>
                    <a:pt x="21" y="102"/>
                  </a:lnTo>
                  <a:lnTo>
                    <a:pt x="8" y="148"/>
                  </a:lnTo>
                  <a:lnTo>
                    <a:pt x="1" y="186"/>
                  </a:lnTo>
                  <a:lnTo>
                    <a:pt x="0" y="220"/>
                  </a:lnTo>
                  <a:lnTo>
                    <a:pt x="1" y="249"/>
                  </a:lnTo>
                  <a:lnTo>
                    <a:pt x="7" y="275"/>
                  </a:lnTo>
                  <a:lnTo>
                    <a:pt x="14" y="299"/>
                  </a:lnTo>
                  <a:lnTo>
                    <a:pt x="22" y="324"/>
                  </a:lnTo>
                  <a:lnTo>
                    <a:pt x="30" y="350"/>
                  </a:lnTo>
                  <a:lnTo>
                    <a:pt x="52" y="386"/>
                  </a:lnTo>
                  <a:lnTo>
                    <a:pt x="77" y="416"/>
                  </a:lnTo>
                  <a:lnTo>
                    <a:pt x="100" y="442"/>
                  </a:lnTo>
                  <a:lnTo>
                    <a:pt x="123" y="462"/>
                  </a:lnTo>
                  <a:lnTo>
                    <a:pt x="145" y="478"/>
                  </a:lnTo>
                  <a:lnTo>
                    <a:pt x="164" y="491"/>
                  </a:lnTo>
                  <a:lnTo>
                    <a:pt x="180" y="501"/>
                  </a:lnTo>
                  <a:lnTo>
                    <a:pt x="192" y="508"/>
                  </a:lnTo>
                  <a:close/>
                </a:path>
              </a:pathLst>
            </a:custGeom>
            <a:solidFill>
              <a:srgbClr val="C9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2" name="Freeform 27"/>
            <p:cNvSpPr>
              <a:spLocks/>
            </p:cNvSpPr>
            <p:nvPr/>
          </p:nvSpPr>
          <p:spPr bwMode="auto">
            <a:xfrm>
              <a:off x="988" y="1784"/>
              <a:ext cx="103" cy="124"/>
            </a:xfrm>
            <a:custGeom>
              <a:avLst/>
              <a:gdLst>
                <a:gd name="T0" fmla="*/ 0 w 413"/>
                <a:gd name="T1" fmla="*/ 0 h 497"/>
                <a:gd name="T2" fmla="*/ 0 w 413"/>
                <a:gd name="T3" fmla="*/ 0 h 497"/>
                <a:gd name="T4" fmla="*/ 0 w 413"/>
                <a:gd name="T5" fmla="*/ 0 h 497"/>
                <a:gd name="T6" fmla="*/ 0 w 413"/>
                <a:gd name="T7" fmla="*/ 0 h 497"/>
                <a:gd name="T8" fmla="*/ 0 w 413"/>
                <a:gd name="T9" fmla="*/ 0 h 497"/>
                <a:gd name="T10" fmla="*/ 0 w 413"/>
                <a:gd name="T11" fmla="*/ 0 h 497"/>
                <a:gd name="T12" fmla="*/ 0 w 413"/>
                <a:gd name="T13" fmla="*/ 0 h 497"/>
                <a:gd name="T14" fmla="*/ 0 w 413"/>
                <a:gd name="T15" fmla="*/ 0 h 497"/>
                <a:gd name="T16" fmla="*/ 0 w 413"/>
                <a:gd name="T17" fmla="*/ 0 h 497"/>
                <a:gd name="T18" fmla="*/ 0 w 413"/>
                <a:gd name="T19" fmla="*/ 0 h 497"/>
                <a:gd name="T20" fmla="*/ 0 w 413"/>
                <a:gd name="T21" fmla="*/ 0 h 497"/>
                <a:gd name="T22" fmla="*/ 0 w 413"/>
                <a:gd name="T23" fmla="*/ 0 h 497"/>
                <a:gd name="T24" fmla="*/ 0 w 413"/>
                <a:gd name="T25" fmla="*/ 0 h 497"/>
                <a:gd name="T26" fmla="*/ 0 w 413"/>
                <a:gd name="T27" fmla="*/ 0 h 497"/>
                <a:gd name="T28" fmla="*/ 0 w 413"/>
                <a:gd name="T29" fmla="*/ 0 h 497"/>
                <a:gd name="T30" fmla="*/ 0 w 413"/>
                <a:gd name="T31" fmla="*/ 0 h 497"/>
                <a:gd name="T32" fmla="*/ 0 w 413"/>
                <a:gd name="T33" fmla="*/ 0 h 497"/>
                <a:gd name="T34" fmla="*/ 0 w 413"/>
                <a:gd name="T35" fmla="*/ 0 h 497"/>
                <a:gd name="T36" fmla="*/ 0 w 413"/>
                <a:gd name="T37" fmla="*/ 0 h 497"/>
                <a:gd name="T38" fmla="*/ 0 w 413"/>
                <a:gd name="T39" fmla="*/ 0 h 497"/>
                <a:gd name="T40" fmla="*/ 0 w 413"/>
                <a:gd name="T41" fmla="*/ 0 h 497"/>
                <a:gd name="T42" fmla="*/ 0 w 413"/>
                <a:gd name="T43" fmla="*/ 0 h 497"/>
                <a:gd name="T44" fmla="*/ 0 w 413"/>
                <a:gd name="T45" fmla="*/ 0 h 497"/>
                <a:gd name="T46" fmla="*/ 0 w 413"/>
                <a:gd name="T47" fmla="*/ 0 h 497"/>
                <a:gd name="T48" fmla="*/ 0 w 413"/>
                <a:gd name="T49" fmla="*/ 0 h 497"/>
                <a:gd name="T50" fmla="*/ 0 w 413"/>
                <a:gd name="T51" fmla="*/ 0 h 497"/>
                <a:gd name="T52" fmla="*/ 0 w 413"/>
                <a:gd name="T53" fmla="*/ 0 h 497"/>
                <a:gd name="T54" fmla="*/ 0 w 413"/>
                <a:gd name="T55" fmla="*/ 0 h 497"/>
                <a:gd name="T56" fmla="*/ 0 w 413"/>
                <a:gd name="T57" fmla="*/ 0 h 497"/>
                <a:gd name="T58" fmla="*/ 0 w 413"/>
                <a:gd name="T59" fmla="*/ 0 h 497"/>
                <a:gd name="T60" fmla="*/ 0 w 413"/>
                <a:gd name="T61" fmla="*/ 0 h 497"/>
                <a:gd name="T62" fmla="*/ 0 w 413"/>
                <a:gd name="T63" fmla="*/ 0 h 497"/>
                <a:gd name="T64" fmla="*/ 0 w 413"/>
                <a:gd name="T65" fmla="*/ 0 h 497"/>
                <a:gd name="T66" fmla="*/ 0 w 413"/>
                <a:gd name="T67" fmla="*/ 0 h 497"/>
                <a:gd name="T68" fmla="*/ 0 w 413"/>
                <a:gd name="T69" fmla="*/ 0 h 497"/>
                <a:gd name="T70" fmla="*/ 0 w 413"/>
                <a:gd name="T71" fmla="*/ 0 h 497"/>
                <a:gd name="T72" fmla="*/ 0 w 413"/>
                <a:gd name="T73" fmla="*/ 0 h 497"/>
                <a:gd name="T74" fmla="*/ 0 w 413"/>
                <a:gd name="T75" fmla="*/ 0 h 497"/>
                <a:gd name="T76" fmla="*/ 0 w 413"/>
                <a:gd name="T77" fmla="*/ 0 h 497"/>
                <a:gd name="T78" fmla="*/ 0 w 413"/>
                <a:gd name="T79" fmla="*/ 0 h 497"/>
                <a:gd name="T80" fmla="*/ 0 w 413"/>
                <a:gd name="T81" fmla="*/ 0 h 497"/>
                <a:gd name="T82" fmla="*/ 0 w 413"/>
                <a:gd name="T83" fmla="*/ 0 h 497"/>
                <a:gd name="T84" fmla="*/ 0 w 413"/>
                <a:gd name="T85" fmla="*/ 0 h 497"/>
                <a:gd name="T86" fmla="*/ 0 w 413"/>
                <a:gd name="T87" fmla="*/ 0 h 4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3"/>
                <a:gd name="T133" fmla="*/ 0 h 497"/>
                <a:gd name="T134" fmla="*/ 413 w 413"/>
                <a:gd name="T135" fmla="*/ 497 h 49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3" h="497">
                  <a:moveTo>
                    <a:pt x="296" y="63"/>
                  </a:moveTo>
                  <a:lnTo>
                    <a:pt x="285" y="70"/>
                  </a:lnTo>
                  <a:lnTo>
                    <a:pt x="273" y="76"/>
                  </a:lnTo>
                  <a:lnTo>
                    <a:pt x="260" y="82"/>
                  </a:lnTo>
                  <a:lnTo>
                    <a:pt x="247" y="87"/>
                  </a:lnTo>
                  <a:lnTo>
                    <a:pt x="234" y="90"/>
                  </a:lnTo>
                  <a:lnTo>
                    <a:pt x="221" y="90"/>
                  </a:lnTo>
                  <a:lnTo>
                    <a:pt x="211" y="87"/>
                  </a:lnTo>
                  <a:lnTo>
                    <a:pt x="201" y="78"/>
                  </a:lnTo>
                  <a:lnTo>
                    <a:pt x="188" y="63"/>
                  </a:lnTo>
                  <a:lnTo>
                    <a:pt x="177" y="48"/>
                  </a:lnTo>
                  <a:lnTo>
                    <a:pt x="164" y="33"/>
                  </a:lnTo>
                  <a:lnTo>
                    <a:pt x="150" y="19"/>
                  </a:lnTo>
                  <a:lnTo>
                    <a:pt x="136" y="8"/>
                  </a:lnTo>
                  <a:lnTo>
                    <a:pt x="120" y="1"/>
                  </a:lnTo>
                  <a:lnTo>
                    <a:pt x="103" y="0"/>
                  </a:lnTo>
                  <a:lnTo>
                    <a:pt x="85" y="5"/>
                  </a:lnTo>
                  <a:lnTo>
                    <a:pt x="67" y="18"/>
                  </a:lnTo>
                  <a:lnTo>
                    <a:pt x="54" y="36"/>
                  </a:lnTo>
                  <a:lnTo>
                    <a:pt x="44" y="61"/>
                  </a:lnTo>
                  <a:lnTo>
                    <a:pt x="36" y="89"/>
                  </a:lnTo>
                  <a:lnTo>
                    <a:pt x="29" y="118"/>
                  </a:lnTo>
                  <a:lnTo>
                    <a:pt x="23" y="148"/>
                  </a:lnTo>
                  <a:lnTo>
                    <a:pt x="17" y="176"/>
                  </a:lnTo>
                  <a:lnTo>
                    <a:pt x="10" y="201"/>
                  </a:lnTo>
                  <a:lnTo>
                    <a:pt x="2" y="252"/>
                  </a:lnTo>
                  <a:lnTo>
                    <a:pt x="0" y="307"/>
                  </a:lnTo>
                  <a:lnTo>
                    <a:pt x="4" y="356"/>
                  </a:lnTo>
                  <a:lnTo>
                    <a:pt x="10" y="389"/>
                  </a:lnTo>
                  <a:lnTo>
                    <a:pt x="7" y="390"/>
                  </a:lnTo>
                  <a:lnTo>
                    <a:pt x="4" y="398"/>
                  </a:lnTo>
                  <a:lnTo>
                    <a:pt x="4" y="404"/>
                  </a:lnTo>
                  <a:lnTo>
                    <a:pt x="11" y="400"/>
                  </a:lnTo>
                  <a:lnTo>
                    <a:pt x="13" y="409"/>
                  </a:lnTo>
                  <a:lnTo>
                    <a:pt x="16" y="418"/>
                  </a:lnTo>
                  <a:lnTo>
                    <a:pt x="17" y="430"/>
                  </a:lnTo>
                  <a:lnTo>
                    <a:pt x="17" y="442"/>
                  </a:lnTo>
                  <a:lnTo>
                    <a:pt x="25" y="434"/>
                  </a:lnTo>
                  <a:lnTo>
                    <a:pt x="33" y="430"/>
                  </a:lnTo>
                  <a:lnTo>
                    <a:pt x="40" y="430"/>
                  </a:lnTo>
                  <a:lnTo>
                    <a:pt x="44" y="435"/>
                  </a:lnTo>
                  <a:lnTo>
                    <a:pt x="47" y="441"/>
                  </a:lnTo>
                  <a:lnTo>
                    <a:pt x="53" y="447"/>
                  </a:lnTo>
                  <a:lnTo>
                    <a:pt x="62" y="451"/>
                  </a:lnTo>
                  <a:lnTo>
                    <a:pt x="74" y="452"/>
                  </a:lnTo>
                  <a:lnTo>
                    <a:pt x="87" y="453"/>
                  </a:lnTo>
                  <a:lnTo>
                    <a:pt x="101" y="452"/>
                  </a:lnTo>
                  <a:lnTo>
                    <a:pt x="114" y="449"/>
                  </a:lnTo>
                  <a:lnTo>
                    <a:pt x="127" y="445"/>
                  </a:lnTo>
                  <a:lnTo>
                    <a:pt x="141" y="441"/>
                  </a:lnTo>
                  <a:lnTo>
                    <a:pt x="156" y="442"/>
                  </a:lnTo>
                  <a:lnTo>
                    <a:pt x="172" y="446"/>
                  </a:lnTo>
                  <a:lnTo>
                    <a:pt x="191" y="452"/>
                  </a:lnTo>
                  <a:lnTo>
                    <a:pt x="208" y="460"/>
                  </a:lnTo>
                  <a:lnTo>
                    <a:pt x="226" y="468"/>
                  </a:lnTo>
                  <a:lnTo>
                    <a:pt x="242" y="477"/>
                  </a:lnTo>
                  <a:lnTo>
                    <a:pt x="257" y="487"/>
                  </a:lnTo>
                  <a:lnTo>
                    <a:pt x="268" y="491"/>
                  </a:lnTo>
                  <a:lnTo>
                    <a:pt x="280" y="495"/>
                  </a:lnTo>
                  <a:lnTo>
                    <a:pt x="291" y="497"/>
                  </a:lnTo>
                  <a:lnTo>
                    <a:pt x="303" y="497"/>
                  </a:lnTo>
                  <a:lnTo>
                    <a:pt x="315" y="497"/>
                  </a:lnTo>
                  <a:lnTo>
                    <a:pt x="326" y="495"/>
                  </a:lnTo>
                  <a:lnTo>
                    <a:pt x="337" y="493"/>
                  </a:lnTo>
                  <a:lnTo>
                    <a:pt x="347" y="490"/>
                  </a:lnTo>
                  <a:lnTo>
                    <a:pt x="358" y="456"/>
                  </a:lnTo>
                  <a:lnTo>
                    <a:pt x="364" y="427"/>
                  </a:lnTo>
                  <a:lnTo>
                    <a:pt x="367" y="400"/>
                  </a:lnTo>
                  <a:lnTo>
                    <a:pt x="368" y="377"/>
                  </a:lnTo>
                  <a:lnTo>
                    <a:pt x="369" y="357"/>
                  </a:lnTo>
                  <a:lnTo>
                    <a:pt x="373" y="339"/>
                  </a:lnTo>
                  <a:lnTo>
                    <a:pt x="378" y="323"/>
                  </a:lnTo>
                  <a:lnTo>
                    <a:pt x="388" y="311"/>
                  </a:lnTo>
                  <a:lnTo>
                    <a:pt x="389" y="309"/>
                  </a:lnTo>
                  <a:lnTo>
                    <a:pt x="392" y="304"/>
                  </a:lnTo>
                  <a:lnTo>
                    <a:pt x="396" y="297"/>
                  </a:lnTo>
                  <a:lnTo>
                    <a:pt x="400" y="286"/>
                  </a:lnTo>
                  <a:lnTo>
                    <a:pt x="404" y="273"/>
                  </a:lnTo>
                  <a:lnTo>
                    <a:pt x="409" y="258"/>
                  </a:lnTo>
                  <a:lnTo>
                    <a:pt x="411" y="242"/>
                  </a:lnTo>
                  <a:lnTo>
                    <a:pt x="413" y="223"/>
                  </a:lnTo>
                  <a:lnTo>
                    <a:pt x="411" y="204"/>
                  </a:lnTo>
                  <a:lnTo>
                    <a:pt x="408" y="185"/>
                  </a:lnTo>
                  <a:lnTo>
                    <a:pt x="401" y="164"/>
                  </a:lnTo>
                  <a:lnTo>
                    <a:pt x="390" y="143"/>
                  </a:lnTo>
                  <a:lnTo>
                    <a:pt x="374" y="122"/>
                  </a:lnTo>
                  <a:lnTo>
                    <a:pt x="354" y="102"/>
                  </a:lnTo>
                  <a:lnTo>
                    <a:pt x="329" y="82"/>
                  </a:lnTo>
                  <a:lnTo>
                    <a:pt x="296" y="63"/>
                  </a:lnTo>
                  <a:close/>
                </a:path>
              </a:pathLst>
            </a:custGeom>
            <a:solidFill>
              <a:srgbClr val="B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3" name="Freeform 28"/>
            <p:cNvSpPr>
              <a:spLocks/>
            </p:cNvSpPr>
            <p:nvPr/>
          </p:nvSpPr>
          <p:spPr bwMode="auto">
            <a:xfrm>
              <a:off x="991" y="1891"/>
              <a:ext cx="83" cy="38"/>
            </a:xfrm>
            <a:custGeom>
              <a:avLst/>
              <a:gdLst>
                <a:gd name="T0" fmla="*/ 0 w 331"/>
                <a:gd name="T1" fmla="*/ 0 h 154"/>
                <a:gd name="T2" fmla="*/ 0 w 331"/>
                <a:gd name="T3" fmla="*/ 0 h 154"/>
                <a:gd name="T4" fmla="*/ 0 w 331"/>
                <a:gd name="T5" fmla="*/ 0 h 154"/>
                <a:gd name="T6" fmla="*/ 0 w 331"/>
                <a:gd name="T7" fmla="*/ 0 h 154"/>
                <a:gd name="T8" fmla="*/ 0 w 331"/>
                <a:gd name="T9" fmla="*/ 0 h 154"/>
                <a:gd name="T10" fmla="*/ 0 w 331"/>
                <a:gd name="T11" fmla="*/ 0 h 154"/>
                <a:gd name="T12" fmla="*/ 0 w 331"/>
                <a:gd name="T13" fmla="*/ 0 h 154"/>
                <a:gd name="T14" fmla="*/ 0 w 331"/>
                <a:gd name="T15" fmla="*/ 0 h 154"/>
                <a:gd name="T16" fmla="*/ 0 w 331"/>
                <a:gd name="T17" fmla="*/ 0 h 154"/>
                <a:gd name="T18" fmla="*/ 0 w 331"/>
                <a:gd name="T19" fmla="*/ 0 h 154"/>
                <a:gd name="T20" fmla="*/ 0 w 331"/>
                <a:gd name="T21" fmla="*/ 0 h 154"/>
                <a:gd name="T22" fmla="*/ 0 w 331"/>
                <a:gd name="T23" fmla="*/ 0 h 154"/>
                <a:gd name="T24" fmla="*/ 0 w 331"/>
                <a:gd name="T25" fmla="*/ 0 h 154"/>
                <a:gd name="T26" fmla="*/ 0 w 331"/>
                <a:gd name="T27" fmla="*/ 0 h 154"/>
                <a:gd name="T28" fmla="*/ 0 w 331"/>
                <a:gd name="T29" fmla="*/ 0 h 154"/>
                <a:gd name="T30" fmla="*/ 0 w 331"/>
                <a:gd name="T31" fmla="*/ 0 h 154"/>
                <a:gd name="T32" fmla="*/ 0 w 331"/>
                <a:gd name="T33" fmla="*/ 0 h 154"/>
                <a:gd name="T34" fmla="*/ 0 w 331"/>
                <a:gd name="T35" fmla="*/ 0 h 154"/>
                <a:gd name="T36" fmla="*/ 0 w 331"/>
                <a:gd name="T37" fmla="*/ 0 h 154"/>
                <a:gd name="T38" fmla="*/ 0 w 331"/>
                <a:gd name="T39" fmla="*/ 0 h 154"/>
                <a:gd name="T40" fmla="*/ 0 w 331"/>
                <a:gd name="T41" fmla="*/ 0 h 154"/>
                <a:gd name="T42" fmla="*/ 0 w 331"/>
                <a:gd name="T43" fmla="*/ 0 h 154"/>
                <a:gd name="T44" fmla="*/ 0 w 331"/>
                <a:gd name="T45" fmla="*/ 0 h 154"/>
                <a:gd name="T46" fmla="*/ 0 w 331"/>
                <a:gd name="T47" fmla="*/ 0 h 154"/>
                <a:gd name="T48" fmla="*/ 0 w 331"/>
                <a:gd name="T49" fmla="*/ 0 h 154"/>
                <a:gd name="T50" fmla="*/ 0 w 331"/>
                <a:gd name="T51" fmla="*/ 0 h 154"/>
                <a:gd name="T52" fmla="*/ 0 w 331"/>
                <a:gd name="T53" fmla="*/ 0 h 154"/>
                <a:gd name="T54" fmla="*/ 0 w 331"/>
                <a:gd name="T55" fmla="*/ 0 h 154"/>
                <a:gd name="T56" fmla="*/ 0 w 331"/>
                <a:gd name="T57" fmla="*/ 0 h 154"/>
                <a:gd name="T58" fmla="*/ 0 w 331"/>
                <a:gd name="T59" fmla="*/ 0 h 154"/>
                <a:gd name="T60" fmla="*/ 0 w 331"/>
                <a:gd name="T61" fmla="*/ 0 h 154"/>
                <a:gd name="T62" fmla="*/ 0 w 331"/>
                <a:gd name="T63" fmla="*/ 0 h 154"/>
                <a:gd name="T64" fmla="*/ 0 w 331"/>
                <a:gd name="T65" fmla="*/ 0 h 154"/>
                <a:gd name="T66" fmla="*/ 0 w 331"/>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1"/>
                <a:gd name="T103" fmla="*/ 0 h 154"/>
                <a:gd name="T104" fmla="*/ 331 w 331"/>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1" h="154">
                  <a:moveTo>
                    <a:pt x="241" y="57"/>
                  </a:moveTo>
                  <a:lnTo>
                    <a:pt x="226" y="47"/>
                  </a:lnTo>
                  <a:lnTo>
                    <a:pt x="210" y="38"/>
                  </a:lnTo>
                  <a:lnTo>
                    <a:pt x="192" y="30"/>
                  </a:lnTo>
                  <a:lnTo>
                    <a:pt x="175" y="22"/>
                  </a:lnTo>
                  <a:lnTo>
                    <a:pt x="156" y="16"/>
                  </a:lnTo>
                  <a:lnTo>
                    <a:pt x="140" y="12"/>
                  </a:lnTo>
                  <a:lnTo>
                    <a:pt x="125" y="11"/>
                  </a:lnTo>
                  <a:lnTo>
                    <a:pt x="111" y="15"/>
                  </a:lnTo>
                  <a:lnTo>
                    <a:pt x="98" y="19"/>
                  </a:lnTo>
                  <a:lnTo>
                    <a:pt x="85" y="22"/>
                  </a:lnTo>
                  <a:lnTo>
                    <a:pt x="71" y="23"/>
                  </a:lnTo>
                  <a:lnTo>
                    <a:pt x="58" y="22"/>
                  </a:lnTo>
                  <a:lnTo>
                    <a:pt x="46" y="21"/>
                  </a:lnTo>
                  <a:lnTo>
                    <a:pt x="37" y="17"/>
                  </a:lnTo>
                  <a:lnTo>
                    <a:pt x="31" y="11"/>
                  </a:lnTo>
                  <a:lnTo>
                    <a:pt x="28" y="5"/>
                  </a:lnTo>
                  <a:lnTo>
                    <a:pt x="24" y="0"/>
                  </a:lnTo>
                  <a:lnTo>
                    <a:pt x="17" y="0"/>
                  </a:lnTo>
                  <a:lnTo>
                    <a:pt x="9" y="4"/>
                  </a:lnTo>
                  <a:lnTo>
                    <a:pt x="1" y="12"/>
                  </a:lnTo>
                  <a:lnTo>
                    <a:pt x="1" y="33"/>
                  </a:lnTo>
                  <a:lnTo>
                    <a:pt x="1" y="53"/>
                  </a:lnTo>
                  <a:lnTo>
                    <a:pt x="0" y="71"/>
                  </a:lnTo>
                  <a:lnTo>
                    <a:pt x="0" y="85"/>
                  </a:lnTo>
                  <a:lnTo>
                    <a:pt x="1" y="95"/>
                  </a:lnTo>
                  <a:lnTo>
                    <a:pt x="3" y="107"/>
                  </a:lnTo>
                  <a:lnTo>
                    <a:pt x="8" y="117"/>
                  </a:lnTo>
                  <a:lnTo>
                    <a:pt x="14" y="127"/>
                  </a:lnTo>
                  <a:lnTo>
                    <a:pt x="22" y="134"/>
                  </a:lnTo>
                  <a:lnTo>
                    <a:pt x="32" y="137"/>
                  </a:lnTo>
                  <a:lnTo>
                    <a:pt x="44" y="137"/>
                  </a:lnTo>
                  <a:lnTo>
                    <a:pt x="59" y="131"/>
                  </a:lnTo>
                  <a:lnTo>
                    <a:pt x="76" y="122"/>
                  </a:lnTo>
                  <a:lnTo>
                    <a:pt x="92" y="113"/>
                  </a:lnTo>
                  <a:lnTo>
                    <a:pt x="109" y="105"/>
                  </a:lnTo>
                  <a:lnTo>
                    <a:pt x="126" y="98"/>
                  </a:lnTo>
                  <a:lnTo>
                    <a:pt x="143" y="95"/>
                  </a:lnTo>
                  <a:lnTo>
                    <a:pt x="162" y="96"/>
                  </a:lnTo>
                  <a:lnTo>
                    <a:pt x="181" y="103"/>
                  </a:lnTo>
                  <a:lnTo>
                    <a:pt x="199" y="117"/>
                  </a:lnTo>
                  <a:lnTo>
                    <a:pt x="207" y="126"/>
                  </a:lnTo>
                  <a:lnTo>
                    <a:pt x="216" y="131"/>
                  </a:lnTo>
                  <a:lnTo>
                    <a:pt x="224" y="137"/>
                  </a:lnTo>
                  <a:lnTo>
                    <a:pt x="232" y="142"/>
                  </a:lnTo>
                  <a:lnTo>
                    <a:pt x="239" y="145"/>
                  </a:lnTo>
                  <a:lnTo>
                    <a:pt x="246" y="149"/>
                  </a:lnTo>
                  <a:lnTo>
                    <a:pt x="253" y="151"/>
                  </a:lnTo>
                  <a:lnTo>
                    <a:pt x="259" y="154"/>
                  </a:lnTo>
                  <a:lnTo>
                    <a:pt x="268" y="145"/>
                  </a:lnTo>
                  <a:lnTo>
                    <a:pt x="278" y="137"/>
                  </a:lnTo>
                  <a:lnTo>
                    <a:pt x="287" y="129"/>
                  </a:lnTo>
                  <a:lnTo>
                    <a:pt x="295" y="121"/>
                  </a:lnTo>
                  <a:lnTo>
                    <a:pt x="302" y="114"/>
                  </a:lnTo>
                  <a:lnTo>
                    <a:pt x="308" y="107"/>
                  </a:lnTo>
                  <a:lnTo>
                    <a:pt x="313" y="100"/>
                  </a:lnTo>
                  <a:lnTo>
                    <a:pt x="316" y="94"/>
                  </a:lnTo>
                  <a:lnTo>
                    <a:pt x="321" y="85"/>
                  </a:lnTo>
                  <a:lnTo>
                    <a:pt x="324" y="77"/>
                  </a:lnTo>
                  <a:lnTo>
                    <a:pt x="328" y="68"/>
                  </a:lnTo>
                  <a:lnTo>
                    <a:pt x="331" y="60"/>
                  </a:lnTo>
                  <a:lnTo>
                    <a:pt x="321" y="63"/>
                  </a:lnTo>
                  <a:lnTo>
                    <a:pt x="310" y="65"/>
                  </a:lnTo>
                  <a:lnTo>
                    <a:pt x="299" y="67"/>
                  </a:lnTo>
                  <a:lnTo>
                    <a:pt x="287" y="67"/>
                  </a:lnTo>
                  <a:lnTo>
                    <a:pt x="275" y="67"/>
                  </a:lnTo>
                  <a:lnTo>
                    <a:pt x="264" y="65"/>
                  </a:lnTo>
                  <a:lnTo>
                    <a:pt x="252" y="61"/>
                  </a:lnTo>
                  <a:lnTo>
                    <a:pt x="241" y="57"/>
                  </a:lnTo>
                  <a:close/>
                </a:path>
              </a:pathLst>
            </a:custGeom>
            <a:solidFill>
              <a:srgbClr val="99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4" name="Freeform 29"/>
            <p:cNvSpPr>
              <a:spLocks/>
            </p:cNvSpPr>
            <p:nvPr/>
          </p:nvSpPr>
          <p:spPr bwMode="auto">
            <a:xfrm>
              <a:off x="895" y="1709"/>
              <a:ext cx="26" cy="50"/>
            </a:xfrm>
            <a:custGeom>
              <a:avLst/>
              <a:gdLst>
                <a:gd name="T0" fmla="*/ 0 w 103"/>
                <a:gd name="T1" fmla="*/ 0 h 200"/>
                <a:gd name="T2" fmla="*/ 0 w 103"/>
                <a:gd name="T3" fmla="*/ 0 h 200"/>
                <a:gd name="T4" fmla="*/ 0 w 103"/>
                <a:gd name="T5" fmla="*/ 0 h 200"/>
                <a:gd name="T6" fmla="*/ 0 w 103"/>
                <a:gd name="T7" fmla="*/ 0 h 200"/>
                <a:gd name="T8" fmla="*/ 0 w 103"/>
                <a:gd name="T9" fmla="*/ 0 h 200"/>
                <a:gd name="T10" fmla="*/ 0 w 103"/>
                <a:gd name="T11" fmla="*/ 0 h 200"/>
                <a:gd name="T12" fmla="*/ 0 w 103"/>
                <a:gd name="T13" fmla="*/ 0 h 200"/>
                <a:gd name="T14" fmla="*/ 0 w 103"/>
                <a:gd name="T15" fmla="*/ 0 h 200"/>
                <a:gd name="T16" fmla="*/ 0 w 103"/>
                <a:gd name="T17" fmla="*/ 0 h 200"/>
                <a:gd name="T18" fmla="*/ 0 w 103"/>
                <a:gd name="T19" fmla="*/ 0 h 200"/>
                <a:gd name="T20" fmla="*/ 0 w 103"/>
                <a:gd name="T21" fmla="*/ 0 h 200"/>
                <a:gd name="T22" fmla="*/ 0 w 103"/>
                <a:gd name="T23" fmla="*/ 0 h 200"/>
                <a:gd name="T24" fmla="*/ 0 w 103"/>
                <a:gd name="T25" fmla="*/ 0 h 200"/>
                <a:gd name="T26" fmla="*/ 0 w 103"/>
                <a:gd name="T27" fmla="*/ 0 h 200"/>
                <a:gd name="T28" fmla="*/ 0 w 103"/>
                <a:gd name="T29" fmla="*/ 0 h 200"/>
                <a:gd name="T30" fmla="*/ 0 w 103"/>
                <a:gd name="T31" fmla="*/ 0 h 200"/>
                <a:gd name="T32" fmla="*/ 0 w 103"/>
                <a:gd name="T33" fmla="*/ 0 h 200"/>
                <a:gd name="T34" fmla="*/ 0 w 103"/>
                <a:gd name="T35" fmla="*/ 0 h 200"/>
                <a:gd name="T36" fmla="*/ 0 w 103"/>
                <a:gd name="T37" fmla="*/ 0 h 200"/>
                <a:gd name="T38" fmla="*/ 0 w 103"/>
                <a:gd name="T39" fmla="*/ 0 h 200"/>
                <a:gd name="T40" fmla="*/ 0 w 103"/>
                <a:gd name="T41" fmla="*/ 0 h 200"/>
                <a:gd name="T42" fmla="*/ 0 w 103"/>
                <a:gd name="T43" fmla="*/ 0 h 200"/>
                <a:gd name="T44" fmla="*/ 0 w 103"/>
                <a:gd name="T45" fmla="*/ 0 h 200"/>
                <a:gd name="T46" fmla="*/ 0 w 103"/>
                <a:gd name="T47" fmla="*/ 0 h 200"/>
                <a:gd name="T48" fmla="*/ 0 w 103"/>
                <a:gd name="T49" fmla="*/ 0 h 200"/>
                <a:gd name="T50" fmla="*/ 0 w 103"/>
                <a:gd name="T51" fmla="*/ 0 h 200"/>
                <a:gd name="T52" fmla="*/ 0 w 103"/>
                <a:gd name="T53" fmla="*/ 0 h 200"/>
                <a:gd name="T54" fmla="*/ 0 w 103"/>
                <a:gd name="T55" fmla="*/ 0 h 200"/>
                <a:gd name="T56" fmla="*/ 0 w 103"/>
                <a:gd name="T57" fmla="*/ 0 h 200"/>
                <a:gd name="T58" fmla="*/ 0 w 103"/>
                <a:gd name="T59" fmla="*/ 0 h 200"/>
                <a:gd name="T60" fmla="*/ 0 w 103"/>
                <a:gd name="T61" fmla="*/ 0 h 200"/>
                <a:gd name="T62" fmla="*/ 0 w 103"/>
                <a:gd name="T63" fmla="*/ 0 h 200"/>
                <a:gd name="T64" fmla="*/ 0 w 103"/>
                <a:gd name="T65" fmla="*/ 0 h 2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
                <a:gd name="T100" fmla="*/ 0 h 200"/>
                <a:gd name="T101" fmla="*/ 103 w 103"/>
                <a:gd name="T102" fmla="*/ 200 h 2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 h="200">
                  <a:moveTo>
                    <a:pt x="86" y="134"/>
                  </a:moveTo>
                  <a:lnTo>
                    <a:pt x="87" y="136"/>
                  </a:lnTo>
                  <a:lnTo>
                    <a:pt x="91" y="143"/>
                  </a:lnTo>
                  <a:lnTo>
                    <a:pt x="96" y="154"/>
                  </a:lnTo>
                  <a:lnTo>
                    <a:pt x="101" y="164"/>
                  </a:lnTo>
                  <a:lnTo>
                    <a:pt x="103" y="177"/>
                  </a:lnTo>
                  <a:lnTo>
                    <a:pt x="103" y="188"/>
                  </a:lnTo>
                  <a:lnTo>
                    <a:pt x="97" y="195"/>
                  </a:lnTo>
                  <a:lnTo>
                    <a:pt x="86" y="199"/>
                  </a:lnTo>
                  <a:lnTo>
                    <a:pt x="69" y="200"/>
                  </a:lnTo>
                  <a:lnTo>
                    <a:pt x="55" y="199"/>
                  </a:lnTo>
                  <a:lnTo>
                    <a:pt x="41" y="197"/>
                  </a:lnTo>
                  <a:lnTo>
                    <a:pt x="28" y="192"/>
                  </a:lnTo>
                  <a:lnTo>
                    <a:pt x="18" y="186"/>
                  </a:lnTo>
                  <a:lnTo>
                    <a:pt x="10" y="178"/>
                  </a:lnTo>
                  <a:lnTo>
                    <a:pt x="4" y="169"/>
                  </a:lnTo>
                  <a:lnTo>
                    <a:pt x="0" y="157"/>
                  </a:lnTo>
                  <a:lnTo>
                    <a:pt x="2" y="142"/>
                  </a:lnTo>
                  <a:lnTo>
                    <a:pt x="6" y="123"/>
                  </a:lnTo>
                  <a:lnTo>
                    <a:pt x="13" y="101"/>
                  </a:lnTo>
                  <a:lnTo>
                    <a:pt x="20" y="77"/>
                  </a:lnTo>
                  <a:lnTo>
                    <a:pt x="26" y="53"/>
                  </a:lnTo>
                  <a:lnTo>
                    <a:pt x="30" y="31"/>
                  </a:lnTo>
                  <a:lnTo>
                    <a:pt x="30" y="14"/>
                  </a:lnTo>
                  <a:lnTo>
                    <a:pt x="24" y="0"/>
                  </a:lnTo>
                  <a:lnTo>
                    <a:pt x="26" y="4"/>
                  </a:lnTo>
                  <a:lnTo>
                    <a:pt x="33" y="17"/>
                  </a:lnTo>
                  <a:lnTo>
                    <a:pt x="41" y="35"/>
                  </a:lnTo>
                  <a:lnTo>
                    <a:pt x="53" y="56"/>
                  </a:lnTo>
                  <a:lnTo>
                    <a:pt x="63" y="79"/>
                  </a:lnTo>
                  <a:lnTo>
                    <a:pt x="74" y="101"/>
                  </a:lnTo>
                  <a:lnTo>
                    <a:pt x="81" y="120"/>
                  </a:lnTo>
                  <a:lnTo>
                    <a:pt x="86" y="134"/>
                  </a:lnTo>
                  <a:close/>
                </a:path>
              </a:pathLst>
            </a:custGeom>
            <a:solidFill>
              <a:srgbClr val="99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5" name="Freeform 30"/>
            <p:cNvSpPr>
              <a:spLocks/>
            </p:cNvSpPr>
            <p:nvPr/>
          </p:nvSpPr>
          <p:spPr bwMode="auto">
            <a:xfrm>
              <a:off x="1017" y="1739"/>
              <a:ext cx="10" cy="24"/>
            </a:xfrm>
            <a:custGeom>
              <a:avLst/>
              <a:gdLst>
                <a:gd name="T0" fmla="*/ 0 w 43"/>
                <a:gd name="T1" fmla="*/ 0 h 95"/>
                <a:gd name="T2" fmla="*/ 0 w 43"/>
                <a:gd name="T3" fmla="*/ 0 h 95"/>
                <a:gd name="T4" fmla="*/ 0 w 43"/>
                <a:gd name="T5" fmla="*/ 0 h 95"/>
                <a:gd name="T6" fmla="*/ 0 w 43"/>
                <a:gd name="T7" fmla="*/ 0 h 95"/>
                <a:gd name="T8" fmla="*/ 0 w 43"/>
                <a:gd name="T9" fmla="*/ 0 h 95"/>
                <a:gd name="T10" fmla="*/ 0 w 43"/>
                <a:gd name="T11" fmla="*/ 0 h 95"/>
                <a:gd name="T12" fmla="*/ 0 w 43"/>
                <a:gd name="T13" fmla="*/ 0 h 95"/>
                <a:gd name="T14" fmla="*/ 0 w 43"/>
                <a:gd name="T15" fmla="*/ 0 h 95"/>
                <a:gd name="T16" fmla="*/ 0 w 43"/>
                <a:gd name="T17" fmla="*/ 0 h 95"/>
                <a:gd name="T18" fmla="*/ 0 w 43"/>
                <a:gd name="T19" fmla="*/ 0 h 95"/>
                <a:gd name="T20" fmla="*/ 0 w 43"/>
                <a:gd name="T21" fmla="*/ 0 h 95"/>
                <a:gd name="T22" fmla="*/ 0 w 43"/>
                <a:gd name="T23" fmla="*/ 0 h 95"/>
                <a:gd name="T24" fmla="*/ 0 w 43"/>
                <a:gd name="T25" fmla="*/ 0 h 95"/>
                <a:gd name="T26" fmla="*/ 0 w 43"/>
                <a:gd name="T27" fmla="*/ 0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95"/>
                <a:gd name="T44" fmla="*/ 43 w 43"/>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95">
                  <a:moveTo>
                    <a:pt x="2" y="73"/>
                  </a:moveTo>
                  <a:lnTo>
                    <a:pt x="43" y="95"/>
                  </a:lnTo>
                  <a:lnTo>
                    <a:pt x="39" y="82"/>
                  </a:lnTo>
                  <a:lnTo>
                    <a:pt x="28" y="53"/>
                  </a:lnTo>
                  <a:lnTo>
                    <a:pt x="20" y="23"/>
                  </a:lnTo>
                  <a:lnTo>
                    <a:pt x="20" y="2"/>
                  </a:lnTo>
                  <a:lnTo>
                    <a:pt x="21" y="0"/>
                  </a:lnTo>
                  <a:lnTo>
                    <a:pt x="20" y="3"/>
                  </a:lnTo>
                  <a:lnTo>
                    <a:pt x="15" y="10"/>
                  </a:lnTo>
                  <a:lnTo>
                    <a:pt x="11" y="22"/>
                  </a:lnTo>
                  <a:lnTo>
                    <a:pt x="6" y="35"/>
                  </a:lnTo>
                  <a:lnTo>
                    <a:pt x="2" y="47"/>
                  </a:lnTo>
                  <a:lnTo>
                    <a:pt x="0" y="61"/>
                  </a:lnTo>
                  <a:lnTo>
                    <a:pt x="2" y="73"/>
                  </a:lnTo>
                  <a:close/>
                </a:path>
              </a:pathLst>
            </a:custGeom>
            <a:solidFill>
              <a:srgbClr val="99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6" name="Freeform 31"/>
            <p:cNvSpPr>
              <a:spLocks/>
            </p:cNvSpPr>
            <p:nvPr/>
          </p:nvSpPr>
          <p:spPr bwMode="auto">
            <a:xfrm>
              <a:off x="978" y="1878"/>
              <a:ext cx="78" cy="83"/>
            </a:xfrm>
            <a:custGeom>
              <a:avLst/>
              <a:gdLst>
                <a:gd name="T0" fmla="*/ 0 w 314"/>
                <a:gd name="T1" fmla="*/ 0 h 330"/>
                <a:gd name="T2" fmla="*/ 0 w 314"/>
                <a:gd name="T3" fmla="*/ 0 h 330"/>
                <a:gd name="T4" fmla="*/ 0 w 314"/>
                <a:gd name="T5" fmla="*/ 0 h 330"/>
                <a:gd name="T6" fmla="*/ 0 w 314"/>
                <a:gd name="T7" fmla="*/ 0 h 330"/>
                <a:gd name="T8" fmla="*/ 0 w 314"/>
                <a:gd name="T9" fmla="*/ 0 h 330"/>
                <a:gd name="T10" fmla="*/ 0 w 314"/>
                <a:gd name="T11" fmla="*/ 0 h 330"/>
                <a:gd name="T12" fmla="*/ 0 w 314"/>
                <a:gd name="T13" fmla="*/ 0 h 330"/>
                <a:gd name="T14" fmla="*/ 0 w 314"/>
                <a:gd name="T15" fmla="*/ 0 h 330"/>
                <a:gd name="T16" fmla="*/ 0 w 314"/>
                <a:gd name="T17" fmla="*/ 0 h 330"/>
                <a:gd name="T18" fmla="*/ 0 w 314"/>
                <a:gd name="T19" fmla="*/ 0 h 330"/>
                <a:gd name="T20" fmla="*/ 0 w 314"/>
                <a:gd name="T21" fmla="*/ 0 h 330"/>
                <a:gd name="T22" fmla="*/ 0 w 314"/>
                <a:gd name="T23" fmla="*/ 0 h 330"/>
                <a:gd name="T24" fmla="*/ 0 w 314"/>
                <a:gd name="T25" fmla="*/ 0 h 330"/>
                <a:gd name="T26" fmla="*/ 0 w 314"/>
                <a:gd name="T27" fmla="*/ 0 h 330"/>
                <a:gd name="T28" fmla="*/ 0 w 314"/>
                <a:gd name="T29" fmla="*/ 0 h 330"/>
                <a:gd name="T30" fmla="*/ 0 w 314"/>
                <a:gd name="T31" fmla="*/ 0 h 330"/>
                <a:gd name="T32" fmla="*/ 0 w 314"/>
                <a:gd name="T33" fmla="*/ 0 h 330"/>
                <a:gd name="T34" fmla="*/ 0 w 314"/>
                <a:gd name="T35" fmla="*/ 0 h 330"/>
                <a:gd name="T36" fmla="*/ 0 w 314"/>
                <a:gd name="T37" fmla="*/ 0 h 330"/>
                <a:gd name="T38" fmla="*/ 0 w 314"/>
                <a:gd name="T39" fmla="*/ 0 h 330"/>
                <a:gd name="T40" fmla="*/ 0 w 314"/>
                <a:gd name="T41" fmla="*/ 0 h 330"/>
                <a:gd name="T42" fmla="*/ 0 w 314"/>
                <a:gd name="T43" fmla="*/ 0 h 330"/>
                <a:gd name="T44" fmla="*/ 0 w 314"/>
                <a:gd name="T45" fmla="*/ 0 h 330"/>
                <a:gd name="T46" fmla="*/ 0 w 314"/>
                <a:gd name="T47" fmla="*/ 0 h 330"/>
                <a:gd name="T48" fmla="*/ 0 w 314"/>
                <a:gd name="T49" fmla="*/ 0 h 330"/>
                <a:gd name="T50" fmla="*/ 0 w 314"/>
                <a:gd name="T51" fmla="*/ 0 h 330"/>
                <a:gd name="T52" fmla="*/ 0 w 314"/>
                <a:gd name="T53" fmla="*/ 0 h 330"/>
                <a:gd name="T54" fmla="*/ 0 w 314"/>
                <a:gd name="T55" fmla="*/ 0 h 330"/>
                <a:gd name="T56" fmla="*/ 0 w 314"/>
                <a:gd name="T57" fmla="*/ 0 h 330"/>
                <a:gd name="T58" fmla="*/ 0 w 314"/>
                <a:gd name="T59" fmla="*/ 0 h 330"/>
                <a:gd name="T60" fmla="*/ 0 w 314"/>
                <a:gd name="T61" fmla="*/ 0 h 330"/>
                <a:gd name="T62" fmla="*/ 0 w 314"/>
                <a:gd name="T63" fmla="*/ 0 h 330"/>
                <a:gd name="T64" fmla="*/ 0 w 314"/>
                <a:gd name="T65" fmla="*/ 0 h 330"/>
                <a:gd name="T66" fmla="*/ 0 w 314"/>
                <a:gd name="T67" fmla="*/ 0 h 330"/>
                <a:gd name="T68" fmla="*/ 0 w 314"/>
                <a:gd name="T69" fmla="*/ 0 h 330"/>
                <a:gd name="T70" fmla="*/ 0 w 314"/>
                <a:gd name="T71" fmla="*/ 0 h 330"/>
                <a:gd name="T72" fmla="*/ 0 w 314"/>
                <a:gd name="T73" fmla="*/ 0 h 330"/>
                <a:gd name="T74" fmla="*/ 0 w 314"/>
                <a:gd name="T75" fmla="*/ 0 h 330"/>
                <a:gd name="T76" fmla="*/ 0 w 314"/>
                <a:gd name="T77" fmla="*/ 0 h 330"/>
                <a:gd name="T78" fmla="*/ 0 w 314"/>
                <a:gd name="T79" fmla="*/ 0 h 3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4"/>
                <a:gd name="T121" fmla="*/ 0 h 330"/>
                <a:gd name="T122" fmla="*/ 314 w 314"/>
                <a:gd name="T123" fmla="*/ 330 h 3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4" h="330">
                  <a:moveTo>
                    <a:pt x="254" y="169"/>
                  </a:moveTo>
                  <a:lnTo>
                    <a:pt x="236" y="155"/>
                  </a:lnTo>
                  <a:lnTo>
                    <a:pt x="217" y="148"/>
                  </a:lnTo>
                  <a:lnTo>
                    <a:pt x="198" y="147"/>
                  </a:lnTo>
                  <a:lnTo>
                    <a:pt x="181" y="150"/>
                  </a:lnTo>
                  <a:lnTo>
                    <a:pt x="164" y="157"/>
                  </a:lnTo>
                  <a:lnTo>
                    <a:pt x="147" y="165"/>
                  </a:lnTo>
                  <a:lnTo>
                    <a:pt x="131" y="174"/>
                  </a:lnTo>
                  <a:lnTo>
                    <a:pt x="114" y="183"/>
                  </a:lnTo>
                  <a:lnTo>
                    <a:pt x="99" y="189"/>
                  </a:lnTo>
                  <a:lnTo>
                    <a:pt x="87" y="189"/>
                  </a:lnTo>
                  <a:lnTo>
                    <a:pt x="77" y="186"/>
                  </a:lnTo>
                  <a:lnTo>
                    <a:pt x="69" y="179"/>
                  </a:lnTo>
                  <a:lnTo>
                    <a:pt x="63" y="169"/>
                  </a:lnTo>
                  <a:lnTo>
                    <a:pt x="58" y="159"/>
                  </a:lnTo>
                  <a:lnTo>
                    <a:pt x="56" y="147"/>
                  </a:lnTo>
                  <a:lnTo>
                    <a:pt x="55" y="137"/>
                  </a:lnTo>
                  <a:lnTo>
                    <a:pt x="56" y="111"/>
                  </a:lnTo>
                  <a:lnTo>
                    <a:pt x="57" y="78"/>
                  </a:lnTo>
                  <a:lnTo>
                    <a:pt x="56" y="47"/>
                  </a:lnTo>
                  <a:lnTo>
                    <a:pt x="50" y="22"/>
                  </a:lnTo>
                  <a:lnTo>
                    <a:pt x="46" y="10"/>
                  </a:lnTo>
                  <a:lnTo>
                    <a:pt x="42" y="3"/>
                  </a:lnTo>
                  <a:lnTo>
                    <a:pt x="37" y="0"/>
                  </a:lnTo>
                  <a:lnTo>
                    <a:pt x="31" y="1"/>
                  </a:lnTo>
                  <a:lnTo>
                    <a:pt x="27" y="6"/>
                  </a:lnTo>
                  <a:lnTo>
                    <a:pt x="21" y="11"/>
                  </a:lnTo>
                  <a:lnTo>
                    <a:pt x="16" y="17"/>
                  </a:lnTo>
                  <a:lnTo>
                    <a:pt x="11" y="20"/>
                  </a:lnTo>
                  <a:lnTo>
                    <a:pt x="10" y="21"/>
                  </a:lnTo>
                  <a:lnTo>
                    <a:pt x="4" y="73"/>
                  </a:lnTo>
                  <a:lnTo>
                    <a:pt x="0" y="129"/>
                  </a:lnTo>
                  <a:lnTo>
                    <a:pt x="3" y="178"/>
                  </a:lnTo>
                  <a:lnTo>
                    <a:pt x="17" y="206"/>
                  </a:lnTo>
                  <a:lnTo>
                    <a:pt x="30" y="220"/>
                  </a:lnTo>
                  <a:lnTo>
                    <a:pt x="38" y="237"/>
                  </a:lnTo>
                  <a:lnTo>
                    <a:pt x="42" y="258"/>
                  </a:lnTo>
                  <a:lnTo>
                    <a:pt x="43" y="280"/>
                  </a:lnTo>
                  <a:lnTo>
                    <a:pt x="49" y="284"/>
                  </a:lnTo>
                  <a:lnTo>
                    <a:pt x="56" y="288"/>
                  </a:lnTo>
                  <a:lnTo>
                    <a:pt x="63" y="293"/>
                  </a:lnTo>
                  <a:lnTo>
                    <a:pt x="71" y="299"/>
                  </a:lnTo>
                  <a:lnTo>
                    <a:pt x="78" y="306"/>
                  </a:lnTo>
                  <a:lnTo>
                    <a:pt x="85" y="313"/>
                  </a:lnTo>
                  <a:lnTo>
                    <a:pt x="90" y="321"/>
                  </a:lnTo>
                  <a:lnTo>
                    <a:pt x="92" y="330"/>
                  </a:lnTo>
                  <a:lnTo>
                    <a:pt x="93" y="329"/>
                  </a:lnTo>
                  <a:lnTo>
                    <a:pt x="94" y="327"/>
                  </a:lnTo>
                  <a:lnTo>
                    <a:pt x="99" y="323"/>
                  </a:lnTo>
                  <a:lnTo>
                    <a:pt x="105" y="320"/>
                  </a:lnTo>
                  <a:lnTo>
                    <a:pt x="113" y="315"/>
                  </a:lnTo>
                  <a:lnTo>
                    <a:pt x="125" y="311"/>
                  </a:lnTo>
                  <a:lnTo>
                    <a:pt x="139" y="307"/>
                  </a:lnTo>
                  <a:lnTo>
                    <a:pt x="157" y="304"/>
                  </a:lnTo>
                  <a:lnTo>
                    <a:pt x="171" y="301"/>
                  </a:lnTo>
                  <a:lnTo>
                    <a:pt x="187" y="295"/>
                  </a:lnTo>
                  <a:lnTo>
                    <a:pt x="201" y="290"/>
                  </a:lnTo>
                  <a:lnTo>
                    <a:pt x="215" y="283"/>
                  </a:lnTo>
                  <a:lnTo>
                    <a:pt x="226" y="276"/>
                  </a:lnTo>
                  <a:lnTo>
                    <a:pt x="236" y="270"/>
                  </a:lnTo>
                  <a:lnTo>
                    <a:pt x="241" y="265"/>
                  </a:lnTo>
                  <a:lnTo>
                    <a:pt x="244" y="264"/>
                  </a:lnTo>
                  <a:lnTo>
                    <a:pt x="245" y="263"/>
                  </a:lnTo>
                  <a:lnTo>
                    <a:pt x="250" y="259"/>
                  </a:lnTo>
                  <a:lnTo>
                    <a:pt x="257" y="253"/>
                  </a:lnTo>
                  <a:lnTo>
                    <a:pt x="265" y="245"/>
                  </a:lnTo>
                  <a:lnTo>
                    <a:pt x="275" y="237"/>
                  </a:lnTo>
                  <a:lnTo>
                    <a:pt x="288" y="227"/>
                  </a:lnTo>
                  <a:lnTo>
                    <a:pt x="301" y="216"/>
                  </a:lnTo>
                  <a:lnTo>
                    <a:pt x="314" y="206"/>
                  </a:lnTo>
                  <a:lnTo>
                    <a:pt x="308" y="203"/>
                  </a:lnTo>
                  <a:lnTo>
                    <a:pt x="301" y="201"/>
                  </a:lnTo>
                  <a:lnTo>
                    <a:pt x="294" y="197"/>
                  </a:lnTo>
                  <a:lnTo>
                    <a:pt x="287" y="194"/>
                  </a:lnTo>
                  <a:lnTo>
                    <a:pt x="279" y="189"/>
                  </a:lnTo>
                  <a:lnTo>
                    <a:pt x="271" y="183"/>
                  </a:lnTo>
                  <a:lnTo>
                    <a:pt x="262" y="178"/>
                  </a:lnTo>
                  <a:lnTo>
                    <a:pt x="254" y="169"/>
                  </a:lnTo>
                  <a:close/>
                </a:path>
              </a:pathLst>
            </a:custGeom>
            <a:solidFill>
              <a:srgbClr val="9E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7" name="Freeform 32"/>
            <p:cNvSpPr>
              <a:spLocks/>
            </p:cNvSpPr>
            <p:nvPr/>
          </p:nvSpPr>
          <p:spPr bwMode="auto">
            <a:xfrm>
              <a:off x="891" y="1863"/>
              <a:ext cx="97" cy="101"/>
            </a:xfrm>
            <a:custGeom>
              <a:avLst/>
              <a:gdLst>
                <a:gd name="T0" fmla="*/ 0 w 391"/>
                <a:gd name="T1" fmla="*/ 0 h 402"/>
                <a:gd name="T2" fmla="*/ 0 w 391"/>
                <a:gd name="T3" fmla="*/ 0 h 402"/>
                <a:gd name="T4" fmla="*/ 0 w 391"/>
                <a:gd name="T5" fmla="*/ 0 h 402"/>
                <a:gd name="T6" fmla="*/ 0 w 391"/>
                <a:gd name="T7" fmla="*/ 0 h 402"/>
                <a:gd name="T8" fmla="*/ 0 w 391"/>
                <a:gd name="T9" fmla="*/ 0 h 402"/>
                <a:gd name="T10" fmla="*/ 0 w 391"/>
                <a:gd name="T11" fmla="*/ 0 h 402"/>
                <a:gd name="T12" fmla="*/ 0 w 391"/>
                <a:gd name="T13" fmla="*/ 0 h 402"/>
                <a:gd name="T14" fmla="*/ 0 w 391"/>
                <a:gd name="T15" fmla="*/ 0 h 402"/>
                <a:gd name="T16" fmla="*/ 0 w 391"/>
                <a:gd name="T17" fmla="*/ 0 h 402"/>
                <a:gd name="T18" fmla="*/ 0 w 391"/>
                <a:gd name="T19" fmla="*/ 0 h 402"/>
                <a:gd name="T20" fmla="*/ 0 w 391"/>
                <a:gd name="T21" fmla="*/ 0 h 402"/>
                <a:gd name="T22" fmla="*/ 0 w 391"/>
                <a:gd name="T23" fmla="*/ 0 h 402"/>
                <a:gd name="T24" fmla="*/ 0 w 391"/>
                <a:gd name="T25" fmla="*/ 0 h 402"/>
                <a:gd name="T26" fmla="*/ 0 w 391"/>
                <a:gd name="T27" fmla="*/ 0 h 402"/>
                <a:gd name="T28" fmla="*/ 0 w 391"/>
                <a:gd name="T29" fmla="*/ 0 h 402"/>
                <a:gd name="T30" fmla="*/ 0 w 391"/>
                <a:gd name="T31" fmla="*/ 0 h 402"/>
                <a:gd name="T32" fmla="*/ 0 w 391"/>
                <a:gd name="T33" fmla="*/ 0 h 402"/>
                <a:gd name="T34" fmla="*/ 0 w 391"/>
                <a:gd name="T35" fmla="*/ 0 h 402"/>
                <a:gd name="T36" fmla="*/ 0 w 391"/>
                <a:gd name="T37" fmla="*/ 0 h 402"/>
                <a:gd name="T38" fmla="*/ 0 w 391"/>
                <a:gd name="T39" fmla="*/ 0 h 402"/>
                <a:gd name="T40" fmla="*/ 0 w 391"/>
                <a:gd name="T41" fmla="*/ 0 h 402"/>
                <a:gd name="T42" fmla="*/ 0 w 391"/>
                <a:gd name="T43" fmla="*/ 0 h 402"/>
                <a:gd name="T44" fmla="*/ 0 w 391"/>
                <a:gd name="T45" fmla="*/ 0 h 402"/>
                <a:gd name="T46" fmla="*/ 0 w 391"/>
                <a:gd name="T47" fmla="*/ 0 h 402"/>
                <a:gd name="T48" fmla="*/ 0 w 391"/>
                <a:gd name="T49" fmla="*/ 0 h 402"/>
                <a:gd name="T50" fmla="*/ 0 w 391"/>
                <a:gd name="T51" fmla="*/ 0 h 402"/>
                <a:gd name="T52" fmla="*/ 0 w 391"/>
                <a:gd name="T53" fmla="*/ 0 h 402"/>
                <a:gd name="T54" fmla="*/ 0 w 391"/>
                <a:gd name="T55" fmla="*/ 0 h 402"/>
                <a:gd name="T56" fmla="*/ 0 w 391"/>
                <a:gd name="T57" fmla="*/ 0 h 402"/>
                <a:gd name="T58" fmla="*/ 0 w 391"/>
                <a:gd name="T59" fmla="*/ 0 h 402"/>
                <a:gd name="T60" fmla="*/ 0 w 391"/>
                <a:gd name="T61" fmla="*/ 0 h 402"/>
                <a:gd name="T62" fmla="*/ 0 w 391"/>
                <a:gd name="T63" fmla="*/ 0 h 402"/>
                <a:gd name="T64" fmla="*/ 0 w 391"/>
                <a:gd name="T65" fmla="*/ 0 h 402"/>
                <a:gd name="T66" fmla="*/ 0 w 391"/>
                <a:gd name="T67" fmla="*/ 0 h 402"/>
                <a:gd name="T68" fmla="*/ 0 w 391"/>
                <a:gd name="T69" fmla="*/ 0 h 402"/>
                <a:gd name="T70" fmla="*/ 0 w 391"/>
                <a:gd name="T71" fmla="*/ 0 h 402"/>
                <a:gd name="T72" fmla="*/ 0 w 391"/>
                <a:gd name="T73" fmla="*/ 0 h 402"/>
                <a:gd name="T74" fmla="*/ 0 w 391"/>
                <a:gd name="T75" fmla="*/ 0 h 4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1"/>
                <a:gd name="T115" fmla="*/ 0 h 402"/>
                <a:gd name="T116" fmla="*/ 391 w 391"/>
                <a:gd name="T117" fmla="*/ 402 h 4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1" h="402">
                  <a:moveTo>
                    <a:pt x="365" y="264"/>
                  </a:moveTo>
                  <a:lnTo>
                    <a:pt x="351" y="236"/>
                  </a:lnTo>
                  <a:lnTo>
                    <a:pt x="348" y="187"/>
                  </a:lnTo>
                  <a:lnTo>
                    <a:pt x="352" y="131"/>
                  </a:lnTo>
                  <a:lnTo>
                    <a:pt x="358" y="79"/>
                  </a:lnTo>
                  <a:lnTo>
                    <a:pt x="354" y="78"/>
                  </a:lnTo>
                  <a:lnTo>
                    <a:pt x="348" y="73"/>
                  </a:lnTo>
                  <a:lnTo>
                    <a:pt x="343" y="66"/>
                  </a:lnTo>
                  <a:lnTo>
                    <a:pt x="337" y="58"/>
                  </a:lnTo>
                  <a:lnTo>
                    <a:pt x="331" y="56"/>
                  </a:lnTo>
                  <a:lnTo>
                    <a:pt x="324" y="49"/>
                  </a:lnTo>
                  <a:lnTo>
                    <a:pt x="319" y="38"/>
                  </a:lnTo>
                  <a:lnTo>
                    <a:pt x="314" y="27"/>
                  </a:lnTo>
                  <a:lnTo>
                    <a:pt x="309" y="15"/>
                  </a:lnTo>
                  <a:lnTo>
                    <a:pt x="305" y="6"/>
                  </a:lnTo>
                  <a:lnTo>
                    <a:pt x="302" y="0"/>
                  </a:lnTo>
                  <a:lnTo>
                    <a:pt x="301" y="0"/>
                  </a:lnTo>
                  <a:lnTo>
                    <a:pt x="301" y="21"/>
                  </a:lnTo>
                  <a:lnTo>
                    <a:pt x="303" y="51"/>
                  </a:lnTo>
                  <a:lnTo>
                    <a:pt x="307" y="87"/>
                  </a:lnTo>
                  <a:lnTo>
                    <a:pt x="309" y="126"/>
                  </a:lnTo>
                  <a:lnTo>
                    <a:pt x="310" y="163"/>
                  </a:lnTo>
                  <a:lnTo>
                    <a:pt x="309" y="196"/>
                  </a:lnTo>
                  <a:lnTo>
                    <a:pt x="303" y="219"/>
                  </a:lnTo>
                  <a:lnTo>
                    <a:pt x="293" y="232"/>
                  </a:lnTo>
                  <a:lnTo>
                    <a:pt x="278" y="237"/>
                  </a:lnTo>
                  <a:lnTo>
                    <a:pt x="261" y="238"/>
                  </a:lnTo>
                  <a:lnTo>
                    <a:pt x="244" y="238"/>
                  </a:lnTo>
                  <a:lnTo>
                    <a:pt x="226" y="236"/>
                  </a:lnTo>
                  <a:lnTo>
                    <a:pt x="208" y="232"/>
                  </a:lnTo>
                  <a:lnTo>
                    <a:pt x="191" y="227"/>
                  </a:lnTo>
                  <a:lnTo>
                    <a:pt x="176" y="220"/>
                  </a:lnTo>
                  <a:lnTo>
                    <a:pt x="162" y="212"/>
                  </a:lnTo>
                  <a:lnTo>
                    <a:pt x="150" y="205"/>
                  </a:lnTo>
                  <a:lnTo>
                    <a:pt x="134" y="195"/>
                  </a:lnTo>
                  <a:lnTo>
                    <a:pt x="115" y="182"/>
                  </a:lnTo>
                  <a:lnTo>
                    <a:pt x="93" y="166"/>
                  </a:lnTo>
                  <a:lnTo>
                    <a:pt x="70" y="146"/>
                  </a:lnTo>
                  <a:lnTo>
                    <a:pt x="47" y="120"/>
                  </a:lnTo>
                  <a:lnTo>
                    <a:pt x="22" y="90"/>
                  </a:lnTo>
                  <a:lnTo>
                    <a:pt x="0" y="54"/>
                  </a:lnTo>
                  <a:lnTo>
                    <a:pt x="5" y="69"/>
                  </a:lnTo>
                  <a:lnTo>
                    <a:pt x="9" y="84"/>
                  </a:lnTo>
                  <a:lnTo>
                    <a:pt x="13" y="101"/>
                  </a:lnTo>
                  <a:lnTo>
                    <a:pt x="15" y="119"/>
                  </a:lnTo>
                  <a:lnTo>
                    <a:pt x="21" y="145"/>
                  </a:lnTo>
                  <a:lnTo>
                    <a:pt x="30" y="169"/>
                  </a:lnTo>
                  <a:lnTo>
                    <a:pt x="44" y="192"/>
                  </a:lnTo>
                  <a:lnTo>
                    <a:pt x="62" y="216"/>
                  </a:lnTo>
                  <a:lnTo>
                    <a:pt x="83" y="237"/>
                  </a:lnTo>
                  <a:lnTo>
                    <a:pt x="107" y="255"/>
                  </a:lnTo>
                  <a:lnTo>
                    <a:pt x="135" y="273"/>
                  </a:lnTo>
                  <a:lnTo>
                    <a:pt x="167" y="287"/>
                  </a:lnTo>
                  <a:lnTo>
                    <a:pt x="170" y="289"/>
                  </a:lnTo>
                  <a:lnTo>
                    <a:pt x="182" y="294"/>
                  </a:lnTo>
                  <a:lnTo>
                    <a:pt x="198" y="303"/>
                  </a:lnTo>
                  <a:lnTo>
                    <a:pt x="219" y="316"/>
                  </a:lnTo>
                  <a:lnTo>
                    <a:pt x="242" y="334"/>
                  </a:lnTo>
                  <a:lnTo>
                    <a:pt x="265" y="353"/>
                  </a:lnTo>
                  <a:lnTo>
                    <a:pt x="286" y="376"/>
                  </a:lnTo>
                  <a:lnTo>
                    <a:pt x="306" y="402"/>
                  </a:lnTo>
                  <a:lnTo>
                    <a:pt x="306" y="399"/>
                  </a:lnTo>
                  <a:lnTo>
                    <a:pt x="307" y="391"/>
                  </a:lnTo>
                  <a:lnTo>
                    <a:pt x="310" y="378"/>
                  </a:lnTo>
                  <a:lnTo>
                    <a:pt x="316" y="365"/>
                  </a:lnTo>
                  <a:lnTo>
                    <a:pt x="326" y="351"/>
                  </a:lnTo>
                  <a:lnTo>
                    <a:pt x="338" y="341"/>
                  </a:lnTo>
                  <a:lnTo>
                    <a:pt x="358" y="335"/>
                  </a:lnTo>
                  <a:lnTo>
                    <a:pt x="383" y="335"/>
                  </a:lnTo>
                  <a:lnTo>
                    <a:pt x="384" y="335"/>
                  </a:lnTo>
                  <a:lnTo>
                    <a:pt x="385" y="336"/>
                  </a:lnTo>
                  <a:lnTo>
                    <a:pt x="389" y="337"/>
                  </a:lnTo>
                  <a:lnTo>
                    <a:pt x="391" y="338"/>
                  </a:lnTo>
                  <a:lnTo>
                    <a:pt x="390" y="316"/>
                  </a:lnTo>
                  <a:lnTo>
                    <a:pt x="386" y="295"/>
                  </a:lnTo>
                  <a:lnTo>
                    <a:pt x="378" y="278"/>
                  </a:lnTo>
                  <a:lnTo>
                    <a:pt x="365" y="264"/>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8" name="Freeform 33"/>
            <p:cNvSpPr>
              <a:spLocks/>
            </p:cNvSpPr>
            <p:nvPr/>
          </p:nvSpPr>
          <p:spPr bwMode="auto">
            <a:xfrm>
              <a:off x="1055" y="1707"/>
              <a:ext cx="32" cy="75"/>
            </a:xfrm>
            <a:custGeom>
              <a:avLst/>
              <a:gdLst>
                <a:gd name="T0" fmla="*/ 0 w 130"/>
                <a:gd name="T1" fmla="*/ 0 h 298"/>
                <a:gd name="T2" fmla="*/ 0 w 130"/>
                <a:gd name="T3" fmla="*/ 0 h 298"/>
                <a:gd name="T4" fmla="*/ 0 w 130"/>
                <a:gd name="T5" fmla="*/ 0 h 298"/>
                <a:gd name="T6" fmla="*/ 0 w 130"/>
                <a:gd name="T7" fmla="*/ 0 h 298"/>
                <a:gd name="T8" fmla="*/ 0 w 130"/>
                <a:gd name="T9" fmla="*/ 0 h 298"/>
                <a:gd name="T10" fmla="*/ 0 w 130"/>
                <a:gd name="T11" fmla="*/ 0 h 298"/>
                <a:gd name="T12" fmla="*/ 0 w 130"/>
                <a:gd name="T13" fmla="*/ 0 h 298"/>
                <a:gd name="T14" fmla="*/ 0 w 130"/>
                <a:gd name="T15" fmla="*/ 0 h 298"/>
                <a:gd name="T16" fmla="*/ 0 w 130"/>
                <a:gd name="T17" fmla="*/ 0 h 298"/>
                <a:gd name="T18" fmla="*/ 0 w 130"/>
                <a:gd name="T19" fmla="*/ 0 h 298"/>
                <a:gd name="T20" fmla="*/ 0 w 130"/>
                <a:gd name="T21" fmla="*/ 0 h 298"/>
                <a:gd name="T22" fmla="*/ 0 w 130"/>
                <a:gd name="T23" fmla="*/ 0 h 298"/>
                <a:gd name="T24" fmla="*/ 0 w 130"/>
                <a:gd name="T25" fmla="*/ 0 h 298"/>
                <a:gd name="T26" fmla="*/ 0 w 130"/>
                <a:gd name="T27" fmla="*/ 0 h 298"/>
                <a:gd name="T28" fmla="*/ 0 w 130"/>
                <a:gd name="T29" fmla="*/ 0 h 298"/>
                <a:gd name="T30" fmla="*/ 0 w 130"/>
                <a:gd name="T31" fmla="*/ 0 h 298"/>
                <a:gd name="T32" fmla="*/ 0 w 130"/>
                <a:gd name="T33" fmla="*/ 0 h 298"/>
                <a:gd name="T34" fmla="*/ 0 w 130"/>
                <a:gd name="T35" fmla="*/ 0 h 298"/>
                <a:gd name="T36" fmla="*/ 0 w 130"/>
                <a:gd name="T37" fmla="*/ 0 h 298"/>
                <a:gd name="T38" fmla="*/ 0 w 130"/>
                <a:gd name="T39" fmla="*/ 0 h 298"/>
                <a:gd name="T40" fmla="*/ 0 w 130"/>
                <a:gd name="T41" fmla="*/ 0 h 298"/>
                <a:gd name="T42" fmla="*/ 0 w 130"/>
                <a:gd name="T43" fmla="*/ 0 h 298"/>
                <a:gd name="T44" fmla="*/ 0 w 130"/>
                <a:gd name="T45" fmla="*/ 0 h 298"/>
                <a:gd name="T46" fmla="*/ 0 w 130"/>
                <a:gd name="T47" fmla="*/ 0 h 298"/>
                <a:gd name="T48" fmla="*/ 0 w 130"/>
                <a:gd name="T49" fmla="*/ 0 h 298"/>
                <a:gd name="T50" fmla="*/ 0 w 130"/>
                <a:gd name="T51" fmla="*/ 0 h 298"/>
                <a:gd name="T52" fmla="*/ 0 w 130"/>
                <a:gd name="T53" fmla="*/ 0 h 298"/>
                <a:gd name="T54" fmla="*/ 0 w 130"/>
                <a:gd name="T55" fmla="*/ 0 h 298"/>
                <a:gd name="T56" fmla="*/ 0 w 130"/>
                <a:gd name="T57" fmla="*/ 0 h 298"/>
                <a:gd name="T58" fmla="*/ 0 w 130"/>
                <a:gd name="T59" fmla="*/ 0 h 298"/>
                <a:gd name="T60" fmla="*/ 0 w 130"/>
                <a:gd name="T61" fmla="*/ 0 h 298"/>
                <a:gd name="T62" fmla="*/ 0 w 130"/>
                <a:gd name="T63" fmla="*/ 0 h 298"/>
                <a:gd name="T64" fmla="*/ 0 w 130"/>
                <a:gd name="T65" fmla="*/ 0 h 298"/>
                <a:gd name="T66" fmla="*/ 0 w 130"/>
                <a:gd name="T67" fmla="*/ 0 h 298"/>
                <a:gd name="T68" fmla="*/ 0 w 130"/>
                <a:gd name="T69" fmla="*/ 0 h 298"/>
                <a:gd name="T70" fmla="*/ 0 w 130"/>
                <a:gd name="T71" fmla="*/ 0 h 298"/>
                <a:gd name="T72" fmla="*/ 0 w 130"/>
                <a:gd name="T73" fmla="*/ 0 h 298"/>
                <a:gd name="T74" fmla="*/ 0 w 130"/>
                <a:gd name="T75" fmla="*/ 0 h 298"/>
                <a:gd name="T76" fmla="*/ 0 w 130"/>
                <a:gd name="T77" fmla="*/ 0 h 298"/>
                <a:gd name="T78" fmla="*/ 0 w 130"/>
                <a:gd name="T79" fmla="*/ 0 h 298"/>
                <a:gd name="T80" fmla="*/ 0 w 130"/>
                <a:gd name="T81" fmla="*/ 0 h 2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0"/>
                <a:gd name="T124" fmla="*/ 0 h 298"/>
                <a:gd name="T125" fmla="*/ 130 w 130"/>
                <a:gd name="T126" fmla="*/ 298 h 2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0" h="298">
                  <a:moveTo>
                    <a:pt x="62" y="0"/>
                  </a:moveTo>
                  <a:lnTo>
                    <a:pt x="50" y="14"/>
                  </a:lnTo>
                  <a:lnTo>
                    <a:pt x="39" y="31"/>
                  </a:lnTo>
                  <a:lnTo>
                    <a:pt x="27" y="52"/>
                  </a:lnTo>
                  <a:lnTo>
                    <a:pt x="15" y="77"/>
                  </a:lnTo>
                  <a:lnTo>
                    <a:pt x="7" y="106"/>
                  </a:lnTo>
                  <a:lnTo>
                    <a:pt x="1" y="137"/>
                  </a:lnTo>
                  <a:lnTo>
                    <a:pt x="0" y="174"/>
                  </a:lnTo>
                  <a:lnTo>
                    <a:pt x="4" y="213"/>
                  </a:lnTo>
                  <a:lnTo>
                    <a:pt x="12" y="219"/>
                  </a:lnTo>
                  <a:lnTo>
                    <a:pt x="19" y="227"/>
                  </a:lnTo>
                  <a:lnTo>
                    <a:pt x="26" y="239"/>
                  </a:lnTo>
                  <a:lnTo>
                    <a:pt x="31" y="252"/>
                  </a:lnTo>
                  <a:lnTo>
                    <a:pt x="38" y="270"/>
                  </a:lnTo>
                  <a:lnTo>
                    <a:pt x="46" y="283"/>
                  </a:lnTo>
                  <a:lnTo>
                    <a:pt x="53" y="293"/>
                  </a:lnTo>
                  <a:lnTo>
                    <a:pt x="59" y="297"/>
                  </a:lnTo>
                  <a:lnTo>
                    <a:pt x="64" y="298"/>
                  </a:lnTo>
                  <a:lnTo>
                    <a:pt x="68" y="296"/>
                  </a:lnTo>
                  <a:lnTo>
                    <a:pt x="69" y="290"/>
                  </a:lnTo>
                  <a:lnTo>
                    <a:pt x="68" y="282"/>
                  </a:lnTo>
                  <a:lnTo>
                    <a:pt x="68" y="272"/>
                  </a:lnTo>
                  <a:lnTo>
                    <a:pt x="70" y="259"/>
                  </a:lnTo>
                  <a:lnTo>
                    <a:pt x="75" y="246"/>
                  </a:lnTo>
                  <a:lnTo>
                    <a:pt x="82" y="233"/>
                  </a:lnTo>
                  <a:lnTo>
                    <a:pt x="88" y="220"/>
                  </a:lnTo>
                  <a:lnTo>
                    <a:pt x="94" y="211"/>
                  </a:lnTo>
                  <a:lnTo>
                    <a:pt x="98" y="204"/>
                  </a:lnTo>
                  <a:lnTo>
                    <a:pt x="99" y="202"/>
                  </a:lnTo>
                  <a:lnTo>
                    <a:pt x="115" y="188"/>
                  </a:lnTo>
                  <a:lnTo>
                    <a:pt x="124" y="164"/>
                  </a:lnTo>
                  <a:lnTo>
                    <a:pt x="129" y="135"/>
                  </a:lnTo>
                  <a:lnTo>
                    <a:pt x="130" y="102"/>
                  </a:lnTo>
                  <a:lnTo>
                    <a:pt x="129" y="90"/>
                  </a:lnTo>
                  <a:lnTo>
                    <a:pt x="124" y="77"/>
                  </a:lnTo>
                  <a:lnTo>
                    <a:pt x="118" y="63"/>
                  </a:lnTo>
                  <a:lnTo>
                    <a:pt x="110" y="49"/>
                  </a:lnTo>
                  <a:lnTo>
                    <a:pt x="99" y="36"/>
                  </a:lnTo>
                  <a:lnTo>
                    <a:pt x="89" y="23"/>
                  </a:lnTo>
                  <a:lnTo>
                    <a:pt x="76" y="11"/>
                  </a:lnTo>
                  <a:lnTo>
                    <a:pt x="62" y="0"/>
                  </a:lnTo>
                  <a:close/>
                </a:path>
              </a:pathLst>
            </a:custGeom>
            <a:solidFill>
              <a:srgbClr val="BF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39" name="Freeform 34"/>
            <p:cNvSpPr>
              <a:spLocks/>
            </p:cNvSpPr>
            <p:nvPr/>
          </p:nvSpPr>
          <p:spPr bwMode="auto">
            <a:xfrm>
              <a:off x="1033" y="1701"/>
              <a:ext cx="38" cy="60"/>
            </a:xfrm>
            <a:custGeom>
              <a:avLst/>
              <a:gdLst>
                <a:gd name="T0" fmla="*/ 0 w 149"/>
                <a:gd name="T1" fmla="*/ 0 h 239"/>
                <a:gd name="T2" fmla="*/ 0 w 149"/>
                <a:gd name="T3" fmla="*/ 0 h 239"/>
                <a:gd name="T4" fmla="*/ 0 w 149"/>
                <a:gd name="T5" fmla="*/ 0 h 239"/>
                <a:gd name="T6" fmla="*/ 0 w 149"/>
                <a:gd name="T7" fmla="*/ 0 h 239"/>
                <a:gd name="T8" fmla="*/ 0 w 149"/>
                <a:gd name="T9" fmla="*/ 0 h 239"/>
                <a:gd name="T10" fmla="*/ 0 w 149"/>
                <a:gd name="T11" fmla="*/ 0 h 239"/>
                <a:gd name="T12" fmla="*/ 0 w 149"/>
                <a:gd name="T13" fmla="*/ 0 h 239"/>
                <a:gd name="T14" fmla="*/ 0 w 149"/>
                <a:gd name="T15" fmla="*/ 0 h 239"/>
                <a:gd name="T16" fmla="*/ 0 w 149"/>
                <a:gd name="T17" fmla="*/ 0 h 239"/>
                <a:gd name="T18" fmla="*/ 0 w 149"/>
                <a:gd name="T19" fmla="*/ 0 h 239"/>
                <a:gd name="T20" fmla="*/ 0 w 149"/>
                <a:gd name="T21" fmla="*/ 0 h 239"/>
                <a:gd name="T22" fmla="*/ 0 w 149"/>
                <a:gd name="T23" fmla="*/ 0 h 239"/>
                <a:gd name="T24" fmla="*/ 0 w 149"/>
                <a:gd name="T25" fmla="*/ 0 h 239"/>
                <a:gd name="T26" fmla="*/ 0 w 149"/>
                <a:gd name="T27" fmla="*/ 0 h 239"/>
                <a:gd name="T28" fmla="*/ 0 w 149"/>
                <a:gd name="T29" fmla="*/ 0 h 239"/>
                <a:gd name="T30" fmla="*/ 0 w 149"/>
                <a:gd name="T31" fmla="*/ 0 h 239"/>
                <a:gd name="T32" fmla="*/ 0 w 149"/>
                <a:gd name="T33" fmla="*/ 0 h 239"/>
                <a:gd name="T34" fmla="*/ 0 w 149"/>
                <a:gd name="T35" fmla="*/ 0 h 239"/>
                <a:gd name="T36" fmla="*/ 0 w 149"/>
                <a:gd name="T37" fmla="*/ 0 h 239"/>
                <a:gd name="T38" fmla="*/ 0 w 149"/>
                <a:gd name="T39" fmla="*/ 0 h 239"/>
                <a:gd name="T40" fmla="*/ 0 w 149"/>
                <a:gd name="T41" fmla="*/ 0 h 239"/>
                <a:gd name="T42" fmla="*/ 0 w 149"/>
                <a:gd name="T43" fmla="*/ 0 h 239"/>
                <a:gd name="T44" fmla="*/ 0 w 149"/>
                <a:gd name="T45" fmla="*/ 0 h 239"/>
                <a:gd name="T46" fmla="*/ 0 w 149"/>
                <a:gd name="T47" fmla="*/ 0 h 239"/>
                <a:gd name="T48" fmla="*/ 0 w 149"/>
                <a:gd name="T49" fmla="*/ 0 h 239"/>
                <a:gd name="T50" fmla="*/ 0 w 149"/>
                <a:gd name="T51" fmla="*/ 0 h 239"/>
                <a:gd name="T52" fmla="*/ 0 w 149"/>
                <a:gd name="T53" fmla="*/ 0 h 239"/>
                <a:gd name="T54" fmla="*/ 0 w 149"/>
                <a:gd name="T55" fmla="*/ 0 h 239"/>
                <a:gd name="T56" fmla="*/ 0 w 149"/>
                <a:gd name="T57" fmla="*/ 0 h 239"/>
                <a:gd name="T58" fmla="*/ 0 w 149"/>
                <a:gd name="T59" fmla="*/ 0 h 239"/>
                <a:gd name="T60" fmla="*/ 0 w 149"/>
                <a:gd name="T61" fmla="*/ 0 h 239"/>
                <a:gd name="T62" fmla="*/ 0 w 149"/>
                <a:gd name="T63" fmla="*/ 0 h 239"/>
                <a:gd name="T64" fmla="*/ 0 w 149"/>
                <a:gd name="T65" fmla="*/ 0 h 239"/>
                <a:gd name="T66" fmla="*/ 0 w 149"/>
                <a:gd name="T67" fmla="*/ 0 h 239"/>
                <a:gd name="T68" fmla="*/ 0 w 149"/>
                <a:gd name="T69" fmla="*/ 0 h 239"/>
                <a:gd name="T70" fmla="*/ 0 w 149"/>
                <a:gd name="T71" fmla="*/ 0 h 239"/>
                <a:gd name="T72" fmla="*/ 0 w 149"/>
                <a:gd name="T73" fmla="*/ 0 h 239"/>
                <a:gd name="T74" fmla="*/ 0 w 149"/>
                <a:gd name="T75" fmla="*/ 0 h 239"/>
                <a:gd name="T76" fmla="*/ 0 w 149"/>
                <a:gd name="T77" fmla="*/ 0 h 239"/>
                <a:gd name="T78" fmla="*/ 0 w 149"/>
                <a:gd name="T79" fmla="*/ 0 h 239"/>
                <a:gd name="T80" fmla="*/ 0 w 149"/>
                <a:gd name="T81" fmla="*/ 0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239"/>
                <a:gd name="T125" fmla="*/ 149 w 149"/>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239">
                  <a:moveTo>
                    <a:pt x="149" y="26"/>
                  </a:moveTo>
                  <a:lnTo>
                    <a:pt x="144" y="22"/>
                  </a:lnTo>
                  <a:lnTo>
                    <a:pt x="140" y="19"/>
                  </a:lnTo>
                  <a:lnTo>
                    <a:pt x="135" y="16"/>
                  </a:lnTo>
                  <a:lnTo>
                    <a:pt x="130" y="13"/>
                  </a:lnTo>
                  <a:lnTo>
                    <a:pt x="126" y="11"/>
                  </a:lnTo>
                  <a:lnTo>
                    <a:pt x="121" y="8"/>
                  </a:lnTo>
                  <a:lnTo>
                    <a:pt x="116" y="6"/>
                  </a:lnTo>
                  <a:lnTo>
                    <a:pt x="112" y="4"/>
                  </a:lnTo>
                  <a:lnTo>
                    <a:pt x="93" y="0"/>
                  </a:lnTo>
                  <a:lnTo>
                    <a:pt x="77" y="2"/>
                  </a:lnTo>
                  <a:lnTo>
                    <a:pt x="61" y="11"/>
                  </a:lnTo>
                  <a:lnTo>
                    <a:pt x="46" y="21"/>
                  </a:lnTo>
                  <a:lnTo>
                    <a:pt x="33" y="35"/>
                  </a:lnTo>
                  <a:lnTo>
                    <a:pt x="23" y="51"/>
                  </a:lnTo>
                  <a:lnTo>
                    <a:pt x="14" y="68"/>
                  </a:lnTo>
                  <a:lnTo>
                    <a:pt x="5" y="85"/>
                  </a:lnTo>
                  <a:lnTo>
                    <a:pt x="1" y="104"/>
                  </a:lnTo>
                  <a:lnTo>
                    <a:pt x="0" y="127"/>
                  </a:lnTo>
                  <a:lnTo>
                    <a:pt x="2" y="153"/>
                  </a:lnTo>
                  <a:lnTo>
                    <a:pt x="8" y="179"/>
                  </a:lnTo>
                  <a:lnTo>
                    <a:pt x="14" y="201"/>
                  </a:lnTo>
                  <a:lnTo>
                    <a:pt x="22" y="219"/>
                  </a:lnTo>
                  <a:lnTo>
                    <a:pt x="30" y="231"/>
                  </a:lnTo>
                  <a:lnTo>
                    <a:pt x="37" y="233"/>
                  </a:lnTo>
                  <a:lnTo>
                    <a:pt x="42" y="232"/>
                  </a:lnTo>
                  <a:lnTo>
                    <a:pt x="47" y="231"/>
                  </a:lnTo>
                  <a:lnTo>
                    <a:pt x="54" y="230"/>
                  </a:lnTo>
                  <a:lnTo>
                    <a:pt x="61" y="230"/>
                  </a:lnTo>
                  <a:lnTo>
                    <a:pt x="68" y="231"/>
                  </a:lnTo>
                  <a:lnTo>
                    <a:pt x="76" y="232"/>
                  </a:lnTo>
                  <a:lnTo>
                    <a:pt x="84" y="236"/>
                  </a:lnTo>
                  <a:lnTo>
                    <a:pt x="91" y="239"/>
                  </a:lnTo>
                  <a:lnTo>
                    <a:pt x="87" y="200"/>
                  </a:lnTo>
                  <a:lnTo>
                    <a:pt x="88" y="163"/>
                  </a:lnTo>
                  <a:lnTo>
                    <a:pt x="94" y="132"/>
                  </a:lnTo>
                  <a:lnTo>
                    <a:pt x="102" y="103"/>
                  </a:lnTo>
                  <a:lnTo>
                    <a:pt x="114" y="78"/>
                  </a:lnTo>
                  <a:lnTo>
                    <a:pt x="126" y="57"/>
                  </a:lnTo>
                  <a:lnTo>
                    <a:pt x="137" y="40"/>
                  </a:lnTo>
                  <a:lnTo>
                    <a:pt x="149" y="26"/>
                  </a:lnTo>
                  <a:close/>
                </a:path>
              </a:pathLst>
            </a:custGeom>
            <a:solidFill>
              <a:srgbClr val="A84F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0" name="Freeform 35"/>
            <p:cNvSpPr>
              <a:spLocks/>
            </p:cNvSpPr>
            <p:nvPr/>
          </p:nvSpPr>
          <p:spPr bwMode="auto">
            <a:xfrm>
              <a:off x="854" y="1699"/>
              <a:ext cx="34" cy="80"/>
            </a:xfrm>
            <a:custGeom>
              <a:avLst/>
              <a:gdLst>
                <a:gd name="T0" fmla="*/ 0 w 136"/>
                <a:gd name="T1" fmla="*/ 0 h 321"/>
                <a:gd name="T2" fmla="*/ 0 w 136"/>
                <a:gd name="T3" fmla="*/ 0 h 321"/>
                <a:gd name="T4" fmla="*/ 0 w 136"/>
                <a:gd name="T5" fmla="*/ 0 h 321"/>
                <a:gd name="T6" fmla="*/ 0 w 136"/>
                <a:gd name="T7" fmla="*/ 0 h 321"/>
                <a:gd name="T8" fmla="*/ 0 w 136"/>
                <a:gd name="T9" fmla="*/ 0 h 321"/>
                <a:gd name="T10" fmla="*/ 0 w 136"/>
                <a:gd name="T11" fmla="*/ 0 h 321"/>
                <a:gd name="T12" fmla="*/ 0 w 136"/>
                <a:gd name="T13" fmla="*/ 0 h 321"/>
                <a:gd name="T14" fmla="*/ 0 w 136"/>
                <a:gd name="T15" fmla="*/ 0 h 321"/>
                <a:gd name="T16" fmla="*/ 0 w 136"/>
                <a:gd name="T17" fmla="*/ 0 h 321"/>
                <a:gd name="T18" fmla="*/ 0 w 136"/>
                <a:gd name="T19" fmla="*/ 0 h 321"/>
                <a:gd name="T20" fmla="*/ 0 w 136"/>
                <a:gd name="T21" fmla="*/ 0 h 321"/>
                <a:gd name="T22" fmla="*/ 0 w 136"/>
                <a:gd name="T23" fmla="*/ 0 h 321"/>
                <a:gd name="T24" fmla="*/ 0 w 136"/>
                <a:gd name="T25" fmla="*/ 0 h 321"/>
                <a:gd name="T26" fmla="*/ 0 w 136"/>
                <a:gd name="T27" fmla="*/ 0 h 321"/>
                <a:gd name="T28" fmla="*/ 0 w 136"/>
                <a:gd name="T29" fmla="*/ 0 h 321"/>
                <a:gd name="T30" fmla="*/ 0 w 136"/>
                <a:gd name="T31" fmla="*/ 0 h 321"/>
                <a:gd name="T32" fmla="*/ 0 w 136"/>
                <a:gd name="T33" fmla="*/ 0 h 321"/>
                <a:gd name="T34" fmla="*/ 0 w 136"/>
                <a:gd name="T35" fmla="*/ 0 h 321"/>
                <a:gd name="T36" fmla="*/ 0 w 136"/>
                <a:gd name="T37" fmla="*/ 0 h 321"/>
                <a:gd name="T38" fmla="*/ 0 w 136"/>
                <a:gd name="T39" fmla="*/ 0 h 321"/>
                <a:gd name="T40" fmla="*/ 0 w 136"/>
                <a:gd name="T41" fmla="*/ 0 h 321"/>
                <a:gd name="T42" fmla="*/ 0 w 136"/>
                <a:gd name="T43" fmla="*/ 0 h 321"/>
                <a:gd name="T44" fmla="*/ 0 w 136"/>
                <a:gd name="T45" fmla="*/ 0 h 321"/>
                <a:gd name="T46" fmla="*/ 0 w 136"/>
                <a:gd name="T47" fmla="*/ 0 h 321"/>
                <a:gd name="T48" fmla="*/ 0 w 136"/>
                <a:gd name="T49" fmla="*/ 0 h 321"/>
                <a:gd name="T50" fmla="*/ 0 w 136"/>
                <a:gd name="T51" fmla="*/ 0 h 321"/>
                <a:gd name="T52" fmla="*/ 0 w 136"/>
                <a:gd name="T53" fmla="*/ 0 h 321"/>
                <a:gd name="T54" fmla="*/ 0 w 136"/>
                <a:gd name="T55" fmla="*/ 0 h 321"/>
                <a:gd name="T56" fmla="*/ 0 w 136"/>
                <a:gd name="T57" fmla="*/ 0 h 321"/>
                <a:gd name="T58" fmla="*/ 0 w 136"/>
                <a:gd name="T59" fmla="*/ 0 h 321"/>
                <a:gd name="T60" fmla="*/ 0 w 136"/>
                <a:gd name="T61" fmla="*/ 0 h 321"/>
                <a:gd name="T62" fmla="*/ 0 w 136"/>
                <a:gd name="T63" fmla="*/ 0 h 321"/>
                <a:gd name="T64" fmla="*/ 0 w 136"/>
                <a:gd name="T65" fmla="*/ 0 h 321"/>
                <a:gd name="T66" fmla="*/ 0 w 136"/>
                <a:gd name="T67" fmla="*/ 0 h 321"/>
                <a:gd name="T68" fmla="*/ 0 w 136"/>
                <a:gd name="T69" fmla="*/ 0 h 321"/>
                <a:gd name="T70" fmla="*/ 0 w 136"/>
                <a:gd name="T71" fmla="*/ 0 h 321"/>
                <a:gd name="T72" fmla="*/ 0 w 136"/>
                <a:gd name="T73" fmla="*/ 0 h 3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321"/>
                <a:gd name="T113" fmla="*/ 136 w 136"/>
                <a:gd name="T114" fmla="*/ 321 h 3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321">
                  <a:moveTo>
                    <a:pt x="136" y="118"/>
                  </a:moveTo>
                  <a:lnTo>
                    <a:pt x="136" y="112"/>
                  </a:lnTo>
                  <a:lnTo>
                    <a:pt x="135" y="98"/>
                  </a:lnTo>
                  <a:lnTo>
                    <a:pt x="133" y="77"/>
                  </a:lnTo>
                  <a:lnTo>
                    <a:pt x="126" y="55"/>
                  </a:lnTo>
                  <a:lnTo>
                    <a:pt x="114" y="33"/>
                  </a:lnTo>
                  <a:lnTo>
                    <a:pt x="97" y="14"/>
                  </a:lnTo>
                  <a:lnTo>
                    <a:pt x="71" y="1"/>
                  </a:lnTo>
                  <a:lnTo>
                    <a:pt x="37" y="0"/>
                  </a:lnTo>
                  <a:lnTo>
                    <a:pt x="32" y="1"/>
                  </a:lnTo>
                  <a:lnTo>
                    <a:pt x="26" y="2"/>
                  </a:lnTo>
                  <a:lnTo>
                    <a:pt x="22" y="2"/>
                  </a:lnTo>
                  <a:lnTo>
                    <a:pt x="17" y="3"/>
                  </a:lnTo>
                  <a:lnTo>
                    <a:pt x="12" y="5"/>
                  </a:lnTo>
                  <a:lnTo>
                    <a:pt x="8" y="7"/>
                  </a:lnTo>
                  <a:lnTo>
                    <a:pt x="3" y="8"/>
                  </a:lnTo>
                  <a:lnTo>
                    <a:pt x="0" y="10"/>
                  </a:lnTo>
                  <a:lnTo>
                    <a:pt x="3" y="68"/>
                  </a:lnTo>
                  <a:lnTo>
                    <a:pt x="11" y="119"/>
                  </a:lnTo>
                  <a:lnTo>
                    <a:pt x="23" y="166"/>
                  </a:lnTo>
                  <a:lnTo>
                    <a:pt x="36" y="205"/>
                  </a:lnTo>
                  <a:lnTo>
                    <a:pt x="52" y="241"/>
                  </a:lnTo>
                  <a:lnTo>
                    <a:pt x="70" y="272"/>
                  </a:lnTo>
                  <a:lnTo>
                    <a:pt x="88" y="299"/>
                  </a:lnTo>
                  <a:lnTo>
                    <a:pt x="107" y="321"/>
                  </a:lnTo>
                  <a:lnTo>
                    <a:pt x="111" y="301"/>
                  </a:lnTo>
                  <a:lnTo>
                    <a:pt x="114" y="283"/>
                  </a:lnTo>
                  <a:lnTo>
                    <a:pt x="118" y="272"/>
                  </a:lnTo>
                  <a:lnTo>
                    <a:pt x="119" y="267"/>
                  </a:lnTo>
                  <a:lnTo>
                    <a:pt x="118" y="262"/>
                  </a:lnTo>
                  <a:lnTo>
                    <a:pt x="114" y="252"/>
                  </a:lnTo>
                  <a:lnTo>
                    <a:pt x="112" y="234"/>
                  </a:lnTo>
                  <a:lnTo>
                    <a:pt x="109" y="213"/>
                  </a:lnTo>
                  <a:lnTo>
                    <a:pt x="109" y="190"/>
                  </a:lnTo>
                  <a:lnTo>
                    <a:pt x="113" y="164"/>
                  </a:lnTo>
                  <a:lnTo>
                    <a:pt x="121" y="140"/>
                  </a:lnTo>
                  <a:lnTo>
                    <a:pt x="136" y="118"/>
                  </a:lnTo>
                  <a:close/>
                </a:path>
              </a:pathLst>
            </a:custGeom>
            <a:solidFill>
              <a:srgbClr val="E28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1" name="Freeform 36"/>
            <p:cNvSpPr>
              <a:spLocks/>
            </p:cNvSpPr>
            <p:nvPr/>
          </p:nvSpPr>
          <p:spPr bwMode="auto">
            <a:xfrm>
              <a:off x="839" y="1702"/>
              <a:ext cx="42" cy="90"/>
            </a:xfrm>
            <a:custGeom>
              <a:avLst/>
              <a:gdLst>
                <a:gd name="T0" fmla="*/ 0 w 167"/>
                <a:gd name="T1" fmla="*/ 0 h 363"/>
                <a:gd name="T2" fmla="*/ 0 w 167"/>
                <a:gd name="T3" fmla="*/ 0 h 363"/>
                <a:gd name="T4" fmla="*/ 0 w 167"/>
                <a:gd name="T5" fmla="*/ 0 h 363"/>
                <a:gd name="T6" fmla="*/ 0 w 167"/>
                <a:gd name="T7" fmla="*/ 0 h 363"/>
                <a:gd name="T8" fmla="*/ 0 w 167"/>
                <a:gd name="T9" fmla="*/ 0 h 363"/>
                <a:gd name="T10" fmla="*/ 0 w 167"/>
                <a:gd name="T11" fmla="*/ 0 h 363"/>
                <a:gd name="T12" fmla="*/ 0 w 167"/>
                <a:gd name="T13" fmla="*/ 0 h 363"/>
                <a:gd name="T14" fmla="*/ 0 w 167"/>
                <a:gd name="T15" fmla="*/ 0 h 363"/>
                <a:gd name="T16" fmla="*/ 0 w 167"/>
                <a:gd name="T17" fmla="*/ 0 h 363"/>
                <a:gd name="T18" fmla="*/ 0 w 167"/>
                <a:gd name="T19" fmla="*/ 0 h 363"/>
                <a:gd name="T20" fmla="*/ 0 w 167"/>
                <a:gd name="T21" fmla="*/ 0 h 363"/>
                <a:gd name="T22" fmla="*/ 0 w 167"/>
                <a:gd name="T23" fmla="*/ 0 h 363"/>
                <a:gd name="T24" fmla="*/ 0 w 167"/>
                <a:gd name="T25" fmla="*/ 0 h 363"/>
                <a:gd name="T26" fmla="*/ 0 w 167"/>
                <a:gd name="T27" fmla="*/ 0 h 363"/>
                <a:gd name="T28" fmla="*/ 0 w 167"/>
                <a:gd name="T29" fmla="*/ 0 h 363"/>
                <a:gd name="T30" fmla="*/ 0 w 167"/>
                <a:gd name="T31" fmla="*/ 0 h 363"/>
                <a:gd name="T32" fmla="*/ 0 w 167"/>
                <a:gd name="T33" fmla="*/ 0 h 363"/>
                <a:gd name="T34" fmla="*/ 0 w 167"/>
                <a:gd name="T35" fmla="*/ 0 h 363"/>
                <a:gd name="T36" fmla="*/ 0 w 167"/>
                <a:gd name="T37" fmla="*/ 0 h 363"/>
                <a:gd name="T38" fmla="*/ 0 w 167"/>
                <a:gd name="T39" fmla="*/ 0 h 363"/>
                <a:gd name="T40" fmla="*/ 0 w 167"/>
                <a:gd name="T41" fmla="*/ 0 h 363"/>
                <a:gd name="T42" fmla="*/ 0 w 167"/>
                <a:gd name="T43" fmla="*/ 0 h 363"/>
                <a:gd name="T44" fmla="*/ 0 w 167"/>
                <a:gd name="T45" fmla="*/ 0 h 363"/>
                <a:gd name="T46" fmla="*/ 0 w 167"/>
                <a:gd name="T47" fmla="*/ 0 h 363"/>
                <a:gd name="T48" fmla="*/ 0 w 167"/>
                <a:gd name="T49" fmla="*/ 0 h 363"/>
                <a:gd name="T50" fmla="*/ 0 w 167"/>
                <a:gd name="T51" fmla="*/ 0 h 363"/>
                <a:gd name="T52" fmla="*/ 0 w 167"/>
                <a:gd name="T53" fmla="*/ 0 h 363"/>
                <a:gd name="T54" fmla="*/ 0 w 167"/>
                <a:gd name="T55" fmla="*/ 0 h 363"/>
                <a:gd name="T56" fmla="*/ 0 w 167"/>
                <a:gd name="T57" fmla="*/ 0 h 3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363"/>
                <a:gd name="T89" fmla="*/ 167 w 167"/>
                <a:gd name="T90" fmla="*/ 363 h 3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363">
                  <a:moveTo>
                    <a:pt x="60" y="251"/>
                  </a:moveTo>
                  <a:lnTo>
                    <a:pt x="92" y="299"/>
                  </a:lnTo>
                  <a:lnTo>
                    <a:pt x="118" y="332"/>
                  </a:lnTo>
                  <a:lnTo>
                    <a:pt x="137" y="352"/>
                  </a:lnTo>
                  <a:lnTo>
                    <a:pt x="150" y="362"/>
                  </a:lnTo>
                  <a:lnTo>
                    <a:pt x="158" y="363"/>
                  </a:lnTo>
                  <a:lnTo>
                    <a:pt x="162" y="359"/>
                  </a:lnTo>
                  <a:lnTo>
                    <a:pt x="165" y="349"/>
                  </a:lnTo>
                  <a:lnTo>
                    <a:pt x="165" y="338"/>
                  </a:lnTo>
                  <a:lnTo>
                    <a:pt x="165" y="331"/>
                  </a:lnTo>
                  <a:lnTo>
                    <a:pt x="166" y="324"/>
                  </a:lnTo>
                  <a:lnTo>
                    <a:pt x="166" y="318"/>
                  </a:lnTo>
                  <a:lnTo>
                    <a:pt x="167" y="311"/>
                  </a:lnTo>
                  <a:lnTo>
                    <a:pt x="148" y="289"/>
                  </a:lnTo>
                  <a:lnTo>
                    <a:pt x="130" y="262"/>
                  </a:lnTo>
                  <a:lnTo>
                    <a:pt x="112" y="231"/>
                  </a:lnTo>
                  <a:lnTo>
                    <a:pt x="96" y="195"/>
                  </a:lnTo>
                  <a:lnTo>
                    <a:pt x="83" y="156"/>
                  </a:lnTo>
                  <a:lnTo>
                    <a:pt x="71" y="109"/>
                  </a:lnTo>
                  <a:lnTo>
                    <a:pt x="63" y="58"/>
                  </a:lnTo>
                  <a:lnTo>
                    <a:pt x="60" y="0"/>
                  </a:lnTo>
                  <a:lnTo>
                    <a:pt x="35" y="14"/>
                  </a:lnTo>
                  <a:lnTo>
                    <a:pt x="16" y="34"/>
                  </a:lnTo>
                  <a:lnTo>
                    <a:pt x="5" y="59"/>
                  </a:lnTo>
                  <a:lnTo>
                    <a:pt x="0" y="89"/>
                  </a:lnTo>
                  <a:lnTo>
                    <a:pt x="2" y="123"/>
                  </a:lnTo>
                  <a:lnTo>
                    <a:pt x="13" y="161"/>
                  </a:lnTo>
                  <a:lnTo>
                    <a:pt x="32" y="205"/>
                  </a:lnTo>
                  <a:lnTo>
                    <a:pt x="60" y="251"/>
                  </a:lnTo>
                  <a:close/>
                </a:path>
              </a:pathLst>
            </a:custGeom>
            <a:solidFill>
              <a:srgbClr val="BF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2" name="Freeform 37"/>
            <p:cNvSpPr>
              <a:spLocks/>
            </p:cNvSpPr>
            <p:nvPr/>
          </p:nvSpPr>
          <p:spPr bwMode="auto">
            <a:xfrm>
              <a:off x="915" y="1859"/>
              <a:ext cx="43" cy="47"/>
            </a:xfrm>
            <a:custGeom>
              <a:avLst/>
              <a:gdLst>
                <a:gd name="T0" fmla="*/ 0 w 173"/>
                <a:gd name="T1" fmla="*/ 0 h 187"/>
                <a:gd name="T2" fmla="*/ 0 w 173"/>
                <a:gd name="T3" fmla="*/ 0 h 187"/>
                <a:gd name="T4" fmla="*/ 0 w 173"/>
                <a:gd name="T5" fmla="*/ 0 h 187"/>
                <a:gd name="T6" fmla="*/ 0 w 173"/>
                <a:gd name="T7" fmla="*/ 0 h 187"/>
                <a:gd name="T8" fmla="*/ 0 w 173"/>
                <a:gd name="T9" fmla="*/ 0 h 187"/>
                <a:gd name="T10" fmla="*/ 0 w 173"/>
                <a:gd name="T11" fmla="*/ 0 h 187"/>
                <a:gd name="T12" fmla="*/ 0 w 173"/>
                <a:gd name="T13" fmla="*/ 0 h 187"/>
                <a:gd name="T14" fmla="*/ 0 w 173"/>
                <a:gd name="T15" fmla="*/ 0 h 187"/>
                <a:gd name="T16" fmla="*/ 0 w 173"/>
                <a:gd name="T17" fmla="*/ 0 h 187"/>
                <a:gd name="T18" fmla="*/ 0 w 173"/>
                <a:gd name="T19" fmla="*/ 0 h 187"/>
                <a:gd name="T20" fmla="*/ 0 w 173"/>
                <a:gd name="T21" fmla="*/ 0 h 187"/>
                <a:gd name="T22" fmla="*/ 0 w 173"/>
                <a:gd name="T23" fmla="*/ 0 h 187"/>
                <a:gd name="T24" fmla="*/ 0 w 173"/>
                <a:gd name="T25" fmla="*/ 0 h 187"/>
                <a:gd name="T26" fmla="*/ 0 w 173"/>
                <a:gd name="T27" fmla="*/ 0 h 187"/>
                <a:gd name="T28" fmla="*/ 0 w 173"/>
                <a:gd name="T29" fmla="*/ 0 h 187"/>
                <a:gd name="T30" fmla="*/ 0 w 173"/>
                <a:gd name="T31" fmla="*/ 0 h 187"/>
                <a:gd name="T32" fmla="*/ 0 w 173"/>
                <a:gd name="T33" fmla="*/ 0 h 187"/>
                <a:gd name="T34" fmla="*/ 0 w 173"/>
                <a:gd name="T35" fmla="*/ 0 h 187"/>
                <a:gd name="T36" fmla="*/ 0 w 173"/>
                <a:gd name="T37" fmla="*/ 0 h 187"/>
                <a:gd name="T38" fmla="*/ 0 w 173"/>
                <a:gd name="T39" fmla="*/ 0 h 187"/>
                <a:gd name="T40" fmla="*/ 0 w 173"/>
                <a:gd name="T41" fmla="*/ 0 h 187"/>
                <a:gd name="T42" fmla="*/ 0 w 173"/>
                <a:gd name="T43" fmla="*/ 0 h 187"/>
                <a:gd name="T44" fmla="*/ 0 w 173"/>
                <a:gd name="T45" fmla="*/ 0 h 187"/>
                <a:gd name="T46" fmla="*/ 0 w 173"/>
                <a:gd name="T47" fmla="*/ 0 h 187"/>
                <a:gd name="T48" fmla="*/ 0 w 173"/>
                <a:gd name="T49" fmla="*/ 0 h 187"/>
                <a:gd name="T50" fmla="*/ 0 w 173"/>
                <a:gd name="T51" fmla="*/ 0 h 187"/>
                <a:gd name="T52" fmla="*/ 0 w 173"/>
                <a:gd name="T53" fmla="*/ 0 h 187"/>
                <a:gd name="T54" fmla="*/ 0 w 173"/>
                <a:gd name="T55" fmla="*/ 0 h 187"/>
                <a:gd name="T56" fmla="*/ 0 w 173"/>
                <a:gd name="T57" fmla="*/ 0 h 187"/>
                <a:gd name="T58" fmla="*/ 0 w 173"/>
                <a:gd name="T59" fmla="*/ 0 h 187"/>
                <a:gd name="T60" fmla="*/ 0 w 173"/>
                <a:gd name="T61" fmla="*/ 0 h 187"/>
                <a:gd name="T62" fmla="*/ 0 w 173"/>
                <a:gd name="T63" fmla="*/ 0 h 187"/>
                <a:gd name="T64" fmla="*/ 0 w 173"/>
                <a:gd name="T65" fmla="*/ 0 h 187"/>
                <a:gd name="T66" fmla="*/ 0 w 173"/>
                <a:gd name="T67" fmla="*/ 0 h 187"/>
                <a:gd name="T68" fmla="*/ 0 w 173"/>
                <a:gd name="T69" fmla="*/ 0 h 187"/>
                <a:gd name="T70" fmla="*/ 0 w 173"/>
                <a:gd name="T71" fmla="*/ 0 h 187"/>
                <a:gd name="T72" fmla="*/ 0 w 173"/>
                <a:gd name="T73" fmla="*/ 0 h 187"/>
                <a:gd name="T74" fmla="*/ 0 w 173"/>
                <a:gd name="T75" fmla="*/ 0 h 187"/>
                <a:gd name="T76" fmla="*/ 0 w 173"/>
                <a:gd name="T77" fmla="*/ 0 h 187"/>
                <a:gd name="T78" fmla="*/ 0 w 173"/>
                <a:gd name="T79" fmla="*/ 0 h 187"/>
                <a:gd name="T80" fmla="*/ 0 w 173"/>
                <a:gd name="T81" fmla="*/ 0 h 1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187"/>
                <a:gd name="T125" fmla="*/ 173 w 173"/>
                <a:gd name="T126" fmla="*/ 187 h 1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187">
                  <a:moveTo>
                    <a:pt x="0" y="10"/>
                  </a:moveTo>
                  <a:lnTo>
                    <a:pt x="2" y="10"/>
                  </a:lnTo>
                  <a:lnTo>
                    <a:pt x="8" y="11"/>
                  </a:lnTo>
                  <a:lnTo>
                    <a:pt x="16" y="12"/>
                  </a:lnTo>
                  <a:lnTo>
                    <a:pt x="25" y="14"/>
                  </a:lnTo>
                  <a:lnTo>
                    <a:pt x="36" y="14"/>
                  </a:lnTo>
                  <a:lnTo>
                    <a:pt x="48" y="12"/>
                  </a:lnTo>
                  <a:lnTo>
                    <a:pt x="57" y="10"/>
                  </a:lnTo>
                  <a:lnTo>
                    <a:pt x="65" y="7"/>
                  </a:lnTo>
                  <a:lnTo>
                    <a:pt x="76" y="2"/>
                  </a:lnTo>
                  <a:lnTo>
                    <a:pt x="91" y="0"/>
                  </a:lnTo>
                  <a:lnTo>
                    <a:pt x="110" y="0"/>
                  </a:lnTo>
                  <a:lnTo>
                    <a:pt x="129" y="7"/>
                  </a:lnTo>
                  <a:lnTo>
                    <a:pt x="148" y="21"/>
                  </a:lnTo>
                  <a:lnTo>
                    <a:pt x="162" y="43"/>
                  </a:lnTo>
                  <a:lnTo>
                    <a:pt x="171" y="77"/>
                  </a:lnTo>
                  <a:lnTo>
                    <a:pt x="173" y="122"/>
                  </a:lnTo>
                  <a:lnTo>
                    <a:pt x="170" y="131"/>
                  </a:lnTo>
                  <a:lnTo>
                    <a:pt x="164" y="151"/>
                  </a:lnTo>
                  <a:lnTo>
                    <a:pt x="162" y="173"/>
                  </a:lnTo>
                  <a:lnTo>
                    <a:pt x="168" y="187"/>
                  </a:lnTo>
                  <a:lnTo>
                    <a:pt x="166" y="187"/>
                  </a:lnTo>
                  <a:lnTo>
                    <a:pt x="157" y="186"/>
                  </a:lnTo>
                  <a:lnTo>
                    <a:pt x="146" y="184"/>
                  </a:lnTo>
                  <a:lnTo>
                    <a:pt x="133" y="182"/>
                  </a:lnTo>
                  <a:lnTo>
                    <a:pt x="118" y="180"/>
                  </a:lnTo>
                  <a:lnTo>
                    <a:pt x="103" y="178"/>
                  </a:lnTo>
                  <a:lnTo>
                    <a:pt x="90" y="176"/>
                  </a:lnTo>
                  <a:lnTo>
                    <a:pt x="79" y="173"/>
                  </a:lnTo>
                  <a:lnTo>
                    <a:pt x="70" y="170"/>
                  </a:lnTo>
                  <a:lnTo>
                    <a:pt x="60" y="165"/>
                  </a:lnTo>
                  <a:lnTo>
                    <a:pt x="51" y="158"/>
                  </a:lnTo>
                  <a:lnTo>
                    <a:pt x="43" y="150"/>
                  </a:lnTo>
                  <a:lnTo>
                    <a:pt x="35" y="142"/>
                  </a:lnTo>
                  <a:lnTo>
                    <a:pt x="29" y="134"/>
                  </a:lnTo>
                  <a:lnTo>
                    <a:pt x="24" y="124"/>
                  </a:lnTo>
                  <a:lnTo>
                    <a:pt x="23" y="117"/>
                  </a:lnTo>
                  <a:lnTo>
                    <a:pt x="23" y="95"/>
                  </a:lnTo>
                  <a:lnTo>
                    <a:pt x="21" y="61"/>
                  </a:lnTo>
                  <a:lnTo>
                    <a:pt x="14" y="30"/>
                  </a:lnTo>
                  <a:lnTo>
                    <a:pt x="0" y="10"/>
                  </a:lnTo>
                  <a:close/>
                </a:path>
              </a:pathLst>
            </a:custGeom>
            <a:solidFill>
              <a:srgbClr val="AF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3" name="Freeform 38"/>
            <p:cNvSpPr>
              <a:spLocks/>
            </p:cNvSpPr>
            <p:nvPr/>
          </p:nvSpPr>
          <p:spPr bwMode="auto">
            <a:xfrm>
              <a:off x="919" y="1863"/>
              <a:ext cx="36" cy="39"/>
            </a:xfrm>
            <a:custGeom>
              <a:avLst/>
              <a:gdLst>
                <a:gd name="T0" fmla="*/ 0 w 142"/>
                <a:gd name="T1" fmla="*/ 0 h 153"/>
                <a:gd name="T2" fmla="*/ 0 w 142"/>
                <a:gd name="T3" fmla="*/ 0 h 153"/>
                <a:gd name="T4" fmla="*/ 0 w 142"/>
                <a:gd name="T5" fmla="*/ 0 h 153"/>
                <a:gd name="T6" fmla="*/ 0 w 142"/>
                <a:gd name="T7" fmla="*/ 0 h 153"/>
                <a:gd name="T8" fmla="*/ 0 w 142"/>
                <a:gd name="T9" fmla="*/ 0 h 153"/>
                <a:gd name="T10" fmla="*/ 0 w 142"/>
                <a:gd name="T11" fmla="*/ 0 h 153"/>
                <a:gd name="T12" fmla="*/ 0 w 142"/>
                <a:gd name="T13" fmla="*/ 0 h 153"/>
                <a:gd name="T14" fmla="*/ 0 w 142"/>
                <a:gd name="T15" fmla="*/ 0 h 153"/>
                <a:gd name="T16" fmla="*/ 0 w 142"/>
                <a:gd name="T17" fmla="*/ 0 h 153"/>
                <a:gd name="T18" fmla="*/ 0 w 142"/>
                <a:gd name="T19" fmla="*/ 0 h 153"/>
                <a:gd name="T20" fmla="*/ 0 w 142"/>
                <a:gd name="T21" fmla="*/ 0 h 153"/>
                <a:gd name="T22" fmla="*/ 0 w 142"/>
                <a:gd name="T23" fmla="*/ 0 h 153"/>
                <a:gd name="T24" fmla="*/ 0 w 142"/>
                <a:gd name="T25" fmla="*/ 0 h 153"/>
                <a:gd name="T26" fmla="*/ 0 w 142"/>
                <a:gd name="T27" fmla="*/ 0 h 153"/>
                <a:gd name="T28" fmla="*/ 0 w 142"/>
                <a:gd name="T29" fmla="*/ 0 h 153"/>
                <a:gd name="T30" fmla="*/ 0 w 142"/>
                <a:gd name="T31" fmla="*/ 0 h 153"/>
                <a:gd name="T32" fmla="*/ 0 w 142"/>
                <a:gd name="T33" fmla="*/ 0 h 153"/>
                <a:gd name="T34" fmla="*/ 0 w 142"/>
                <a:gd name="T35" fmla="*/ 0 h 153"/>
                <a:gd name="T36" fmla="*/ 0 w 142"/>
                <a:gd name="T37" fmla="*/ 0 h 153"/>
                <a:gd name="T38" fmla="*/ 0 w 142"/>
                <a:gd name="T39" fmla="*/ 0 h 153"/>
                <a:gd name="T40" fmla="*/ 0 w 142"/>
                <a:gd name="T41" fmla="*/ 0 h 153"/>
                <a:gd name="T42" fmla="*/ 0 w 142"/>
                <a:gd name="T43" fmla="*/ 0 h 153"/>
                <a:gd name="T44" fmla="*/ 0 w 142"/>
                <a:gd name="T45" fmla="*/ 0 h 153"/>
                <a:gd name="T46" fmla="*/ 0 w 142"/>
                <a:gd name="T47" fmla="*/ 0 h 153"/>
                <a:gd name="T48" fmla="*/ 0 w 142"/>
                <a:gd name="T49" fmla="*/ 0 h 153"/>
                <a:gd name="T50" fmla="*/ 0 w 142"/>
                <a:gd name="T51" fmla="*/ 0 h 153"/>
                <a:gd name="T52" fmla="*/ 0 w 142"/>
                <a:gd name="T53" fmla="*/ 0 h 153"/>
                <a:gd name="T54" fmla="*/ 0 w 142"/>
                <a:gd name="T55" fmla="*/ 0 h 153"/>
                <a:gd name="T56" fmla="*/ 0 w 142"/>
                <a:gd name="T57" fmla="*/ 0 h 153"/>
                <a:gd name="T58" fmla="*/ 0 w 142"/>
                <a:gd name="T59" fmla="*/ 0 h 153"/>
                <a:gd name="T60" fmla="*/ 0 w 142"/>
                <a:gd name="T61" fmla="*/ 0 h 153"/>
                <a:gd name="T62" fmla="*/ 0 w 142"/>
                <a:gd name="T63" fmla="*/ 0 h 153"/>
                <a:gd name="T64" fmla="*/ 0 w 142"/>
                <a:gd name="T65" fmla="*/ 0 h 153"/>
                <a:gd name="T66" fmla="*/ 0 w 142"/>
                <a:gd name="T67" fmla="*/ 0 h 153"/>
                <a:gd name="T68" fmla="*/ 0 w 142"/>
                <a:gd name="T69" fmla="*/ 0 h 153"/>
                <a:gd name="T70" fmla="*/ 0 w 142"/>
                <a:gd name="T71" fmla="*/ 0 h 153"/>
                <a:gd name="T72" fmla="*/ 0 w 142"/>
                <a:gd name="T73" fmla="*/ 0 h 153"/>
                <a:gd name="T74" fmla="*/ 0 w 142"/>
                <a:gd name="T75" fmla="*/ 0 h 153"/>
                <a:gd name="T76" fmla="*/ 0 w 142"/>
                <a:gd name="T77" fmla="*/ 0 h 153"/>
                <a:gd name="T78" fmla="*/ 0 w 142"/>
                <a:gd name="T79" fmla="*/ 0 h 153"/>
                <a:gd name="T80" fmla="*/ 0 w 142"/>
                <a:gd name="T81" fmla="*/ 0 h 153"/>
                <a:gd name="T82" fmla="*/ 0 w 142"/>
                <a:gd name="T83" fmla="*/ 0 h 1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2"/>
                <a:gd name="T127" fmla="*/ 0 h 153"/>
                <a:gd name="T128" fmla="*/ 142 w 142"/>
                <a:gd name="T129" fmla="*/ 153 h 1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2" h="153">
                  <a:moveTo>
                    <a:pt x="81" y="0"/>
                  </a:moveTo>
                  <a:lnTo>
                    <a:pt x="84" y="0"/>
                  </a:lnTo>
                  <a:lnTo>
                    <a:pt x="94" y="1"/>
                  </a:lnTo>
                  <a:lnTo>
                    <a:pt x="105" y="5"/>
                  </a:lnTo>
                  <a:lnTo>
                    <a:pt x="119" y="13"/>
                  </a:lnTo>
                  <a:lnTo>
                    <a:pt x="131" y="27"/>
                  </a:lnTo>
                  <a:lnTo>
                    <a:pt x="139" y="48"/>
                  </a:lnTo>
                  <a:lnTo>
                    <a:pt x="142" y="79"/>
                  </a:lnTo>
                  <a:lnTo>
                    <a:pt x="136" y="120"/>
                  </a:lnTo>
                  <a:lnTo>
                    <a:pt x="136" y="153"/>
                  </a:lnTo>
                  <a:lnTo>
                    <a:pt x="135" y="152"/>
                  </a:lnTo>
                  <a:lnTo>
                    <a:pt x="131" y="150"/>
                  </a:lnTo>
                  <a:lnTo>
                    <a:pt x="126" y="148"/>
                  </a:lnTo>
                  <a:lnTo>
                    <a:pt x="121" y="146"/>
                  </a:lnTo>
                  <a:lnTo>
                    <a:pt x="112" y="145"/>
                  </a:lnTo>
                  <a:lnTo>
                    <a:pt x="105" y="143"/>
                  </a:lnTo>
                  <a:lnTo>
                    <a:pt x="97" y="142"/>
                  </a:lnTo>
                  <a:lnTo>
                    <a:pt x="90" y="143"/>
                  </a:lnTo>
                  <a:lnTo>
                    <a:pt x="83" y="145"/>
                  </a:lnTo>
                  <a:lnTo>
                    <a:pt x="76" y="145"/>
                  </a:lnTo>
                  <a:lnTo>
                    <a:pt x="69" y="143"/>
                  </a:lnTo>
                  <a:lnTo>
                    <a:pt x="62" y="142"/>
                  </a:lnTo>
                  <a:lnTo>
                    <a:pt x="56" y="141"/>
                  </a:lnTo>
                  <a:lnTo>
                    <a:pt x="52" y="140"/>
                  </a:lnTo>
                  <a:lnTo>
                    <a:pt x="49" y="139"/>
                  </a:lnTo>
                  <a:lnTo>
                    <a:pt x="48" y="139"/>
                  </a:lnTo>
                  <a:lnTo>
                    <a:pt x="46" y="138"/>
                  </a:lnTo>
                  <a:lnTo>
                    <a:pt x="39" y="133"/>
                  </a:lnTo>
                  <a:lnTo>
                    <a:pt x="29" y="126"/>
                  </a:lnTo>
                  <a:lnTo>
                    <a:pt x="20" y="115"/>
                  </a:lnTo>
                  <a:lnTo>
                    <a:pt x="11" y="104"/>
                  </a:lnTo>
                  <a:lnTo>
                    <a:pt x="4" y="89"/>
                  </a:lnTo>
                  <a:lnTo>
                    <a:pt x="0" y="72"/>
                  </a:lnTo>
                  <a:lnTo>
                    <a:pt x="1" y="54"/>
                  </a:lnTo>
                  <a:lnTo>
                    <a:pt x="1" y="51"/>
                  </a:lnTo>
                  <a:lnTo>
                    <a:pt x="4" y="45"/>
                  </a:lnTo>
                  <a:lnTo>
                    <a:pt x="7" y="37"/>
                  </a:lnTo>
                  <a:lnTo>
                    <a:pt x="14" y="28"/>
                  </a:lnTo>
                  <a:lnTo>
                    <a:pt x="25" y="19"/>
                  </a:lnTo>
                  <a:lnTo>
                    <a:pt x="39" y="9"/>
                  </a:lnTo>
                  <a:lnTo>
                    <a:pt x="58" y="3"/>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4" name="Freeform 39"/>
            <p:cNvSpPr>
              <a:spLocks/>
            </p:cNvSpPr>
            <p:nvPr/>
          </p:nvSpPr>
          <p:spPr bwMode="auto">
            <a:xfrm>
              <a:off x="932" y="1874"/>
              <a:ext cx="16" cy="7"/>
            </a:xfrm>
            <a:custGeom>
              <a:avLst/>
              <a:gdLst>
                <a:gd name="T0" fmla="*/ 0 w 61"/>
                <a:gd name="T1" fmla="*/ 0 h 26"/>
                <a:gd name="T2" fmla="*/ 0 w 61"/>
                <a:gd name="T3" fmla="*/ 0 h 26"/>
                <a:gd name="T4" fmla="*/ 0 w 61"/>
                <a:gd name="T5" fmla="*/ 0 h 26"/>
                <a:gd name="T6" fmla="*/ 0 w 61"/>
                <a:gd name="T7" fmla="*/ 0 h 26"/>
                <a:gd name="T8" fmla="*/ 0 w 61"/>
                <a:gd name="T9" fmla="*/ 0 h 26"/>
                <a:gd name="T10" fmla="*/ 0 w 61"/>
                <a:gd name="T11" fmla="*/ 0 h 26"/>
                <a:gd name="T12" fmla="*/ 0 w 61"/>
                <a:gd name="T13" fmla="*/ 0 h 26"/>
                <a:gd name="T14" fmla="*/ 0 w 61"/>
                <a:gd name="T15" fmla="*/ 0 h 26"/>
                <a:gd name="T16" fmla="*/ 0 w 61"/>
                <a:gd name="T17" fmla="*/ 0 h 26"/>
                <a:gd name="T18" fmla="*/ 0 w 61"/>
                <a:gd name="T19" fmla="*/ 0 h 26"/>
                <a:gd name="T20" fmla="*/ 0 w 61"/>
                <a:gd name="T21" fmla="*/ 0 h 26"/>
                <a:gd name="T22" fmla="*/ 0 w 61"/>
                <a:gd name="T23" fmla="*/ 0 h 26"/>
                <a:gd name="T24" fmla="*/ 0 w 61"/>
                <a:gd name="T25" fmla="*/ 0 h 26"/>
                <a:gd name="T26" fmla="*/ 0 w 61"/>
                <a:gd name="T27" fmla="*/ 0 h 26"/>
                <a:gd name="T28" fmla="*/ 0 w 61"/>
                <a:gd name="T29" fmla="*/ 0 h 26"/>
                <a:gd name="T30" fmla="*/ 0 w 61"/>
                <a:gd name="T31" fmla="*/ 0 h 26"/>
                <a:gd name="T32" fmla="*/ 0 w 61"/>
                <a:gd name="T33" fmla="*/ 0 h 26"/>
                <a:gd name="T34" fmla="*/ 0 w 61"/>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
                <a:gd name="T55" fmla="*/ 0 h 26"/>
                <a:gd name="T56" fmla="*/ 61 w 61"/>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 h="26">
                  <a:moveTo>
                    <a:pt x="56" y="2"/>
                  </a:moveTo>
                  <a:lnTo>
                    <a:pt x="55" y="2"/>
                  </a:lnTo>
                  <a:lnTo>
                    <a:pt x="50" y="1"/>
                  </a:lnTo>
                  <a:lnTo>
                    <a:pt x="43" y="0"/>
                  </a:lnTo>
                  <a:lnTo>
                    <a:pt x="35" y="0"/>
                  </a:lnTo>
                  <a:lnTo>
                    <a:pt x="26" y="0"/>
                  </a:lnTo>
                  <a:lnTo>
                    <a:pt x="16" y="1"/>
                  </a:lnTo>
                  <a:lnTo>
                    <a:pt x="8" y="4"/>
                  </a:lnTo>
                  <a:lnTo>
                    <a:pt x="0" y="8"/>
                  </a:lnTo>
                  <a:lnTo>
                    <a:pt x="2" y="8"/>
                  </a:lnTo>
                  <a:lnTo>
                    <a:pt x="8" y="9"/>
                  </a:lnTo>
                  <a:lnTo>
                    <a:pt x="16" y="11"/>
                  </a:lnTo>
                  <a:lnTo>
                    <a:pt x="27" y="12"/>
                  </a:lnTo>
                  <a:lnTo>
                    <a:pt x="37" y="14"/>
                  </a:lnTo>
                  <a:lnTo>
                    <a:pt x="48" y="18"/>
                  </a:lnTo>
                  <a:lnTo>
                    <a:pt x="55" y="21"/>
                  </a:lnTo>
                  <a:lnTo>
                    <a:pt x="61" y="26"/>
                  </a:lnTo>
                  <a:lnTo>
                    <a:pt x="5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5" name="Freeform 40"/>
            <p:cNvSpPr>
              <a:spLocks/>
            </p:cNvSpPr>
            <p:nvPr/>
          </p:nvSpPr>
          <p:spPr bwMode="auto">
            <a:xfrm>
              <a:off x="928" y="1884"/>
              <a:ext cx="6" cy="4"/>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w 24"/>
                <a:gd name="T13" fmla="*/ 0 h 14"/>
                <a:gd name="T14" fmla="*/ 0 60000 65536"/>
                <a:gd name="T15" fmla="*/ 0 60000 65536"/>
                <a:gd name="T16" fmla="*/ 0 60000 65536"/>
                <a:gd name="T17" fmla="*/ 0 60000 65536"/>
                <a:gd name="T18" fmla="*/ 0 60000 65536"/>
                <a:gd name="T19" fmla="*/ 0 60000 65536"/>
                <a:gd name="T20" fmla="*/ 0 60000 65536"/>
                <a:gd name="T21" fmla="*/ 0 w 24"/>
                <a:gd name="T22" fmla="*/ 0 h 14"/>
                <a:gd name="T23" fmla="*/ 24 w 2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4">
                  <a:moveTo>
                    <a:pt x="24" y="0"/>
                  </a:moveTo>
                  <a:lnTo>
                    <a:pt x="0" y="0"/>
                  </a:lnTo>
                  <a:lnTo>
                    <a:pt x="0" y="14"/>
                  </a:lnTo>
                  <a:lnTo>
                    <a:pt x="2" y="14"/>
                  </a:lnTo>
                  <a:lnTo>
                    <a:pt x="8" y="14"/>
                  </a:lnTo>
                  <a:lnTo>
                    <a:pt x="16" y="10"/>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6" name="Freeform 41"/>
            <p:cNvSpPr>
              <a:spLocks/>
            </p:cNvSpPr>
            <p:nvPr/>
          </p:nvSpPr>
          <p:spPr bwMode="auto">
            <a:xfrm>
              <a:off x="997" y="1859"/>
              <a:ext cx="43" cy="47"/>
            </a:xfrm>
            <a:custGeom>
              <a:avLst/>
              <a:gdLst>
                <a:gd name="T0" fmla="*/ 0 w 173"/>
                <a:gd name="T1" fmla="*/ 0 h 187"/>
                <a:gd name="T2" fmla="*/ 0 w 173"/>
                <a:gd name="T3" fmla="*/ 0 h 187"/>
                <a:gd name="T4" fmla="*/ 0 w 173"/>
                <a:gd name="T5" fmla="*/ 0 h 187"/>
                <a:gd name="T6" fmla="*/ 0 w 173"/>
                <a:gd name="T7" fmla="*/ 0 h 187"/>
                <a:gd name="T8" fmla="*/ 0 w 173"/>
                <a:gd name="T9" fmla="*/ 0 h 187"/>
                <a:gd name="T10" fmla="*/ 0 w 173"/>
                <a:gd name="T11" fmla="*/ 0 h 187"/>
                <a:gd name="T12" fmla="*/ 0 w 173"/>
                <a:gd name="T13" fmla="*/ 0 h 187"/>
                <a:gd name="T14" fmla="*/ 0 w 173"/>
                <a:gd name="T15" fmla="*/ 0 h 187"/>
                <a:gd name="T16" fmla="*/ 0 w 173"/>
                <a:gd name="T17" fmla="*/ 0 h 187"/>
                <a:gd name="T18" fmla="*/ 0 w 173"/>
                <a:gd name="T19" fmla="*/ 0 h 187"/>
                <a:gd name="T20" fmla="*/ 0 w 173"/>
                <a:gd name="T21" fmla="*/ 0 h 187"/>
                <a:gd name="T22" fmla="*/ 0 w 173"/>
                <a:gd name="T23" fmla="*/ 0 h 187"/>
                <a:gd name="T24" fmla="*/ 0 w 173"/>
                <a:gd name="T25" fmla="*/ 0 h 187"/>
                <a:gd name="T26" fmla="*/ 0 w 173"/>
                <a:gd name="T27" fmla="*/ 0 h 187"/>
                <a:gd name="T28" fmla="*/ 0 w 173"/>
                <a:gd name="T29" fmla="*/ 0 h 187"/>
                <a:gd name="T30" fmla="*/ 0 w 173"/>
                <a:gd name="T31" fmla="*/ 0 h 187"/>
                <a:gd name="T32" fmla="*/ 0 w 173"/>
                <a:gd name="T33" fmla="*/ 0 h 187"/>
                <a:gd name="T34" fmla="*/ 0 w 173"/>
                <a:gd name="T35" fmla="*/ 0 h 187"/>
                <a:gd name="T36" fmla="*/ 0 w 173"/>
                <a:gd name="T37" fmla="*/ 0 h 187"/>
                <a:gd name="T38" fmla="*/ 0 w 173"/>
                <a:gd name="T39" fmla="*/ 0 h 187"/>
                <a:gd name="T40" fmla="*/ 0 w 173"/>
                <a:gd name="T41" fmla="*/ 0 h 187"/>
                <a:gd name="T42" fmla="*/ 0 w 173"/>
                <a:gd name="T43" fmla="*/ 0 h 187"/>
                <a:gd name="T44" fmla="*/ 0 w 173"/>
                <a:gd name="T45" fmla="*/ 0 h 187"/>
                <a:gd name="T46" fmla="*/ 0 w 173"/>
                <a:gd name="T47" fmla="*/ 0 h 187"/>
                <a:gd name="T48" fmla="*/ 0 w 173"/>
                <a:gd name="T49" fmla="*/ 0 h 187"/>
                <a:gd name="T50" fmla="*/ 0 w 173"/>
                <a:gd name="T51" fmla="*/ 0 h 187"/>
                <a:gd name="T52" fmla="*/ 0 w 173"/>
                <a:gd name="T53" fmla="*/ 0 h 187"/>
                <a:gd name="T54" fmla="*/ 0 w 173"/>
                <a:gd name="T55" fmla="*/ 0 h 187"/>
                <a:gd name="T56" fmla="*/ 0 w 173"/>
                <a:gd name="T57" fmla="*/ 0 h 187"/>
                <a:gd name="T58" fmla="*/ 0 w 173"/>
                <a:gd name="T59" fmla="*/ 0 h 187"/>
                <a:gd name="T60" fmla="*/ 0 w 173"/>
                <a:gd name="T61" fmla="*/ 0 h 187"/>
                <a:gd name="T62" fmla="*/ 0 w 173"/>
                <a:gd name="T63" fmla="*/ 0 h 187"/>
                <a:gd name="T64" fmla="*/ 0 w 173"/>
                <a:gd name="T65" fmla="*/ 0 h 187"/>
                <a:gd name="T66" fmla="*/ 0 w 173"/>
                <a:gd name="T67" fmla="*/ 0 h 187"/>
                <a:gd name="T68" fmla="*/ 0 w 173"/>
                <a:gd name="T69" fmla="*/ 0 h 187"/>
                <a:gd name="T70" fmla="*/ 0 w 173"/>
                <a:gd name="T71" fmla="*/ 0 h 187"/>
                <a:gd name="T72" fmla="*/ 0 w 173"/>
                <a:gd name="T73" fmla="*/ 0 h 187"/>
                <a:gd name="T74" fmla="*/ 0 w 173"/>
                <a:gd name="T75" fmla="*/ 0 h 187"/>
                <a:gd name="T76" fmla="*/ 0 w 173"/>
                <a:gd name="T77" fmla="*/ 0 h 187"/>
                <a:gd name="T78" fmla="*/ 0 w 173"/>
                <a:gd name="T79" fmla="*/ 0 h 187"/>
                <a:gd name="T80" fmla="*/ 0 w 173"/>
                <a:gd name="T81" fmla="*/ 0 h 1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187"/>
                <a:gd name="T125" fmla="*/ 173 w 173"/>
                <a:gd name="T126" fmla="*/ 187 h 1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187">
                  <a:moveTo>
                    <a:pt x="173" y="10"/>
                  </a:moveTo>
                  <a:lnTo>
                    <a:pt x="170" y="10"/>
                  </a:lnTo>
                  <a:lnTo>
                    <a:pt x="166" y="11"/>
                  </a:lnTo>
                  <a:lnTo>
                    <a:pt x="157" y="12"/>
                  </a:lnTo>
                  <a:lnTo>
                    <a:pt x="147" y="14"/>
                  </a:lnTo>
                  <a:lnTo>
                    <a:pt x="136" y="14"/>
                  </a:lnTo>
                  <a:lnTo>
                    <a:pt x="126" y="12"/>
                  </a:lnTo>
                  <a:lnTo>
                    <a:pt x="115" y="10"/>
                  </a:lnTo>
                  <a:lnTo>
                    <a:pt x="107" y="7"/>
                  </a:lnTo>
                  <a:lnTo>
                    <a:pt x="97" y="2"/>
                  </a:lnTo>
                  <a:lnTo>
                    <a:pt x="82" y="0"/>
                  </a:lnTo>
                  <a:lnTo>
                    <a:pt x="63" y="0"/>
                  </a:lnTo>
                  <a:lnTo>
                    <a:pt x="43" y="7"/>
                  </a:lnTo>
                  <a:lnTo>
                    <a:pt x="26" y="21"/>
                  </a:lnTo>
                  <a:lnTo>
                    <a:pt x="10" y="43"/>
                  </a:lnTo>
                  <a:lnTo>
                    <a:pt x="1" y="77"/>
                  </a:lnTo>
                  <a:lnTo>
                    <a:pt x="0" y="122"/>
                  </a:lnTo>
                  <a:lnTo>
                    <a:pt x="2" y="131"/>
                  </a:lnTo>
                  <a:lnTo>
                    <a:pt x="8" y="151"/>
                  </a:lnTo>
                  <a:lnTo>
                    <a:pt x="10" y="173"/>
                  </a:lnTo>
                  <a:lnTo>
                    <a:pt x="6" y="187"/>
                  </a:lnTo>
                  <a:lnTo>
                    <a:pt x="8" y="187"/>
                  </a:lnTo>
                  <a:lnTo>
                    <a:pt x="16" y="186"/>
                  </a:lnTo>
                  <a:lnTo>
                    <a:pt x="27" y="184"/>
                  </a:lnTo>
                  <a:lnTo>
                    <a:pt x="41" y="182"/>
                  </a:lnTo>
                  <a:lnTo>
                    <a:pt x="55" y="180"/>
                  </a:lnTo>
                  <a:lnTo>
                    <a:pt x="70" y="178"/>
                  </a:lnTo>
                  <a:lnTo>
                    <a:pt x="83" y="176"/>
                  </a:lnTo>
                  <a:lnTo>
                    <a:pt x="93" y="173"/>
                  </a:lnTo>
                  <a:lnTo>
                    <a:pt x="103" y="170"/>
                  </a:lnTo>
                  <a:lnTo>
                    <a:pt x="112" y="165"/>
                  </a:lnTo>
                  <a:lnTo>
                    <a:pt x="121" y="158"/>
                  </a:lnTo>
                  <a:lnTo>
                    <a:pt x="131" y="150"/>
                  </a:lnTo>
                  <a:lnTo>
                    <a:pt x="138" y="142"/>
                  </a:lnTo>
                  <a:lnTo>
                    <a:pt x="143" y="134"/>
                  </a:lnTo>
                  <a:lnTo>
                    <a:pt x="148" y="124"/>
                  </a:lnTo>
                  <a:lnTo>
                    <a:pt x="149" y="117"/>
                  </a:lnTo>
                  <a:lnTo>
                    <a:pt x="149" y="95"/>
                  </a:lnTo>
                  <a:lnTo>
                    <a:pt x="153" y="61"/>
                  </a:lnTo>
                  <a:lnTo>
                    <a:pt x="159" y="30"/>
                  </a:lnTo>
                  <a:lnTo>
                    <a:pt x="173" y="10"/>
                  </a:lnTo>
                  <a:close/>
                </a:path>
              </a:pathLst>
            </a:custGeom>
            <a:solidFill>
              <a:srgbClr val="961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7" name="Freeform 42"/>
            <p:cNvSpPr>
              <a:spLocks/>
            </p:cNvSpPr>
            <p:nvPr/>
          </p:nvSpPr>
          <p:spPr bwMode="auto">
            <a:xfrm>
              <a:off x="1001" y="1863"/>
              <a:ext cx="36" cy="39"/>
            </a:xfrm>
            <a:custGeom>
              <a:avLst/>
              <a:gdLst>
                <a:gd name="T0" fmla="*/ 0 w 143"/>
                <a:gd name="T1" fmla="*/ 0 h 153"/>
                <a:gd name="T2" fmla="*/ 0 w 143"/>
                <a:gd name="T3" fmla="*/ 0 h 153"/>
                <a:gd name="T4" fmla="*/ 0 w 143"/>
                <a:gd name="T5" fmla="*/ 0 h 153"/>
                <a:gd name="T6" fmla="*/ 0 w 143"/>
                <a:gd name="T7" fmla="*/ 0 h 153"/>
                <a:gd name="T8" fmla="*/ 0 w 143"/>
                <a:gd name="T9" fmla="*/ 0 h 153"/>
                <a:gd name="T10" fmla="*/ 0 w 143"/>
                <a:gd name="T11" fmla="*/ 0 h 153"/>
                <a:gd name="T12" fmla="*/ 0 w 143"/>
                <a:gd name="T13" fmla="*/ 0 h 153"/>
                <a:gd name="T14" fmla="*/ 0 w 143"/>
                <a:gd name="T15" fmla="*/ 0 h 153"/>
                <a:gd name="T16" fmla="*/ 0 w 143"/>
                <a:gd name="T17" fmla="*/ 0 h 153"/>
                <a:gd name="T18" fmla="*/ 0 w 143"/>
                <a:gd name="T19" fmla="*/ 0 h 153"/>
                <a:gd name="T20" fmla="*/ 0 w 143"/>
                <a:gd name="T21" fmla="*/ 0 h 153"/>
                <a:gd name="T22" fmla="*/ 0 w 143"/>
                <a:gd name="T23" fmla="*/ 0 h 153"/>
                <a:gd name="T24" fmla="*/ 0 w 143"/>
                <a:gd name="T25" fmla="*/ 0 h 153"/>
                <a:gd name="T26" fmla="*/ 0 w 143"/>
                <a:gd name="T27" fmla="*/ 0 h 153"/>
                <a:gd name="T28" fmla="*/ 0 w 143"/>
                <a:gd name="T29" fmla="*/ 0 h 153"/>
                <a:gd name="T30" fmla="*/ 0 w 143"/>
                <a:gd name="T31" fmla="*/ 0 h 153"/>
                <a:gd name="T32" fmla="*/ 0 w 143"/>
                <a:gd name="T33" fmla="*/ 0 h 153"/>
                <a:gd name="T34" fmla="*/ 0 w 143"/>
                <a:gd name="T35" fmla="*/ 0 h 153"/>
                <a:gd name="T36" fmla="*/ 0 w 143"/>
                <a:gd name="T37" fmla="*/ 0 h 153"/>
                <a:gd name="T38" fmla="*/ 0 w 143"/>
                <a:gd name="T39" fmla="*/ 0 h 153"/>
                <a:gd name="T40" fmla="*/ 0 w 143"/>
                <a:gd name="T41" fmla="*/ 0 h 153"/>
                <a:gd name="T42" fmla="*/ 0 w 143"/>
                <a:gd name="T43" fmla="*/ 0 h 153"/>
                <a:gd name="T44" fmla="*/ 0 w 143"/>
                <a:gd name="T45" fmla="*/ 0 h 153"/>
                <a:gd name="T46" fmla="*/ 0 w 143"/>
                <a:gd name="T47" fmla="*/ 0 h 153"/>
                <a:gd name="T48" fmla="*/ 0 w 143"/>
                <a:gd name="T49" fmla="*/ 0 h 153"/>
                <a:gd name="T50" fmla="*/ 0 w 143"/>
                <a:gd name="T51" fmla="*/ 0 h 153"/>
                <a:gd name="T52" fmla="*/ 0 w 143"/>
                <a:gd name="T53" fmla="*/ 0 h 153"/>
                <a:gd name="T54" fmla="*/ 0 w 143"/>
                <a:gd name="T55" fmla="*/ 0 h 153"/>
                <a:gd name="T56" fmla="*/ 0 w 143"/>
                <a:gd name="T57" fmla="*/ 0 h 153"/>
                <a:gd name="T58" fmla="*/ 0 w 143"/>
                <a:gd name="T59" fmla="*/ 0 h 153"/>
                <a:gd name="T60" fmla="*/ 0 w 143"/>
                <a:gd name="T61" fmla="*/ 0 h 153"/>
                <a:gd name="T62" fmla="*/ 0 w 143"/>
                <a:gd name="T63" fmla="*/ 0 h 153"/>
                <a:gd name="T64" fmla="*/ 0 w 143"/>
                <a:gd name="T65" fmla="*/ 0 h 153"/>
                <a:gd name="T66" fmla="*/ 0 w 143"/>
                <a:gd name="T67" fmla="*/ 0 h 153"/>
                <a:gd name="T68" fmla="*/ 0 w 143"/>
                <a:gd name="T69" fmla="*/ 0 h 153"/>
                <a:gd name="T70" fmla="*/ 0 w 143"/>
                <a:gd name="T71" fmla="*/ 0 h 153"/>
                <a:gd name="T72" fmla="*/ 0 w 143"/>
                <a:gd name="T73" fmla="*/ 0 h 153"/>
                <a:gd name="T74" fmla="*/ 0 w 143"/>
                <a:gd name="T75" fmla="*/ 0 h 153"/>
                <a:gd name="T76" fmla="*/ 0 w 143"/>
                <a:gd name="T77" fmla="*/ 0 h 153"/>
                <a:gd name="T78" fmla="*/ 0 w 143"/>
                <a:gd name="T79" fmla="*/ 0 h 153"/>
                <a:gd name="T80" fmla="*/ 0 w 143"/>
                <a:gd name="T81" fmla="*/ 0 h 153"/>
                <a:gd name="T82" fmla="*/ 0 w 143"/>
                <a:gd name="T83" fmla="*/ 0 h 1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153"/>
                <a:gd name="T128" fmla="*/ 143 w 143"/>
                <a:gd name="T129" fmla="*/ 153 h 1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153">
                  <a:moveTo>
                    <a:pt x="63" y="0"/>
                  </a:moveTo>
                  <a:lnTo>
                    <a:pt x="60" y="0"/>
                  </a:lnTo>
                  <a:lnTo>
                    <a:pt x="51" y="1"/>
                  </a:lnTo>
                  <a:lnTo>
                    <a:pt x="38" y="5"/>
                  </a:lnTo>
                  <a:lnTo>
                    <a:pt x="25" y="13"/>
                  </a:lnTo>
                  <a:lnTo>
                    <a:pt x="12" y="27"/>
                  </a:lnTo>
                  <a:lnTo>
                    <a:pt x="4" y="48"/>
                  </a:lnTo>
                  <a:lnTo>
                    <a:pt x="0" y="79"/>
                  </a:lnTo>
                  <a:lnTo>
                    <a:pt x="6" y="120"/>
                  </a:lnTo>
                  <a:lnTo>
                    <a:pt x="6" y="153"/>
                  </a:lnTo>
                  <a:lnTo>
                    <a:pt x="7" y="152"/>
                  </a:lnTo>
                  <a:lnTo>
                    <a:pt x="11" y="150"/>
                  </a:lnTo>
                  <a:lnTo>
                    <a:pt x="16" y="148"/>
                  </a:lnTo>
                  <a:lnTo>
                    <a:pt x="23" y="146"/>
                  </a:lnTo>
                  <a:lnTo>
                    <a:pt x="30" y="145"/>
                  </a:lnTo>
                  <a:lnTo>
                    <a:pt x="38" y="143"/>
                  </a:lnTo>
                  <a:lnTo>
                    <a:pt x="46" y="142"/>
                  </a:lnTo>
                  <a:lnTo>
                    <a:pt x="53" y="143"/>
                  </a:lnTo>
                  <a:lnTo>
                    <a:pt x="60" y="145"/>
                  </a:lnTo>
                  <a:lnTo>
                    <a:pt x="67" y="145"/>
                  </a:lnTo>
                  <a:lnTo>
                    <a:pt x="74" y="143"/>
                  </a:lnTo>
                  <a:lnTo>
                    <a:pt x="81" y="142"/>
                  </a:lnTo>
                  <a:lnTo>
                    <a:pt x="87" y="141"/>
                  </a:lnTo>
                  <a:lnTo>
                    <a:pt x="91" y="140"/>
                  </a:lnTo>
                  <a:lnTo>
                    <a:pt x="94" y="139"/>
                  </a:lnTo>
                  <a:lnTo>
                    <a:pt x="95" y="139"/>
                  </a:lnTo>
                  <a:lnTo>
                    <a:pt x="97" y="138"/>
                  </a:lnTo>
                  <a:lnTo>
                    <a:pt x="104" y="134"/>
                  </a:lnTo>
                  <a:lnTo>
                    <a:pt x="114" y="128"/>
                  </a:lnTo>
                  <a:lnTo>
                    <a:pt x="124" y="120"/>
                  </a:lnTo>
                  <a:lnTo>
                    <a:pt x="133" y="108"/>
                  </a:lnTo>
                  <a:lnTo>
                    <a:pt x="140" y="93"/>
                  </a:lnTo>
                  <a:lnTo>
                    <a:pt x="143" y="76"/>
                  </a:lnTo>
                  <a:lnTo>
                    <a:pt x="140" y="54"/>
                  </a:lnTo>
                  <a:lnTo>
                    <a:pt x="140" y="51"/>
                  </a:lnTo>
                  <a:lnTo>
                    <a:pt x="138" y="47"/>
                  </a:lnTo>
                  <a:lnTo>
                    <a:pt x="135" y="38"/>
                  </a:lnTo>
                  <a:lnTo>
                    <a:pt x="129" y="30"/>
                  </a:lnTo>
                  <a:lnTo>
                    <a:pt x="119" y="21"/>
                  </a:lnTo>
                  <a:lnTo>
                    <a:pt x="105" y="12"/>
                  </a:lnTo>
                  <a:lnTo>
                    <a:pt x="87" y="5"/>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8" name="Freeform 43"/>
            <p:cNvSpPr>
              <a:spLocks/>
            </p:cNvSpPr>
            <p:nvPr/>
          </p:nvSpPr>
          <p:spPr bwMode="auto">
            <a:xfrm>
              <a:off x="1009" y="1874"/>
              <a:ext cx="15" cy="7"/>
            </a:xfrm>
            <a:custGeom>
              <a:avLst/>
              <a:gdLst>
                <a:gd name="T0" fmla="*/ 0 w 60"/>
                <a:gd name="T1" fmla="*/ 0 h 26"/>
                <a:gd name="T2" fmla="*/ 0 w 60"/>
                <a:gd name="T3" fmla="*/ 0 h 26"/>
                <a:gd name="T4" fmla="*/ 0 w 60"/>
                <a:gd name="T5" fmla="*/ 0 h 26"/>
                <a:gd name="T6" fmla="*/ 0 w 60"/>
                <a:gd name="T7" fmla="*/ 0 h 26"/>
                <a:gd name="T8" fmla="*/ 0 w 60"/>
                <a:gd name="T9" fmla="*/ 0 h 26"/>
                <a:gd name="T10" fmla="*/ 0 w 60"/>
                <a:gd name="T11" fmla="*/ 0 h 26"/>
                <a:gd name="T12" fmla="*/ 0 w 60"/>
                <a:gd name="T13" fmla="*/ 0 h 26"/>
                <a:gd name="T14" fmla="*/ 0 w 60"/>
                <a:gd name="T15" fmla="*/ 0 h 26"/>
                <a:gd name="T16" fmla="*/ 0 w 60"/>
                <a:gd name="T17" fmla="*/ 0 h 26"/>
                <a:gd name="T18" fmla="*/ 0 w 60"/>
                <a:gd name="T19" fmla="*/ 0 h 26"/>
                <a:gd name="T20" fmla="*/ 0 w 60"/>
                <a:gd name="T21" fmla="*/ 0 h 26"/>
                <a:gd name="T22" fmla="*/ 0 w 60"/>
                <a:gd name="T23" fmla="*/ 0 h 26"/>
                <a:gd name="T24" fmla="*/ 0 w 60"/>
                <a:gd name="T25" fmla="*/ 0 h 26"/>
                <a:gd name="T26" fmla="*/ 0 w 60"/>
                <a:gd name="T27" fmla="*/ 0 h 26"/>
                <a:gd name="T28" fmla="*/ 0 w 60"/>
                <a:gd name="T29" fmla="*/ 0 h 26"/>
                <a:gd name="T30" fmla="*/ 0 w 60"/>
                <a:gd name="T31" fmla="*/ 0 h 26"/>
                <a:gd name="T32" fmla="*/ 0 w 60"/>
                <a:gd name="T33" fmla="*/ 0 h 26"/>
                <a:gd name="T34" fmla="*/ 0 w 60"/>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26"/>
                <a:gd name="T56" fmla="*/ 60 w 60"/>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26">
                  <a:moveTo>
                    <a:pt x="4" y="2"/>
                  </a:moveTo>
                  <a:lnTo>
                    <a:pt x="5" y="2"/>
                  </a:lnTo>
                  <a:lnTo>
                    <a:pt x="10" y="1"/>
                  </a:lnTo>
                  <a:lnTo>
                    <a:pt x="17" y="0"/>
                  </a:lnTo>
                  <a:lnTo>
                    <a:pt x="25" y="0"/>
                  </a:lnTo>
                  <a:lnTo>
                    <a:pt x="35" y="0"/>
                  </a:lnTo>
                  <a:lnTo>
                    <a:pt x="44" y="1"/>
                  </a:lnTo>
                  <a:lnTo>
                    <a:pt x="52" y="4"/>
                  </a:lnTo>
                  <a:lnTo>
                    <a:pt x="60" y="8"/>
                  </a:lnTo>
                  <a:lnTo>
                    <a:pt x="58" y="8"/>
                  </a:lnTo>
                  <a:lnTo>
                    <a:pt x="52" y="9"/>
                  </a:lnTo>
                  <a:lnTo>
                    <a:pt x="44" y="11"/>
                  </a:lnTo>
                  <a:lnTo>
                    <a:pt x="33" y="12"/>
                  </a:lnTo>
                  <a:lnTo>
                    <a:pt x="23" y="14"/>
                  </a:lnTo>
                  <a:lnTo>
                    <a:pt x="14" y="18"/>
                  </a:lnTo>
                  <a:lnTo>
                    <a:pt x="5" y="21"/>
                  </a:lnTo>
                  <a:lnTo>
                    <a:pt x="0" y="26"/>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49" name="Freeform 44"/>
            <p:cNvSpPr>
              <a:spLocks/>
            </p:cNvSpPr>
            <p:nvPr/>
          </p:nvSpPr>
          <p:spPr bwMode="auto">
            <a:xfrm>
              <a:off x="1247" y="1925"/>
              <a:ext cx="31" cy="41"/>
            </a:xfrm>
            <a:custGeom>
              <a:avLst/>
              <a:gdLst>
                <a:gd name="T0" fmla="*/ 0 w 121"/>
                <a:gd name="T1" fmla="*/ 0 h 163"/>
                <a:gd name="T2" fmla="*/ 0 w 121"/>
                <a:gd name="T3" fmla="*/ 0 h 163"/>
                <a:gd name="T4" fmla="*/ 0 w 121"/>
                <a:gd name="T5" fmla="*/ 0 h 163"/>
                <a:gd name="T6" fmla="*/ 0 w 121"/>
                <a:gd name="T7" fmla="*/ 0 h 163"/>
                <a:gd name="T8" fmla="*/ 0 w 121"/>
                <a:gd name="T9" fmla="*/ 0 h 163"/>
                <a:gd name="T10" fmla="*/ 0 w 121"/>
                <a:gd name="T11" fmla="*/ 0 h 163"/>
                <a:gd name="T12" fmla="*/ 0 w 121"/>
                <a:gd name="T13" fmla="*/ 0 h 163"/>
                <a:gd name="T14" fmla="*/ 0 w 121"/>
                <a:gd name="T15" fmla="*/ 0 h 163"/>
                <a:gd name="T16" fmla="*/ 0 w 121"/>
                <a:gd name="T17" fmla="*/ 0 h 163"/>
                <a:gd name="T18" fmla="*/ 0 w 121"/>
                <a:gd name="T19" fmla="*/ 0 h 163"/>
                <a:gd name="T20" fmla="*/ 0 w 121"/>
                <a:gd name="T21" fmla="*/ 0 h 163"/>
                <a:gd name="T22" fmla="*/ 0 w 121"/>
                <a:gd name="T23" fmla="*/ 0 h 163"/>
                <a:gd name="T24" fmla="*/ 0 w 121"/>
                <a:gd name="T25" fmla="*/ 0 h 163"/>
                <a:gd name="T26" fmla="*/ 0 w 121"/>
                <a:gd name="T27" fmla="*/ 0 h 163"/>
                <a:gd name="T28" fmla="*/ 0 w 121"/>
                <a:gd name="T29" fmla="*/ 0 h 163"/>
                <a:gd name="T30" fmla="*/ 0 w 121"/>
                <a:gd name="T31" fmla="*/ 0 h 163"/>
                <a:gd name="T32" fmla="*/ 0 w 121"/>
                <a:gd name="T33" fmla="*/ 0 h 163"/>
                <a:gd name="T34" fmla="*/ 0 w 121"/>
                <a:gd name="T35" fmla="*/ 0 h 163"/>
                <a:gd name="T36" fmla="*/ 0 w 121"/>
                <a:gd name="T37" fmla="*/ 0 h 163"/>
                <a:gd name="T38" fmla="*/ 0 w 121"/>
                <a:gd name="T39" fmla="*/ 0 h 163"/>
                <a:gd name="T40" fmla="*/ 0 w 121"/>
                <a:gd name="T41" fmla="*/ 0 h 163"/>
                <a:gd name="T42" fmla="*/ 0 w 121"/>
                <a:gd name="T43" fmla="*/ 0 h 163"/>
                <a:gd name="T44" fmla="*/ 0 w 121"/>
                <a:gd name="T45" fmla="*/ 0 h 163"/>
                <a:gd name="T46" fmla="*/ 0 w 121"/>
                <a:gd name="T47" fmla="*/ 0 h 163"/>
                <a:gd name="T48" fmla="*/ 0 w 121"/>
                <a:gd name="T49" fmla="*/ 0 h 163"/>
                <a:gd name="T50" fmla="*/ 0 w 121"/>
                <a:gd name="T51" fmla="*/ 0 h 163"/>
                <a:gd name="T52" fmla="*/ 0 w 121"/>
                <a:gd name="T53" fmla="*/ 0 h 163"/>
                <a:gd name="T54" fmla="*/ 0 w 121"/>
                <a:gd name="T55" fmla="*/ 0 h 163"/>
                <a:gd name="T56" fmla="*/ 0 w 121"/>
                <a:gd name="T57" fmla="*/ 0 h 163"/>
                <a:gd name="T58" fmla="*/ 0 w 121"/>
                <a:gd name="T59" fmla="*/ 0 h 163"/>
                <a:gd name="T60" fmla="*/ 0 w 121"/>
                <a:gd name="T61" fmla="*/ 0 h 163"/>
                <a:gd name="T62" fmla="*/ 0 w 121"/>
                <a:gd name="T63" fmla="*/ 0 h 163"/>
                <a:gd name="T64" fmla="*/ 0 w 121"/>
                <a:gd name="T65" fmla="*/ 0 h 163"/>
                <a:gd name="T66" fmla="*/ 0 w 121"/>
                <a:gd name="T67" fmla="*/ 0 h 163"/>
                <a:gd name="T68" fmla="*/ 0 w 121"/>
                <a:gd name="T69" fmla="*/ 0 h 163"/>
                <a:gd name="T70" fmla="*/ 0 w 121"/>
                <a:gd name="T71" fmla="*/ 0 h 163"/>
                <a:gd name="T72" fmla="*/ 0 w 121"/>
                <a:gd name="T73" fmla="*/ 0 h 1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1"/>
                <a:gd name="T112" fmla="*/ 0 h 163"/>
                <a:gd name="T113" fmla="*/ 121 w 121"/>
                <a:gd name="T114" fmla="*/ 163 h 1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1" h="163">
                  <a:moveTo>
                    <a:pt x="74" y="89"/>
                  </a:moveTo>
                  <a:lnTo>
                    <a:pt x="65" y="79"/>
                  </a:lnTo>
                  <a:lnTo>
                    <a:pt x="58" y="69"/>
                  </a:lnTo>
                  <a:lnTo>
                    <a:pt x="53" y="58"/>
                  </a:lnTo>
                  <a:lnTo>
                    <a:pt x="50" y="48"/>
                  </a:lnTo>
                  <a:lnTo>
                    <a:pt x="39" y="41"/>
                  </a:lnTo>
                  <a:lnTo>
                    <a:pt x="30" y="35"/>
                  </a:lnTo>
                  <a:lnTo>
                    <a:pt x="22" y="29"/>
                  </a:lnTo>
                  <a:lnTo>
                    <a:pt x="15" y="22"/>
                  </a:lnTo>
                  <a:lnTo>
                    <a:pt x="9" y="16"/>
                  </a:lnTo>
                  <a:lnTo>
                    <a:pt x="4" y="11"/>
                  </a:lnTo>
                  <a:lnTo>
                    <a:pt x="1" y="6"/>
                  </a:lnTo>
                  <a:lnTo>
                    <a:pt x="0" y="0"/>
                  </a:lnTo>
                  <a:lnTo>
                    <a:pt x="0" y="4"/>
                  </a:lnTo>
                  <a:lnTo>
                    <a:pt x="2" y="14"/>
                  </a:lnTo>
                  <a:lnTo>
                    <a:pt x="4" y="29"/>
                  </a:lnTo>
                  <a:lnTo>
                    <a:pt x="9" y="47"/>
                  </a:lnTo>
                  <a:lnTo>
                    <a:pt x="15" y="67"/>
                  </a:lnTo>
                  <a:lnTo>
                    <a:pt x="23" y="85"/>
                  </a:lnTo>
                  <a:lnTo>
                    <a:pt x="33" y="100"/>
                  </a:lnTo>
                  <a:lnTo>
                    <a:pt x="46" y="112"/>
                  </a:lnTo>
                  <a:lnTo>
                    <a:pt x="47" y="113"/>
                  </a:lnTo>
                  <a:lnTo>
                    <a:pt x="53" y="116"/>
                  </a:lnTo>
                  <a:lnTo>
                    <a:pt x="60" y="119"/>
                  </a:lnTo>
                  <a:lnTo>
                    <a:pt x="70" y="125"/>
                  </a:lnTo>
                  <a:lnTo>
                    <a:pt x="81" y="132"/>
                  </a:lnTo>
                  <a:lnTo>
                    <a:pt x="94" y="140"/>
                  </a:lnTo>
                  <a:lnTo>
                    <a:pt x="107" y="151"/>
                  </a:lnTo>
                  <a:lnTo>
                    <a:pt x="121" y="163"/>
                  </a:lnTo>
                  <a:lnTo>
                    <a:pt x="116" y="152"/>
                  </a:lnTo>
                  <a:lnTo>
                    <a:pt x="112" y="140"/>
                  </a:lnTo>
                  <a:lnTo>
                    <a:pt x="106" y="130"/>
                  </a:lnTo>
                  <a:lnTo>
                    <a:pt x="100" y="119"/>
                  </a:lnTo>
                  <a:lnTo>
                    <a:pt x="94" y="110"/>
                  </a:lnTo>
                  <a:lnTo>
                    <a:pt x="88" y="102"/>
                  </a:lnTo>
                  <a:lnTo>
                    <a:pt x="81" y="95"/>
                  </a:lnTo>
                  <a:lnTo>
                    <a:pt x="74" y="89"/>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0" name="Freeform 45"/>
            <p:cNvSpPr>
              <a:spLocks/>
            </p:cNvSpPr>
            <p:nvPr/>
          </p:nvSpPr>
          <p:spPr bwMode="auto">
            <a:xfrm>
              <a:off x="1260" y="1937"/>
              <a:ext cx="43" cy="115"/>
            </a:xfrm>
            <a:custGeom>
              <a:avLst/>
              <a:gdLst>
                <a:gd name="T0" fmla="*/ 0 w 171"/>
                <a:gd name="T1" fmla="*/ 0 h 462"/>
                <a:gd name="T2" fmla="*/ 0 w 171"/>
                <a:gd name="T3" fmla="*/ 0 h 462"/>
                <a:gd name="T4" fmla="*/ 0 w 171"/>
                <a:gd name="T5" fmla="*/ 0 h 462"/>
                <a:gd name="T6" fmla="*/ 0 w 171"/>
                <a:gd name="T7" fmla="*/ 0 h 462"/>
                <a:gd name="T8" fmla="*/ 0 w 171"/>
                <a:gd name="T9" fmla="*/ 0 h 462"/>
                <a:gd name="T10" fmla="*/ 0 w 171"/>
                <a:gd name="T11" fmla="*/ 0 h 462"/>
                <a:gd name="T12" fmla="*/ 0 w 171"/>
                <a:gd name="T13" fmla="*/ 0 h 462"/>
                <a:gd name="T14" fmla="*/ 0 w 171"/>
                <a:gd name="T15" fmla="*/ 0 h 462"/>
                <a:gd name="T16" fmla="*/ 0 w 171"/>
                <a:gd name="T17" fmla="*/ 0 h 462"/>
                <a:gd name="T18" fmla="*/ 0 w 171"/>
                <a:gd name="T19" fmla="*/ 0 h 462"/>
                <a:gd name="T20" fmla="*/ 0 w 171"/>
                <a:gd name="T21" fmla="*/ 0 h 462"/>
                <a:gd name="T22" fmla="*/ 0 w 171"/>
                <a:gd name="T23" fmla="*/ 0 h 462"/>
                <a:gd name="T24" fmla="*/ 0 w 171"/>
                <a:gd name="T25" fmla="*/ 0 h 462"/>
                <a:gd name="T26" fmla="*/ 0 w 171"/>
                <a:gd name="T27" fmla="*/ 0 h 462"/>
                <a:gd name="T28" fmla="*/ 0 w 171"/>
                <a:gd name="T29" fmla="*/ 0 h 462"/>
                <a:gd name="T30" fmla="*/ 0 w 171"/>
                <a:gd name="T31" fmla="*/ 0 h 462"/>
                <a:gd name="T32" fmla="*/ 0 w 171"/>
                <a:gd name="T33" fmla="*/ 0 h 462"/>
                <a:gd name="T34" fmla="*/ 0 w 171"/>
                <a:gd name="T35" fmla="*/ 0 h 462"/>
                <a:gd name="T36" fmla="*/ 0 w 171"/>
                <a:gd name="T37" fmla="*/ 0 h 462"/>
                <a:gd name="T38" fmla="*/ 0 w 171"/>
                <a:gd name="T39" fmla="*/ 0 h 462"/>
                <a:gd name="T40" fmla="*/ 0 w 171"/>
                <a:gd name="T41" fmla="*/ 0 h 462"/>
                <a:gd name="T42" fmla="*/ 0 w 171"/>
                <a:gd name="T43" fmla="*/ 0 h 462"/>
                <a:gd name="T44" fmla="*/ 0 w 171"/>
                <a:gd name="T45" fmla="*/ 0 h 462"/>
                <a:gd name="T46" fmla="*/ 0 w 171"/>
                <a:gd name="T47" fmla="*/ 0 h 462"/>
                <a:gd name="T48" fmla="*/ 0 w 171"/>
                <a:gd name="T49" fmla="*/ 0 h 462"/>
                <a:gd name="T50" fmla="*/ 0 w 171"/>
                <a:gd name="T51" fmla="*/ 0 h 462"/>
                <a:gd name="T52" fmla="*/ 0 w 171"/>
                <a:gd name="T53" fmla="*/ 0 h 462"/>
                <a:gd name="T54" fmla="*/ 0 w 171"/>
                <a:gd name="T55" fmla="*/ 0 h 462"/>
                <a:gd name="T56" fmla="*/ 0 w 171"/>
                <a:gd name="T57" fmla="*/ 0 h 462"/>
                <a:gd name="T58" fmla="*/ 0 w 171"/>
                <a:gd name="T59" fmla="*/ 0 h 462"/>
                <a:gd name="T60" fmla="*/ 0 w 171"/>
                <a:gd name="T61" fmla="*/ 0 h 462"/>
                <a:gd name="T62" fmla="*/ 0 w 171"/>
                <a:gd name="T63" fmla="*/ 0 h 462"/>
                <a:gd name="T64" fmla="*/ 0 w 171"/>
                <a:gd name="T65" fmla="*/ 0 h 462"/>
                <a:gd name="T66" fmla="*/ 0 w 171"/>
                <a:gd name="T67" fmla="*/ 0 h 462"/>
                <a:gd name="T68" fmla="*/ 0 w 171"/>
                <a:gd name="T69" fmla="*/ 0 h 462"/>
                <a:gd name="T70" fmla="*/ 0 w 171"/>
                <a:gd name="T71" fmla="*/ 0 h 462"/>
                <a:gd name="T72" fmla="*/ 0 w 171"/>
                <a:gd name="T73" fmla="*/ 0 h 462"/>
                <a:gd name="T74" fmla="*/ 0 w 171"/>
                <a:gd name="T75" fmla="*/ 0 h 462"/>
                <a:gd name="T76" fmla="*/ 0 w 171"/>
                <a:gd name="T77" fmla="*/ 0 h 462"/>
                <a:gd name="T78" fmla="*/ 0 w 171"/>
                <a:gd name="T79" fmla="*/ 0 h 462"/>
                <a:gd name="T80" fmla="*/ 0 w 171"/>
                <a:gd name="T81" fmla="*/ 0 h 462"/>
                <a:gd name="T82" fmla="*/ 0 w 171"/>
                <a:gd name="T83" fmla="*/ 0 h 462"/>
                <a:gd name="T84" fmla="*/ 0 w 171"/>
                <a:gd name="T85" fmla="*/ 0 h 462"/>
                <a:gd name="T86" fmla="*/ 0 w 171"/>
                <a:gd name="T87" fmla="*/ 0 h 462"/>
                <a:gd name="T88" fmla="*/ 0 w 171"/>
                <a:gd name="T89" fmla="*/ 0 h 462"/>
                <a:gd name="T90" fmla="*/ 0 w 171"/>
                <a:gd name="T91" fmla="*/ 0 h 462"/>
                <a:gd name="T92" fmla="*/ 0 w 171"/>
                <a:gd name="T93" fmla="*/ 0 h 462"/>
                <a:gd name="T94" fmla="*/ 0 w 171"/>
                <a:gd name="T95" fmla="*/ 0 h 462"/>
                <a:gd name="T96" fmla="*/ 0 w 171"/>
                <a:gd name="T97" fmla="*/ 0 h 4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1"/>
                <a:gd name="T148" fmla="*/ 0 h 462"/>
                <a:gd name="T149" fmla="*/ 171 w 171"/>
                <a:gd name="T150" fmla="*/ 462 h 4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1" h="462">
                  <a:moveTo>
                    <a:pt x="88" y="54"/>
                  </a:moveTo>
                  <a:lnTo>
                    <a:pt x="77" y="47"/>
                  </a:lnTo>
                  <a:lnTo>
                    <a:pt x="65" y="40"/>
                  </a:lnTo>
                  <a:lnTo>
                    <a:pt x="53" y="33"/>
                  </a:lnTo>
                  <a:lnTo>
                    <a:pt x="43" y="26"/>
                  </a:lnTo>
                  <a:lnTo>
                    <a:pt x="31" y="19"/>
                  </a:lnTo>
                  <a:lnTo>
                    <a:pt x="21" y="13"/>
                  </a:lnTo>
                  <a:lnTo>
                    <a:pt x="10" y="6"/>
                  </a:lnTo>
                  <a:lnTo>
                    <a:pt x="0" y="0"/>
                  </a:lnTo>
                  <a:lnTo>
                    <a:pt x="3" y="10"/>
                  </a:lnTo>
                  <a:lnTo>
                    <a:pt x="8" y="21"/>
                  </a:lnTo>
                  <a:lnTo>
                    <a:pt x="15" y="31"/>
                  </a:lnTo>
                  <a:lnTo>
                    <a:pt x="24" y="41"/>
                  </a:lnTo>
                  <a:lnTo>
                    <a:pt x="28" y="44"/>
                  </a:lnTo>
                  <a:lnTo>
                    <a:pt x="32" y="48"/>
                  </a:lnTo>
                  <a:lnTo>
                    <a:pt x="37" y="54"/>
                  </a:lnTo>
                  <a:lnTo>
                    <a:pt x="41" y="58"/>
                  </a:lnTo>
                  <a:lnTo>
                    <a:pt x="59" y="70"/>
                  </a:lnTo>
                  <a:lnTo>
                    <a:pt x="78" y="85"/>
                  </a:lnTo>
                  <a:lnTo>
                    <a:pt x="97" y="103"/>
                  </a:lnTo>
                  <a:lnTo>
                    <a:pt x="114" y="122"/>
                  </a:lnTo>
                  <a:lnTo>
                    <a:pt x="128" y="146"/>
                  </a:lnTo>
                  <a:lnTo>
                    <a:pt x="140" y="171"/>
                  </a:lnTo>
                  <a:lnTo>
                    <a:pt x="148" y="199"/>
                  </a:lnTo>
                  <a:lnTo>
                    <a:pt x="149" y="231"/>
                  </a:lnTo>
                  <a:lnTo>
                    <a:pt x="149" y="236"/>
                  </a:lnTo>
                  <a:lnTo>
                    <a:pt x="148" y="250"/>
                  </a:lnTo>
                  <a:lnTo>
                    <a:pt x="143" y="272"/>
                  </a:lnTo>
                  <a:lnTo>
                    <a:pt x="134" y="300"/>
                  </a:lnTo>
                  <a:lnTo>
                    <a:pt x="117" y="335"/>
                  </a:lnTo>
                  <a:lnTo>
                    <a:pt x="90" y="373"/>
                  </a:lnTo>
                  <a:lnTo>
                    <a:pt x="51" y="416"/>
                  </a:lnTo>
                  <a:lnTo>
                    <a:pt x="0" y="462"/>
                  </a:lnTo>
                  <a:lnTo>
                    <a:pt x="29" y="442"/>
                  </a:lnTo>
                  <a:lnTo>
                    <a:pt x="58" y="420"/>
                  </a:lnTo>
                  <a:lnTo>
                    <a:pt x="85" y="394"/>
                  </a:lnTo>
                  <a:lnTo>
                    <a:pt x="110" y="367"/>
                  </a:lnTo>
                  <a:lnTo>
                    <a:pt x="131" y="337"/>
                  </a:lnTo>
                  <a:lnTo>
                    <a:pt x="148" y="304"/>
                  </a:lnTo>
                  <a:lnTo>
                    <a:pt x="161" y="269"/>
                  </a:lnTo>
                  <a:lnTo>
                    <a:pt x="169" y="231"/>
                  </a:lnTo>
                  <a:lnTo>
                    <a:pt x="170" y="226"/>
                  </a:lnTo>
                  <a:lnTo>
                    <a:pt x="171" y="213"/>
                  </a:lnTo>
                  <a:lnTo>
                    <a:pt x="170" y="194"/>
                  </a:lnTo>
                  <a:lnTo>
                    <a:pt x="168" y="168"/>
                  </a:lnTo>
                  <a:lnTo>
                    <a:pt x="160" y="140"/>
                  </a:lnTo>
                  <a:lnTo>
                    <a:pt x="145" y="111"/>
                  </a:lnTo>
                  <a:lnTo>
                    <a:pt x="121" y="82"/>
                  </a:lnTo>
                  <a:lnTo>
                    <a:pt x="88" y="54"/>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1" name="Freeform 46"/>
            <p:cNvSpPr>
              <a:spLocks/>
            </p:cNvSpPr>
            <p:nvPr/>
          </p:nvSpPr>
          <p:spPr bwMode="auto">
            <a:xfrm>
              <a:off x="1215" y="1952"/>
              <a:ext cx="82" cy="121"/>
            </a:xfrm>
            <a:custGeom>
              <a:avLst/>
              <a:gdLst>
                <a:gd name="T0" fmla="*/ 0 w 330"/>
                <a:gd name="T1" fmla="*/ 0 h 486"/>
                <a:gd name="T2" fmla="*/ 0 w 330"/>
                <a:gd name="T3" fmla="*/ 0 h 486"/>
                <a:gd name="T4" fmla="*/ 0 w 330"/>
                <a:gd name="T5" fmla="*/ 0 h 486"/>
                <a:gd name="T6" fmla="*/ 0 w 330"/>
                <a:gd name="T7" fmla="*/ 0 h 486"/>
                <a:gd name="T8" fmla="*/ 0 w 330"/>
                <a:gd name="T9" fmla="*/ 0 h 486"/>
                <a:gd name="T10" fmla="*/ 0 w 330"/>
                <a:gd name="T11" fmla="*/ 0 h 486"/>
                <a:gd name="T12" fmla="*/ 0 w 330"/>
                <a:gd name="T13" fmla="*/ 0 h 486"/>
                <a:gd name="T14" fmla="*/ 0 w 330"/>
                <a:gd name="T15" fmla="*/ 0 h 486"/>
                <a:gd name="T16" fmla="*/ 0 w 330"/>
                <a:gd name="T17" fmla="*/ 0 h 486"/>
                <a:gd name="T18" fmla="*/ 0 w 330"/>
                <a:gd name="T19" fmla="*/ 0 h 486"/>
                <a:gd name="T20" fmla="*/ 0 w 330"/>
                <a:gd name="T21" fmla="*/ 0 h 486"/>
                <a:gd name="T22" fmla="*/ 0 w 330"/>
                <a:gd name="T23" fmla="*/ 0 h 486"/>
                <a:gd name="T24" fmla="*/ 0 w 330"/>
                <a:gd name="T25" fmla="*/ 0 h 486"/>
                <a:gd name="T26" fmla="*/ 0 w 330"/>
                <a:gd name="T27" fmla="*/ 0 h 486"/>
                <a:gd name="T28" fmla="*/ 0 w 330"/>
                <a:gd name="T29" fmla="*/ 0 h 486"/>
                <a:gd name="T30" fmla="*/ 0 w 330"/>
                <a:gd name="T31" fmla="*/ 0 h 486"/>
                <a:gd name="T32" fmla="*/ 0 w 330"/>
                <a:gd name="T33" fmla="*/ 0 h 486"/>
                <a:gd name="T34" fmla="*/ 0 w 330"/>
                <a:gd name="T35" fmla="*/ 0 h 486"/>
                <a:gd name="T36" fmla="*/ 0 w 330"/>
                <a:gd name="T37" fmla="*/ 0 h 486"/>
                <a:gd name="T38" fmla="*/ 0 w 330"/>
                <a:gd name="T39" fmla="*/ 0 h 486"/>
                <a:gd name="T40" fmla="*/ 0 w 330"/>
                <a:gd name="T41" fmla="*/ 0 h 486"/>
                <a:gd name="T42" fmla="*/ 0 w 330"/>
                <a:gd name="T43" fmla="*/ 0 h 486"/>
                <a:gd name="T44" fmla="*/ 0 w 330"/>
                <a:gd name="T45" fmla="*/ 0 h 486"/>
                <a:gd name="T46" fmla="*/ 0 w 330"/>
                <a:gd name="T47" fmla="*/ 0 h 486"/>
                <a:gd name="T48" fmla="*/ 0 w 330"/>
                <a:gd name="T49" fmla="*/ 0 h 486"/>
                <a:gd name="T50" fmla="*/ 0 w 330"/>
                <a:gd name="T51" fmla="*/ 0 h 486"/>
                <a:gd name="T52" fmla="*/ 0 w 330"/>
                <a:gd name="T53" fmla="*/ 0 h 486"/>
                <a:gd name="T54" fmla="*/ 0 w 330"/>
                <a:gd name="T55" fmla="*/ 0 h 486"/>
                <a:gd name="T56" fmla="*/ 0 w 330"/>
                <a:gd name="T57" fmla="*/ 0 h 486"/>
                <a:gd name="T58" fmla="*/ 0 w 330"/>
                <a:gd name="T59" fmla="*/ 0 h 486"/>
                <a:gd name="T60" fmla="*/ 0 w 330"/>
                <a:gd name="T61" fmla="*/ 0 h 486"/>
                <a:gd name="T62" fmla="*/ 0 w 330"/>
                <a:gd name="T63" fmla="*/ 0 h 486"/>
                <a:gd name="T64" fmla="*/ 0 w 330"/>
                <a:gd name="T65" fmla="*/ 0 h 486"/>
                <a:gd name="T66" fmla="*/ 0 w 330"/>
                <a:gd name="T67" fmla="*/ 0 h 486"/>
                <a:gd name="T68" fmla="*/ 0 w 330"/>
                <a:gd name="T69" fmla="*/ 0 h 486"/>
                <a:gd name="T70" fmla="*/ 0 w 330"/>
                <a:gd name="T71" fmla="*/ 0 h 486"/>
                <a:gd name="T72" fmla="*/ 0 w 330"/>
                <a:gd name="T73" fmla="*/ 0 h 486"/>
                <a:gd name="T74" fmla="*/ 0 w 330"/>
                <a:gd name="T75" fmla="*/ 0 h 486"/>
                <a:gd name="T76" fmla="*/ 0 w 330"/>
                <a:gd name="T77" fmla="*/ 0 h 486"/>
                <a:gd name="T78" fmla="*/ 0 w 330"/>
                <a:gd name="T79" fmla="*/ 0 h 486"/>
                <a:gd name="T80" fmla="*/ 0 w 330"/>
                <a:gd name="T81" fmla="*/ 0 h 486"/>
                <a:gd name="T82" fmla="*/ 0 w 330"/>
                <a:gd name="T83" fmla="*/ 0 h 486"/>
                <a:gd name="T84" fmla="*/ 0 w 330"/>
                <a:gd name="T85" fmla="*/ 0 h 486"/>
                <a:gd name="T86" fmla="*/ 0 w 330"/>
                <a:gd name="T87" fmla="*/ 0 h 486"/>
                <a:gd name="T88" fmla="*/ 0 w 330"/>
                <a:gd name="T89" fmla="*/ 0 h 486"/>
                <a:gd name="T90" fmla="*/ 0 w 330"/>
                <a:gd name="T91" fmla="*/ 0 h 486"/>
                <a:gd name="T92" fmla="*/ 0 w 330"/>
                <a:gd name="T93" fmla="*/ 0 h 486"/>
                <a:gd name="T94" fmla="*/ 0 w 330"/>
                <a:gd name="T95" fmla="*/ 0 h 486"/>
                <a:gd name="T96" fmla="*/ 0 w 330"/>
                <a:gd name="T97" fmla="*/ 0 h 486"/>
                <a:gd name="T98" fmla="*/ 0 w 330"/>
                <a:gd name="T99" fmla="*/ 0 h 486"/>
                <a:gd name="T100" fmla="*/ 0 w 330"/>
                <a:gd name="T101" fmla="*/ 0 h 486"/>
                <a:gd name="T102" fmla="*/ 0 w 330"/>
                <a:gd name="T103" fmla="*/ 0 h 486"/>
                <a:gd name="T104" fmla="*/ 0 w 330"/>
                <a:gd name="T105" fmla="*/ 0 h 4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0"/>
                <a:gd name="T160" fmla="*/ 0 h 486"/>
                <a:gd name="T161" fmla="*/ 330 w 330"/>
                <a:gd name="T162" fmla="*/ 486 h 4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0" h="486">
                  <a:moveTo>
                    <a:pt x="330" y="173"/>
                  </a:moveTo>
                  <a:lnTo>
                    <a:pt x="329" y="141"/>
                  </a:lnTo>
                  <a:lnTo>
                    <a:pt x="321" y="113"/>
                  </a:lnTo>
                  <a:lnTo>
                    <a:pt x="309" y="88"/>
                  </a:lnTo>
                  <a:lnTo>
                    <a:pt x="295" y="64"/>
                  </a:lnTo>
                  <a:lnTo>
                    <a:pt x="278" y="45"/>
                  </a:lnTo>
                  <a:lnTo>
                    <a:pt x="259" y="27"/>
                  </a:lnTo>
                  <a:lnTo>
                    <a:pt x="240" y="12"/>
                  </a:lnTo>
                  <a:lnTo>
                    <a:pt x="222" y="0"/>
                  </a:lnTo>
                  <a:lnTo>
                    <a:pt x="230" y="13"/>
                  </a:lnTo>
                  <a:lnTo>
                    <a:pt x="239" y="27"/>
                  </a:lnTo>
                  <a:lnTo>
                    <a:pt x="246" y="42"/>
                  </a:lnTo>
                  <a:lnTo>
                    <a:pt x="252" y="57"/>
                  </a:lnTo>
                  <a:lnTo>
                    <a:pt x="268" y="74"/>
                  </a:lnTo>
                  <a:lnTo>
                    <a:pt x="284" y="92"/>
                  </a:lnTo>
                  <a:lnTo>
                    <a:pt x="296" y="113"/>
                  </a:lnTo>
                  <a:lnTo>
                    <a:pt x="306" y="136"/>
                  </a:lnTo>
                  <a:lnTo>
                    <a:pt x="312" y="161"/>
                  </a:lnTo>
                  <a:lnTo>
                    <a:pt x="314" y="188"/>
                  </a:lnTo>
                  <a:lnTo>
                    <a:pt x="309" y="216"/>
                  </a:lnTo>
                  <a:lnTo>
                    <a:pt x="299" y="248"/>
                  </a:lnTo>
                  <a:lnTo>
                    <a:pt x="299" y="249"/>
                  </a:lnTo>
                  <a:lnTo>
                    <a:pt x="296" y="253"/>
                  </a:lnTo>
                  <a:lnTo>
                    <a:pt x="294" y="260"/>
                  </a:lnTo>
                  <a:lnTo>
                    <a:pt x="289" y="270"/>
                  </a:lnTo>
                  <a:lnTo>
                    <a:pt x="284" y="281"/>
                  </a:lnTo>
                  <a:lnTo>
                    <a:pt x="274" y="295"/>
                  </a:lnTo>
                  <a:lnTo>
                    <a:pt x="264" y="311"/>
                  </a:lnTo>
                  <a:lnTo>
                    <a:pt x="250" y="328"/>
                  </a:lnTo>
                  <a:lnTo>
                    <a:pt x="232" y="346"/>
                  </a:lnTo>
                  <a:lnTo>
                    <a:pt x="211" y="364"/>
                  </a:lnTo>
                  <a:lnTo>
                    <a:pt x="187" y="384"/>
                  </a:lnTo>
                  <a:lnTo>
                    <a:pt x="159" y="405"/>
                  </a:lnTo>
                  <a:lnTo>
                    <a:pt x="126" y="425"/>
                  </a:lnTo>
                  <a:lnTo>
                    <a:pt x="89" y="446"/>
                  </a:lnTo>
                  <a:lnTo>
                    <a:pt x="46" y="466"/>
                  </a:lnTo>
                  <a:lnTo>
                    <a:pt x="0" y="486"/>
                  </a:lnTo>
                  <a:lnTo>
                    <a:pt x="3" y="484"/>
                  </a:lnTo>
                  <a:lnTo>
                    <a:pt x="15" y="481"/>
                  </a:lnTo>
                  <a:lnTo>
                    <a:pt x="32" y="475"/>
                  </a:lnTo>
                  <a:lnTo>
                    <a:pt x="56" y="466"/>
                  </a:lnTo>
                  <a:lnTo>
                    <a:pt x="83" y="455"/>
                  </a:lnTo>
                  <a:lnTo>
                    <a:pt x="113" y="441"/>
                  </a:lnTo>
                  <a:lnTo>
                    <a:pt x="146" y="424"/>
                  </a:lnTo>
                  <a:lnTo>
                    <a:pt x="181" y="404"/>
                  </a:lnTo>
                  <a:lnTo>
                    <a:pt x="232" y="358"/>
                  </a:lnTo>
                  <a:lnTo>
                    <a:pt x="271" y="315"/>
                  </a:lnTo>
                  <a:lnTo>
                    <a:pt x="298" y="277"/>
                  </a:lnTo>
                  <a:lnTo>
                    <a:pt x="315" y="242"/>
                  </a:lnTo>
                  <a:lnTo>
                    <a:pt x="324" y="214"/>
                  </a:lnTo>
                  <a:lnTo>
                    <a:pt x="329" y="192"/>
                  </a:lnTo>
                  <a:lnTo>
                    <a:pt x="330" y="178"/>
                  </a:lnTo>
                  <a:lnTo>
                    <a:pt x="330" y="173"/>
                  </a:lnTo>
                  <a:close/>
                </a:path>
              </a:pathLst>
            </a:custGeom>
            <a:solidFill>
              <a:srgbClr val="BF66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2" name="Freeform 47"/>
            <p:cNvSpPr>
              <a:spLocks/>
            </p:cNvSpPr>
            <p:nvPr/>
          </p:nvSpPr>
          <p:spPr bwMode="auto">
            <a:xfrm>
              <a:off x="1002" y="2023"/>
              <a:ext cx="57" cy="63"/>
            </a:xfrm>
            <a:custGeom>
              <a:avLst/>
              <a:gdLst>
                <a:gd name="T0" fmla="*/ 0 w 231"/>
                <a:gd name="T1" fmla="*/ 0 h 250"/>
                <a:gd name="T2" fmla="*/ 0 w 231"/>
                <a:gd name="T3" fmla="*/ 0 h 250"/>
                <a:gd name="T4" fmla="*/ 0 w 231"/>
                <a:gd name="T5" fmla="*/ 0 h 250"/>
                <a:gd name="T6" fmla="*/ 0 w 231"/>
                <a:gd name="T7" fmla="*/ 0 h 250"/>
                <a:gd name="T8" fmla="*/ 0 w 231"/>
                <a:gd name="T9" fmla="*/ 0 h 250"/>
                <a:gd name="T10" fmla="*/ 0 w 231"/>
                <a:gd name="T11" fmla="*/ 0 h 250"/>
                <a:gd name="T12" fmla="*/ 0 w 231"/>
                <a:gd name="T13" fmla="*/ 0 h 250"/>
                <a:gd name="T14" fmla="*/ 0 w 231"/>
                <a:gd name="T15" fmla="*/ 0 h 250"/>
                <a:gd name="T16" fmla="*/ 0 w 231"/>
                <a:gd name="T17" fmla="*/ 0 h 250"/>
                <a:gd name="T18" fmla="*/ 0 w 231"/>
                <a:gd name="T19" fmla="*/ 0 h 250"/>
                <a:gd name="T20" fmla="*/ 0 w 231"/>
                <a:gd name="T21" fmla="*/ 0 h 250"/>
                <a:gd name="T22" fmla="*/ 0 w 231"/>
                <a:gd name="T23" fmla="*/ 0 h 250"/>
                <a:gd name="T24" fmla="*/ 0 w 231"/>
                <a:gd name="T25" fmla="*/ 0 h 250"/>
                <a:gd name="T26" fmla="*/ 0 w 231"/>
                <a:gd name="T27" fmla="*/ 0 h 250"/>
                <a:gd name="T28" fmla="*/ 0 w 231"/>
                <a:gd name="T29" fmla="*/ 0 h 250"/>
                <a:gd name="T30" fmla="*/ 0 w 231"/>
                <a:gd name="T31" fmla="*/ 0 h 250"/>
                <a:gd name="T32" fmla="*/ 0 w 231"/>
                <a:gd name="T33" fmla="*/ 0 h 250"/>
                <a:gd name="T34" fmla="*/ 0 w 231"/>
                <a:gd name="T35" fmla="*/ 0 h 250"/>
                <a:gd name="T36" fmla="*/ 0 w 231"/>
                <a:gd name="T37" fmla="*/ 0 h 250"/>
                <a:gd name="T38" fmla="*/ 0 w 231"/>
                <a:gd name="T39" fmla="*/ 0 h 250"/>
                <a:gd name="T40" fmla="*/ 0 w 231"/>
                <a:gd name="T41" fmla="*/ 0 h 250"/>
                <a:gd name="T42" fmla="*/ 0 w 231"/>
                <a:gd name="T43" fmla="*/ 0 h 250"/>
                <a:gd name="T44" fmla="*/ 0 w 231"/>
                <a:gd name="T45" fmla="*/ 0 h 250"/>
                <a:gd name="T46" fmla="*/ 0 w 231"/>
                <a:gd name="T47" fmla="*/ 0 h 250"/>
                <a:gd name="T48" fmla="*/ 0 w 231"/>
                <a:gd name="T49" fmla="*/ 0 h 250"/>
                <a:gd name="T50" fmla="*/ 0 w 231"/>
                <a:gd name="T51" fmla="*/ 0 h 250"/>
                <a:gd name="T52" fmla="*/ 0 w 231"/>
                <a:gd name="T53" fmla="*/ 0 h 250"/>
                <a:gd name="T54" fmla="*/ 0 w 231"/>
                <a:gd name="T55" fmla="*/ 0 h 250"/>
                <a:gd name="T56" fmla="*/ 0 w 231"/>
                <a:gd name="T57" fmla="*/ 0 h 250"/>
                <a:gd name="T58" fmla="*/ 0 w 231"/>
                <a:gd name="T59" fmla="*/ 0 h 250"/>
                <a:gd name="T60" fmla="*/ 0 w 231"/>
                <a:gd name="T61" fmla="*/ 0 h 250"/>
                <a:gd name="T62" fmla="*/ 0 w 231"/>
                <a:gd name="T63" fmla="*/ 0 h 250"/>
                <a:gd name="T64" fmla="*/ 0 w 231"/>
                <a:gd name="T65" fmla="*/ 0 h 250"/>
                <a:gd name="T66" fmla="*/ 0 w 231"/>
                <a:gd name="T67" fmla="*/ 0 h 250"/>
                <a:gd name="T68" fmla="*/ 0 w 231"/>
                <a:gd name="T69" fmla="*/ 0 h 250"/>
                <a:gd name="T70" fmla="*/ 0 w 231"/>
                <a:gd name="T71" fmla="*/ 0 h 250"/>
                <a:gd name="T72" fmla="*/ 0 w 231"/>
                <a:gd name="T73" fmla="*/ 0 h 250"/>
                <a:gd name="T74" fmla="*/ 0 w 231"/>
                <a:gd name="T75" fmla="*/ 0 h 250"/>
                <a:gd name="T76" fmla="*/ 0 w 231"/>
                <a:gd name="T77" fmla="*/ 0 h 250"/>
                <a:gd name="T78" fmla="*/ 0 w 231"/>
                <a:gd name="T79" fmla="*/ 0 h 250"/>
                <a:gd name="T80" fmla="*/ 0 w 231"/>
                <a:gd name="T81" fmla="*/ 0 h 250"/>
                <a:gd name="T82" fmla="*/ 0 w 231"/>
                <a:gd name="T83" fmla="*/ 0 h 250"/>
                <a:gd name="T84" fmla="*/ 0 w 231"/>
                <a:gd name="T85" fmla="*/ 0 h 250"/>
                <a:gd name="T86" fmla="*/ 0 w 231"/>
                <a:gd name="T87" fmla="*/ 0 h 250"/>
                <a:gd name="T88" fmla="*/ 0 w 231"/>
                <a:gd name="T89" fmla="*/ 0 h 250"/>
                <a:gd name="T90" fmla="*/ 0 w 231"/>
                <a:gd name="T91" fmla="*/ 0 h 250"/>
                <a:gd name="T92" fmla="*/ 0 w 231"/>
                <a:gd name="T93" fmla="*/ 0 h 250"/>
                <a:gd name="T94" fmla="*/ 0 w 231"/>
                <a:gd name="T95" fmla="*/ 0 h 250"/>
                <a:gd name="T96" fmla="*/ 0 w 231"/>
                <a:gd name="T97" fmla="*/ 0 h 250"/>
                <a:gd name="T98" fmla="*/ 0 w 231"/>
                <a:gd name="T99" fmla="*/ 0 h 250"/>
                <a:gd name="T100" fmla="*/ 0 w 231"/>
                <a:gd name="T101" fmla="*/ 0 h 250"/>
                <a:gd name="T102" fmla="*/ 0 w 231"/>
                <a:gd name="T103" fmla="*/ 0 h 250"/>
                <a:gd name="T104" fmla="*/ 0 w 231"/>
                <a:gd name="T105" fmla="*/ 0 h 250"/>
                <a:gd name="T106" fmla="*/ 0 w 231"/>
                <a:gd name="T107" fmla="*/ 0 h 250"/>
                <a:gd name="T108" fmla="*/ 0 w 231"/>
                <a:gd name="T109" fmla="*/ 0 h 250"/>
                <a:gd name="T110" fmla="*/ 0 w 231"/>
                <a:gd name="T111" fmla="*/ 0 h 2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1"/>
                <a:gd name="T169" fmla="*/ 0 h 250"/>
                <a:gd name="T170" fmla="*/ 231 w 231"/>
                <a:gd name="T171" fmla="*/ 250 h 2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1" h="250">
                  <a:moveTo>
                    <a:pt x="209" y="0"/>
                  </a:moveTo>
                  <a:lnTo>
                    <a:pt x="212" y="0"/>
                  </a:lnTo>
                  <a:lnTo>
                    <a:pt x="220" y="3"/>
                  </a:lnTo>
                  <a:lnTo>
                    <a:pt x="227" y="8"/>
                  </a:lnTo>
                  <a:lnTo>
                    <a:pt x="231" y="20"/>
                  </a:lnTo>
                  <a:lnTo>
                    <a:pt x="228" y="22"/>
                  </a:lnTo>
                  <a:lnTo>
                    <a:pt x="224" y="31"/>
                  </a:lnTo>
                  <a:lnTo>
                    <a:pt x="217" y="41"/>
                  </a:lnTo>
                  <a:lnTo>
                    <a:pt x="207" y="54"/>
                  </a:lnTo>
                  <a:lnTo>
                    <a:pt x="199" y="69"/>
                  </a:lnTo>
                  <a:lnTo>
                    <a:pt x="191" y="85"/>
                  </a:lnTo>
                  <a:lnTo>
                    <a:pt x="185" y="101"/>
                  </a:lnTo>
                  <a:lnTo>
                    <a:pt x="182" y="113"/>
                  </a:lnTo>
                  <a:lnTo>
                    <a:pt x="180" y="125"/>
                  </a:lnTo>
                  <a:lnTo>
                    <a:pt x="179" y="150"/>
                  </a:lnTo>
                  <a:lnTo>
                    <a:pt x="177" y="176"/>
                  </a:lnTo>
                  <a:lnTo>
                    <a:pt x="176" y="194"/>
                  </a:lnTo>
                  <a:lnTo>
                    <a:pt x="176" y="206"/>
                  </a:lnTo>
                  <a:lnTo>
                    <a:pt x="173" y="217"/>
                  </a:lnTo>
                  <a:lnTo>
                    <a:pt x="171" y="220"/>
                  </a:lnTo>
                  <a:lnTo>
                    <a:pt x="168" y="200"/>
                  </a:lnTo>
                  <a:lnTo>
                    <a:pt x="164" y="172"/>
                  </a:lnTo>
                  <a:lnTo>
                    <a:pt x="162" y="154"/>
                  </a:lnTo>
                  <a:lnTo>
                    <a:pt x="158" y="144"/>
                  </a:lnTo>
                  <a:lnTo>
                    <a:pt x="151" y="141"/>
                  </a:lnTo>
                  <a:lnTo>
                    <a:pt x="144" y="144"/>
                  </a:lnTo>
                  <a:lnTo>
                    <a:pt x="137" y="150"/>
                  </a:lnTo>
                  <a:lnTo>
                    <a:pt x="129" y="158"/>
                  </a:lnTo>
                  <a:lnTo>
                    <a:pt x="122" y="168"/>
                  </a:lnTo>
                  <a:lnTo>
                    <a:pt x="114" y="179"/>
                  </a:lnTo>
                  <a:lnTo>
                    <a:pt x="108" y="188"/>
                  </a:lnTo>
                  <a:lnTo>
                    <a:pt x="103" y="196"/>
                  </a:lnTo>
                  <a:lnTo>
                    <a:pt x="100" y="202"/>
                  </a:lnTo>
                  <a:lnTo>
                    <a:pt x="93" y="213"/>
                  </a:lnTo>
                  <a:lnTo>
                    <a:pt x="84" y="227"/>
                  </a:lnTo>
                  <a:lnTo>
                    <a:pt x="74" y="239"/>
                  </a:lnTo>
                  <a:lnTo>
                    <a:pt x="71" y="244"/>
                  </a:lnTo>
                  <a:lnTo>
                    <a:pt x="68" y="246"/>
                  </a:lnTo>
                  <a:lnTo>
                    <a:pt x="64" y="250"/>
                  </a:lnTo>
                  <a:lnTo>
                    <a:pt x="63" y="245"/>
                  </a:lnTo>
                  <a:lnTo>
                    <a:pt x="70" y="228"/>
                  </a:lnTo>
                  <a:lnTo>
                    <a:pt x="80" y="207"/>
                  </a:lnTo>
                  <a:lnTo>
                    <a:pt x="87" y="189"/>
                  </a:lnTo>
                  <a:lnTo>
                    <a:pt x="94" y="173"/>
                  </a:lnTo>
                  <a:lnTo>
                    <a:pt x="99" y="160"/>
                  </a:lnTo>
                  <a:lnTo>
                    <a:pt x="101" y="150"/>
                  </a:lnTo>
                  <a:lnTo>
                    <a:pt x="102" y="141"/>
                  </a:lnTo>
                  <a:lnTo>
                    <a:pt x="101" y="136"/>
                  </a:lnTo>
                  <a:lnTo>
                    <a:pt x="99" y="132"/>
                  </a:lnTo>
                  <a:lnTo>
                    <a:pt x="94" y="131"/>
                  </a:lnTo>
                  <a:lnTo>
                    <a:pt x="88" y="130"/>
                  </a:lnTo>
                  <a:lnTo>
                    <a:pt x="81" y="132"/>
                  </a:lnTo>
                  <a:lnTo>
                    <a:pt x="75" y="133"/>
                  </a:lnTo>
                  <a:lnTo>
                    <a:pt x="68" y="137"/>
                  </a:lnTo>
                  <a:lnTo>
                    <a:pt x="61" y="139"/>
                  </a:lnTo>
                  <a:lnTo>
                    <a:pt x="56" y="143"/>
                  </a:lnTo>
                  <a:lnTo>
                    <a:pt x="51" y="145"/>
                  </a:lnTo>
                  <a:lnTo>
                    <a:pt x="46" y="147"/>
                  </a:lnTo>
                  <a:lnTo>
                    <a:pt x="38" y="152"/>
                  </a:lnTo>
                  <a:lnTo>
                    <a:pt x="30" y="158"/>
                  </a:lnTo>
                  <a:lnTo>
                    <a:pt x="22" y="164"/>
                  </a:lnTo>
                  <a:lnTo>
                    <a:pt x="14" y="171"/>
                  </a:lnTo>
                  <a:lnTo>
                    <a:pt x="7" y="175"/>
                  </a:lnTo>
                  <a:lnTo>
                    <a:pt x="2" y="179"/>
                  </a:lnTo>
                  <a:lnTo>
                    <a:pt x="1" y="180"/>
                  </a:lnTo>
                  <a:lnTo>
                    <a:pt x="0" y="179"/>
                  </a:lnTo>
                  <a:lnTo>
                    <a:pt x="0" y="178"/>
                  </a:lnTo>
                  <a:lnTo>
                    <a:pt x="0" y="175"/>
                  </a:lnTo>
                  <a:lnTo>
                    <a:pt x="2" y="172"/>
                  </a:lnTo>
                  <a:lnTo>
                    <a:pt x="8" y="167"/>
                  </a:lnTo>
                  <a:lnTo>
                    <a:pt x="16" y="160"/>
                  </a:lnTo>
                  <a:lnTo>
                    <a:pt x="29" y="151"/>
                  </a:lnTo>
                  <a:lnTo>
                    <a:pt x="44" y="141"/>
                  </a:lnTo>
                  <a:lnTo>
                    <a:pt x="57" y="132"/>
                  </a:lnTo>
                  <a:lnTo>
                    <a:pt x="68" y="124"/>
                  </a:lnTo>
                  <a:lnTo>
                    <a:pt x="78" y="116"/>
                  </a:lnTo>
                  <a:lnTo>
                    <a:pt x="85" y="109"/>
                  </a:lnTo>
                  <a:lnTo>
                    <a:pt x="88" y="103"/>
                  </a:lnTo>
                  <a:lnTo>
                    <a:pt x="89" y="98"/>
                  </a:lnTo>
                  <a:lnTo>
                    <a:pt x="86" y="95"/>
                  </a:lnTo>
                  <a:lnTo>
                    <a:pt x="81" y="92"/>
                  </a:lnTo>
                  <a:lnTo>
                    <a:pt x="74" y="90"/>
                  </a:lnTo>
                  <a:lnTo>
                    <a:pt x="66" y="88"/>
                  </a:lnTo>
                  <a:lnTo>
                    <a:pt x="58" y="87"/>
                  </a:lnTo>
                  <a:lnTo>
                    <a:pt x="50" y="85"/>
                  </a:lnTo>
                  <a:lnTo>
                    <a:pt x="42" y="85"/>
                  </a:lnTo>
                  <a:lnTo>
                    <a:pt x="35" y="85"/>
                  </a:lnTo>
                  <a:lnTo>
                    <a:pt x="29" y="87"/>
                  </a:lnTo>
                  <a:lnTo>
                    <a:pt x="24" y="87"/>
                  </a:lnTo>
                  <a:lnTo>
                    <a:pt x="18" y="87"/>
                  </a:lnTo>
                  <a:lnTo>
                    <a:pt x="12" y="87"/>
                  </a:lnTo>
                  <a:lnTo>
                    <a:pt x="7" y="87"/>
                  </a:lnTo>
                  <a:lnTo>
                    <a:pt x="3" y="85"/>
                  </a:lnTo>
                  <a:lnTo>
                    <a:pt x="2" y="84"/>
                  </a:lnTo>
                  <a:lnTo>
                    <a:pt x="4" y="83"/>
                  </a:lnTo>
                  <a:lnTo>
                    <a:pt x="10" y="81"/>
                  </a:lnTo>
                  <a:lnTo>
                    <a:pt x="19" y="78"/>
                  </a:lnTo>
                  <a:lnTo>
                    <a:pt x="31" y="77"/>
                  </a:lnTo>
                  <a:lnTo>
                    <a:pt x="43" y="75"/>
                  </a:lnTo>
                  <a:lnTo>
                    <a:pt x="56" y="75"/>
                  </a:lnTo>
                  <a:lnTo>
                    <a:pt x="67" y="74"/>
                  </a:lnTo>
                  <a:lnTo>
                    <a:pt x="80" y="74"/>
                  </a:lnTo>
                  <a:lnTo>
                    <a:pt x="91" y="74"/>
                  </a:lnTo>
                  <a:lnTo>
                    <a:pt x="99" y="74"/>
                  </a:lnTo>
                  <a:lnTo>
                    <a:pt x="101" y="74"/>
                  </a:lnTo>
                  <a:lnTo>
                    <a:pt x="109" y="73"/>
                  </a:lnTo>
                  <a:lnTo>
                    <a:pt x="121" y="70"/>
                  </a:lnTo>
                  <a:lnTo>
                    <a:pt x="135" y="64"/>
                  </a:lnTo>
                  <a:lnTo>
                    <a:pt x="152" y="56"/>
                  </a:lnTo>
                  <a:lnTo>
                    <a:pt x="171" y="42"/>
                  </a:lnTo>
                  <a:lnTo>
                    <a:pt x="190" y="25"/>
                  </a:lnTo>
                  <a:lnTo>
                    <a:pt x="209" y="0"/>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3" name="Freeform 48"/>
            <p:cNvSpPr>
              <a:spLocks/>
            </p:cNvSpPr>
            <p:nvPr/>
          </p:nvSpPr>
          <p:spPr bwMode="auto">
            <a:xfrm>
              <a:off x="931" y="2010"/>
              <a:ext cx="51" cy="54"/>
            </a:xfrm>
            <a:custGeom>
              <a:avLst/>
              <a:gdLst>
                <a:gd name="T0" fmla="*/ 0 w 206"/>
                <a:gd name="T1" fmla="*/ 0 h 214"/>
                <a:gd name="T2" fmla="*/ 0 w 206"/>
                <a:gd name="T3" fmla="*/ 0 h 214"/>
                <a:gd name="T4" fmla="*/ 0 w 206"/>
                <a:gd name="T5" fmla="*/ 0 h 214"/>
                <a:gd name="T6" fmla="*/ 0 w 206"/>
                <a:gd name="T7" fmla="*/ 0 h 214"/>
                <a:gd name="T8" fmla="*/ 0 w 206"/>
                <a:gd name="T9" fmla="*/ 0 h 214"/>
                <a:gd name="T10" fmla="*/ 0 w 206"/>
                <a:gd name="T11" fmla="*/ 0 h 214"/>
                <a:gd name="T12" fmla="*/ 0 w 206"/>
                <a:gd name="T13" fmla="*/ 0 h 214"/>
                <a:gd name="T14" fmla="*/ 0 w 206"/>
                <a:gd name="T15" fmla="*/ 0 h 214"/>
                <a:gd name="T16" fmla="*/ 0 w 206"/>
                <a:gd name="T17" fmla="*/ 0 h 214"/>
                <a:gd name="T18" fmla="*/ 0 w 206"/>
                <a:gd name="T19" fmla="*/ 0 h 214"/>
                <a:gd name="T20" fmla="*/ 0 w 206"/>
                <a:gd name="T21" fmla="*/ 0 h 214"/>
                <a:gd name="T22" fmla="*/ 0 w 206"/>
                <a:gd name="T23" fmla="*/ 0 h 214"/>
                <a:gd name="T24" fmla="*/ 0 w 206"/>
                <a:gd name="T25" fmla="*/ 0 h 214"/>
                <a:gd name="T26" fmla="*/ 0 w 206"/>
                <a:gd name="T27" fmla="*/ 0 h 214"/>
                <a:gd name="T28" fmla="*/ 0 w 206"/>
                <a:gd name="T29" fmla="*/ 0 h 214"/>
                <a:gd name="T30" fmla="*/ 0 w 206"/>
                <a:gd name="T31" fmla="*/ 0 h 214"/>
                <a:gd name="T32" fmla="*/ 0 w 206"/>
                <a:gd name="T33" fmla="*/ 0 h 214"/>
                <a:gd name="T34" fmla="*/ 0 w 206"/>
                <a:gd name="T35" fmla="*/ 0 h 214"/>
                <a:gd name="T36" fmla="*/ 0 w 206"/>
                <a:gd name="T37" fmla="*/ 0 h 214"/>
                <a:gd name="T38" fmla="*/ 0 w 206"/>
                <a:gd name="T39" fmla="*/ 0 h 214"/>
                <a:gd name="T40" fmla="*/ 0 w 206"/>
                <a:gd name="T41" fmla="*/ 0 h 214"/>
                <a:gd name="T42" fmla="*/ 0 w 206"/>
                <a:gd name="T43" fmla="*/ 0 h 214"/>
                <a:gd name="T44" fmla="*/ 0 w 206"/>
                <a:gd name="T45" fmla="*/ 0 h 214"/>
                <a:gd name="T46" fmla="*/ 0 w 206"/>
                <a:gd name="T47" fmla="*/ 0 h 214"/>
                <a:gd name="T48" fmla="*/ 0 w 206"/>
                <a:gd name="T49" fmla="*/ 0 h 214"/>
                <a:gd name="T50" fmla="*/ 0 w 206"/>
                <a:gd name="T51" fmla="*/ 0 h 214"/>
                <a:gd name="T52" fmla="*/ 0 w 206"/>
                <a:gd name="T53" fmla="*/ 0 h 214"/>
                <a:gd name="T54" fmla="*/ 0 w 206"/>
                <a:gd name="T55" fmla="*/ 0 h 214"/>
                <a:gd name="T56" fmla="*/ 0 w 206"/>
                <a:gd name="T57" fmla="*/ 0 h 214"/>
                <a:gd name="T58" fmla="*/ 0 w 206"/>
                <a:gd name="T59" fmla="*/ 0 h 214"/>
                <a:gd name="T60" fmla="*/ 0 w 206"/>
                <a:gd name="T61" fmla="*/ 0 h 214"/>
                <a:gd name="T62" fmla="*/ 0 w 206"/>
                <a:gd name="T63" fmla="*/ 0 h 214"/>
                <a:gd name="T64" fmla="*/ 0 w 206"/>
                <a:gd name="T65" fmla="*/ 0 h 214"/>
                <a:gd name="T66" fmla="*/ 0 w 206"/>
                <a:gd name="T67" fmla="*/ 0 h 214"/>
                <a:gd name="T68" fmla="*/ 0 w 206"/>
                <a:gd name="T69" fmla="*/ 0 h 214"/>
                <a:gd name="T70" fmla="*/ 0 w 206"/>
                <a:gd name="T71" fmla="*/ 0 h 214"/>
                <a:gd name="T72" fmla="*/ 0 w 206"/>
                <a:gd name="T73" fmla="*/ 0 h 214"/>
                <a:gd name="T74" fmla="*/ 0 w 206"/>
                <a:gd name="T75" fmla="*/ 0 h 214"/>
                <a:gd name="T76" fmla="*/ 0 w 206"/>
                <a:gd name="T77" fmla="*/ 0 h 214"/>
                <a:gd name="T78" fmla="*/ 0 w 206"/>
                <a:gd name="T79" fmla="*/ 0 h 214"/>
                <a:gd name="T80" fmla="*/ 0 w 206"/>
                <a:gd name="T81" fmla="*/ 0 h 214"/>
                <a:gd name="T82" fmla="*/ 0 w 206"/>
                <a:gd name="T83" fmla="*/ 0 h 214"/>
                <a:gd name="T84" fmla="*/ 0 w 206"/>
                <a:gd name="T85" fmla="*/ 0 h 214"/>
                <a:gd name="T86" fmla="*/ 0 w 206"/>
                <a:gd name="T87" fmla="*/ 0 h 214"/>
                <a:gd name="T88" fmla="*/ 0 w 206"/>
                <a:gd name="T89" fmla="*/ 0 h 214"/>
                <a:gd name="T90" fmla="*/ 0 w 206"/>
                <a:gd name="T91" fmla="*/ 0 h 214"/>
                <a:gd name="T92" fmla="*/ 0 w 206"/>
                <a:gd name="T93" fmla="*/ 0 h 214"/>
                <a:gd name="T94" fmla="*/ 0 w 206"/>
                <a:gd name="T95" fmla="*/ 0 h 2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6"/>
                <a:gd name="T145" fmla="*/ 0 h 214"/>
                <a:gd name="T146" fmla="*/ 206 w 206"/>
                <a:gd name="T147" fmla="*/ 214 h 2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6" h="214">
                  <a:moveTo>
                    <a:pt x="125" y="2"/>
                  </a:moveTo>
                  <a:lnTo>
                    <a:pt x="126" y="2"/>
                  </a:lnTo>
                  <a:lnTo>
                    <a:pt x="129" y="3"/>
                  </a:lnTo>
                  <a:lnTo>
                    <a:pt x="135" y="3"/>
                  </a:lnTo>
                  <a:lnTo>
                    <a:pt x="141" y="4"/>
                  </a:lnTo>
                  <a:lnTo>
                    <a:pt x="148" y="4"/>
                  </a:lnTo>
                  <a:lnTo>
                    <a:pt x="154" y="3"/>
                  </a:lnTo>
                  <a:lnTo>
                    <a:pt x="159" y="2"/>
                  </a:lnTo>
                  <a:lnTo>
                    <a:pt x="162" y="0"/>
                  </a:lnTo>
                  <a:lnTo>
                    <a:pt x="163" y="14"/>
                  </a:lnTo>
                  <a:lnTo>
                    <a:pt x="164" y="46"/>
                  </a:lnTo>
                  <a:lnTo>
                    <a:pt x="167" y="81"/>
                  </a:lnTo>
                  <a:lnTo>
                    <a:pt x="168" y="104"/>
                  </a:lnTo>
                  <a:lnTo>
                    <a:pt x="170" y="111"/>
                  </a:lnTo>
                  <a:lnTo>
                    <a:pt x="175" y="120"/>
                  </a:lnTo>
                  <a:lnTo>
                    <a:pt x="182" y="130"/>
                  </a:lnTo>
                  <a:lnTo>
                    <a:pt x="190" y="141"/>
                  </a:lnTo>
                  <a:lnTo>
                    <a:pt x="197" y="150"/>
                  </a:lnTo>
                  <a:lnTo>
                    <a:pt x="203" y="160"/>
                  </a:lnTo>
                  <a:lnTo>
                    <a:pt x="206" y="165"/>
                  </a:lnTo>
                  <a:lnTo>
                    <a:pt x="206" y="169"/>
                  </a:lnTo>
                  <a:lnTo>
                    <a:pt x="203" y="172"/>
                  </a:lnTo>
                  <a:lnTo>
                    <a:pt x="201" y="172"/>
                  </a:lnTo>
                  <a:lnTo>
                    <a:pt x="195" y="168"/>
                  </a:lnTo>
                  <a:lnTo>
                    <a:pt x="181" y="153"/>
                  </a:lnTo>
                  <a:lnTo>
                    <a:pt x="169" y="141"/>
                  </a:lnTo>
                  <a:lnTo>
                    <a:pt x="159" y="133"/>
                  </a:lnTo>
                  <a:lnTo>
                    <a:pt x="149" y="128"/>
                  </a:lnTo>
                  <a:lnTo>
                    <a:pt x="141" y="126"/>
                  </a:lnTo>
                  <a:lnTo>
                    <a:pt x="134" y="126"/>
                  </a:lnTo>
                  <a:lnTo>
                    <a:pt x="129" y="129"/>
                  </a:lnTo>
                  <a:lnTo>
                    <a:pt x="126" y="134"/>
                  </a:lnTo>
                  <a:lnTo>
                    <a:pt x="124" y="141"/>
                  </a:lnTo>
                  <a:lnTo>
                    <a:pt x="122" y="160"/>
                  </a:lnTo>
                  <a:lnTo>
                    <a:pt x="125" y="181"/>
                  </a:lnTo>
                  <a:lnTo>
                    <a:pt x="127" y="199"/>
                  </a:lnTo>
                  <a:lnTo>
                    <a:pt x="126" y="212"/>
                  </a:lnTo>
                  <a:lnTo>
                    <a:pt x="120" y="214"/>
                  </a:lnTo>
                  <a:lnTo>
                    <a:pt x="115" y="211"/>
                  </a:lnTo>
                  <a:lnTo>
                    <a:pt x="111" y="200"/>
                  </a:lnTo>
                  <a:lnTo>
                    <a:pt x="108" y="185"/>
                  </a:lnTo>
                  <a:lnTo>
                    <a:pt x="107" y="167"/>
                  </a:lnTo>
                  <a:lnTo>
                    <a:pt x="106" y="148"/>
                  </a:lnTo>
                  <a:lnTo>
                    <a:pt x="101" y="133"/>
                  </a:lnTo>
                  <a:lnTo>
                    <a:pt x="93" y="128"/>
                  </a:lnTo>
                  <a:lnTo>
                    <a:pt x="89" y="129"/>
                  </a:lnTo>
                  <a:lnTo>
                    <a:pt x="84" y="133"/>
                  </a:lnTo>
                  <a:lnTo>
                    <a:pt x="78" y="137"/>
                  </a:lnTo>
                  <a:lnTo>
                    <a:pt x="73" y="143"/>
                  </a:lnTo>
                  <a:lnTo>
                    <a:pt x="68" y="150"/>
                  </a:lnTo>
                  <a:lnTo>
                    <a:pt x="63" y="157"/>
                  </a:lnTo>
                  <a:lnTo>
                    <a:pt x="58" y="164"/>
                  </a:lnTo>
                  <a:lnTo>
                    <a:pt x="56" y="170"/>
                  </a:lnTo>
                  <a:lnTo>
                    <a:pt x="51" y="183"/>
                  </a:lnTo>
                  <a:lnTo>
                    <a:pt x="45" y="197"/>
                  </a:lnTo>
                  <a:lnTo>
                    <a:pt x="40" y="206"/>
                  </a:lnTo>
                  <a:lnTo>
                    <a:pt x="35" y="210"/>
                  </a:lnTo>
                  <a:lnTo>
                    <a:pt x="31" y="209"/>
                  </a:lnTo>
                  <a:lnTo>
                    <a:pt x="29" y="205"/>
                  </a:lnTo>
                  <a:lnTo>
                    <a:pt x="30" y="198"/>
                  </a:lnTo>
                  <a:lnTo>
                    <a:pt x="35" y="186"/>
                  </a:lnTo>
                  <a:lnTo>
                    <a:pt x="40" y="178"/>
                  </a:lnTo>
                  <a:lnTo>
                    <a:pt x="47" y="169"/>
                  </a:lnTo>
                  <a:lnTo>
                    <a:pt x="54" y="160"/>
                  </a:lnTo>
                  <a:lnTo>
                    <a:pt x="61" y="149"/>
                  </a:lnTo>
                  <a:lnTo>
                    <a:pt x="68" y="140"/>
                  </a:lnTo>
                  <a:lnTo>
                    <a:pt x="72" y="132"/>
                  </a:lnTo>
                  <a:lnTo>
                    <a:pt x="77" y="126"/>
                  </a:lnTo>
                  <a:lnTo>
                    <a:pt x="78" y="122"/>
                  </a:lnTo>
                  <a:lnTo>
                    <a:pt x="75" y="119"/>
                  </a:lnTo>
                  <a:lnTo>
                    <a:pt x="65" y="119"/>
                  </a:lnTo>
                  <a:lnTo>
                    <a:pt x="55" y="120"/>
                  </a:lnTo>
                  <a:lnTo>
                    <a:pt x="45" y="122"/>
                  </a:lnTo>
                  <a:lnTo>
                    <a:pt x="41" y="123"/>
                  </a:lnTo>
                  <a:lnTo>
                    <a:pt x="35" y="126"/>
                  </a:lnTo>
                  <a:lnTo>
                    <a:pt x="27" y="128"/>
                  </a:lnTo>
                  <a:lnTo>
                    <a:pt x="20" y="130"/>
                  </a:lnTo>
                  <a:lnTo>
                    <a:pt x="13" y="133"/>
                  </a:lnTo>
                  <a:lnTo>
                    <a:pt x="6" y="134"/>
                  </a:lnTo>
                  <a:lnTo>
                    <a:pt x="2" y="134"/>
                  </a:lnTo>
                  <a:lnTo>
                    <a:pt x="0" y="133"/>
                  </a:lnTo>
                  <a:lnTo>
                    <a:pt x="0" y="128"/>
                  </a:lnTo>
                  <a:lnTo>
                    <a:pt x="3" y="125"/>
                  </a:lnTo>
                  <a:lnTo>
                    <a:pt x="13" y="122"/>
                  </a:lnTo>
                  <a:lnTo>
                    <a:pt x="28" y="118"/>
                  </a:lnTo>
                  <a:lnTo>
                    <a:pt x="36" y="115"/>
                  </a:lnTo>
                  <a:lnTo>
                    <a:pt x="47" y="112"/>
                  </a:lnTo>
                  <a:lnTo>
                    <a:pt x="58" y="108"/>
                  </a:lnTo>
                  <a:lnTo>
                    <a:pt x="70" y="106"/>
                  </a:lnTo>
                  <a:lnTo>
                    <a:pt x="82" y="102"/>
                  </a:lnTo>
                  <a:lnTo>
                    <a:pt x="92" y="100"/>
                  </a:lnTo>
                  <a:lnTo>
                    <a:pt x="101" y="98"/>
                  </a:lnTo>
                  <a:lnTo>
                    <a:pt x="107" y="95"/>
                  </a:lnTo>
                  <a:lnTo>
                    <a:pt x="124" y="79"/>
                  </a:lnTo>
                  <a:lnTo>
                    <a:pt x="128" y="55"/>
                  </a:lnTo>
                  <a:lnTo>
                    <a:pt x="127" y="28"/>
                  </a:lnTo>
                  <a:lnTo>
                    <a:pt x="125" y="2"/>
                  </a:lnTo>
                  <a:close/>
                </a:path>
              </a:pathLst>
            </a:custGeom>
            <a:solidFill>
              <a:srgbClr val="9E4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4" name="Freeform 49"/>
            <p:cNvSpPr>
              <a:spLocks/>
            </p:cNvSpPr>
            <p:nvPr/>
          </p:nvSpPr>
          <p:spPr bwMode="auto">
            <a:xfrm>
              <a:off x="959" y="1994"/>
              <a:ext cx="15" cy="18"/>
            </a:xfrm>
            <a:custGeom>
              <a:avLst/>
              <a:gdLst>
                <a:gd name="T0" fmla="*/ 0 w 63"/>
                <a:gd name="T1" fmla="*/ 0 h 70"/>
                <a:gd name="T2" fmla="*/ 0 w 63"/>
                <a:gd name="T3" fmla="*/ 0 h 70"/>
                <a:gd name="T4" fmla="*/ 0 w 63"/>
                <a:gd name="T5" fmla="*/ 0 h 70"/>
                <a:gd name="T6" fmla="*/ 0 w 63"/>
                <a:gd name="T7" fmla="*/ 0 h 70"/>
                <a:gd name="T8" fmla="*/ 0 w 63"/>
                <a:gd name="T9" fmla="*/ 0 h 70"/>
                <a:gd name="T10" fmla="*/ 0 w 63"/>
                <a:gd name="T11" fmla="*/ 0 h 70"/>
                <a:gd name="T12" fmla="*/ 0 w 63"/>
                <a:gd name="T13" fmla="*/ 0 h 70"/>
                <a:gd name="T14" fmla="*/ 0 w 63"/>
                <a:gd name="T15" fmla="*/ 0 h 70"/>
                <a:gd name="T16" fmla="*/ 0 w 63"/>
                <a:gd name="T17" fmla="*/ 0 h 70"/>
                <a:gd name="T18" fmla="*/ 0 w 63"/>
                <a:gd name="T19" fmla="*/ 0 h 70"/>
                <a:gd name="T20" fmla="*/ 0 w 63"/>
                <a:gd name="T21" fmla="*/ 0 h 70"/>
                <a:gd name="T22" fmla="*/ 0 w 63"/>
                <a:gd name="T23" fmla="*/ 0 h 70"/>
                <a:gd name="T24" fmla="*/ 0 w 63"/>
                <a:gd name="T25" fmla="*/ 0 h 70"/>
                <a:gd name="T26" fmla="*/ 0 w 63"/>
                <a:gd name="T27" fmla="*/ 0 h 70"/>
                <a:gd name="T28" fmla="*/ 0 w 63"/>
                <a:gd name="T29" fmla="*/ 0 h 70"/>
                <a:gd name="T30" fmla="*/ 0 w 63"/>
                <a:gd name="T31" fmla="*/ 0 h 70"/>
                <a:gd name="T32" fmla="*/ 0 w 63"/>
                <a:gd name="T33" fmla="*/ 0 h 70"/>
                <a:gd name="T34" fmla="*/ 0 w 63"/>
                <a:gd name="T35" fmla="*/ 0 h 70"/>
                <a:gd name="T36" fmla="*/ 0 w 63"/>
                <a:gd name="T37" fmla="*/ 0 h 70"/>
                <a:gd name="T38" fmla="*/ 0 w 63"/>
                <a:gd name="T39" fmla="*/ 0 h 70"/>
                <a:gd name="T40" fmla="*/ 0 w 63"/>
                <a:gd name="T41" fmla="*/ 0 h 70"/>
                <a:gd name="T42" fmla="*/ 0 w 63"/>
                <a:gd name="T43" fmla="*/ 0 h 70"/>
                <a:gd name="T44" fmla="*/ 0 w 63"/>
                <a:gd name="T45" fmla="*/ 0 h 70"/>
                <a:gd name="T46" fmla="*/ 0 w 63"/>
                <a:gd name="T47" fmla="*/ 0 h 70"/>
                <a:gd name="T48" fmla="*/ 0 w 63"/>
                <a:gd name="T49" fmla="*/ 0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70"/>
                <a:gd name="T77" fmla="*/ 63 w 63"/>
                <a:gd name="T78" fmla="*/ 70 h 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70">
                  <a:moveTo>
                    <a:pt x="0" y="0"/>
                  </a:moveTo>
                  <a:lnTo>
                    <a:pt x="2" y="1"/>
                  </a:lnTo>
                  <a:lnTo>
                    <a:pt x="9" y="2"/>
                  </a:lnTo>
                  <a:lnTo>
                    <a:pt x="19" y="4"/>
                  </a:lnTo>
                  <a:lnTo>
                    <a:pt x="30" y="8"/>
                  </a:lnTo>
                  <a:lnTo>
                    <a:pt x="41" y="10"/>
                  </a:lnTo>
                  <a:lnTo>
                    <a:pt x="51" y="12"/>
                  </a:lnTo>
                  <a:lnTo>
                    <a:pt x="59" y="12"/>
                  </a:lnTo>
                  <a:lnTo>
                    <a:pt x="63" y="12"/>
                  </a:lnTo>
                  <a:lnTo>
                    <a:pt x="61" y="19"/>
                  </a:lnTo>
                  <a:lnTo>
                    <a:pt x="56" y="36"/>
                  </a:lnTo>
                  <a:lnTo>
                    <a:pt x="51" y="54"/>
                  </a:lnTo>
                  <a:lnTo>
                    <a:pt x="50" y="68"/>
                  </a:lnTo>
                  <a:lnTo>
                    <a:pt x="49" y="68"/>
                  </a:lnTo>
                  <a:lnTo>
                    <a:pt x="45" y="68"/>
                  </a:lnTo>
                  <a:lnTo>
                    <a:pt x="40" y="70"/>
                  </a:lnTo>
                  <a:lnTo>
                    <a:pt x="34" y="70"/>
                  </a:lnTo>
                  <a:lnTo>
                    <a:pt x="28" y="70"/>
                  </a:lnTo>
                  <a:lnTo>
                    <a:pt x="22" y="68"/>
                  </a:lnTo>
                  <a:lnTo>
                    <a:pt x="16" y="68"/>
                  </a:lnTo>
                  <a:lnTo>
                    <a:pt x="13" y="66"/>
                  </a:lnTo>
                  <a:lnTo>
                    <a:pt x="12" y="58"/>
                  </a:lnTo>
                  <a:lnTo>
                    <a:pt x="8" y="38"/>
                  </a:lnTo>
                  <a:lnTo>
                    <a:pt x="3" y="16"/>
                  </a:lnTo>
                  <a:lnTo>
                    <a:pt x="0" y="0"/>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5" name="Freeform 50"/>
            <p:cNvSpPr>
              <a:spLocks/>
            </p:cNvSpPr>
            <p:nvPr/>
          </p:nvSpPr>
          <p:spPr bwMode="auto">
            <a:xfrm>
              <a:off x="1005" y="1944"/>
              <a:ext cx="67" cy="13"/>
            </a:xfrm>
            <a:custGeom>
              <a:avLst/>
              <a:gdLst>
                <a:gd name="T0" fmla="*/ 0 w 266"/>
                <a:gd name="T1" fmla="*/ 0 h 54"/>
                <a:gd name="T2" fmla="*/ 0 w 266"/>
                <a:gd name="T3" fmla="*/ 0 h 54"/>
                <a:gd name="T4" fmla="*/ 0 w 266"/>
                <a:gd name="T5" fmla="*/ 0 h 54"/>
                <a:gd name="T6" fmla="*/ 0 w 266"/>
                <a:gd name="T7" fmla="*/ 0 h 54"/>
                <a:gd name="T8" fmla="*/ 0 w 266"/>
                <a:gd name="T9" fmla="*/ 0 h 54"/>
                <a:gd name="T10" fmla="*/ 0 w 266"/>
                <a:gd name="T11" fmla="*/ 0 h 54"/>
                <a:gd name="T12" fmla="*/ 0 w 266"/>
                <a:gd name="T13" fmla="*/ 0 h 54"/>
                <a:gd name="T14" fmla="*/ 0 w 266"/>
                <a:gd name="T15" fmla="*/ 0 h 54"/>
                <a:gd name="T16" fmla="*/ 0 w 266"/>
                <a:gd name="T17" fmla="*/ 0 h 54"/>
                <a:gd name="T18" fmla="*/ 0 w 266"/>
                <a:gd name="T19" fmla="*/ 0 h 54"/>
                <a:gd name="T20" fmla="*/ 0 w 266"/>
                <a:gd name="T21" fmla="*/ 0 h 54"/>
                <a:gd name="T22" fmla="*/ 0 w 266"/>
                <a:gd name="T23" fmla="*/ 0 h 54"/>
                <a:gd name="T24" fmla="*/ 0 w 266"/>
                <a:gd name="T25" fmla="*/ 0 h 54"/>
                <a:gd name="T26" fmla="*/ 0 w 266"/>
                <a:gd name="T27" fmla="*/ 0 h 54"/>
                <a:gd name="T28" fmla="*/ 0 w 266"/>
                <a:gd name="T29" fmla="*/ 0 h 54"/>
                <a:gd name="T30" fmla="*/ 0 w 266"/>
                <a:gd name="T31" fmla="*/ 0 h 54"/>
                <a:gd name="T32" fmla="*/ 0 w 266"/>
                <a:gd name="T33" fmla="*/ 0 h 54"/>
                <a:gd name="T34" fmla="*/ 0 w 266"/>
                <a:gd name="T35" fmla="*/ 0 h 54"/>
                <a:gd name="T36" fmla="*/ 0 w 266"/>
                <a:gd name="T37" fmla="*/ 0 h 54"/>
                <a:gd name="T38" fmla="*/ 0 w 266"/>
                <a:gd name="T39" fmla="*/ 0 h 54"/>
                <a:gd name="T40" fmla="*/ 0 w 266"/>
                <a:gd name="T41" fmla="*/ 0 h 54"/>
                <a:gd name="T42" fmla="*/ 0 w 266"/>
                <a:gd name="T43" fmla="*/ 0 h 54"/>
                <a:gd name="T44" fmla="*/ 0 w 266"/>
                <a:gd name="T45" fmla="*/ 0 h 54"/>
                <a:gd name="T46" fmla="*/ 0 w 266"/>
                <a:gd name="T47" fmla="*/ 0 h 54"/>
                <a:gd name="T48" fmla="*/ 0 w 266"/>
                <a:gd name="T49" fmla="*/ 0 h 54"/>
                <a:gd name="T50" fmla="*/ 0 w 266"/>
                <a:gd name="T51" fmla="*/ 0 h 54"/>
                <a:gd name="T52" fmla="*/ 0 w 266"/>
                <a:gd name="T53" fmla="*/ 0 h 54"/>
                <a:gd name="T54" fmla="*/ 0 w 266"/>
                <a:gd name="T55" fmla="*/ 0 h 54"/>
                <a:gd name="T56" fmla="*/ 0 w 266"/>
                <a:gd name="T57" fmla="*/ 0 h 54"/>
                <a:gd name="T58" fmla="*/ 0 w 266"/>
                <a:gd name="T59" fmla="*/ 0 h 54"/>
                <a:gd name="T60" fmla="*/ 0 w 266"/>
                <a:gd name="T61" fmla="*/ 0 h 54"/>
                <a:gd name="T62" fmla="*/ 0 w 266"/>
                <a:gd name="T63" fmla="*/ 0 h 54"/>
                <a:gd name="T64" fmla="*/ 0 w 2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54"/>
                <a:gd name="T101" fmla="*/ 266 w 2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54">
                  <a:moveTo>
                    <a:pt x="0" y="54"/>
                  </a:moveTo>
                  <a:lnTo>
                    <a:pt x="2" y="52"/>
                  </a:lnTo>
                  <a:lnTo>
                    <a:pt x="7" y="50"/>
                  </a:lnTo>
                  <a:lnTo>
                    <a:pt x="15" y="47"/>
                  </a:lnTo>
                  <a:lnTo>
                    <a:pt x="25" y="42"/>
                  </a:lnTo>
                  <a:lnTo>
                    <a:pt x="39" y="36"/>
                  </a:lnTo>
                  <a:lnTo>
                    <a:pt x="54" y="31"/>
                  </a:lnTo>
                  <a:lnTo>
                    <a:pt x="72" y="26"/>
                  </a:lnTo>
                  <a:lnTo>
                    <a:pt x="91" y="21"/>
                  </a:lnTo>
                  <a:lnTo>
                    <a:pt x="110" y="17"/>
                  </a:lnTo>
                  <a:lnTo>
                    <a:pt x="133" y="15"/>
                  </a:lnTo>
                  <a:lnTo>
                    <a:pt x="155" y="14"/>
                  </a:lnTo>
                  <a:lnTo>
                    <a:pt x="177" y="15"/>
                  </a:lnTo>
                  <a:lnTo>
                    <a:pt x="199" y="19"/>
                  </a:lnTo>
                  <a:lnTo>
                    <a:pt x="223" y="24"/>
                  </a:lnTo>
                  <a:lnTo>
                    <a:pt x="245" y="34"/>
                  </a:lnTo>
                  <a:lnTo>
                    <a:pt x="266" y="45"/>
                  </a:lnTo>
                  <a:lnTo>
                    <a:pt x="265" y="44"/>
                  </a:lnTo>
                  <a:lnTo>
                    <a:pt x="260" y="41"/>
                  </a:lnTo>
                  <a:lnTo>
                    <a:pt x="253" y="36"/>
                  </a:lnTo>
                  <a:lnTo>
                    <a:pt x="244" y="30"/>
                  </a:lnTo>
                  <a:lnTo>
                    <a:pt x="232" y="24"/>
                  </a:lnTo>
                  <a:lnTo>
                    <a:pt x="219" y="17"/>
                  </a:lnTo>
                  <a:lnTo>
                    <a:pt x="203" y="12"/>
                  </a:lnTo>
                  <a:lnTo>
                    <a:pt x="185" y="6"/>
                  </a:lnTo>
                  <a:lnTo>
                    <a:pt x="166" y="2"/>
                  </a:lnTo>
                  <a:lnTo>
                    <a:pt x="145" y="0"/>
                  </a:lnTo>
                  <a:lnTo>
                    <a:pt x="123" y="1"/>
                  </a:lnTo>
                  <a:lnTo>
                    <a:pt x="100" y="3"/>
                  </a:lnTo>
                  <a:lnTo>
                    <a:pt x="77" y="10"/>
                  </a:lnTo>
                  <a:lnTo>
                    <a:pt x="51" y="20"/>
                  </a:lnTo>
                  <a:lnTo>
                    <a:pt x="25" y="35"/>
                  </a:lnTo>
                  <a:lnTo>
                    <a:pt x="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6" name="Freeform 51"/>
            <p:cNvSpPr>
              <a:spLocks/>
            </p:cNvSpPr>
            <p:nvPr/>
          </p:nvSpPr>
          <p:spPr bwMode="auto">
            <a:xfrm>
              <a:off x="1010" y="1960"/>
              <a:ext cx="98" cy="73"/>
            </a:xfrm>
            <a:custGeom>
              <a:avLst/>
              <a:gdLst>
                <a:gd name="T0" fmla="*/ 0 w 391"/>
                <a:gd name="T1" fmla="*/ 0 h 292"/>
                <a:gd name="T2" fmla="*/ 0 w 391"/>
                <a:gd name="T3" fmla="*/ 0 h 292"/>
                <a:gd name="T4" fmla="*/ 0 w 391"/>
                <a:gd name="T5" fmla="*/ 0 h 292"/>
                <a:gd name="T6" fmla="*/ 0 w 391"/>
                <a:gd name="T7" fmla="*/ 0 h 292"/>
                <a:gd name="T8" fmla="*/ 0 w 391"/>
                <a:gd name="T9" fmla="*/ 0 h 292"/>
                <a:gd name="T10" fmla="*/ 0 w 391"/>
                <a:gd name="T11" fmla="*/ 0 h 292"/>
                <a:gd name="T12" fmla="*/ 0 w 391"/>
                <a:gd name="T13" fmla="*/ 0 h 292"/>
                <a:gd name="T14" fmla="*/ 0 w 391"/>
                <a:gd name="T15" fmla="*/ 0 h 292"/>
                <a:gd name="T16" fmla="*/ 0 w 391"/>
                <a:gd name="T17" fmla="*/ 0 h 292"/>
                <a:gd name="T18" fmla="*/ 0 w 391"/>
                <a:gd name="T19" fmla="*/ 0 h 292"/>
                <a:gd name="T20" fmla="*/ 0 w 391"/>
                <a:gd name="T21" fmla="*/ 0 h 292"/>
                <a:gd name="T22" fmla="*/ 0 w 391"/>
                <a:gd name="T23" fmla="*/ 0 h 292"/>
                <a:gd name="T24" fmla="*/ 0 w 391"/>
                <a:gd name="T25" fmla="*/ 0 h 292"/>
                <a:gd name="T26" fmla="*/ 0 w 391"/>
                <a:gd name="T27" fmla="*/ 0 h 292"/>
                <a:gd name="T28" fmla="*/ 0 w 391"/>
                <a:gd name="T29" fmla="*/ 0 h 292"/>
                <a:gd name="T30" fmla="*/ 0 w 391"/>
                <a:gd name="T31" fmla="*/ 0 h 292"/>
                <a:gd name="T32" fmla="*/ 0 w 391"/>
                <a:gd name="T33" fmla="*/ 0 h 292"/>
                <a:gd name="T34" fmla="*/ 0 w 391"/>
                <a:gd name="T35" fmla="*/ 0 h 292"/>
                <a:gd name="T36" fmla="*/ 0 w 391"/>
                <a:gd name="T37" fmla="*/ 0 h 292"/>
                <a:gd name="T38" fmla="*/ 0 w 391"/>
                <a:gd name="T39" fmla="*/ 0 h 292"/>
                <a:gd name="T40" fmla="*/ 0 w 391"/>
                <a:gd name="T41" fmla="*/ 0 h 292"/>
                <a:gd name="T42" fmla="*/ 0 w 391"/>
                <a:gd name="T43" fmla="*/ 0 h 292"/>
                <a:gd name="T44" fmla="*/ 0 w 391"/>
                <a:gd name="T45" fmla="*/ 0 h 292"/>
                <a:gd name="T46" fmla="*/ 0 w 391"/>
                <a:gd name="T47" fmla="*/ 0 h 292"/>
                <a:gd name="T48" fmla="*/ 0 w 391"/>
                <a:gd name="T49" fmla="*/ 0 h 292"/>
                <a:gd name="T50" fmla="*/ 0 w 391"/>
                <a:gd name="T51" fmla="*/ 0 h 292"/>
                <a:gd name="T52" fmla="*/ 0 w 391"/>
                <a:gd name="T53" fmla="*/ 0 h 292"/>
                <a:gd name="T54" fmla="*/ 0 w 391"/>
                <a:gd name="T55" fmla="*/ 0 h 292"/>
                <a:gd name="T56" fmla="*/ 0 w 391"/>
                <a:gd name="T57" fmla="*/ 0 h 292"/>
                <a:gd name="T58" fmla="*/ 0 w 391"/>
                <a:gd name="T59" fmla="*/ 0 h 292"/>
                <a:gd name="T60" fmla="*/ 0 w 391"/>
                <a:gd name="T61" fmla="*/ 0 h 292"/>
                <a:gd name="T62" fmla="*/ 0 w 391"/>
                <a:gd name="T63" fmla="*/ 0 h 292"/>
                <a:gd name="T64" fmla="*/ 0 w 391"/>
                <a:gd name="T65" fmla="*/ 0 h 2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1"/>
                <a:gd name="T100" fmla="*/ 0 h 292"/>
                <a:gd name="T101" fmla="*/ 391 w 391"/>
                <a:gd name="T102" fmla="*/ 292 h 2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1" h="292">
                  <a:moveTo>
                    <a:pt x="0" y="3"/>
                  </a:moveTo>
                  <a:lnTo>
                    <a:pt x="4" y="3"/>
                  </a:lnTo>
                  <a:lnTo>
                    <a:pt x="13" y="1"/>
                  </a:lnTo>
                  <a:lnTo>
                    <a:pt x="27" y="0"/>
                  </a:lnTo>
                  <a:lnTo>
                    <a:pt x="47" y="0"/>
                  </a:lnTo>
                  <a:lnTo>
                    <a:pt x="69" y="3"/>
                  </a:lnTo>
                  <a:lnTo>
                    <a:pt x="96" y="6"/>
                  </a:lnTo>
                  <a:lnTo>
                    <a:pt x="125" y="12"/>
                  </a:lnTo>
                  <a:lnTo>
                    <a:pt x="155" y="21"/>
                  </a:lnTo>
                  <a:lnTo>
                    <a:pt x="188" y="35"/>
                  </a:lnTo>
                  <a:lnTo>
                    <a:pt x="221" y="53"/>
                  </a:lnTo>
                  <a:lnTo>
                    <a:pt x="254" y="76"/>
                  </a:lnTo>
                  <a:lnTo>
                    <a:pt x="285" y="105"/>
                  </a:lnTo>
                  <a:lnTo>
                    <a:pt x="315" y="141"/>
                  </a:lnTo>
                  <a:lnTo>
                    <a:pt x="343" y="183"/>
                  </a:lnTo>
                  <a:lnTo>
                    <a:pt x="369" y="234"/>
                  </a:lnTo>
                  <a:lnTo>
                    <a:pt x="391" y="292"/>
                  </a:lnTo>
                  <a:lnTo>
                    <a:pt x="390" y="288"/>
                  </a:lnTo>
                  <a:lnTo>
                    <a:pt x="385" y="279"/>
                  </a:lnTo>
                  <a:lnTo>
                    <a:pt x="378" y="265"/>
                  </a:lnTo>
                  <a:lnTo>
                    <a:pt x="369" y="246"/>
                  </a:lnTo>
                  <a:lnTo>
                    <a:pt x="356" y="224"/>
                  </a:lnTo>
                  <a:lnTo>
                    <a:pt x="340" y="199"/>
                  </a:lnTo>
                  <a:lnTo>
                    <a:pt x="321" y="173"/>
                  </a:lnTo>
                  <a:lnTo>
                    <a:pt x="299" y="145"/>
                  </a:lnTo>
                  <a:lnTo>
                    <a:pt x="273" y="118"/>
                  </a:lnTo>
                  <a:lnTo>
                    <a:pt x="245" y="92"/>
                  </a:lnTo>
                  <a:lnTo>
                    <a:pt x="213" y="68"/>
                  </a:lnTo>
                  <a:lnTo>
                    <a:pt x="178" y="46"/>
                  </a:lnTo>
                  <a:lnTo>
                    <a:pt x="139" y="27"/>
                  </a:lnTo>
                  <a:lnTo>
                    <a:pt x="96" y="14"/>
                  </a:lnTo>
                  <a:lnTo>
                    <a:pt x="50" y="5"/>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7" name="Freeform 52"/>
            <p:cNvSpPr>
              <a:spLocks/>
            </p:cNvSpPr>
            <p:nvPr/>
          </p:nvSpPr>
          <p:spPr bwMode="auto">
            <a:xfrm>
              <a:off x="1010" y="1972"/>
              <a:ext cx="72" cy="64"/>
            </a:xfrm>
            <a:custGeom>
              <a:avLst/>
              <a:gdLst>
                <a:gd name="T0" fmla="*/ 0 w 289"/>
                <a:gd name="T1" fmla="*/ 0 h 255"/>
                <a:gd name="T2" fmla="*/ 0 w 289"/>
                <a:gd name="T3" fmla="*/ 0 h 255"/>
                <a:gd name="T4" fmla="*/ 0 w 289"/>
                <a:gd name="T5" fmla="*/ 0 h 255"/>
                <a:gd name="T6" fmla="*/ 0 w 289"/>
                <a:gd name="T7" fmla="*/ 0 h 255"/>
                <a:gd name="T8" fmla="*/ 0 w 289"/>
                <a:gd name="T9" fmla="*/ 0 h 255"/>
                <a:gd name="T10" fmla="*/ 0 w 289"/>
                <a:gd name="T11" fmla="*/ 0 h 255"/>
                <a:gd name="T12" fmla="*/ 0 w 289"/>
                <a:gd name="T13" fmla="*/ 0 h 255"/>
                <a:gd name="T14" fmla="*/ 0 w 289"/>
                <a:gd name="T15" fmla="*/ 0 h 255"/>
                <a:gd name="T16" fmla="*/ 0 w 289"/>
                <a:gd name="T17" fmla="*/ 0 h 255"/>
                <a:gd name="T18" fmla="*/ 0 w 289"/>
                <a:gd name="T19" fmla="*/ 0 h 255"/>
                <a:gd name="T20" fmla="*/ 0 w 289"/>
                <a:gd name="T21" fmla="*/ 0 h 255"/>
                <a:gd name="T22" fmla="*/ 0 w 289"/>
                <a:gd name="T23" fmla="*/ 0 h 255"/>
                <a:gd name="T24" fmla="*/ 0 w 289"/>
                <a:gd name="T25" fmla="*/ 0 h 255"/>
                <a:gd name="T26" fmla="*/ 0 w 289"/>
                <a:gd name="T27" fmla="*/ 0 h 255"/>
                <a:gd name="T28" fmla="*/ 0 w 289"/>
                <a:gd name="T29" fmla="*/ 0 h 255"/>
                <a:gd name="T30" fmla="*/ 0 w 289"/>
                <a:gd name="T31" fmla="*/ 0 h 255"/>
                <a:gd name="T32" fmla="*/ 0 w 289"/>
                <a:gd name="T33" fmla="*/ 0 h 255"/>
                <a:gd name="T34" fmla="*/ 0 w 289"/>
                <a:gd name="T35" fmla="*/ 0 h 255"/>
                <a:gd name="T36" fmla="*/ 0 w 289"/>
                <a:gd name="T37" fmla="*/ 0 h 255"/>
                <a:gd name="T38" fmla="*/ 0 w 289"/>
                <a:gd name="T39" fmla="*/ 0 h 255"/>
                <a:gd name="T40" fmla="*/ 0 w 289"/>
                <a:gd name="T41" fmla="*/ 0 h 255"/>
                <a:gd name="T42" fmla="*/ 0 w 289"/>
                <a:gd name="T43" fmla="*/ 0 h 255"/>
                <a:gd name="T44" fmla="*/ 0 w 289"/>
                <a:gd name="T45" fmla="*/ 0 h 255"/>
                <a:gd name="T46" fmla="*/ 0 w 289"/>
                <a:gd name="T47" fmla="*/ 0 h 255"/>
                <a:gd name="T48" fmla="*/ 0 w 289"/>
                <a:gd name="T49" fmla="*/ 0 h 255"/>
                <a:gd name="T50" fmla="*/ 0 w 289"/>
                <a:gd name="T51" fmla="*/ 0 h 255"/>
                <a:gd name="T52" fmla="*/ 0 w 289"/>
                <a:gd name="T53" fmla="*/ 0 h 255"/>
                <a:gd name="T54" fmla="*/ 0 w 289"/>
                <a:gd name="T55" fmla="*/ 0 h 255"/>
                <a:gd name="T56" fmla="*/ 0 w 289"/>
                <a:gd name="T57" fmla="*/ 0 h 255"/>
                <a:gd name="T58" fmla="*/ 0 w 289"/>
                <a:gd name="T59" fmla="*/ 0 h 255"/>
                <a:gd name="T60" fmla="*/ 0 w 289"/>
                <a:gd name="T61" fmla="*/ 0 h 255"/>
                <a:gd name="T62" fmla="*/ 0 w 289"/>
                <a:gd name="T63" fmla="*/ 0 h 255"/>
                <a:gd name="T64" fmla="*/ 0 w 289"/>
                <a:gd name="T65" fmla="*/ 0 h 2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9"/>
                <a:gd name="T100" fmla="*/ 0 h 255"/>
                <a:gd name="T101" fmla="*/ 289 w 289"/>
                <a:gd name="T102" fmla="*/ 255 h 2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9" h="255">
                  <a:moveTo>
                    <a:pt x="0" y="0"/>
                  </a:moveTo>
                  <a:lnTo>
                    <a:pt x="4" y="1"/>
                  </a:lnTo>
                  <a:lnTo>
                    <a:pt x="12" y="2"/>
                  </a:lnTo>
                  <a:lnTo>
                    <a:pt x="25" y="6"/>
                  </a:lnTo>
                  <a:lnTo>
                    <a:pt x="41" y="11"/>
                  </a:lnTo>
                  <a:lnTo>
                    <a:pt x="62" y="18"/>
                  </a:lnTo>
                  <a:lnTo>
                    <a:pt x="84" y="28"/>
                  </a:lnTo>
                  <a:lnTo>
                    <a:pt x="109" y="39"/>
                  </a:lnTo>
                  <a:lnTo>
                    <a:pt x="134" y="52"/>
                  </a:lnTo>
                  <a:lnTo>
                    <a:pt x="160" y="67"/>
                  </a:lnTo>
                  <a:lnTo>
                    <a:pt x="186" y="86"/>
                  </a:lnTo>
                  <a:lnTo>
                    <a:pt x="210" y="107"/>
                  </a:lnTo>
                  <a:lnTo>
                    <a:pt x="233" y="130"/>
                  </a:lnTo>
                  <a:lnTo>
                    <a:pt x="252" y="157"/>
                  </a:lnTo>
                  <a:lnTo>
                    <a:pt x="269" y="186"/>
                  </a:lnTo>
                  <a:lnTo>
                    <a:pt x="280" y="219"/>
                  </a:lnTo>
                  <a:lnTo>
                    <a:pt x="289" y="255"/>
                  </a:lnTo>
                  <a:lnTo>
                    <a:pt x="289" y="253"/>
                  </a:lnTo>
                  <a:lnTo>
                    <a:pt x="289" y="246"/>
                  </a:lnTo>
                  <a:lnTo>
                    <a:pt x="287" y="235"/>
                  </a:lnTo>
                  <a:lnTo>
                    <a:pt x="285" y="221"/>
                  </a:lnTo>
                  <a:lnTo>
                    <a:pt x="282" y="204"/>
                  </a:lnTo>
                  <a:lnTo>
                    <a:pt x="276" y="185"/>
                  </a:lnTo>
                  <a:lnTo>
                    <a:pt x="268" y="164"/>
                  </a:lnTo>
                  <a:lnTo>
                    <a:pt x="257" y="143"/>
                  </a:lnTo>
                  <a:lnTo>
                    <a:pt x="242" y="121"/>
                  </a:lnTo>
                  <a:lnTo>
                    <a:pt x="223" y="99"/>
                  </a:lnTo>
                  <a:lnTo>
                    <a:pt x="200" y="77"/>
                  </a:lnTo>
                  <a:lnTo>
                    <a:pt x="172" y="57"/>
                  </a:lnTo>
                  <a:lnTo>
                    <a:pt x="138" y="38"/>
                  </a:lnTo>
                  <a:lnTo>
                    <a:pt x="98" y="22"/>
                  </a:lnTo>
                  <a:lnTo>
                    <a:pt x="53"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8" name="Freeform 53"/>
            <p:cNvSpPr>
              <a:spLocks/>
            </p:cNvSpPr>
            <p:nvPr/>
          </p:nvSpPr>
          <p:spPr bwMode="auto">
            <a:xfrm>
              <a:off x="1005" y="1978"/>
              <a:ext cx="30" cy="21"/>
            </a:xfrm>
            <a:custGeom>
              <a:avLst/>
              <a:gdLst>
                <a:gd name="T0" fmla="*/ 0 w 121"/>
                <a:gd name="T1" fmla="*/ 0 h 84"/>
                <a:gd name="T2" fmla="*/ 0 w 121"/>
                <a:gd name="T3" fmla="*/ 0 h 84"/>
                <a:gd name="T4" fmla="*/ 0 w 121"/>
                <a:gd name="T5" fmla="*/ 0 h 84"/>
                <a:gd name="T6" fmla="*/ 0 w 121"/>
                <a:gd name="T7" fmla="*/ 0 h 84"/>
                <a:gd name="T8" fmla="*/ 0 w 121"/>
                <a:gd name="T9" fmla="*/ 0 h 84"/>
                <a:gd name="T10" fmla="*/ 0 w 121"/>
                <a:gd name="T11" fmla="*/ 0 h 84"/>
                <a:gd name="T12" fmla="*/ 0 w 121"/>
                <a:gd name="T13" fmla="*/ 0 h 84"/>
                <a:gd name="T14" fmla="*/ 0 w 121"/>
                <a:gd name="T15" fmla="*/ 0 h 84"/>
                <a:gd name="T16" fmla="*/ 0 w 121"/>
                <a:gd name="T17" fmla="*/ 0 h 84"/>
                <a:gd name="T18" fmla="*/ 0 w 121"/>
                <a:gd name="T19" fmla="*/ 0 h 84"/>
                <a:gd name="T20" fmla="*/ 0 w 121"/>
                <a:gd name="T21" fmla="*/ 0 h 84"/>
                <a:gd name="T22" fmla="*/ 0 w 121"/>
                <a:gd name="T23" fmla="*/ 0 h 84"/>
                <a:gd name="T24" fmla="*/ 0 w 121"/>
                <a:gd name="T25" fmla="*/ 0 h 84"/>
                <a:gd name="T26" fmla="*/ 0 w 121"/>
                <a:gd name="T27" fmla="*/ 0 h 84"/>
                <a:gd name="T28" fmla="*/ 0 w 121"/>
                <a:gd name="T29" fmla="*/ 0 h 84"/>
                <a:gd name="T30" fmla="*/ 0 w 121"/>
                <a:gd name="T31" fmla="*/ 0 h 84"/>
                <a:gd name="T32" fmla="*/ 0 w 121"/>
                <a:gd name="T33" fmla="*/ 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84"/>
                <a:gd name="T53" fmla="*/ 121 w 121"/>
                <a:gd name="T54" fmla="*/ 84 h 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84">
                  <a:moveTo>
                    <a:pt x="0" y="0"/>
                  </a:moveTo>
                  <a:lnTo>
                    <a:pt x="3" y="0"/>
                  </a:lnTo>
                  <a:lnTo>
                    <a:pt x="15" y="1"/>
                  </a:lnTo>
                  <a:lnTo>
                    <a:pt x="31" y="4"/>
                  </a:lnTo>
                  <a:lnTo>
                    <a:pt x="50" y="10"/>
                  </a:lnTo>
                  <a:lnTo>
                    <a:pt x="71" y="21"/>
                  </a:lnTo>
                  <a:lnTo>
                    <a:pt x="91" y="35"/>
                  </a:lnTo>
                  <a:lnTo>
                    <a:pt x="108" y="56"/>
                  </a:lnTo>
                  <a:lnTo>
                    <a:pt x="121" y="84"/>
                  </a:lnTo>
                  <a:lnTo>
                    <a:pt x="120" y="81"/>
                  </a:lnTo>
                  <a:lnTo>
                    <a:pt x="115" y="74"/>
                  </a:lnTo>
                  <a:lnTo>
                    <a:pt x="107" y="63"/>
                  </a:lnTo>
                  <a:lnTo>
                    <a:pt x="95" y="50"/>
                  </a:lnTo>
                  <a:lnTo>
                    <a:pt x="79" y="37"/>
                  </a:lnTo>
                  <a:lnTo>
                    <a:pt x="58" y="23"/>
                  </a:lnTo>
                  <a:lnTo>
                    <a:pt x="31"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59" name="Freeform 54"/>
            <p:cNvSpPr>
              <a:spLocks/>
            </p:cNvSpPr>
            <p:nvPr/>
          </p:nvSpPr>
          <p:spPr bwMode="auto">
            <a:xfrm>
              <a:off x="999" y="1982"/>
              <a:ext cx="22" cy="28"/>
            </a:xfrm>
            <a:custGeom>
              <a:avLst/>
              <a:gdLst>
                <a:gd name="T0" fmla="*/ 0 w 89"/>
                <a:gd name="T1" fmla="*/ 0 h 112"/>
                <a:gd name="T2" fmla="*/ 0 w 89"/>
                <a:gd name="T3" fmla="*/ 0 h 112"/>
                <a:gd name="T4" fmla="*/ 0 w 89"/>
                <a:gd name="T5" fmla="*/ 0 h 112"/>
                <a:gd name="T6" fmla="*/ 0 w 89"/>
                <a:gd name="T7" fmla="*/ 0 h 112"/>
                <a:gd name="T8" fmla="*/ 0 w 89"/>
                <a:gd name="T9" fmla="*/ 0 h 112"/>
                <a:gd name="T10" fmla="*/ 0 w 89"/>
                <a:gd name="T11" fmla="*/ 0 h 112"/>
                <a:gd name="T12" fmla="*/ 0 w 89"/>
                <a:gd name="T13" fmla="*/ 0 h 112"/>
                <a:gd name="T14" fmla="*/ 0 w 89"/>
                <a:gd name="T15" fmla="*/ 0 h 112"/>
                <a:gd name="T16" fmla="*/ 0 w 89"/>
                <a:gd name="T17" fmla="*/ 0 h 112"/>
                <a:gd name="T18" fmla="*/ 0 w 89"/>
                <a:gd name="T19" fmla="*/ 0 h 112"/>
                <a:gd name="T20" fmla="*/ 0 w 89"/>
                <a:gd name="T21" fmla="*/ 0 h 112"/>
                <a:gd name="T22" fmla="*/ 0 w 89"/>
                <a:gd name="T23" fmla="*/ 0 h 112"/>
                <a:gd name="T24" fmla="*/ 0 w 89"/>
                <a:gd name="T25" fmla="*/ 0 h 112"/>
                <a:gd name="T26" fmla="*/ 0 w 89"/>
                <a:gd name="T27" fmla="*/ 0 h 112"/>
                <a:gd name="T28" fmla="*/ 0 w 89"/>
                <a:gd name="T29" fmla="*/ 0 h 112"/>
                <a:gd name="T30" fmla="*/ 0 w 89"/>
                <a:gd name="T31" fmla="*/ 0 h 112"/>
                <a:gd name="T32" fmla="*/ 0 w 89"/>
                <a:gd name="T33" fmla="*/ 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12"/>
                <a:gd name="T53" fmla="*/ 89 w 89"/>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12">
                  <a:moveTo>
                    <a:pt x="0" y="0"/>
                  </a:moveTo>
                  <a:lnTo>
                    <a:pt x="1" y="3"/>
                  </a:lnTo>
                  <a:lnTo>
                    <a:pt x="6" y="14"/>
                  </a:lnTo>
                  <a:lnTo>
                    <a:pt x="12" y="29"/>
                  </a:lnTo>
                  <a:lnTo>
                    <a:pt x="22" y="46"/>
                  </a:lnTo>
                  <a:lnTo>
                    <a:pt x="34" y="66"/>
                  </a:lnTo>
                  <a:lnTo>
                    <a:pt x="49" y="85"/>
                  </a:lnTo>
                  <a:lnTo>
                    <a:pt x="68" y="100"/>
                  </a:lnTo>
                  <a:lnTo>
                    <a:pt x="89" y="112"/>
                  </a:lnTo>
                  <a:lnTo>
                    <a:pt x="84" y="110"/>
                  </a:lnTo>
                  <a:lnTo>
                    <a:pt x="74" y="106"/>
                  </a:lnTo>
                  <a:lnTo>
                    <a:pt x="59" y="98"/>
                  </a:lnTo>
                  <a:lnTo>
                    <a:pt x="41" y="85"/>
                  </a:lnTo>
                  <a:lnTo>
                    <a:pt x="25" y="70"/>
                  </a:lnTo>
                  <a:lnTo>
                    <a:pt x="11" y="51"/>
                  </a:lnTo>
                  <a:lnTo>
                    <a:pt x="1" y="2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0" name="Freeform 55"/>
            <p:cNvSpPr>
              <a:spLocks/>
            </p:cNvSpPr>
            <p:nvPr/>
          </p:nvSpPr>
          <p:spPr bwMode="auto">
            <a:xfrm>
              <a:off x="892" y="1942"/>
              <a:ext cx="66" cy="13"/>
            </a:xfrm>
            <a:custGeom>
              <a:avLst/>
              <a:gdLst>
                <a:gd name="T0" fmla="*/ 0 w 267"/>
                <a:gd name="T1" fmla="*/ 0 h 54"/>
                <a:gd name="T2" fmla="*/ 0 w 267"/>
                <a:gd name="T3" fmla="*/ 0 h 54"/>
                <a:gd name="T4" fmla="*/ 0 w 267"/>
                <a:gd name="T5" fmla="*/ 0 h 54"/>
                <a:gd name="T6" fmla="*/ 0 w 267"/>
                <a:gd name="T7" fmla="*/ 0 h 54"/>
                <a:gd name="T8" fmla="*/ 0 w 267"/>
                <a:gd name="T9" fmla="*/ 0 h 54"/>
                <a:gd name="T10" fmla="*/ 0 w 267"/>
                <a:gd name="T11" fmla="*/ 0 h 54"/>
                <a:gd name="T12" fmla="*/ 0 w 267"/>
                <a:gd name="T13" fmla="*/ 0 h 54"/>
                <a:gd name="T14" fmla="*/ 0 w 267"/>
                <a:gd name="T15" fmla="*/ 0 h 54"/>
                <a:gd name="T16" fmla="*/ 0 w 267"/>
                <a:gd name="T17" fmla="*/ 0 h 54"/>
                <a:gd name="T18" fmla="*/ 0 w 267"/>
                <a:gd name="T19" fmla="*/ 0 h 54"/>
                <a:gd name="T20" fmla="*/ 0 w 267"/>
                <a:gd name="T21" fmla="*/ 0 h 54"/>
                <a:gd name="T22" fmla="*/ 0 w 267"/>
                <a:gd name="T23" fmla="*/ 0 h 54"/>
                <a:gd name="T24" fmla="*/ 0 w 267"/>
                <a:gd name="T25" fmla="*/ 0 h 54"/>
                <a:gd name="T26" fmla="*/ 0 w 267"/>
                <a:gd name="T27" fmla="*/ 0 h 54"/>
                <a:gd name="T28" fmla="*/ 0 w 267"/>
                <a:gd name="T29" fmla="*/ 0 h 54"/>
                <a:gd name="T30" fmla="*/ 0 w 267"/>
                <a:gd name="T31" fmla="*/ 0 h 54"/>
                <a:gd name="T32" fmla="*/ 0 w 267"/>
                <a:gd name="T33" fmla="*/ 0 h 54"/>
                <a:gd name="T34" fmla="*/ 0 w 267"/>
                <a:gd name="T35" fmla="*/ 0 h 54"/>
                <a:gd name="T36" fmla="*/ 0 w 267"/>
                <a:gd name="T37" fmla="*/ 0 h 54"/>
                <a:gd name="T38" fmla="*/ 0 w 267"/>
                <a:gd name="T39" fmla="*/ 0 h 54"/>
                <a:gd name="T40" fmla="*/ 0 w 267"/>
                <a:gd name="T41" fmla="*/ 0 h 54"/>
                <a:gd name="T42" fmla="*/ 0 w 267"/>
                <a:gd name="T43" fmla="*/ 0 h 54"/>
                <a:gd name="T44" fmla="*/ 0 w 267"/>
                <a:gd name="T45" fmla="*/ 0 h 54"/>
                <a:gd name="T46" fmla="*/ 0 w 267"/>
                <a:gd name="T47" fmla="*/ 0 h 54"/>
                <a:gd name="T48" fmla="*/ 0 w 267"/>
                <a:gd name="T49" fmla="*/ 0 h 54"/>
                <a:gd name="T50" fmla="*/ 0 w 267"/>
                <a:gd name="T51" fmla="*/ 0 h 54"/>
                <a:gd name="T52" fmla="*/ 0 w 267"/>
                <a:gd name="T53" fmla="*/ 0 h 54"/>
                <a:gd name="T54" fmla="*/ 0 w 267"/>
                <a:gd name="T55" fmla="*/ 0 h 54"/>
                <a:gd name="T56" fmla="*/ 0 w 267"/>
                <a:gd name="T57" fmla="*/ 0 h 54"/>
                <a:gd name="T58" fmla="*/ 0 w 267"/>
                <a:gd name="T59" fmla="*/ 0 h 54"/>
                <a:gd name="T60" fmla="*/ 0 w 267"/>
                <a:gd name="T61" fmla="*/ 0 h 54"/>
                <a:gd name="T62" fmla="*/ 0 w 267"/>
                <a:gd name="T63" fmla="*/ 0 h 54"/>
                <a:gd name="T64" fmla="*/ 0 w 2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54"/>
                <a:gd name="T101" fmla="*/ 267 w 2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54">
                  <a:moveTo>
                    <a:pt x="267" y="54"/>
                  </a:moveTo>
                  <a:lnTo>
                    <a:pt x="264" y="53"/>
                  </a:lnTo>
                  <a:lnTo>
                    <a:pt x="260" y="51"/>
                  </a:lnTo>
                  <a:lnTo>
                    <a:pt x="251" y="47"/>
                  </a:lnTo>
                  <a:lnTo>
                    <a:pt x="241" y="43"/>
                  </a:lnTo>
                  <a:lnTo>
                    <a:pt x="227" y="37"/>
                  </a:lnTo>
                  <a:lnTo>
                    <a:pt x="212" y="32"/>
                  </a:lnTo>
                  <a:lnTo>
                    <a:pt x="194" y="26"/>
                  </a:lnTo>
                  <a:lnTo>
                    <a:pt x="176" y="22"/>
                  </a:lnTo>
                  <a:lnTo>
                    <a:pt x="156" y="18"/>
                  </a:lnTo>
                  <a:lnTo>
                    <a:pt x="133" y="15"/>
                  </a:lnTo>
                  <a:lnTo>
                    <a:pt x="111" y="14"/>
                  </a:lnTo>
                  <a:lnTo>
                    <a:pt x="89" y="15"/>
                  </a:lnTo>
                  <a:lnTo>
                    <a:pt x="67" y="18"/>
                  </a:lnTo>
                  <a:lnTo>
                    <a:pt x="44" y="24"/>
                  </a:lnTo>
                  <a:lnTo>
                    <a:pt x="21" y="33"/>
                  </a:lnTo>
                  <a:lnTo>
                    <a:pt x="0" y="45"/>
                  </a:lnTo>
                  <a:lnTo>
                    <a:pt x="2" y="44"/>
                  </a:lnTo>
                  <a:lnTo>
                    <a:pt x="6" y="40"/>
                  </a:lnTo>
                  <a:lnTo>
                    <a:pt x="13" y="36"/>
                  </a:lnTo>
                  <a:lnTo>
                    <a:pt x="23" y="30"/>
                  </a:lnTo>
                  <a:lnTo>
                    <a:pt x="34" y="24"/>
                  </a:lnTo>
                  <a:lnTo>
                    <a:pt x="48" y="17"/>
                  </a:lnTo>
                  <a:lnTo>
                    <a:pt x="63" y="11"/>
                  </a:lnTo>
                  <a:lnTo>
                    <a:pt x="81" y="5"/>
                  </a:lnTo>
                  <a:lnTo>
                    <a:pt x="100" y="2"/>
                  </a:lnTo>
                  <a:lnTo>
                    <a:pt x="121" y="0"/>
                  </a:lnTo>
                  <a:lnTo>
                    <a:pt x="143" y="0"/>
                  </a:lnTo>
                  <a:lnTo>
                    <a:pt x="166" y="3"/>
                  </a:lnTo>
                  <a:lnTo>
                    <a:pt x="190" y="10"/>
                  </a:lnTo>
                  <a:lnTo>
                    <a:pt x="215" y="21"/>
                  </a:lnTo>
                  <a:lnTo>
                    <a:pt x="241" y="35"/>
                  </a:lnTo>
                  <a:lnTo>
                    <a:pt x="267"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1" name="Freeform 56"/>
            <p:cNvSpPr>
              <a:spLocks/>
            </p:cNvSpPr>
            <p:nvPr/>
          </p:nvSpPr>
          <p:spPr bwMode="auto">
            <a:xfrm>
              <a:off x="856" y="1958"/>
              <a:ext cx="97" cy="73"/>
            </a:xfrm>
            <a:custGeom>
              <a:avLst/>
              <a:gdLst>
                <a:gd name="T0" fmla="*/ 0 w 390"/>
                <a:gd name="T1" fmla="*/ 0 h 289"/>
                <a:gd name="T2" fmla="*/ 0 w 390"/>
                <a:gd name="T3" fmla="*/ 0 h 289"/>
                <a:gd name="T4" fmla="*/ 0 w 390"/>
                <a:gd name="T5" fmla="*/ 0 h 289"/>
                <a:gd name="T6" fmla="*/ 0 w 390"/>
                <a:gd name="T7" fmla="*/ 0 h 289"/>
                <a:gd name="T8" fmla="*/ 0 w 390"/>
                <a:gd name="T9" fmla="*/ 0 h 289"/>
                <a:gd name="T10" fmla="*/ 0 w 390"/>
                <a:gd name="T11" fmla="*/ 0 h 289"/>
                <a:gd name="T12" fmla="*/ 0 w 390"/>
                <a:gd name="T13" fmla="*/ 0 h 289"/>
                <a:gd name="T14" fmla="*/ 0 w 390"/>
                <a:gd name="T15" fmla="*/ 0 h 289"/>
                <a:gd name="T16" fmla="*/ 0 w 390"/>
                <a:gd name="T17" fmla="*/ 0 h 289"/>
                <a:gd name="T18" fmla="*/ 0 w 390"/>
                <a:gd name="T19" fmla="*/ 0 h 289"/>
                <a:gd name="T20" fmla="*/ 0 w 390"/>
                <a:gd name="T21" fmla="*/ 0 h 289"/>
                <a:gd name="T22" fmla="*/ 0 w 390"/>
                <a:gd name="T23" fmla="*/ 0 h 289"/>
                <a:gd name="T24" fmla="*/ 0 w 390"/>
                <a:gd name="T25" fmla="*/ 0 h 289"/>
                <a:gd name="T26" fmla="*/ 0 w 390"/>
                <a:gd name="T27" fmla="*/ 0 h 289"/>
                <a:gd name="T28" fmla="*/ 0 w 390"/>
                <a:gd name="T29" fmla="*/ 0 h 289"/>
                <a:gd name="T30" fmla="*/ 0 w 390"/>
                <a:gd name="T31" fmla="*/ 0 h 289"/>
                <a:gd name="T32" fmla="*/ 0 w 390"/>
                <a:gd name="T33" fmla="*/ 0 h 289"/>
                <a:gd name="T34" fmla="*/ 0 w 390"/>
                <a:gd name="T35" fmla="*/ 0 h 289"/>
                <a:gd name="T36" fmla="*/ 0 w 390"/>
                <a:gd name="T37" fmla="*/ 0 h 289"/>
                <a:gd name="T38" fmla="*/ 0 w 390"/>
                <a:gd name="T39" fmla="*/ 0 h 289"/>
                <a:gd name="T40" fmla="*/ 0 w 390"/>
                <a:gd name="T41" fmla="*/ 0 h 289"/>
                <a:gd name="T42" fmla="*/ 0 w 390"/>
                <a:gd name="T43" fmla="*/ 0 h 289"/>
                <a:gd name="T44" fmla="*/ 0 w 390"/>
                <a:gd name="T45" fmla="*/ 0 h 289"/>
                <a:gd name="T46" fmla="*/ 0 w 390"/>
                <a:gd name="T47" fmla="*/ 0 h 289"/>
                <a:gd name="T48" fmla="*/ 0 w 390"/>
                <a:gd name="T49" fmla="*/ 0 h 289"/>
                <a:gd name="T50" fmla="*/ 0 w 390"/>
                <a:gd name="T51" fmla="*/ 0 h 289"/>
                <a:gd name="T52" fmla="*/ 0 w 390"/>
                <a:gd name="T53" fmla="*/ 0 h 289"/>
                <a:gd name="T54" fmla="*/ 0 w 390"/>
                <a:gd name="T55" fmla="*/ 0 h 289"/>
                <a:gd name="T56" fmla="*/ 0 w 390"/>
                <a:gd name="T57" fmla="*/ 0 h 289"/>
                <a:gd name="T58" fmla="*/ 0 w 390"/>
                <a:gd name="T59" fmla="*/ 0 h 289"/>
                <a:gd name="T60" fmla="*/ 0 w 390"/>
                <a:gd name="T61" fmla="*/ 0 h 289"/>
                <a:gd name="T62" fmla="*/ 0 w 390"/>
                <a:gd name="T63" fmla="*/ 0 h 289"/>
                <a:gd name="T64" fmla="*/ 0 w 390"/>
                <a:gd name="T65" fmla="*/ 0 h 2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0"/>
                <a:gd name="T100" fmla="*/ 0 h 289"/>
                <a:gd name="T101" fmla="*/ 390 w 390"/>
                <a:gd name="T102" fmla="*/ 289 h 2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0" h="289">
                  <a:moveTo>
                    <a:pt x="390" y="2"/>
                  </a:moveTo>
                  <a:lnTo>
                    <a:pt x="386" y="2"/>
                  </a:lnTo>
                  <a:lnTo>
                    <a:pt x="377" y="1"/>
                  </a:lnTo>
                  <a:lnTo>
                    <a:pt x="363" y="0"/>
                  </a:lnTo>
                  <a:lnTo>
                    <a:pt x="344" y="0"/>
                  </a:lnTo>
                  <a:lnTo>
                    <a:pt x="321" y="1"/>
                  </a:lnTo>
                  <a:lnTo>
                    <a:pt x="294" y="5"/>
                  </a:lnTo>
                  <a:lnTo>
                    <a:pt x="266" y="12"/>
                  </a:lnTo>
                  <a:lnTo>
                    <a:pt x="234" y="21"/>
                  </a:lnTo>
                  <a:lnTo>
                    <a:pt x="203" y="34"/>
                  </a:lnTo>
                  <a:lnTo>
                    <a:pt x="170" y="51"/>
                  </a:lnTo>
                  <a:lnTo>
                    <a:pt x="138" y="75"/>
                  </a:lnTo>
                  <a:lnTo>
                    <a:pt x="106" y="104"/>
                  </a:lnTo>
                  <a:lnTo>
                    <a:pt x="76" y="139"/>
                  </a:lnTo>
                  <a:lnTo>
                    <a:pt x="46" y="181"/>
                  </a:lnTo>
                  <a:lnTo>
                    <a:pt x="22" y="231"/>
                  </a:lnTo>
                  <a:lnTo>
                    <a:pt x="0" y="289"/>
                  </a:lnTo>
                  <a:lnTo>
                    <a:pt x="1" y="286"/>
                  </a:lnTo>
                  <a:lnTo>
                    <a:pt x="6" y="277"/>
                  </a:lnTo>
                  <a:lnTo>
                    <a:pt x="13" y="263"/>
                  </a:lnTo>
                  <a:lnTo>
                    <a:pt x="22" y="244"/>
                  </a:lnTo>
                  <a:lnTo>
                    <a:pt x="35" y="222"/>
                  </a:lnTo>
                  <a:lnTo>
                    <a:pt x="51" y="197"/>
                  </a:lnTo>
                  <a:lnTo>
                    <a:pt x="70" y="170"/>
                  </a:lnTo>
                  <a:lnTo>
                    <a:pt x="92" y="144"/>
                  </a:lnTo>
                  <a:lnTo>
                    <a:pt x="118" y="117"/>
                  </a:lnTo>
                  <a:lnTo>
                    <a:pt x="146" y="91"/>
                  </a:lnTo>
                  <a:lnTo>
                    <a:pt x="178" y="67"/>
                  </a:lnTo>
                  <a:lnTo>
                    <a:pt x="213" y="44"/>
                  </a:lnTo>
                  <a:lnTo>
                    <a:pt x="252" y="27"/>
                  </a:lnTo>
                  <a:lnTo>
                    <a:pt x="294" y="13"/>
                  </a:lnTo>
                  <a:lnTo>
                    <a:pt x="341" y="5"/>
                  </a:lnTo>
                  <a:lnTo>
                    <a:pt x="39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2" name="Freeform 57"/>
            <p:cNvSpPr>
              <a:spLocks/>
            </p:cNvSpPr>
            <p:nvPr/>
          </p:nvSpPr>
          <p:spPr bwMode="auto">
            <a:xfrm>
              <a:off x="881" y="1969"/>
              <a:ext cx="72" cy="64"/>
            </a:xfrm>
            <a:custGeom>
              <a:avLst/>
              <a:gdLst>
                <a:gd name="T0" fmla="*/ 0 w 287"/>
                <a:gd name="T1" fmla="*/ 0 h 257"/>
                <a:gd name="T2" fmla="*/ 0 w 287"/>
                <a:gd name="T3" fmla="*/ 0 h 257"/>
                <a:gd name="T4" fmla="*/ 0 w 287"/>
                <a:gd name="T5" fmla="*/ 0 h 257"/>
                <a:gd name="T6" fmla="*/ 0 w 287"/>
                <a:gd name="T7" fmla="*/ 0 h 257"/>
                <a:gd name="T8" fmla="*/ 0 w 287"/>
                <a:gd name="T9" fmla="*/ 0 h 257"/>
                <a:gd name="T10" fmla="*/ 0 w 287"/>
                <a:gd name="T11" fmla="*/ 0 h 257"/>
                <a:gd name="T12" fmla="*/ 0 w 287"/>
                <a:gd name="T13" fmla="*/ 0 h 257"/>
                <a:gd name="T14" fmla="*/ 0 w 287"/>
                <a:gd name="T15" fmla="*/ 0 h 257"/>
                <a:gd name="T16" fmla="*/ 0 w 287"/>
                <a:gd name="T17" fmla="*/ 0 h 257"/>
                <a:gd name="T18" fmla="*/ 0 w 287"/>
                <a:gd name="T19" fmla="*/ 0 h 257"/>
                <a:gd name="T20" fmla="*/ 0 w 287"/>
                <a:gd name="T21" fmla="*/ 0 h 257"/>
                <a:gd name="T22" fmla="*/ 0 w 287"/>
                <a:gd name="T23" fmla="*/ 0 h 257"/>
                <a:gd name="T24" fmla="*/ 0 w 287"/>
                <a:gd name="T25" fmla="*/ 0 h 257"/>
                <a:gd name="T26" fmla="*/ 0 w 287"/>
                <a:gd name="T27" fmla="*/ 0 h 257"/>
                <a:gd name="T28" fmla="*/ 0 w 287"/>
                <a:gd name="T29" fmla="*/ 0 h 257"/>
                <a:gd name="T30" fmla="*/ 0 w 287"/>
                <a:gd name="T31" fmla="*/ 0 h 257"/>
                <a:gd name="T32" fmla="*/ 0 w 287"/>
                <a:gd name="T33" fmla="*/ 0 h 257"/>
                <a:gd name="T34" fmla="*/ 0 w 287"/>
                <a:gd name="T35" fmla="*/ 0 h 257"/>
                <a:gd name="T36" fmla="*/ 0 w 287"/>
                <a:gd name="T37" fmla="*/ 0 h 257"/>
                <a:gd name="T38" fmla="*/ 0 w 287"/>
                <a:gd name="T39" fmla="*/ 0 h 257"/>
                <a:gd name="T40" fmla="*/ 0 w 287"/>
                <a:gd name="T41" fmla="*/ 0 h 257"/>
                <a:gd name="T42" fmla="*/ 0 w 287"/>
                <a:gd name="T43" fmla="*/ 0 h 257"/>
                <a:gd name="T44" fmla="*/ 0 w 287"/>
                <a:gd name="T45" fmla="*/ 0 h 257"/>
                <a:gd name="T46" fmla="*/ 0 w 287"/>
                <a:gd name="T47" fmla="*/ 0 h 257"/>
                <a:gd name="T48" fmla="*/ 0 w 287"/>
                <a:gd name="T49" fmla="*/ 0 h 257"/>
                <a:gd name="T50" fmla="*/ 0 w 287"/>
                <a:gd name="T51" fmla="*/ 0 h 257"/>
                <a:gd name="T52" fmla="*/ 0 w 287"/>
                <a:gd name="T53" fmla="*/ 0 h 257"/>
                <a:gd name="T54" fmla="*/ 0 w 287"/>
                <a:gd name="T55" fmla="*/ 0 h 257"/>
                <a:gd name="T56" fmla="*/ 0 w 287"/>
                <a:gd name="T57" fmla="*/ 0 h 257"/>
                <a:gd name="T58" fmla="*/ 0 w 287"/>
                <a:gd name="T59" fmla="*/ 0 h 257"/>
                <a:gd name="T60" fmla="*/ 0 w 287"/>
                <a:gd name="T61" fmla="*/ 0 h 257"/>
                <a:gd name="T62" fmla="*/ 0 w 287"/>
                <a:gd name="T63" fmla="*/ 0 h 257"/>
                <a:gd name="T64" fmla="*/ 0 w 287"/>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7"/>
                <a:gd name="T100" fmla="*/ 0 h 257"/>
                <a:gd name="T101" fmla="*/ 287 w 287"/>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7" h="257">
                  <a:moveTo>
                    <a:pt x="287" y="0"/>
                  </a:moveTo>
                  <a:lnTo>
                    <a:pt x="284" y="1"/>
                  </a:lnTo>
                  <a:lnTo>
                    <a:pt x="275" y="3"/>
                  </a:lnTo>
                  <a:lnTo>
                    <a:pt x="262" y="7"/>
                  </a:lnTo>
                  <a:lnTo>
                    <a:pt x="246" y="12"/>
                  </a:lnTo>
                  <a:lnTo>
                    <a:pt x="226" y="19"/>
                  </a:lnTo>
                  <a:lnTo>
                    <a:pt x="203" y="28"/>
                  </a:lnTo>
                  <a:lnTo>
                    <a:pt x="179" y="40"/>
                  </a:lnTo>
                  <a:lnTo>
                    <a:pt x="154" y="53"/>
                  </a:lnTo>
                  <a:lnTo>
                    <a:pt x="128" y="69"/>
                  </a:lnTo>
                  <a:lnTo>
                    <a:pt x="102" y="88"/>
                  </a:lnTo>
                  <a:lnTo>
                    <a:pt x="79" y="109"/>
                  </a:lnTo>
                  <a:lnTo>
                    <a:pt x="57" y="132"/>
                  </a:lnTo>
                  <a:lnTo>
                    <a:pt x="37" y="159"/>
                  </a:lnTo>
                  <a:lnTo>
                    <a:pt x="19" y="188"/>
                  </a:lnTo>
                  <a:lnTo>
                    <a:pt x="8" y="221"/>
                  </a:lnTo>
                  <a:lnTo>
                    <a:pt x="0" y="257"/>
                  </a:lnTo>
                  <a:lnTo>
                    <a:pt x="0" y="255"/>
                  </a:lnTo>
                  <a:lnTo>
                    <a:pt x="0" y="248"/>
                  </a:lnTo>
                  <a:lnTo>
                    <a:pt x="1" y="237"/>
                  </a:lnTo>
                  <a:lnTo>
                    <a:pt x="3" y="223"/>
                  </a:lnTo>
                  <a:lnTo>
                    <a:pt x="7" y="206"/>
                  </a:lnTo>
                  <a:lnTo>
                    <a:pt x="12" y="187"/>
                  </a:lnTo>
                  <a:lnTo>
                    <a:pt x="21" y="166"/>
                  </a:lnTo>
                  <a:lnTo>
                    <a:pt x="32" y="144"/>
                  </a:lnTo>
                  <a:lnTo>
                    <a:pt x="46" y="122"/>
                  </a:lnTo>
                  <a:lnTo>
                    <a:pt x="66" y="99"/>
                  </a:lnTo>
                  <a:lnTo>
                    <a:pt x="88" y="78"/>
                  </a:lnTo>
                  <a:lnTo>
                    <a:pt x="116" y="59"/>
                  </a:lnTo>
                  <a:lnTo>
                    <a:pt x="150" y="40"/>
                  </a:lnTo>
                  <a:lnTo>
                    <a:pt x="190" y="24"/>
                  </a:lnTo>
                  <a:lnTo>
                    <a:pt x="234" y="10"/>
                  </a:lnTo>
                  <a:lnTo>
                    <a:pt x="2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3" name="Freeform 58"/>
            <p:cNvSpPr>
              <a:spLocks/>
            </p:cNvSpPr>
            <p:nvPr/>
          </p:nvSpPr>
          <p:spPr bwMode="auto">
            <a:xfrm>
              <a:off x="928" y="1976"/>
              <a:ext cx="30" cy="21"/>
            </a:xfrm>
            <a:custGeom>
              <a:avLst/>
              <a:gdLst>
                <a:gd name="T0" fmla="*/ 0 w 122"/>
                <a:gd name="T1" fmla="*/ 0 h 84"/>
                <a:gd name="T2" fmla="*/ 0 w 122"/>
                <a:gd name="T3" fmla="*/ 0 h 84"/>
                <a:gd name="T4" fmla="*/ 0 w 122"/>
                <a:gd name="T5" fmla="*/ 0 h 84"/>
                <a:gd name="T6" fmla="*/ 0 w 122"/>
                <a:gd name="T7" fmla="*/ 0 h 84"/>
                <a:gd name="T8" fmla="*/ 0 w 122"/>
                <a:gd name="T9" fmla="*/ 0 h 84"/>
                <a:gd name="T10" fmla="*/ 0 w 122"/>
                <a:gd name="T11" fmla="*/ 0 h 84"/>
                <a:gd name="T12" fmla="*/ 0 w 122"/>
                <a:gd name="T13" fmla="*/ 0 h 84"/>
                <a:gd name="T14" fmla="*/ 0 w 122"/>
                <a:gd name="T15" fmla="*/ 0 h 84"/>
                <a:gd name="T16" fmla="*/ 0 w 122"/>
                <a:gd name="T17" fmla="*/ 0 h 84"/>
                <a:gd name="T18" fmla="*/ 0 w 122"/>
                <a:gd name="T19" fmla="*/ 0 h 84"/>
                <a:gd name="T20" fmla="*/ 0 w 122"/>
                <a:gd name="T21" fmla="*/ 0 h 84"/>
                <a:gd name="T22" fmla="*/ 0 w 122"/>
                <a:gd name="T23" fmla="*/ 0 h 84"/>
                <a:gd name="T24" fmla="*/ 0 w 122"/>
                <a:gd name="T25" fmla="*/ 0 h 84"/>
                <a:gd name="T26" fmla="*/ 0 w 122"/>
                <a:gd name="T27" fmla="*/ 0 h 84"/>
                <a:gd name="T28" fmla="*/ 0 w 122"/>
                <a:gd name="T29" fmla="*/ 0 h 84"/>
                <a:gd name="T30" fmla="*/ 0 w 122"/>
                <a:gd name="T31" fmla="*/ 0 h 84"/>
                <a:gd name="T32" fmla="*/ 0 w 122"/>
                <a:gd name="T33" fmla="*/ 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84"/>
                <a:gd name="T53" fmla="*/ 122 w 122"/>
                <a:gd name="T54" fmla="*/ 84 h 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84">
                  <a:moveTo>
                    <a:pt x="122" y="0"/>
                  </a:moveTo>
                  <a:lnTo>
                    <a:pt x="118" y="0"/>
                  </a:lnTo>
                  <a:lnTo>
                    <a:pt x="106" y="1"/>
                  </a:lnTo>
                  <a:lnTo>
                    <a:pt x="90" y="5"/>
                  </a:lnTo>
                  <a:lnTo>
                    <a:pt x="71" y="11"/>
                  </a:lnTo>
                  <a:lnTo>
                    <a:pt x="50" y="21"/>
                  </a:lnTo>
                  <a:lnTo>
                    <a:pt x="31" y="35"/>
                  </a:lnTo>
                  <a:lnTo>
                    <a:pt x="13" y="56"/>
                  </a:lnTo>
                  <a:lnTo>
                    <a:pt x="0" y="84"/>
                  </a:lnTo>
                  <a:lnTo>
                    <a:pt x="1" y="82"/>
                  </a:lnTo>
                  <a:lnTo>
                    <a:pt x="6" y="75"/>
                  </a:lnTo>
                  <a:lnTo>
                    <a:pt x="14" y="63"/>
                  </a:lnTo>
                  <a:lnTo>
                    <a:pt x="26" y="50"/>
                  </a:lnTo>
                  <a:lnTo>
                    <a:pt x="42" y="38"/>
                  </a:lnTo>
                  <a:lnTo>
                    <a:pt x="63" y="24"/>
                  </a:lnTo>
                  <a:lnTo>
                    <a:pt x="90" y="11"/>
                  </a:lnTo>
                  <a:lnTo>
                    <a:pt x="1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90564" name="Freeform 59"/>
            <p:cNvSpPr>
              <a:spLocks/>
            </p:cNvSpPr>
            <p:nvPr/>
          </p:nvSpPr>
          <p:spPr bwMode="auto">
            <a:xfrm>
              <a:off x="942" y="1980"/>
              <a:ext cx="22" cy="28"/>
            </a:xfrm>
            <a:custGeom>
              <a:avLst/>
              <a:gdLst>
                <a:gd name="T0" fmla="*/ 0 w 89"/>
                <a:gd name="T1" fmla="*/ 0 h 112"/>
                <a:gd name="T2" fmla="*/ 0 w 89"/>
                <a:gd name="T3" fmla="*/ 0 h 112"/>
                <a:gd name="T4" fmla="*/ 0 w 89"/>
                <a:gd name="T5" fmla="*/ 0 h 112"/>
                <a:gd name="T6" fmla="*/ 0 w 89"/>
                <a:gd name="T7" fmla="*/ 0 h 112"/>
                <a:gd name="T8" fmla="*/ 0 w 89"/>
                <a:gd name="T9" fmla="*/ 0 h 112"/>
                <a:gd name="T10" fmla="*/ 0 w 89"/>
                <a:gd name="T11" fmla="*/ 0 h 112"/>
                <a:gd name="T12" fmla="*/ 0 w 89"/>
                <a:gd name="T13" fmla="*/ 0 h 112"/>
                <a:gd name="T14" fmla="*/ 0 w 89"/>
                <a:gd name="T15" fmla="*/ 0 h 112"/>
                <a:gd name="T16" fmla="*/ 0 w 89"/>
                <a:gd name="T17" fmla="*/ 0 h 112"/>
                <a:gd name="T18" fmla="*/ 0 w 89"/>
                <a:gd name="T19" fmla="*/ 0 h 112"/>
                <a:gd name="T20" fmla="*/ 0 w 89"/>
                <a:gd name="T21" fmla="*/ 0 h 112"/>
                <a:gd name="T22" fmla="*/ 0 w 89"/>
                <a:gd name="T23" fmla="*/ 0 h 112"/>
                <a:gd name="T24" fmla="*/ 0 w 89"/>
                <a:gd name="T25" fmla="*/ 0 h 112"/>
                <a:gd name="T26" fmla="*/ 0 w 89"/>
                <a:gd name="T27" fmla="*/ 0 h 112"/>
                <a:gd name="T28" fmla="*/ 0 w 89"/>
                <a:gd name="T29" fmla="*/ 0 h 112"/>
                <a:gd name="T30" fmla="*/ 0 w 89"/>
                <a:gd name="T31" fmla="*/ 0 h 112"/>
                <a:gd name="T32" fmla="*/ 0 w 89"/>
                <a:gd name="T33" fmla="*/ 0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12"/>
                <a:gd name="T53" fmla="*/ 89 w 89"/>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12">
                  <a:moveTo>
                    <a:pt x="89" y="0"/>
                  </a:moveTo>
                  <a:lnTo>
                    <a:pt x="88" y="4"/>
                  </a:lnTo>
                  <a:lnTo>
                    <a:pt x="83" y="14"/>
                  </a:lnTo>
                  <a:lnTo>
                    <a:pt x="77" y="29"/>
                  </a:lnTo>
                  <a:lnTo>
                    <a:pt x="68" y="47"/>
                  </a:lnTo>
                  <a:lnTo>
                    <a:pt x="55" y="67"/>
                  </a:lnTo>
                  <a:lnTo>
                    <a:pt x="40" y="85"/>
                  </a:lnTo>
                  <a:lnTo>
                    <a:pt x="21" y="101"/>
                  </a:lnTo>
                  <a:lnTo>
                    <a:pt x="0" y="112"/>
                  </a:lnTo>
                  <a:lnTo>
                    <a:pt x="5" y="111"/>
                  </a:lnTo>
                  <a:lnTo>
                    <a:pt x="15" y="106"/>
                  </a:lnTo>
                  <a:lnTo>
                    <a:pt x="31" y="98"/>
                  </a:lnTo>
                  <a:lnTo>
                    <a:pt x="48" y="85"/>
                  </a:lnTo>
                  <a:lnTo>
                    <a:pt x="64" y="70"/>
                  </a:lnTo>
                  <a:lnTo>
                    <a:pt x="78" y="52"/>
                  </a:lnTo>
                  <a:lnTo>
                    <a:pt x="88" y="28"/>
                  </a:lnTo>
                  <a:lnTo>
                    <a:pt x="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4" name="Group 60"/>
          <p:cNvGrpSpPr>
            <a:grpSpLocks/>
          </p:cNvGrpSpPr>
          <p:nvPr/>
        </p:nvGrpSpPr>
        <p:grpSpPr bwMode="auto">
          <a:xfrm>
            <a:off x="4191000" y="3810000"/>
            <a:ext cx="3810000" cy="2038350"/>
            <a:chOff x="1680" y="2400"/>
            <a:chExt cx="2400" cy="1284"/>
          </a:xfrm>
        </p:grpSpPr>
        <p:pic>
          <p:nvPicPr>
            <p:cNvPr id="190508" name="Picture 61" descr="pfeil02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08" y="2400"/>
              <a:ext cx="144"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9" name="Picture 62" descr="pfeil02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16" y="3504"/>
              <a:ext cx="86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10" name="Picture 63" descr="pfeil02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0" y="3216"/>
              <a:ext cx="86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64"/>
          <p:cNvGrpSpPr>
            <a:grpSpLocks/>
          </p:cNvGrpSpPr>
          <p:nvPr/>
        </p:nvGrpSpPr>
        <p:grpSpPr bwMode="auto">
          <a:xfrm>
            <a:off x="8392318" y="3302868"/>
            <a:ext cx="3103563" cy="2924175"/>
            <a:chOff x="3360" y="1728"/>
            <a:chExt cx="2339" cy="2226"/>
          </a:xfrm>
        </p:grpSpPr>
        <p:grpSp>
          <p:nvGrpSpPr>
            <p:cNvPr id="190483" name="Group 65"/>
            <p:cNvGrpSpPr>
              <a:grpSpLocks/>
            </p:cNvGrpSpPr>
            <p:nvPr/>
          </p:nvGrpSpPr>
          <p:grpSpPr bwMode="auto">
            <a:xfrm>
              <a:off x="3360" y="2112"/>
              <a:ext cx="1667" cy="882"/>
              <a:chOff x="3840" y="2976"/>
              <a:chExt cx="1667" cy="882"/>
            </a:xfrm>
          </p:grpSpPr>
          <p:pic>
            <p:nvPicPr>
              <p:cNvPr id="190504" name="Picture 66"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5" name="Picture 67"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6" name="Picture 68"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7" name="Picture 69"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4" name="Group 70"/>
            <p:cNvGrpSpPr>
              <a:grpSpLocks/>
            </p:cNvGrpSpPr>
            <p:nvPr/>
          </p:nvGrpSpPr>
          <p:grpSpPr bwMode="auto">
            <a:xfrm>
              <a:off x="4032" y="1728"/>
              <a:ext cx="1667" cy="882"/>
              <a:chOff x="3840" y="2976"/>
              <a:chExt cx="1667" cy="882"/>
            </a:xfrm>
          </p:grpSpPr>
          <p:pic>
            <p:nvPicPr>
              <p:cNvPr id="190500" name="Picture 71"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1" name="Picture 72"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2" name="Picture 73"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503" name="Picture 74"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5" name="Group 75"/>
            <p:cNvGrpSpPr>
              <a:grpSpLocks/>
            </p:cNvGrpSpPr>
            <p:nvPr/>
          </p:nvGrpSpPr>
          <p:grpSpPr bwMode="auto">
            <a:xfrm>
              <a:off x="3936" y="2304"/>
              <a:ext cx="1667" cy="882"/>
              <a:chOff x="3840" y="2976"/>
              <a:chExt cx="1667" cy="882"/>
            </a:xfrm>
          </p:grpSpPr>
          <p:pic>
            <p:nvPicPr>
              <p:cNvPr id="190496" name="Picture 76"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7" name="Picture 77"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8" name="Picture 78"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9" name="Picture 79"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6" name="Group 80"/>
            <p:cNvGrpSpPr>
              <a:grpSpLocks/>
            </p:cNvGrpSpPr>
            <p:nvPr/>
          </p:nvGrpSpPr>
          <p:grpSpPr bwMode="auto">
            <a:xfrm>
              <a:off x="3360" y="2592"/>
              <a:ext cx="1667" cy="882"/>
              <a:chOff x="3840" y="2976"/>
              <a:chExt cx="1667" cy="882"/>
            </a:xfrm>
          </p:grpSpPr>
          <p:pic>
            <p:nvPicPr>
              <p:cNvPr id="190492" name="Picture 81"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3" name="Picture 82"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4" name="Picture 83"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5" name="Picture 84"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7" name="Group 85"/>
            <p:cNvGrpSpPr>
              <a:grpSpLocks/>
            </p:cNvGrpSpPr>
            <p:nvPr/>
          </p:nvGrpSpPr>
          <p:grpSpPr bwMode="auto">
            <a:xfrm>
              <a:off x="3888" y="3072"/>
              <a:ext cx="1667" cy="882"/>
              <a:chOff x="3840" y="2976"/>
              <a:chExt cx="1667" cy="882"/>
            </a:xfrm>
          </p:grpSpPr>
          <p:pic>
            <p:nvPicPr>
              <p:cNvPr id="190488" name="Picture 86"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 y="2976"/>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9" name="Picture 87"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0" name="Picture 88"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91" name="Picture 89" descr="Sour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3072"/>
                <a:ext cx="65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Group 90"/>
          <p:cNvGrpSpPr>
            <a:grpSpLocks/>
          </p:cNvGrpSpPr>
          <p:nvPr/>
        </p:nvGrpSpPr>
        <p:grpSpPr bwMode="auto">
          <a:xfrm>
            <a:off x="5010150" y="2209800"/>
            <a:ext cx="2171700" cy="1676400"/>
            <a:chOff x="1009" y="1682"/>
            <a:chExt cx="432" cy="390"/>
          </a:xfrm>
        </p:grpSpPr>
        <p:sp>
          <p:nvSpPr>
            <p:cNvPr id="190476" name="Freeform 91"/>
            <p:cNvSpPr>
              <a:spLocks/>
            </p:cNvSpPr>
            <p:nvPr/>
          </p:nvSpPr>
          <p:spPr bwMode="auto">
            <a:xfrm>
              <a:off x="1283" y="1804"/>
              <a:ext cx="158" cy="155"/>
            </a:xfrm>
            <a:custGeom>
              <a:avLst/>
              <a:gdLst>
                <a:gd name="T0" fmla="*/ 1 w 316"/>
                <a:gd name="T1" fmla="*/ 1 h 309"/>
                <a:gd name="T2" fmla="*/ 1 w 316"/>
                <a:gd name="T3" fmla="*/ 1 h 309"/>
                <a:gd name="T4" fmla="*/ 1 w 316"/>
                <a:gd name="T5" fmla="*/ 1 h 309"/>
                <a:gd name="T6" fmla="*/ 1 w 316"/>
                <a:gd name="T7" fmla="*/ 1 h 309"/>
                <a:gd name="T8" fmla="*/ 1 w 316"/>
                <a:gd name="T9" fmla="*/ 1 h 309"/>
                <a:gd name="T10" fmla="*/ 1 w 316"/>
                <a:gd name="T11" fmla="*/ 1 h 309"/>
                <a:gd name="T12" fmla="*/ 1 w 316"/>
                <a:gd name="T13" fmla="*/ 1 h 309"/>
                <a:gd name="T14" fmla="*/ 1 w 316"/>
                <a:gd name="T15" fmla="*/ 1 h 309"/>
                <a:gd name="T16" fmla="*/ 1 w 316"/>
                <a:gd name="T17" fmla="*/ 1 h 309"/>
                <a:gd name="T18" fmla="*/ 1 w 316"/>
                <a:gd name="T19" fmla="*/ 1 h 309"/>
                <a:gd name="T20" fmla="*/ 1 w 316"/>
                <a:gd name="T21" fmla="*/ 1 h 309"/>
                <a:gd name="T22" fmla="*/ 1 w 316"/>
                <a:gd name="T23" fmla="*/ 1 h 309"/>
                <a:gd name="T24" fmla="*/ 1 w 316"/>
                <a:gd name="T25" fmla="*/ 1 h 309"/>
                <a:gd name="T26" fmla="*/ 1 w 316"/>
                <a:gd name="T27" fmla="*/ 1 h 309"/>
                <a:gd name="T28" fmla="*/ 1 w 316"/>
                <a:gd name="T29" fmla="*/ 1 h 309"/>
                <a:gd name="T30" fmla="*/ 1 w 316"/>
                <a:gd name="T31" fmla="*/ 1 h 309"/>
                <a:gd name="T32" fmla="*/ 1 w 316"/>
                <a:gd name="T33" fmla="*/ 1 h 309"/>
                <a:gd name="T34" fmla="*/ 1 w 316"/>
                <a:gd name="T35" fmla="*/ 1 h 309"/>
                <a:gd name="T36" fmla="*/ 1 w 316"/>
                <a:gd name="T37" fmla="*/ 1 h 309"/>
                <a:gd name="T38" fmla="*/ 1 w 316"/>
                <a:gd name="T39" fmla="*/ 1 h 309"/>
                <a:gd name="T40" fmla="*/ 1 w 316"/>
                <a:gd name="T41" fmla="*/ 1 h 309"/>
                <a:gd name="T42" fmla="*/ 1 w 316"/>
                <a:gd name="T43" fmla="*/ 1 h 309"/>
                <a:gd name="T44" fmla="*/ 1 w 316"/>
                <a:gd name="T45" fmla="*/ 1 h 309"/>
                <a:gd name="T46" fmla="*/ 1 w 316"/>
                <a:gd name="T47" fmla="*/ 1 h 309"/>
                <a:gd name="T48" fmla="*/ 1 w 316"/>
                <a:gd name="T49" fmla="*/ 1 h 309"/>
                <a:gd name="T50" fmla="*/ 1 w 316"/>
                <a:gd name="T51" fmla="*/ 1 h 309"/>
                <a:gd name="T52" fmla="*/ 1 w 316"/>
                <a:gd name="T53" fmla="*/ 1 h 309"/>
                <a:gd name="T54" fmla="*/ 1 w 316"/>
                <a:gd name="T55" fmla="*/ 1 h 309"/>
                <a:gd name="T56" fmla="*/ 1 w 316"/>
                <a:gd name="T57" fmla="*/ 1 h 309"/>
                <a:gd name="T58" fmla="*/ 1 w 316"/>
                <a:gd name="T59" fmla="*/ 1 h 309"/>
                <a:gd name="T60" fmla="*/ 1 w 316"/>
                <a:gd name="T61" fmla="*/ 1 h 309"/>
                <a:gd name="T62" fmla="*/ 1 w 316"/>
                <a:gd name="T63" fmla="*/ 1 h 309"/>
                <a:gd name="T64" fmla="*/ 1 w 316"/>
                <a:gd name="T65" fmla="*/ 1 h 309"/>
                <a:gd name="T66" fmla="*/ 1 w 316"/>
                <a:gd name="T67" fmla="*/ 1 h 309"/>
                <a:gd name="T68" fmla="*/ 1 w 316"/>
                <a:gd name="T69" fmla="*/ 1 h 309"/>
                <a:gd name="T70" fmla="*/ 1 w 316"/>
                <a:gd name="T71" fmla="*/ 1 h 309"/>
                <a:gd name="T72" fmla="*/ 1 w 316"/>
                <a:gd name="T73" fmla="*/ 1 h 309"/>
                <a:gd name="T74" fmla="*/ 1 w 316"/>
                <a:gd name="T75" fmla="*/ 1 h 309"/>
                <a:gd name="T76" fmla="*/ 1 w 316"/>
                <a:gd name="T77" fmla="*/ 1 h 309"/>
                <a:gd name="T78" fmla="*/ 1 w 316"/>
                <a:gd name="T79" fmla="*/ 1 h 309"/>
                <a:gd name="T80" fmla="*/ 1 w 316"/>
                <a:gd name="T81" fmla="*/ 1 h 309"/>
                <a:gd name="T82" fmla="*/ 1 w 316"/>
                <a:gd name="T83" fmla="*/ 1 h 309"/>
                <a:gd name="T84" fmla="*/ 1 w 316"/>
                <a:gd name="T85" fmla="*/ 1 h 309"/>
                <a:gd name="T86" fmla="*/ 1 w 316"/>
                <a:gd name="T87" fmla="*/ 1 h 309"/>
                <a:gd name="T88" fmla="*/ 1 w 316"/>
                <a:gd name="T89" fmla="*/ 1 h 309"/>
                <a:gd name="T90" fmla="*/ 1 w 316"/>
                <a:gd name="T91" fmla="*/ 1 h 309"/>
                <a:gd name="T92" fmla="*/ 1 w 316"/>
                <a:gd name="T93" fmla="*/ 1 h 309"/>
                <a:gd name="T94" fmla="*/ 1 w 316"/>
                <a:gd name="T95" fmla="*/ 1 h 309"/>
                <a:gd name="T96" fmla="*/ 1 w 316"/>
                <a:gd name="T97" fmla="*/ 1 h 309"/>
                <a:gd name="T98" fmla="*/ 1 w 316"/>
                <a:gd name="T99" fmla="*/ 1 h 309"/>
                <a:gd name="T100" fmla="*/ 1 w 316"/>
                <a:gd name="T101" fmla="*/ 1 h 309"/>
                <a:gd name="T102" fmla="*/ 1 w 316"/>
                <a:gd name="T103" fmla="*/ 1 h 309"/>
                <a:gd name="T104" fmla="*/ 1 w 316"/>
                <a:gd name="T105" fmla="*/ 1 h 309"/>
                <a:gd name="T106" fmla="*/ 1 w 316"/>
                <a:gd name="T107" fmla="*/ 1 h 309"/>
                <a:gd name="T108" fmla="*/ 1 w 316"/>
                <a:gd name="T109" fmla="*/ 1 h 309"/>
                <a:gd name="T110" fmla="*/ 1 w 316"/>
                <a:gd name="T111" fmla="*/ 1 h 309"/>
                <a:gd name="T112" fmla="*/ 1 w 316"/>
                <a:gd name="T113" fmla="*/ 1 h 309"/>
                <a:gd name="T114" fmla="*/ 1 w 316"/>
                <a:gd name="T115" fmla="*/ 1 h 309"/>
                <a:gd name="T116" fmla="*/ 1 w 316"/>
                <a:gd name="T117" fmla="*/ 1 h 309"/>
                <a:gd name="T118" fmla="*/ 1 w 316"/>
                <a:gd name="T119" fmla="*/ 1 h 309"/>
                <a:gd name="T120" fmla="*/ 1 w 316"/>
                <a:gd name="T121" fmla="*/ 1 h 309"/>
                <a:gd name="T122" fmla="*/ 1 w 316"/>
                <a:gd name="T123" fmla="*/ 1 h 3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6"/>
                <a:gd name="T187" fmla="*/ 0 h 309"/>
                <a:gd name="T188" fmla="*/ 316 w 316"/>
                <a:gd name="T189" fmla="*/ 309 h 3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6" h="309">
                  <a:moveTo>
                    <a:pt x="11" y="165"/>
                  </a:moveTo>
                  <a:lnTo>
                    <a:pt x="15" y="165"/>
                  </a:lnTo>
                  <a:lnTo>
                    <a:pt x="24" y="165"/>
                  </a:lnTo>
                  <a:lnTo>
                    <a:pt x="37" y="165"/>
                  </a:lnTo>
                  <a:lnTo>
                    <a:pt x="52" y="165"/>
                  </a:lnTo>
                  <a:lnTo>
                    <a:pt x="67" y="166"/>
                  </a:lnTo>
                  <a:lnTo>
                    <a:pt x="82" y="166"/>
                  </a:lnTo>
                  <a:lnTo>
                    <a:pt x="94" y="166"/>
                  </a:lnTo>
                  <a:lnTo>
                    <a:pt x="102" y="166"/>
                  </a:lnTo>
                  <a:lnTo>
                    <a:pt x="108" y="166"/>
                  </a:lnTo>
                  <a:lnTo>
                    <a:pt x="113" y="167"/>
                  </a:lnTo>
                  <a:lnTo>
                    <a:pt x="119" y="169"/>
                  </a:lnTo>
                  <a:lnTo>
                    <a:pt x="123" y="172"/>
                  </a:lnTo>
                  <a:lnTo>
                    <a:pt x="128" y="174"/>
                  </a:lnTo>
                  <a:lnTo>
                    <a:pt x="131" y="179"/>
                  </a:lnTo>
                  <a:lnTo>
                    <a:pt x="135" y="182"/>
                  </a:lnTo>
                  <a:lnTo>
                    <a:pt x="137" y="187"/>
                  </a:lnTo>
                  <a:lnTo>
                    <a:pt x="140" y="197"/>
                  </a:lnTo>
                  <a:lnTo>
                    <a:pt x="144" y="208"/>
                  </a:lnTo>
                  <a:lnTo>
                    <a:pt x="147" y="214"/>
                  </a:lnTo>
                  <a:lnTo>
                    <a:pt x="149" y="218"/>
                  </a:lnTo>
                  <a:lnTo>
                    <a:pt x="144" y="226"/>
                  </a:lnTo>
                  <a:lnTo>
                    <a:pt x="135" y="243"/>
                  </a:lnTo>
                  <a:lnTo>
                    <a:pt x="127" y="263"/>
                  </a:lnTo>
                  <a:lnTo>
                    <a:pt x="130" y="274"/>
                  </a:lnTo>
                  <a:lnTo>
                    <a:pt x="140" y="273"/>
                  </a:lnTo>
                  <a:lnTo>
                    <a:pt x="151" y="264"/>
                  </a:lnTo>
                  <a:lnTo>
                    <a:pt x="158" y="253"/>
                  </a:lnTo>
                  <a:lnTo>
                    <a:pt x="161" y="248"/>
                  </a:lnTo>
                  <a:lnTo>
                    <a:pt x="162" y="250"/>
                  </a:lnTo>
                  <a:lnTo>
                    <a:pt x="165" y="258"/>
                  </a:lnTo>
                  <a:lnTo>
                    <a:pt x="168" y="269"/>
                  </a:lnTo>
                  <a:lnTo>
                    <a:pt x="173" y="280"/>
                  </a:lnTo>
                  <a:lnTo>
                    <a:pt x="179" y="292"/>
                  </a:lnTo>
                  <a:lnTo>
                    <a:pt x="184" y="302"/>
                  </a:lnTo>
                  <a:lnTo>
                    <a:pt x="190" y="308"/>
                  </a:lnTo>
                  <a:lnTo>
                    <a:pt x="197" y="309"/>
                  </a:lnTo>
                  <a:lnTo>
                    <a:pt x="202" y="304"/>
                  </a:lnTo>
                  <a:lnTo>
                    <a:pt x="202" y="296"/>
                  </a:lnTo>
                  <a:lnTo>
                    <a:pt x="199" y="285"/>
                  </a:lnTo>
                  <a:lnTo>
                    <a:pt x="195" y="273"/>
                  </a:lnTo>
                  <a:lnTo>
                    <a:pt x="189" y="262"/>
                  </a:lnTo>
                  <a:lnTo>
                    <a:pt x="184" y="251"/>
                  </a:lnTo>
                  <a:lnTo>
                    <a:pt x="180" y="244"/>
                  </a:lnTo>
                  <a:lnTo>
                    <a:pt x="179" y="242"/>
                  </a:lnTo>
                  <a:lnTo>
                    <a:pt x="180" y="242"/>
                  </a:lnTo>
                  <a:lnTo>
                    <a:pt x="184" y="243"/>
                  </a:lnTo>
                  <a:lnTo>
                    <a:pt x="190" y="244"/>
                  </a:lnTo>
                  <a:lnTo>
                    <a:pt x="198" y="246"/>
                  </a:lnTo>
                  <a:lnTo>
                    <a:pt x="205" y="246"/>
                  </a:lnTo>
                  <a:lnTo>
                    <a:pt x="212" y="246"/>
                  </a:lnTo>
                  <a:lnTo>
                    <a:pt x="218" y="244"/>
                  </a:lnTo>
                  <a:lnTo>
                    <a:pt x="221" y="241"/>
                  </a:lnTo>
                  <a:lnTo>
                    <a:pt x="221" y="236"/>
                  </a:lnTo>
                  <a:lnTo>
                    <a:pt x="218" y="232"/>
                  </a:lnTo>
                  <a:lnTo>
                    <a:pt x="211" y="227"/>
                  </a:lnTo>
                  <a:lnTo>
                    <a:pt x="203" y="223"/>
                  </a:lnTo>
                  <a:lnTo>
                    <a:pt x="192" y="219"/>
                  </a:lnTo>
                  <a:lnTo>
                    <a:pt x="183" y="214"/>
                  </a:lnTo>
                  <a:lnTo>
                    <a:pt x="174" y="212"/>
                  </a:lnTo>
                  <a:lnTo>
                    <a:pt x="167" y="210"/>
                  </a:lnTo>
                  <a:lnTo>
                    <a:pt x="161" y="199"/>
                  </a:lnTo>
                  <a:lnTo>
                    <a:pt x="157" y="186"/>
                  </a:lnTo>
                  <a:lnTo>
                    <a:pt x="155" y="174"/>
                  </a:lnTo>
                  <a:lnTo>
                    <a:pt x="161" y="167"/>
                  </a:lnTo>
                  <a:lnTo>
                    <a:pt x="166" y="166"/>
                  </a:lnTo>
                  <a:lnTo>
                    <a:pt x="170" y="165"/>
                  </a:lnTo>
                  <a:lnTo>
                    <a:pt x="175" y="163"/>
                  </a:lnTo>
                  <a:lnTo>
                    <a:pt x="180" y="163"/>
                  </a:lnTo>
                  <a:lnTo>
                    <a:pt x="190" y="164"/>
                  </a:lnTo>
                  <a:lnTo>
                    <a:pt x="202" y="165"/>
                  </a:lnTo>
                  <a:lnTo>
                    <a:pt x="210" y="165"/>
                  </a:lnTo>
                  <a:lnTo>
                    <a:pt x="213" y="165"/>
                  </a:lnTo>
                  <a:lnTo>
                    <a:pt x="214" y="167"/>
                  </a:lnTo>
                  <a:lnTo>
                    <a:pt x="219" y="173"/>
                  </a:lnTo>
                  <a:lnTo>
                    <a:pt x="223" y="180"/>
                  </a:lnTo>
                  <a:lnTo>
                    <a:pt x="230" y="188"/>
                  </a:lnTo>
                  <a:lnTo>
                    <a:pt x="238" y="196"/>
                  </a:lnTo>
                  <a:lnTo>
                    <a:pt x="245" y="203"/>
                  </a:lnTo>
                  <a:lnTo>
                    <a:pt x="251" y="206"/>
                  </a:lnTo>
                  <a:lnTo>
                    <a:pt x="257" y="205"/>
                  </a:lnTo>
                  <a:lnTo>
                    <a:pt x="260" y="195"/>
                  </a:lnTo>
                  <a:lnTo>
                    <a:pt x="256" y="182"/>
                  </a:lnTo>
                  <a:lnTo>
                    <a:pt x="249" y="171"/>
                  </a:lnTo>
                  <a:lnTo>
                    <a:pt x="245" y="166"/>
                  </a:lnTo>
                  <a:lnTo>
                    <a:pt x="249" y="166"/>
                  </a:lnTo>
                  <a:lnTo>
                    <a:pt x="256" y="167"/>
                  </a:lnTo>
                  <a:lnTo>
                    <a:pt x="267" y="168"/>
                  </a:lnTo>
                  <a:lnTo>
                    <a:pt x="280" y="168"/>
                  </a:lnTo>
                  <a:lnTo>
                    <a:pt x="293" y="168"/>
                  </a:lnTo>
                  <a:lnTo>
                    <a:pt x="304" y="166"/>
                  </a:lnTo>
                  <a:lnTo>
                    <a:pt x="312" y="164"/>
                  </a:lnTo>
                  <a:lnTo>
                    <a:pt x="316" y="158"/>
                  </a:lnTo>
                  <a:lnTo>
                    <a:pt x="313" y="152"/>
                  </a:lnTo>
                  <a:lnTo>
                    <a:pt x="306" y="149"/>
                  </a:lnTo>
                  <a:lnTo>
                    <a:pt x="295" y="148"/>
                  </a:lnTo>
                  <a:lnTo>
                    <a:pt x="282" y="146"/>
                  </a:lnTo>
                  <a:lnTo>
                    <a:pt x="270" y="148"/>
                  </a:lnTo>
                  <a:lnTo>
                    <a:pt x="259" y="148"/>
                  </a:lnTo>
                  <a:lnTo>
                    <a:pt x="251" y="149"/>
                  </a:lnTo>
                  <a:lnTo>
                    <a:pt x="248" y="149"/>
                  </a:lnTo>
                  <a:lnTo>
                    <a:pt x="251" y="144"/>
                  </a:lnTo>
                  <a:lnTo>
                    <a:pt x="259" y="131"/>
                  </a:lnTo>
                  <a:lnTo>
                    <a:pt x="265" y="118"/>
                  </a:lnTo>
                  <a:lnTo>
                    <a:pt x="264" y="107"/>
                  </a:lnTo>
                  <a:lnTo>
                    <a:pt x="259" y="106"/>
                  </a:lnTo>
                  <a:lnTo>
                    <a:pt x="253" y="107"/>
                  </a:lnTo>
                  <a:lnTo>
                    <a:pt x="247" y="112"/>
                  </a:lnTo>
                  <a:lnTo>
                    <a:pt x="238" y="118"/>
                  </a:lnTo>
                  <a:lnTo>
                    <a:pt x="232" y="125"/>
                  </a:lnTo>
                  <a:lnTo>
                    <a:pt x="223" y="133"/>
                  </a:lnTo>
                  <a:lnTo>
                    <a:pt x="218" y="138"/>
                  </a:lnTo>
                  <a:lnTo>
                    <a:pt x="213" y="144"/>
                  </a:lnTo>
                  <a:lnTo>
                    <a:pt x="207" y="145"/>
                  </a:lnTo>
                  <a:lnTo>
                    <a:pt x="200" y="145"/>
                  </a:lnTo>
                  <a:lnTo>
                    <a:pt x="192" y="145"/>
                  </a:lnTo>
                  <a:lnTo>
                    <a:pt x="185" y="144"/>
                  </a:lnTo>
                  <a:lnTo>
                    <a:pt x="179" y="143"/>
                  </a:lnTo>
                  <a:lnTo>
                    <a:pt x="174" y="141"/>
                  </a:lnTo>
                  <a:lnTo>
                    <a:pt x="172" y="137"/>
                  </a:lnTo>
                  <a:lnTo>
                    <a:pt x="172" y="133"/>
                  </a:lnTo>
                  <a:lnTo>
                    <a:pt x="173" y="128"/>
                  </a:lnTo>
                  <a:lnTo>
                    <a:pt x="175" y="123"/>
                  </a:lnTo>
                  <a:lnTo>
                    <a:pt x="176" y="119"/>
                  </a:lnTo>
                  <a:lnTo>
                    <a:pt x="179" y="115"/>
                  </a:lnTo>
                  <a:lnTo>
                    <a:pt x="185" y="107"/>
                  </a:lnTo>
                  <a:lnTo>
                    <a:pt x="192" y="98"/>
                  </a:lnTo>
                  <a:lnTo>
                    <a:pt x="197" y="91"/>
                  </a:lnTo>
                  <a:lnTo>
                    <a:pt x="199" y="89"/>
                  </a:lnTo>
                  <a:lnTo>
                    <a:pt x="202" y="89"/>
                  </a:lnTo>
                  <a:lnTo>
                    <a:pt x="208" y="89"/>
                  </a:lnTo>
                  <a:lnTo>
                    <a:pt x="218" y="89"/>
                  </a:lnTo>
                  <a:lnTo>
                    <a:pt x="229" y="89"/>
                  </a:lnTo>
                  <a:lnTo>
                    <a:pt x="240" y="88"/>
                  </a:lnTo>
                  <a:lnTo>
                    <a:pt x="249" y="85"/>
                  </a:lnTo>
                  <a:lnTo>
                    <a:pt x="256" y="81"/>
                  </a:lnTo>
                  <a:lnTo>
                    <a:pt x="258" y="76"/>
                  </a:lnTo>
                  <a:lnTo>
                    <a:pt x="257" y="71"/>
                  </a:lnTo>
                  <a:lnTo>
                    <a:pt x="252" y="68"/>
                  </a:lnTo>
                  <a:lnTo>
                    <a:pt x="247" y="65"/>
                  </a:lnTo>
                  <a:lnTo>
                    <a:pt x="240" y="63"/>
                  </a:lnTo>
                  <a:lnTo>
                    <a:pt x="232" y="62"/>
                  </a:lnTo>
                  <a:lnTo>
                    <a:pt x="226" y="62"/>
                  </a:lnTo>
                  <a:lnTo>
                    <a:pt x="221" y="62"/>
                  </a:lnTo>
                  <a:lnTo>
                    <a:pt x="220" y="62"/>
                  </a:lnTo>
                  <a:lnTo>
                    <a:pt x="222" y="60"/>
                  </a:lnTo>
                  <a:lnTo>
                    <a:pt x="227" y="54"/>
                  </a:lnTo>
                  <a:lnTo>
                    <a:pt x="234" y="46"/>
                  </a:lnTo>
                  <a:lnTo>
                    <a:pt x="242" y="36"/>
                  </a:lnTo>
                  <a:lnTo>
                    <a:pt x="249" y="25"/>
                  </a:lnTo>
                  <a:lnTo>
                    <a:pt x="255" y="15"/>
                  </a:lnTo>
                  <a:lnTo>
                    <a:pt x="257" y="7"/>
                  </a:lnTo>
                  <a:lnTo>
                    <a:pt x="255" y="1"/>
                  </a:lnTo>
                  <a:lnTo>
                    <a:pt x="249" y="0"/>
                  </a:lnTo>
                  <a:lnTo>
                    <a:pt x="242" y="3"/>
                  </a:lnTo>
                  <a:lnTo>
                    <a:pt x="234" y="11"/>
                  </a:lnTo>
                  <a:lnTo>
                    <a:pt x="226" y="22"/>
                  </a:lnTo>
                  <a:lnTo>
                    <a:pt x="219" y="32"/>
                  </a:lnTo>
                  <a:lnTo>
                    <a:pt x="213" y="41"/>
                  </a:lnTo>
                  <a:lnTo>
                    <a:pt x="208" y="48"/>
                  </a:lnTo>
                  <a:lnTo>
                    <a:pt x="207" y="51"/>
                  </a:lnTo>
                  <a:lnTo>
                    <a:pt x="205" y="45"/>
                  </a:lnTo>
                  <a:lnTo>
                    <a:pt x="200" y="32"/>
                  </a:lnTo>
                  <a:lnTo>
                    <a:pt x="192" y="20"/>
                  </a:lnTo>
                  <a:lnTo>
                    <a:pt x="183" y="14"/>
                  </a:lnTo>
                  <a:lnTo>
                    <a:pt x="177" y="22"/>
                  </a:lnTo>
                  <a:lnTo>
                    <a:pt x="177" y="40"/>
                  </a:lnTo>
                  <a:lnTo>
                    <a:pt x="180" y="61"/>
                  </a:lnTo>
                  <a:lnTo>
                    <a:pt x="183" y="77"/>
                  </a:lnTo>
                  <a:lnTo>
                    <a:pt x="180" y="83"/>
                  </a:lnTo>
                  <a:lnTo>
                    <a:pt x="176" y="91"/>
                  </a:lnTo>
                  <a:lnTo>
                    <a:pt x="170" y="100"/>
                  </a:lnTo>
                  <a:lnTo>
                    <a:pt x="165" y="110"/>
                  </a:lnTo>
                  <a:lnTo>
                    <a:pt x="158" y="118"/>
                  </a:lnTo>
                  <a:lnTo>
                    <a:pt x="150" y="125"/>
                  </a:lnTo>
                  <a:lnTo>
                    <a:pt x="142" y="129"/>
                  </a:lnTo>
                  <a:lnTo>
                    <a:pt x="134" y="131"/>
                  </a:lnTo>
                  <a:lnTo>
                    <a:pt x="120" y="133"/>
                  </a:lnTo>
                  <a:lnTo>
                    <a:pt x="102" y="134"/>
                  </a:lnTo>
                  <a:lnTo>
                    <a:pt x="83" y="135"/>
                  </a:lnTo>
                  <a:lnTo>
                    <a:pt x="62" y="137"/>
                  </a:lnTo>
                  <a:lnTo>
                    <a:pt x="41" y="138"/>
                  </a:lnTo>
                  <a:lnTo>
                    <a:pt x="24" y="140"/>
                  </a:lnTo>
                  <a:lnTo>
                    <a:pt x="9" y="141"/>
                  </a:lnTo>
                  <a:lnTo>
                    <a:pt x="0" y="142"/>
                  </a:lnTo>
                  <a:lnTo>
                    <a:pt x="11" y="165"/>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77" name="Freeform 92"/>
            <p:cNvSpPr>
              <a:spLocks/>
            </p:cNvSpPr>
            <p:nvPr/>
          </p:nvSpPr>
          <p:spPr bwMode="auto">
            <a:xfrm>
              <a:off x="1248" y="1682"/>
              <a:ext cx="128" cy="147"/>
            </a:xfrm>
            <a:custGeom>
              <a:avLst/>
              <a:gdLst>
                <a:gd name="T0" fmla="*/ 1 w 254"/>
                <a:gd name="T1" fmla="*/ 1 h 294"/>
                <a:gd name="T2" fmla="*/ 1 w 254"/>
                <a:gd name="T3" fmla="*/ 1 h 294"/>
                <a:gd name="T4" fmla="*/ 1 w 254"/>
                <a:gd name="T5" fmla="*/ 1 h 294"/>
                <a:gd name="T6" fmla="*/ 1 w 254"/>
                <a:gd name="T7" fmla="*/ 1 h 294"/>
                <a:gd name="T8" fmla="*/ 1 w 254"/>
                <a:gd name="T9" fmla="*/ 1 h 294"/>
                <a:gd name="T10" fmla="*/ 1 w 254"/>
                <a:gd name="T11" fmla="*/ 1 h 294"/>
                <a:gd name="T12" fmla="*/ 1 w 254"/>
                <a:gd name="T13" fmla="*/ 1 h 294"/>
                <a:gd name="T14" fmla="*/ 1 w 254"/>
                <a:gd name="T15" fmla="*/ 1 h 294"/>
                <a:gd name="T16" fmla="*/ 1 w 254"/>
                <a:gd name="T17" fmla="*/ 1 h 294"/>
                <a:gd name="T18" fmla="*/ 1 w 254"/>
                <a:gd name="T19" fmla="*/ 1 h 294"/>
                <a:gd name="T20" fmla="*/ 1 w 254"/>
                <a:gd name="T21" fmla="*/ 1 h 294"/>
                <a:gd name="T22" fmla="*/ 1 w 254"/>
                <a:gd name="T23" fmla="*/ 1 h 294"/>
                <a:gd name="T24" fmla="*/ 1 w 254"/>
                <a:gd name="T25" fmla="*/ 1 h 294"/>
                <a:gd name="T26" fmla="*/ 1 w 254"/>
                <a:gd name="T27" fmla="*/ 1 h 294"/>
                <a:gd name="T28" fmla="*/ 1 w 254"/>
                <a:gd name="T29" fmla="*/ 1 h 294"/>
                <a:gd name="T30" fmla="*/ 1 w 254"/>
                <a:gd name="T31" fmla="*/ 1 h 294"/>
                <a:gd name="T32" fmla="*/ 1 w 254"/>
                <a:gd name="T33" fmla="*/ 1 h 294"/>
                <a:gd name="T34" fmla="*/ 1 w 254"/>
                <a:gd name="T35" fmla="*/ 1 h 294"/>
                <a:gd name="T36" fmla="*/ 1 w 254"/>
                <a:gd name="T37" fmla="*/ 1 h 294"/>
                <a:gd name="T38" fmla="*/ 1 w 254"/>
                <a:gd name="T39" fmla="*/ 1 h 294"/>
                <a:gd name="T40" fmla="*/ 1 w 254"/>
                <a:gd name="T41" fmla="*/ 1 h 294"/>
                <a:gd name="T42" fmla="*/ 1 w 254"/>
                <a:gd name="T43" fmla="*/ 1 h 294"/>
                <a:gd name="T44" fmla="*/ 1 w 254"/>
                <a:gd name="T45" fmla="*/ 1 h 294"/>
                <a:gd name="T46" fmla="*/ 1 w 254"/>
                <a:gd name="T47" fmla="*/ 1 h 294"/>
                <a:gd name="T48" fmla="*/ 1 w 254"/>
                <a:gd name="T49" fmla="*/ 1 h 294"/>
                <a:gd name="T50" fmla="*/ 1 w 254"/>
                <a:gd name="T51" fmla="*/ 1 h 294"/>
                <a:gd name="T52" fmla="*/ 1 w 254"/>
                <a:gd name="T53" fmla="*/ 1 h 294"/>
                <a:gd name="T54" fmla="*/ 1 w 254"/>
                <a:gd name="T55" fmla="*/ 1 h 294"/>
                <a:gd name="T56" fmla="*/ 1 w 254"/>
                <a:gd name="T57" fmla="*/ 1 h 294"/>
                <a:gd name="T58" fmla="*/ 1 w 254"/>
                <a:gd name="T59" fmla="*/ 1 h 294"/>
                <a:gd name="T60" fmla="*/ 1 w 254"/>
                <a:gd name="T61" fmla="*/ 1 h 294"/>
                <a:gd name="T62" fmla="*/ 1 w 254"/>
                <a:gd name="T63" fmla="*/ 1 h 294"/>
                <a:gd name="T64" fmla="*/ 1 w 254"/>
                <a:gd name="T65" fmla="*/ 1 h 294"/>
                <a:gd name="T66" fmla="*/ 1 w 254"/>
                <a:gd name="T67" fmla="*/ 1 h 294"/>
                <a:gd name="T68" fmla="*/ 1 w 254"/>
                <a:gd name="T69" fmla="*/ 1 h 294"/>
                <a:gd name="T70" fmla="*/ 1 w 254"/>
                <a:gd name="T71" fmla="*/ 1 h 294"/>
                <a:gd name="T72" fmla="*/ 1 w 254"/>
                <a:gd name="T73" fmla="*/ 1 h 294"/>
                <a:gd name="T74" fmla="*/ 1 w 254"/>
                <a:gd name="T75" fmla="*/ 1 h 294"/>
                <a:gd name="T76" fmla="*/ 1 w 254"/>
                <a:gd name="T77" fmla="*/ 1 h 294"/>
                <a:gd name="T78" fmla="*/ 1 w 254"/>
                <a:gd name="T79" fmla="*/ 1 h 294"/>
                <a:gd name="T80" fmla="*/ 1 w 254"/>
                <a:gd name="T81" fmla="*/ 1 h 294"/>
                <a:gd name="T82" fmla="*/ 1 w 254"/>
                <a:gd name="T83" fmla="*/ 1 h 294"/>
                <a:gd name="T84" fmla="*/ 1 w 254"/>
                <a:gd name="T85" fmla="*/ 1 h 294"/>
                <a:gd name="T86" fmla="*/ 1 w 254"/>
                <a:gd name="T87" fmla="*/ 1 h 294"/>
                <a:gd name="T88" fmla="*/ 1 w 254"/>
                <a:gd name="T89" fmla="*/ 1 h 294"/>
                <a:gd name="T90" fmla="*/ 1 w 254"/>
                <a:gd name="T91" fmla="*/ 1 h 294"/>
                <a:gd name="T92" fmla="*/ 1 w 254"/>
                <a:gd name="T93" fmla="*/ 1 h 294"/>
                <a:gd name="T94" fmla="*/ 1 w 254"/>
                <a:gd name="T95" fmla="*/ 1 h 294"/>
                <a:gd name="T96" fmla="*/ 1 w 254"/>
                <a:gd name="T97" fmla="*/ 1 h 294"/>
                <a:gd name="T98" fmla="*/ 1 w 254"/>
                <a:gd name="T99" fmla="*/ 1 h 294"/>
                <a:gd name="T100" fmla="*/ 1 w 254"/>
                <a:gd name="T101" fmla="*/ 1 h 294"/>
                <a:gd name="T102" fmla="*/ 1 w 254"/>
                <a:gd name="T103" fmla="*/ 1 h 294"/>
                <a:gd name="T104" fmla="*/ 1 w 254"/>
                <a:gd name="T105" fmla="*/ 1 h 294"/>
                <a:gd name="T106" fmla="*/ 1 w 254"/>
                <a:gd name="T107" fmla="*/ 1 h 294"/>
                <a:gd name="T108" fmla="*/ 1 w 254"/>
                <a:gd name="T109" fmla="*/ 1 h 294"/>
                <a:gd name="T110" fmla="*/ 1 w 254"/>
                <a:gd name="T111" fmla="*/ 1 h 294"/>
                <a:gd name="T112" fmla="*/ 1 w 254"/>
                <a:gd name="T113" fmla="*/ 1 h 294"/>
                <a:gd name="T114" fmla="*/ 1 w 254"/>
                <a:gd name="T115" fmla="*/ 1 h 294"/>
                <a:gd name="T116" fmla="*/ 1 w 254"/>
                <a:gd name="T117" fmla="*/ 1 h 2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94"/>
                <a:gd name="T179" fmla="*/ 254 w 254"/>
                <a:gd name="T180" fmla="*/ 294 h 2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94">
                  <a:moveTo>
                    <a:pt x="31" y="294"/>
                  </a:moveTo>
                  <a:lnTo>
                    <a:pt x="33" y="291"/>
                  </a:lnTo>
                  <a:lnTo>
                    <a:pt x="38" y="283"/>
                  </a:lnTo>
                  <a:lnTo>
                    <a:pt x="45" y="273"/>
                  </a:lnTo>
                  <a:lnTo>
                    <a:pt x="53" y="260"/>
                  </a:lnTo>
                  <a:lnTo>
                    <a:pt x="62" y="246"/>
                  </a:lnTo>
                  <a:lnTo>
                    <a:pt x="70" y="235"/>
                  </a:lnTo>
                  <a:lnTo>
                    <a:pt x="77" y="225"/>
                  </a:lnTo>
                  <a:lnTo>
                    <a:pt x="82" y="218"/>
                  </a:lnTo>
                  <a:lnTo>
                    <a:pt x="85" y="213"/>
                  </a:lnTo>
                  <a:lnTo>
                    <a:pt x="88" y="210"/>
                  </a:lnTo>
                  <a:lnTo>
                    <a:pt x="93" y="206"/>
                  </a:lnTo>
                  <a:lnTo>
                    <a:pt x="99" y="204"/>
                  </a:lnTo>
                  <a:lnTo>
                    <a:pt x="103" y="201"/>
                  </a:lnTo>
                  <a:lnTo>
                    <a:pt x="108" y="200"/>
                  </a:lnTo>
                  <a:lnTo>
                    <a:pt x="114" y="199"/>
                  </a:lnTo>
                  <a:lnTo>
                    <a:pt x="118" y="200"/>
                  </a:lnTo>
                  <a:lnTo>
                    <a:pt x="129" y="203"/>
                  </a:lnTo>
                  <a:lnTo>
                    <a:pt x="139" y="205"/>
                  </a:lnTo>
                  <a:lnTo>
                    <a:pt x="147" y="206"/>
                  </a:lnTo>
                  <a:lnTo>
                    <a:pt x="151" y="207"/>
                  </a:lnTo>
                  <a:lnTo>
                    <a:pt x="152" y="210"/>
                  </a:lnTo>
                  <a:lnTo>
                    <a:pt x="154" y="215"/>
                  </a:lnTo>
                  <a:lnTo>
                    <a:pt x="159" y="225"/>
                  </a:lnTo>
                  <a:lnTo>
                    <a:pt x="165" y="234"/>
                  </a:lnTo>
                  <a:lnTo>
                    <a:pt x="170" y="243"/>
                  </a:lnTo>
                  <a:lnTo>
                    <a:pt x="177" y="250"/>
                  </a:lnTo>
                  <a:lnTo>
                    <a:pt x="183" y="254"/>
                  </a:lnTo>
                  <a:lnTo>
                    <a:pt x="189" y="254"/>
                  </a:lnTo>
                  <a:lnTo>
                    <a:pt x="193" y="245"/>
                  </a:lnTo>
                  <a:lnTo>
                    <a:pt x="192" y="231"/>
                  </a:lnTo>
                  <a:lnTo>
                    <a:pt x="186" y="219"/>
                  </a:lnTo>
                  <a:lnTo>
                    <a:pt x="184" y="214"/>
                  </a:lnTo>
                  <a:lnTo>
                    <a:pt x="186" y="215"/>
                  </a:lnTo>
                  <a:lnTo>
                    <a:pt x="194" y="216"/>
                  </a:lnTo>
                  <a:lnTo>
                    <a:pt x="205" y="220"/>
                  </a:lnTo>
                  <a:lnTo>
                    <a:pt x="218" y="222"/>
                  </a:lnTo>
                  <a:lnTo>
                    <a:pt x="230" y="223"/>
                  </a:lnTo>
                  <a:lnTo>
                    <a:pt x="242" y="223"/>
                  </a:lnTo>
                  <a:lnTo>
                    <a:pt x="250" y="221"/>
                  </a:lnTo>
                  <a:lnTo>
                    <a:pt x="254" y="216"/>
                  </a:lnTo>
                  <a:lnTo>
                    <a:pt x="253" y="211"/>
                  </a:lnTo>
                  <a:lnTo>
                    <a:pt x="246" y="206"/>
                  </a:lnTo>
                  <a:lnTo>
                    <a:pt x="236" y="203"/>
                  </a:lnTo>
                  <a:lnTo>
                    <a:pt x="223" y="200"/>
                  </a:lnTo>
                  <a:lnTo>
                    <a:pt x="211" y="199"/>
                  </a:lnTo>
                  <a:lnTo>
                    <a:pt x="199" y="198"/>
                  </a:lnTo>
                  <a:lnTo>
                    <a:pt x="192" y="197"/>
                  </a:lnTo>
                  <a:lnTo>
                    <a:pt x="189" y="197"/>
                  </a:lnTo>
                  <a:lnTo>
                    <a:pt x="193" y="192"/>
                  </a:lnTo>
                  <a:lnTo>
                    <a:pt x="201" y="182"/>
                  </a:lnTo>
                  <a:lnTo>
                    <a:pt x="209" y="169"/>
                  </a:lnTo>
                  <a:lnTo>
                    <a:pt x="211" y="159"/>
                  </a:lnTo>
                  <a:lnTo>
                    <a:pt x="207" y="156"/>
                  </a:lnTo>
                  <a:lnTo>
                    <a:pt x="201" y="158"/>
                  </a:lnTo>
                  <a:lnTo>
                    <a:pt x="193" y="160"/>
                  </a:lnTo>
                  <a:lnTo>
                    <a:pt x="185" y="165"/>
                  </a:lnTo>
                  <a:lnTo>
                    <a:pt x="176" y="170"/>
                  </a:lnTo>
                  <a:lnTo>
                    <a:pt x="168" y="176"/>
                  </a:lnTo>
                  <a:lnTo>
                    <a:pt x="160" y="182"/>
                  </a:lnTo>
                  <a:lnTo>
                    <a:pt x="154" y="186"/>
                  </a:lnTo>
                  <a:lnTo>
                    <a:pt x="148" y="186"/>
                  </a:lnTo>
                  <a:lnTo>
                    <a:pt x="141" y="186"/>
                  </a:lnTo>
                  <a:lnTo>
                    <a:pt x="135" y="185"/>
                  </a:lnTo>
                  <a:lnTo>
                    <a:pt x="128" y="183"/>
                  </a:lnTo>
                  <a:lnTo>
                    <a:pt x="122" y="181"/>
                  </a:lnTo>
                  <a:lnTo>
                    <a:pt x="117" y="177"/>
                  </a:lnTo>
                  <a:lnTo>
                    <a:pt x="115" y="174"/>
                  </a:lnTo>
                  <a:lnTo>
                    <a:pt x="115" y="169"/>
                  </a:lnTo>
                  <a:lnTo>
                    <a:pt x="116" y="165"/>
                  </a:lnTo>
                  <a:lnTo>
                    <a:pt x="117" y="160"/>
                  </a:lnTo>
                  <a:lnTo>
                    <a:pt x="120" y="154"/>
                  </a:lnTo>
                  <a:lnTo>
                    <a:pt x="122" y="151"/>
                  </a:lnTo>
                  <a:lnTo>
                    <a:pt x="129" y="143"/>
                  </a:lnTo>
                  <a:lnTo>
                    <a:pt x="135" y="133"/>
                  </a:lnTo>
                  <a:lnTo>
                    <a:pt x="139" y="126"/>
                  </a:lnTo>
                  <a:lnTo>
                    <a:pt x="141" y="124"/>
                  </a:lnTo>
                  <a:lnTo>
                    <a:pt x="144" y="124"/>
                  </a:lnTo>
                  <a:lnTo>
                    <a:pt x="151" y="124"/>
                  </a:lnTo>
                  <a:lnTo>
                    <a:pt x="160" y="123"/>
                  </a:lnTo>
                  <a:lnTo>
                    <a:pt x="171" y="122"/>
                  </a:lnTo>
                  <a:lnTo>
                    <a:pt x="182" y="121"/>
                  </a:lnTo>
                  <a:lnTo>
                    <a:pt x="191" y="118"/>
                  </a:lnTo>
                  <a:lnTo>
                    <a:pt x="197" y="114"/>
                  </a:lnTo>
                  <a:lnTo>
                    <a:pt x="199" y="109"/>
                  </a:lnTo>
                  <a:lnTo>
                    <a:pt x="197" y="105"/>
                  </a:lnTo>
                  <a:lnTo>
                    <a:pt x="192" y="100"/>
                  </a:lnTo>
                  <a:lnTo>
                    <a:pt x="186" y="98"/>
                  </a:lnTo>
                  <a:lnTo>
                    <a:pt x="180" y="96"/>
                  </a:lnTo>
                  <a:lnTo>
                    <a:pt x="173" y="96"/>
                  </a:lnTo>
                  <a:lnTo>
                    <a:pt x="167" y="96"/>
                  </a:lnTo>
                  <a:lnTo>
                    <a:pt x="162" y="96"/>
                  </a:lnTo>
                  <a:lnTo>
                    <a:pt x="161" y="96"/>
                  </a:lnTo>
                  <a:lnTo>
                    <a:pt x="163" y="94"/>
                  </a:lnTo>
                  <a:lnTo>
                    <a:pt x="168" y="88"/>
                  </a:lnTo>
                  <a:lnTo>
                    <a:pt x="175" y="80"/>
                  </a:lnTo>
                  <a:lnTo>
                    <a:pt x="182" y="70"/>
                  </a:lnTo>
                  <a:lnTo>
                    <a:pt x="189" y="58"/>
                  </a:lnTo>
                  <a:lnTo>
                    <a:pt x="193" y="49"/>
                  </a:lnTo>
                  <a:lnTo>
                    <a:pt x="194" y="40"/>
                  </a:lnTo>
                  <a:lnTo>
                    <a:pt x="192" y="34"/>
                  </a:lnTo>
                  <a:lnTo>
                    <a:pt x="186" y="33"/>
                  </a:lnTo>
                  <a:lnTo>
                    <a:pt x="180" y="38"/>
                  </a:lnTo>
                  <a:lnTo>
                    <a:pt x="171" y="46"/>
                  </a:lnTo>
                  <a:lnTo>
                    <a:pt x="165" y="56"/>
                  </a:lnTo>
                  <a:lnTo>
                    <a:pt x="158" y="67"/>
                  </a:lnTo>
                  <a:lnTo>
                    <a:pt x="152" y="77"/>
                  </a:lnTo>
                  <a:lnTo>
                    <a:pt x="148" y="84"/>
                  </a:lnTo>
                  <a:lnTo>
                    <a:pt x="147" y="86"/>
                  </a:lnTo>
                  <a:lnTo>
                    <a:pt x="145" y="80"/>
                  </a:lnTo>
                  <a:lnTo>
                    <a:pt x="139" y="68"/>
                  </a:lnTo>
                  <a:lnTo>
                    <a:pt x="131" y="55"/>
                  </a:lnTo>
                  <a:lnTo>
                    <a:pt x="122" y="50"/>
                  </a:lnTo>
                  <a:lnTo>
                    <a:pt x="116" y="58"/>
                  </a:lnTo>
                  <a:lnTo>
                    <a:pt x="116" y="76"/>
                  </a:lnTo>
                  <a:lnTo>
                    <a:pt x="120" y="96"/>
                  </a:lnTo>
                  <a:lnTo>
                    <a:pt x="124" y="113"/>
                  </a:lnTo>
                  <a:lnTo>
                    <a:pt x="118" y="124"/>
                  </a:lnTo>
                  <a:lnTo>
                    <a:pt x="109" y="136"/>
                  </a:lnTo>
                  <a:lnTo>
                    <a:pt x="100" y="144"/>
                  </a:lnTo>
                  <a:lnTo>
                    <a:pt x="92" y="141"/>
                  </a:lnTo>
                  <a:lnTo>
                    <a:pt x="90" y="138"/>
                  </a:lnTo>
                  <a:lnTo>
                    <a:pt x="86" y="133"/>
                  </a:lnTo>
                  <a:lnTo>
                    <a:pt x="84" y="129"/>
                  </a:lnTo>
                  <a:lnTo>
                    <a:pt x="82" y="125"/>
                  </a:lnTo>
                  <a:lnTo>
                    <a:pt x="78" y="115"/>
                  </a:lnTo>
                  <a:lnTo>
                    <a:pt x="75" y="105"/>
                  </a:lnTo>
                  <a:lnTo>
                    <a:pt x="71" y="98"/>
                  </a:lnTo>
                  <a:lnTo>
                    <a:pt x="70" y="94"/>
                  </a:lnTo>
                  <a:lnTo>
                    <a:pt x="71" y="92"/>
                  </a:lnTo>
                  <a:lnTo>
                    <a:pt x="76" y="86"/>
                  </a:lnTo>
                  <a:lnTo>
                    <a:pt x="80" y="78"/>
                  </a:lnTo>
                  <a:lnTo>
                    <a:pt x="86" y="69"/>
                  </a:lnTo>
                  <a:lnTo>
                    <a:pt x="91" y="60"/>
                  </a:lnTo>
                  <a:lnTo>
                    <a:pt x="94" y="50"/>
                  </a:lnTo>
                  <a:lnTo>
                    <a:pt x="95" y="42"/>
                  </a:lnTo>
                  <a:lnTo>
                    <a:pt x="92" y="38"/>
                  </a:lnTo>
                  <a:lnTo>
                    <a:pt x="82" y="38"/>
                  </a:lnTo>
                  <a:lnTo>
                    <a:pt x="71" y="47"/>
                  </a:lnTo>
                  <a:lnTo>
                    <a:pt x="63" y="57"/>
                  </a:lnTo>
                  <a:lnTo>
                    <a:pt x="60" y="62"/>
                  </a:lnTo>
                  <a:lnTo>
                    <a:pt x="57" y="52"/>
                  </a:lnTo>
                  <a:lnTo>
                    <a:pt x="50" y="28"/>
                  </a:lnTo>
                  <a:lnTo>
                    <a:pt x="40" y="8"/>
                  </a:lnTo>
                  <a:lnTo>
                    <a:pt x="27" y="0"/>
                  </a:lnTo>
                  <a:lnTo>
                    <a:pt x="23" y="12"/>
                  </a:lnTo>
                  <a:lnTo>
                    <a:pt x="29" y="34"/>
                  </a:lnTo>
                  <a:lnTo>
                    <a:pt x="38" y="56"/>
                  </a:lnTo>
                  <a:lnTo>
                    <a:pt x="42" y="67"/>
                  </a:lnTo>
                  <a:lnTo>
                    <a:pt x="41" y="67"/>
                  </a:lnTo>
                  <a:lnTo>
                    <a:pt x="37" y="65"/>
                  </a:lnTo>
                  <a:lnTo>
                    <a:pt x="31" y="64"/>
                  </a:lnTo>
                  <a:lnTo>
                    <a:pt x="23" y="63"/>
                  </a:lnTo>
                  <a:lnTo>
                    <a:pt x="16" y="62"/>
                  </a:lnTo>
                  <a:lnTo>
                    <a:pt x="9" y="62"/>
                  </a:lnTo>
                  <a:lnTo>
                    <a:pt x="3" y="63"/>
                  </a:lnTo>
                  <a:lnTo>
                    <a:pt x="0" y="67"/>
                  </a:lnTo>
                  <a:lnTo>
                    <a:pt x="0" y="71"/>
                  </a:lnTo>
                  <a:lnTo>
                    <a:pt x="3" y="76"/>
                  </a:lnTo>
                  <a:lnTo>
                    <a:pt x="9" y="81"/>
                  </a:lnTo>
                  <a:lnTo>
                    <a:pt x="17" y="86"/>
                  </a:lnTo>
                  <a:lnTo>
                    <a:pt x="26" y="91"/>
                  </a:lnTo>
                  <a:lnTo>
                    <a:pt x="37" y="95"/>
                  </a:lnTo>
                  <a:lnTo>
                    <a:pt x="45" y="99"/>
                  </a:lnTo>
                  <a:lnTo>
                    <a:pt x="52" y="101"/>
                  </a:lnTo>
                  <a:lnTo>
                    <a:pt x="60" y="115"/>
                  </a:lnTo>
                  <a:lnTo>
                    <a:pt x="69" y="135"/>
                  </a:lnTo>
                  <a:lnTo>
                    <a:pt x="73" y="155"/>
                  </a:lnTo>
                  <a:lnTo>
                    <a:pt x="70" y="173"/>
                  </a:lnTo>
                  <a:lnTo>
                    <a:pt x="63" y="184"/>
                  </a:lnTo>
                  <a:lnTo>
                    <a:pt x="55" y="198"/>
                  </a:lnTo>
                  <a:lnTo>
                    <a:pt x="46" y="214"/>
                  </a:lnTo>
                  <a:lnTo>
                    <a:pt x="37" y="231"/>
                  </a:lnTo>
                  <a:lnTo>
                    <a:pt x="26" y="249"/>
                  </a:lnTo>
                  <a:lnTo>
                    <a:pt x="18" y="264"/>
                  </a:lnTo>
                  <a:lnTo>
                    <a:pt x="11" y="276"/>
                  </a:lnTo>
                  <a:lnTo>
                    <a:pt x="7" y="284"/>
                  </a:lnTo>
                  <a:lnTo>
                    <a:pt x="31" y="294"/>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78" name="Freeform 93"/>
            <p:cNvSpPr>
              <a:spLocks/>
            </p:cNvSpPr>
            <p:nvPr/>
          </p:nvSpPr>
          <p:spPr bwMode="auto">
            <a:xfrm>
              <a:off x="1074" y="1684"/>
              <a:ext cx="152" cy="137"/>
            </a:xfrm>
            <a:custGeom>
              <a:avLst/>
              <a:gdLst>
                <a:gd name="T0" fmla="*/ 1 w 303"/>
                <a:gd name="T1" fmla="*/ 0 h 275"/>
                <a:gd name="T2" fmla="*/ 1 w 303"/>
                <a:gd name="T3" fmla="*/ 0 h 275"/>
                <a:gd name="T4" fmla="*/ 1 w 303"/>
                <a:gd name="T5" fmla="*/ 0 h 275"/>
                <a:gd name="T6" fmla="*/ 1 w 303"/>
                <a:gd name="T7" fmla="*/ 0 h 275"/>
                <a:gd name="T8" fmla="*/ 1 w 303"/>
                <a:gd name="T9" fmla="*/ 0 h 275"/>
                <a:gd name="T10" fmla="*/ 1 w 303"/>
                <a:gd name="T11" fmla="*/ 0 h 275"/>
                <a:gd name="T12" fmla="*/ 1 w 303"/>
                <a:gd name="T13" fmla="*/ 0 h 275"/>
                <a:gd name="T14" fmla="*/ 1 w 303"/>
                <a:gd name="T15" fmla="*/ 0 h 275"/>
                <a:gd name="T16" fmla="*/ 1 w 303"/>
                <a:gd name="T17" fmla="*/ 0 h 275"/>
                <a:gd name="T18" fmla="*/ 1 w 303"/>
                <a:gd name="T19" fmla="*/ 0 h 275"/>
                <a:gd name="T20" fmla="*/ 1 w 303"/>
                <a:gd name="T21" fmla="*/ 0 h 275"/>
                <a:gd name="T22" fmla="*/ 1 w 303"/>
                <a:gd name="T23" fmla="*/ 0 h 275"/>
                <a:gd name="T24" fmla="*/ 1 w 303"/>
                <a:gd name="T25" fmla="*/ 0 h 275"/>
                <a:gd name="T26" fmla="*/ 1 w 303"/>
                <a:gd name="T27" fmla="*/ 0 h 275"/>
                <a:gd name="T28" fmla="*/ 1 w 303"/>
                <a:gd name="T29" fmla="*/ 0 h 275"/>
                <a:gd name="T30" fmla="*/ 1 w 303"/>
                <a:gd name="T31" fmla="*/ 0 h 275"/>
                <a:gd name="T32" fmla="*/ 1 w 303"/>
                <a:gd name="T33" fmla="*/ 0 h 275"/>
                <a:gd name="T34" fmla="*/ 1 w 303"/>
                <a:gd name="T35" fmla="*/ 0 h 275"/>
                <a:gd name="T36" fmla="*/ 1 w 303"/>
                <a:gd name="T37" fmla="*/ 0 h 275"/>
                <a:gd name="T38" fmla="*/ 1 w 303"/>
                <a:gd name="T39" fmla="*/ 0 h 275"/>
                <a:gd name="T40" fmla="*/ 1 w 303"/>
                <a:gd name="T41" fmla="*/ 0 h 275"/>
                <a:gd name="T42" fmla="*/ 1 w 303"/>
                <a:gd name="T43" fmla="*/ 0 h 275"/>
                <a:gd name="T44" fmla="*/ 1 w 303"/>
                <a:gd name="T45" fmla="*/ 0 h 275"/>
                <a:gd name="T46" fmla="*/ 1 w 303"/>
                <a:gd name="T47" fmla="*/ 0 h 275"/>
                <a:gd name="T48" fmla="*/ 1 w 303"/>
                <a:gd name="T49" fmla="*/ 0 h 275"/>
                <a:gd name="T50" fmla="*/ 1 w 303"/>
                <a:gd name="T51" fmla="*/ 0 h 275"/>
                <a:gd name="T52" fmla="*/ 1 w 303"/>
                <a:gd name="T53" fmla="*/ 0 h 275"/>
                <a:gd name="T54" fmla="*/ 1 w 303"/>
                <a:gd name="T55" fmla="*/ 0 h 275"/>
                <a:gd name="T56" fmla="*/ 1 w 303"/>
                <a:gd name="T57" fmla="*/ 0 h 275"/>
                <a:gd name="T58" fmla="*/ 1 w 303"/>
                <a:gd name="T59" fmla="*/ 0 h 275"/>
                <a:gd name="T60" fmla="*/ 1 w 303"/>
                <a:gd name="T61" fmla="*/ 0 h 275"/>
                <a:gd name="T62" fmla="*/ 1 w 303"/>
                <a:gd name="T63" fmla="*/ 0 h 275"/>
                <a:gd name="T64" fmla="*/ 1 w 303"/>
                <a:gd name="T65" fmla="*/ 0 h 275"/>
                <a:gd name="T66" fmla="*/ 1 w 303"/>
                <a:gd name="T67" fmla="*/ 0 h 275"/>
                <a:gd name="T68" fmla="*/ 1 w 303"/>
                <a:gd name="T69" fmla="*/ 0 h 275"/>
                <a:gd name="T70" fmla="*/ 1 w 303"/>
                <a:gd name="T71" fmla="*/ 0 h 275"/>
                <a:gd name="T72" fmla="*/ 1 w 303"/>
                <a:gd name="T73" fmla="*/ 0 h 275"/>
                <a:gd name="T74" fmla="*/ 1 w 303"/>
                <a:gd name="T75" fmla="*/ 0 h 275"/>
                <a:gd name="T76" fmla="*/ 1 w 303"/>
                <a:gd name="T77" fmla="*/ 0 h 275"/>
                <a:gd name="T78" fmla="*/ 1 w 303"/>
                <a:gd name="T79" fmla="*/ 0 h 275"/>
                <a:gd name="T80" fmla="*/ 1 w 303"/>
                <a:gd name="T81" fmla="*/ 0 h 275"/>
                <a:gd name="T82" fmla="*/ 1 w 303"/>
                <a:gd name="T83" fmla="*/ 0 h 275"/>
                <a:gd name="T84" fmla="*/ 1 w 303"/>
                <a:gd name="T85" fmla="*/ 0 h 275"/>
                <a:gd name="T86" fmla="*/ 1 w 303"/>
                <a:gd name="T87" fmla="*/ 0 h 275"/>
                <a:gd name="T88" fmla="*/ 1 w 303"/>
                <a:gd name="T89" fmla="*/ 0 h 275"/>
                <a:gd name="T90" fmla="*/ 1 w 303"/>
                <a:gd name="T91" fmla="*/ 0 h 275"/>
                <a:gd name="T92" fmla="*/ 1 w 303"/>
                <a:gd name="T93" fmla="*/ 0 h 275"/>
                <a:gd name="T94" fmla="*/ 1 w 303"/>
                <a:gd name="T95" fmla="*/ 0 h 275"/>
                <a:gd name="T96" fmla="*/ 1 w 303"/>
                <a:gd name="T97" fmla="*/ 0 h 275"/>
                <a:gd name="T98" fmla="*/ 1 w 303"/>
                <a:gd name="T99" fmla="*/ 0 h 275"/>
                <a:gd name="T100" fmla="*/ 1 w 303"/>
                <a:gd name="T101" fmla="*/ 0 h 275"/>
                <a:gd name="T102" fmla="*/ 1 w 303"/>
                <a:gd name="T103" fmla="*/ 0 h 275"/>
                <a:gd name="T104" fmla="*/ 1 w 303"/>
                <a:gd name="T105" fmla="*/ 0 h 275"/>
                <a:gd name="T106" fmla="*/ 1 w 303"/>
                <a:gd name="T107" fmla="*/ 0 h 275"/>
                <a:gd name="T108" fmla="*/ 1 w 303"/>
                <a:gd name="T109" fmla="*/ 0 h 275"/>
                <a:gd name="T110" fmla="*/ 1 w 303"/>
                <a:gd name="T111" fmla="*/ 0 h 275"/>
                <a:gd name="T112" fmla="*/ 1 w 303"/>
                <a:gd name="T113" fmla="*/ 0 h 275"/>
                <a:gd name="T114" fmla="*/ 1 w 303"/>
                <a:gd name="T115" fmla="*/ 0 h 275"/>
                <a:gd name="T116" fmla="*/ 1 w 303"/>
                <a:gd name="T117" fmla="*/ 0 h 275"/>
                <a:gd name="T118" fmla="*/ 1 w 303"/>
                <a:gd name="T119" fmla="*/ 0 h 2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3"/>
                <a:gd name="T181" fmla="*/ 0 h 275"/>
                <a:gd name="T182" fmla="*/ 303 w 303"/>
                <a:gd name="T183" fmla="*/ 275 h 2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3" h="275">
                  <a:moveTo>
                    <a:pt x="257" y="269"/>
                  </a:moveTo>
                  <a:lnTo>
                    <a:pt x="255" y="265"/>
                  </a:lnTo>
                  <a:lnTo>
                    <a:pt x="251" y="257"/>
                  </a:lnTo>
                  <a:lnTo>
                    <a:pt x="245" y="246"/>
                  </a:lnTo>
                  <a:lnTo>
                    <a:pt x="238" y="233"/>
                  </a:lnTo>
                  <a:lnTo>
                    <a:pt x="231" y="218"/>
                  </a:lnTo>
                  <a:lnTo>
                    <a:pt x="225" y="205"/>
                  </a:lnTo>
                  <a:lnTo>
                    <a:pt x="220" y="194"/>
                  </a:lnTo>
                  <a:lnTo>
                    <a:pt x="216" y="187"/>
                  </a:lnTo>
                  <a:lnTo>
                    <a:pt x="213" y="177"/>
                  </a:lnTo>
                  <a:lnTo>
                    <a:pt x="212" y="165"/>
                  </a:lnTo>
                  <a:lnTo>
                    <a:pt x="213" y="155"/>
                  </a:lnTo>
                  <a:lnTo>
                    <a:pt x="219" y="147"/>
                  </a:lnTo>
                  <a:lnTo>
                    <a:pt x="225" y="138"/>
                  </a:lnTo>
                  <a:lnTo>
                    <a:pt x="234" y="130"/>
                  </a:lnTo>
                  <a:lnTo>
                    <a:pt x="238" y="123"/>
                  </a:lnTo>
                  <a:lnTo>
                    <a:pt x="240" y="121"/>
                  </a:lnTo>
                  <a:lnTo>
                    <a:pt x="243" y="121"/>
                  </a:lnTo>
                  <a:lnTo>
                    <a:pt x="250" y="122"/>
                  </a:lnTo>
                  <a:lnTo>
                    <a:pt x="259" y="122"/>
                  </a:lnTo>
                  <a:lnTo>
                    <a:pt x="270" y="122"/>
                  </a:lnTo>
                  <a:lnTo>
                    <a:pt x="282" y="121"/>
                  </a:lnTo>
                  <a:lnTo>
                    <a:pt x="291" y="120"/>
                  </a:lnTo>
                  <a:lnTo>
                    <a:pt x="298" y="117"/>
                  </a:lnTo>
                  <a:lnTo>
                    <a:pt x="300" y="112"/>
                  </a:lnTo>
                  <a:lnTo>
                    <a:pt x="299" y="106"/>
                  </a:lnTo>
                  <a:lnTo>
                    <a:pt x="295" y="103"/>
                  </a:lnTo>
                  <a:lnTo>
                    <a:pt x="289" y="99"/>
                  </a:lnTo>
                  <a:lnTo>
                    <a:pt x="282" y="98"/>
                  </a:lnTo>
                  <a:lnTo>
                    <a:pt x="274" y="97"/>
                  </a:lnTo>
                  <a:lnTo>
                    <a:pt x="268" y="96"/>
                  </a:lnTo>
                  <a:lnTo>
                    <a:pt x="264" y="96"/>
                  </a:lnTo>
                  <a:lnTo>
                    <a:pt x="262" y="96"/>
                  </a:lnTo>
                  <a:lnTo>
                    <a:pt x="265" y="93"/>
                  </a:lnTo>
                  <a:lnTo>
                    <a:pt x="270" y="88"/>
                  </a:lnTo>
                  <a:lnTo>
                    <a:pt x="277" y="80"/>
                  </a:lnTo>
                  <a:lnTo>
                    <a:pt x="287" y="70"/>
                  </a:lnTo>
                  <a:lnTo>
                    <a:pt x="294" y="60"/>
                  </a:lnTo>
                  <a:lnTo>
                    <a:pt x="299" y="51"/>
                  </a:lnTo>
                  <a:lnTo>
                    <a:pt x="303" y="42"/>
                  </a:lnTo>
                  <a:lnTo>
                    <a:pt x="300" y="36"/>
                  </a:lnTo>
                  <a:lnTo>
                    <a:pt x="295" y="35"/>
                  </a:lnTo>
                  <a:lnTo>
                    <a:pt x="287" y="38"/>
                  </a:lnTo>
                  <a:lnTo>
                    <a:pt x="279" y="46"/>
                  </a:lnTo>
                  <a:lnTo>
                    <a:pt x="270" y="55"/>
                  </a:lnTo>
                  <a:lnTo>
                    <a:pt x="262" y="65"/>
                  </a:lnTo>
                  <a:lnTo>
                    <a:pt x="255" y="74"/>
                  </a:lnTo>
                  <a:lnTo>
                    <a:pt x="251" y="81"/>
                  </a:lnTo>
                  <a:lnTo>
                    <a:pt x="250" y="83"/>
                  </a:lnTo>
                  <a:lnTo>
                    <a:pt x="249" y="77"/>
                  </a:lnTo>
                  <a:lnTo>
                    <a:pt x="244" y="65"/>
                  </a:lnTo>
                  <a:lnTo>
                    <a:pt x="237" y="52"/>
                  </a:lnTo>
                  <a:lnTo>
                    <a:pt x="228" y="46"/>
                  </a:lnTo>
                  <a:lnTo>
                    <a:pt x="222" y="53"/>
                  </a:lnTo>
                  <a:lnTo>
                    <a:pt x="221" y="72"/>
                  </a:lnTo>
                  <a:lnTo>
                    <a:pt x="223" y="92"/>
                  </a:lnTo>
                  <a:lnTo>
                    <a:pt x="225" y="108"/>
                  </a:lnTo>
                  <a:lnTo>
                    <a:pt x="222" y="113"/>
                  </a:lnTo>
                  <a:lnTo>
                    <a:pt x="219" y="119"/>
                  </a:lnTo>
                  <a:lnTo>
                    <a:pt x="214" y="125"/>
                  </a:lnTo>
                  <a:lnTo>
                    <a:pt x="209" y="129"/>
                  </a:lnTo>
                  <a:lnTo>
                    <a:pt x="204" y="133"/>
                  </a:lnTo>
                  <a:lnTo>
                    <a:pt x="199" y="135"/>
                  </a:lnTo>
                  <a:lnTo>
                    <a:pt x="194" y="136"/>
                  </a:lnTo>
                  <a:lnTo>
                    <a:pt x="190" y="134"/>
                  </a:lnTo>
                  <a:lnTo>
                    <a:pt x="186" y="130"/>
                  </a:lnTo>
                  <a:lnTo>
                    <a:pt x="183" y="127"/>
                  </a:lnTo>
                  <a:lnTo>
                    <a:pt x="181" y="122"/>
                  </a:lnTo>
                  <a:lnTo>
                    <a:pt x="178" y="119"/>
                  </a:lnTo>
                  <a:lnTo>
                    <a:pt x="174" y="110"/>
                  </a:lnTo>
                  <a:lnTo>
                    <a:pt x="170" y="99"/>
                  </a:lnTo>
                  <a:lnTo>
                    <a:pt x="166" y="92"/>
                  </a:lnTo>
                  <a:lnTo>
                    <a:pt x="164" y="89"/>
                  </a:lnTo>
                  <a:lnTo>
                    <a:pt x="169" y="81"/>
                  </a:lnTo>
                  <a:lnTo>
                    <a:pt x="177" y="62"/>
                  </a:lnTo>
                  <a:lnTo>
                    <a:pt x="183" y="43"/>
                  </a:lnTo>
                  <a:lnTo>
                    <a:pt x="179" y="31"/>
                  </a:lnTo>
                  <a:lnTo>
                    <a:pt x="169" y="32"/>
                  </a:lnTo>
                  <a:lnTo>
                    <a:pt x="160" y="43"/>
                  </a:lnTo>
                  <a:lnTo>
                    <a:pt x="152" y="53"/>
                  </a:lnTo>
                  <a:lnTo>
                    <a:pt x="149" y="59"/>
                  </a:lnTo>
                  <a:lnTo>
                    <a:pt x="148" y="57"/>
                  </a:lnTo>
                  <a:lnTo>
                    <a:pt x="146" y="49"/>
                  </a:lnTo>
                  <a:lnTo>
                    <a:pt x="141" y="39"/>
                  </a:lnTo>
                  <a:lnTo>
                    <a:pt x="137" y="28"/>
                  </a:lnTo>
                  <a:lnTo>
                    <a:pt x="130" y="16"/>
                  </a:lnTo>
                  <a:lnTo>
                    <a:pt x="124" y="7"/>
                  </a:lnTo>
                  <a:lnTo>
                    <a:pt x="117" y="1"/>
                  </a:lnTo>
                  <a:lnTo>
                    <a:pt x="110" y="0"/>
                  </a:lnTo>
                  <a:lnTo>
                    <a:pt x="107" y="5"/>
                  </a:lnTo>
                  <a:lnTo>
                    <a:pt x="107" y="13"/>
                  </a:lnTo>
                  <a:lnTo>
                    <a:pt x="110" y="23"/>
                  </a:lnTo>
                  <a:lnTo>
                    <a:pt x="116" y="35"/>
                  </a:lnTo>
                  <a:lnTo>
                    <a:pt x="122" y="46"/>
                  </a:lnTo>
                  <a:lnTo>
                    <a:pt x="128" y="55"/>
                  </a:lnTo>
                  <a:lnTo>
                    <a:pt x="132" y="62"/>
                  </a:lnTo>
                  <a:lnTo>
                    <a:pt x="133" y="65"/>
                  </a:lnTo>
                  <a:lnTo>
                    <a:pt x="132" y="65"/>
                  </a:lnTo>
                  <a:lnTo>
                    <a:pt x="128" y="64"/>
                  </a:lnTo>
                  <a:lnTo>
                    <a:pt x="121" y="64"/>
                  </a:lnTo>
                  <a:lnTo>
                    <a:pt x="114" y="64"/>
                  </a:lnTo>
                  <a:lnTo>
                    <a:pt x="106" y="64"/>
                  </a:lnTo>
                  <a:lnTo>
                    <a:pt x="99" y="65"/>
                  </a:lnTo>
                  <a:lnTo>
                    <a:pt x="93" y="67"/>
                  </a:lnTo>
                  <a:lnTo>
                    <a:pt x="89" y="70"/>
                  </a:lnTo>
                  <a:lnTo>
                    <a:pt x="89" y="75"/>
                  </a:lnTo>
                  <a:lnTo>
                    <a:pt x="94" y="80"/>
                  </a:lnTo>
                  <a:lnTo>
                    <a:pt x="101" y="83"/>
                  </a:lnTo>
                  <a:lnTo>
                    <a:pt x="110" y="88"/>
                  </a:lnTo>
                  <a:lnTo>
                    <a:pt x="121" y="91"/>
                  </a:lnTo>
                  <a:lnTo>
                    <a:pt x="130" y="93"/>
                  </a:lnTo>
                  <a:lnTo>
                    <a:pt x="139" y="97"/>
                  </a:lnTo>
                  <a:lnTo>
                    <a:pt x="146" y="98"/>
                  </a:lnTo>
                  <a:lnTo>
                    <a:pt x="153" y="110"/>
                  </a:lnTo>
                  <a:lnTo>
                    <a:pt x="159" y="122"/>
                  </a:lnTo>
                  <a:lnTo>
                    <a:pt x="161" y="134"/>
                  </a:lnTo>
                  <a:lnTo>
                    <a:pt x="155" y="140"/>
                  </a:lnTo>
                  <a:lnTo>
                    <a:pt x="151" y="141"/>
                  </a:lnTo>
                  <a:lnTo>
                    <a:pt x="146" y="142"/>
                  </a:lnTo>
                  <a:lnTo>
                    <a:pt x="140" y="142"/>
                  </a:lnTo>
                  <a:lnTo>
                    <a:pt x="136" y="142"/>
                  </a:lnTo>
                  <a:lnTo>
                    <a:pt x="125" y="140"/>
                  </a:lnTo>
                  <a:lnTo>
                    <a:pt x="115" y="137"/>
                  </a:lnTo>
                  <a:lnTo>
                    <a:pt x="107" y="136"/>
                  </a:lnTo>
                  <a:lnTo>
                    <a:pt x="103" y="135"/>
                  </a:lnTo>
                  <a:lnTo>
                    <a:pt x="102" y="133"/>
                  </a:lnTo>
                  <a:lnTo>
                    <a:pt x="99" y="127"/>
                  </a:lnTo>
                  <a:lnTo>
                    <a:pt x="94" y="118"/>
                  </a:lnTo>
                  <a:lnTo>
                    <a:pt x="89" y="108"/>
                  </a:lnTo>
                  <a:lnTo>
                    <a:pt x="83" y="100"/>
                  </a:lnTo>
                  <a:lnTo>
                    <a:pt x="77" y="92"/>
                  </a:lnTo>
                  <a:lnTo>
                    <a:pt x="71" y="89"/>
                  </a:lnTo>
                  <a:lnTo>
                    <a:pt x="65" y="89"/>
                  </a:lnTo>
                  <a:lnTo>
                    <a:pt x="61" y="98"/>
                  </a:lnTo>
                  <a:lnTo>
                    <a:pt x="63" y="112"/>
                  </a:lnTo>
                  <a:lnTo>
                    <a:pt x="68" y="125"/>
                  </a:lnTo>
                  <a:lnTo>
                    <a:pt x="70" y="129"/>
                  </a:lnTo>
                  <a:lnTo>
                    <a:pt x="68" y="128"/>
                  </a:lnTo>
                  <a:lnTo>
                    <a:pt x="60" y="127"/>
                  </a:lnTo>
                  <a:lnTo>
                    <a:pt x="49" y="123"/>
                  </a:lnTo>
                  <a:lnTo>
                    <a:pt x="36" y="121"/>
                  </a:lnTo>
                  <a:lnTo>
                    <a:pt x="24" y="120"/>
                  </a:lnTo>
                  <a:lnTo>
                    <a:pt x="12" y="120"/>
                  </a:lnTo>
                  <a:lnTo>
                    <a:pt x="4" y="122"/>
                  </a:lnTo>
                  <a:lnTo>
                    <a:pt x="0" y="127"/>
                  </a:lnTo>
                  <a:lnTo>
                    <a:pt x="1" y="133"/>
                  </a:lnTo>
                  <a:lnTo>
                    <a:pt x="8" y="137"/>
                  </a:lnTo>
                  <a:lnTo>
                    <a:pt x="18" y="141"/>
                  </a:lnTo>
                  <a:lnTo>
                    <a:pt x="31" y="143"/>
                  </a:lnTo>
                  <a:lnTo>
                    <a:pt x="43" y="145"/>
                  </a:lnTo>
                  <a:lnTo>
                    <a:pt x="55" y="145"/>
                  </a:lnTo>
                  <a:lnTo>
                    <a:pt x="62" y="147"/>
                  </a:lnTo>
                  <a:lnTo>
                    <a:pt x="65" y="147"/>
                  </a:lnTo>
                  <a:lnTo>
                    <a:pt x="61" y="151"/>
                  </a:lnTo>
                  <a:lnTo>
                    <a:pt x="53" y="162"/>
                  </a:lnTo>
                  <a:lnTo>
                    <a:pt x="45" y="174"/>
                  </a:lnTo>
                  <a:lnTo>
                    <a:pt x="45" y="185"/>
                  </a:lnTo>
                  <a:lnTo>
                    <a:pt x="48" y="187"/>
                  </a:lnTo>
                  <a:lnTo>
                    <a:pt x="54" y="186"/>
                  </a:lnTo>
                  <a:lnTo>
                    <a:pt x="62" y="182"/>
                  </a:lnTo>
                  <a:lnTo>
                    <a:pt x="70" y="178"/>
                  </a:lnTo>
                  <a:lnTo>
                    <a:pt x="79" y="172"/>
                  </a:lnTo>
                  <a:lnTo>
                    <a:pt x="87" y="166"/>
                  </a:lnTo>
                  <a:lnTo>
                    <a:pt x="94" y="160"/>
                  </a:lnTo>
                  <a:lnTo>
                    <a:pt x="100" y="156"/>
                  </a:lnTo>
                  <a:lnTo>
                    <a:pt x="107" y="156"/>
                  </a:lnTo>
                  <a:lnTo>
                    <a:pt x="115" y="156"/>
                  </a:lnTo>
                  <a:lnTo>
                    <a:pt x="126" y="156"/>
                  </a:lnTo>
                  <a:lnTo>
                    <a:pt x="137" y="157"/>
                  </a:lnTo>
                  <a:lnTo>
                    <a:pt x="148" y="159"/>
                  </a:lnTo>
                  <a:lnTo>
                    <a:pt x="157" y="164"/>
                  </a:lnTo>
                  <a:lnTo>
                    <a:pt x="166" y="168"/>
                  </a:lnTo>
                  <a:lnTo>
                    <a:pt x="171" y="175"/>
                  </a:lnTo>
                  <a:lnTo>
                    <a:pt x="178" y="186"/>
                  </a:lnTo>
                  <a:lnTo>
                    <a:pt x="185" y="198"/>
                  </a:lnTo>
                  <a:lnTo>
                    <a:pt x="194" y="213"/>
                  </a:lnTo>
                  <a:lnTo>
                    <a:pt x="204" y="228"/>
                  </a:lnTo>
                  <a:lnTo>
                    <a:pt x="212" y="242"/>
                  </a:lnTo>
                  <a:lnTo>
                    <a:pt x="220" y="256"/>
                  </a:lnTo>
                  <a:lnTo>
                    <a:pt x="227" y="266"/>
                  </a:lnTo>
                  <a:lnTo>
                    <a:pt x="231" y="275"/>
                  </a:lnTo>
                  <a:lnTo>
                    <a:pt x="257" y="269"/>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79" name="Freeform 94"/>
            <p:cNvSpPr>
              <a:spLocks/>
            </p:cNvSpPr>
            <p:nvPr/>
          </p:nvSpPr>
          <p:spPr bwMode="auto">
            <a:xfrm>
              <a:off x="1009" y="1790"/>
              <a:ext cx="152" cy="155"/>
            </a:xfrm>
            <a:custGeom>
              <a:avLst/>
              <a:gdLst>
                <a:gd name="T0" fmla="*/ 0 w 306"/>
                <a:gd name="T1" fmla="*/ 1 h 310"/>
                <a:gd name="T2" fmla="*/ 0 w 306"/>
                <a:gd name="T3" fmla="*/ 1 h 310"/>
                <a:gd name="T4" fmla="*/ 0 w 306"/>
                <a:gd name="T5" fmla="*/ 1 h 310"/>
                <a:gd name="T6" fmla="*/ 0 w 306"/>
                <a:gd name="T7" fmla="*/ 1 h 310"/>
                <a:gd name="T8" fmla="*/ 0 w 306"/>
                <a:gd name="T9" fmla="*/ 1 h 310"/>
                <a:gd name="T10" fmla="*/ 0 w 306"/>
                <a:gd name="T11" fmla="*/ 1 h 310"/>
                <a:gd name="T12" fmla="*/ 0 w 306"/>
                <a:gd name="T13" fmla="*/ 1 h 310"/>
                <a:gd name="T14" fmla="*/ 0 w 306"/>
                <a:gd name="T15" fmla="*/ 1 h 310"/>
                <a:gd name="T16" fmla="*/ 0 w 306"/>
                <a:gd name="T17" fmla="*/ 1 h 310"/>
                <a:gd name="T18" fmla="*/ 0 w 306"/>
                <a:gd name="T19" fmla="*/ 1 h 310"/>
                <a:gd name="T20" fmla="*/ 0 w 306"/>
                <a:gd name="T21" fmla="*/ 1 h 310"/>
                <a:gd name="T22" fmla="*/ 0 w 306"/>
                <a:gd name="T23" fmla="*/ 1 h 310"/>
                <a:gd name="T24" fmla="*/ 0 w 306"/>
                <a:gd name="T25" fmla="*/ 1 h 310"/>
                <a:gd name="T26" fmla="*/ 0 w 306"/>
                <a:gd name="T27" fmla="*/ 1 h 310"/>
                <a:gd name="T28" fmla="*/ 0 w 306"/>
                <a:gd name="T29" fmla="*/ 1 h 310"/>
                <a:gd name="T30" fmla="*/ 0 w 306"/>
                <a:gd name="T31" fmla="*/ 1 h 310"/>
                <a:gd name="T32" fmla="*/ 0 w 306"/>
                <a:gd name="T33" fmla="*/ 1 h 310"/>
                <a:gd name="T34" fmla="*/ 0 w 306"/>
                <a:gd name="T35" fmla="*/ 1 h 310"/>
                <a:gd name="T36" fmla="*/ 0 w 306"/>
                <a:gd name="T37" fmla="*/ 1 h 310"/>
                <a:gd name="T38" fmla="*/ 0 w 306"/>
                <a:gd name="T39" fmla="*/ 1 h 310"/>
                <a:gd name="T40" fmla="*/ 0 w 306"/>
                <a:gd name="T41" fmla="*/ 1 h 310"/>
                <a:gd name="T42" fmla="*/ 0 w 306"/>
                <a:gd name="T43" fmla="*/ 1 h 310"/>
                <a:gd name="T44" fmla="*/ 0 w 306"/>
                <a:gd name="T45" fmla="*/ 1 h 310"/>
                <a:gd name="T46" fmla="*/ 0 w 306"/>
                <a:gd name="T47" fmla="*/ 1 h 310"/>
                <a:gd name="T48" fmla="*/ 0 w 306"/>
                <a:gd name="T49" fmla="*/ 1 h 310"/>
                <a:gd name="T50" fmla="*/ 0 w 306"/>
                <a:gd name="T51" fmla="*/ 1 h 310"/>
                <a:gd name="T52" fmla="*/ 0 w 306"/>
                <a:gd name="T53" fmla="*/ 1 h 310"/>
                <a:gd name="T54" fmla="*/ 0 w 306"/>
                <a:gd name="T55" fmla="*/ 1 h 310"/>
                <a:gd name="T56" fmla="*/ 0 w 306"/>
                <a:gd name="T57" fmla="*/ 1 h 310"/>
                <a:gd name="T58" fmla="*/ 0 w 306"/>
                <a:gd name="T59" fmla="*/ 1 h 310"/>
                <a:gd name="T60" fmla="*/ 0 w 306"/>
                <a:gd name="T61" fmla="*/ 1 h 310"/>
                <a:gd name="T62" fmla="*/ 0 w 306"/>
                <a:gd name="T63" fmla="*/ 1 h 310"/>
                <a:gd name="T64" fmla="*/ 0 w 306"/>
                <a:gd name="T65" fmla="*/ 1 h 310"/>
                <a:gd name="T66" fmla="*/ 0 w 306"/>
                <a:gd name="T67" fmla="*/ 1 h 310"/>
                <a:gd name="T68" fmla="*/ 0 w 306"/>
                <a:gd name="T69" fmla="*/ 1 h 310"/>
                <a:gd name="T70" fmla="*/ 0 w 306"/>
                <a:gd name="T71" fmla="*/ 1 h 310"/>
                <a:gd name="T72" fmla="*/ 0 w 306"/>
                <a:gd name="T73" fmla="*/ 1 h 310"/>
                <a:gd name="T74" fmla="*/ 0 w 306"/>
                <a:gd name="T75" fmla="*/ 1 h 310"/>
                <a:gd name="T76" fmla="*/ 0 w 306"/>
                <a:gd name="T77" fmla="*/ 1 h 310"/>
                <a:gd name="T78" fmla="*/ 0 w 306"/>
                <a:gd name="T79" fmla="*/ 1 h 310"/>
                <a:gd name="T80" fmla="*/ 0 w 306"/>
                <a:gd name="T81" fmla="*/ 1 h 310"/>
                <a:gd name="T82" fmla="*/ 0 w 306"/>
                <a:gd name="T83" fmla="*/ 1 h 310"/>
                <a:gd name="T84" fmla="*/ 0 w 306"/>
                <a:gd name="T85" fmla="*/ 1 h 310"/>
                <a:gd name="T86" fmla="*/ 0 w 306"/>
                <a:gd name="T87" fmla="*/ 1 h 310"/>
                <a:gd name="T88" fmla="*/ 0 w 306"/>
                <a:gd name="T89" fmla="*/ 1 h 310"/>
                <a:gd name="T90" fmla="*/ 0 w 306"/>
                <a:gd name="T91" fmla="*/ 1 h 310"/>
                <a:gd name="T92" fmla="*/ 0 w 306"/>
                <a:gd name="T93" fmla="*/ 1 h 310"/>
                <a:gd name="T94" fmla="*/ 0 w 306"/>
                <a:gd name="T95" fmla="*/ 1 h 310"/>
                <a:gd name="T96" fmla="*/ 0 w 306"/>
                <a:gd name="T97" fmla="*/ 1 h 310"/>
                <a:gd name="T98" fmla="*/ 0 w 306"/>
                <a:gd name="T99" fmla="*/ 0 h 310"/>
                <a:gd name="T100" fmla="*/ 0 w 306"/>
                <a:gd name="T101" fmla="*/ 1 h 310"/>
                <a:gd name="T102" fmla="*/ 0 w 306"/>
                <a:gd name="T103" fmla="*/ 1 h 310"/>
                <a:gd name="T104" fmla="*/ 0 w 306"/>
                <a:gd name="T105" fmla="*/ 1 h 310"/>
                <a:gd name="T106" fmla="*/ 0 w 306"/>
                <a:gd name="T107" fmla="*/ 1 h 310"/>
                <a:gd name="T108" fmla="*/ 0 w 306"/>
                <a:gd name="T109" fmla="*/ 1 h 310"/>
                <a:gd name="T110" fmla="*/ 0 w 306"/>
                <a:gd name="T111" fmla="*/ 1 h 310"/>
                <a:gd name="T112" fmla="*/ 0 w 306"/>
                <a:gd name="T113" fmla="*/ 1 h 310"/>
                <a:gd name="T114" fmla="*/ 0 w 306"/>
                <a:gd name="T115" fmla="*/ 1 h 310"/>
                <a:gd name="T116" fmla="*/ 0 w 306"/>
                <a:gd name="T117" fmla="*/ 1 h 310"/>
                <a:gd name="T118" fmla="*/ 0 w 306"/>
                <a:gd name="T119" fmla="*/ 1 h 310"/>
                <a:gd name="T120" fmla="*/ 0 w 306"/>
                <a:gd name="T121" fmla="*/ 1 h 310"/>
                <a:gd name="T122" fmla="*/ 0 w 306"/>
                <a:gd name="T123" fmla="*/ 1 h 3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310"/>
                <a:gd name="T188" fmla="*/ 306 w 306"/>
                <a:gd name="T189" fmla="*/ 310 h 3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310">
                  <a:moveTo>
                    <a:pt x="306" y="175"/>
                  </a:moveTo>
                  <a:lnTo>
                    <a:pt x="296" y="175"/>
                  </a:lnTo>
                  <a:lnTo>
                    <a:pt x="284" y="175"/>
                  </a:lnTo>
                  <a:lnTo>
                    <a:pt x="268" y="175"/>
                  </a:lnTo>
                  <a:lnTo>
                    <a:pt x="249" y="175"/>
                  </a:lnTo>
                  <a:lnTo>
                    <a:pt x="230" y="174"/>
                  </a:lnTo>
                  <a:lnTo>
                    <a:pt x="212" y="174"/>
                  </a:lnTo>
                  <a:lnTo>
                    <a:pt x="196" y="174"/>
                  </a:lnTo>
                  <a:lnTo>
                    <a:pt x="183" y="175"/>
                  </a:lnTo>
                  <a:lnTo>
                    <a:pt x="175" y="178"/>
                  </a:lnTo>
                  <a:lnTo>
                    <a:pt x="167" y="183"/>
                  </a:lnTo>
                  <a:lnTo>
                    <a:pt x="160" y="190"/>
                  </a:lnTo>
                  <a:lnTo>
                    <a:pt x="153" y="200"/>
                  </a:lnTo>
                  <a:lnTo>
                    <a:pt x="148" y="209"/>
                  </a:lnTo>
                  <a:lnTo>
                    <a:pt x="142" y="218"/>
                  </a:lnTo>
                  <a:lnTo>
                    <a:pt x="138" y="226"/>
                  </a:lnTo>
                  <a:lnTo>
                    <a:pt x="136" y="232"/>
                  </a:lnTo>
                  <a:lnTo>
                    <a:pt x="141" y="248"/>
                  </a:lnTo>
                  <a:lnTo>
                    <a:pt x="144" y="268"/>
                  </a:lnTo>
                  <a:lnTo>
                    <a:pt x="144" y="285"/>
                  </a:lnTo>
                  <a:lnTo>
                    <a:pt x="138" y="293"/>
                  </a:lnTo>
                  <a:lnTo>
                    <a:pt x="129" y="288"/>
                  </a:lnTo>
                  <a:lnTo>
                    <a:pt x="121" y="276"/>
                  </a:lnTo>
                  <a:lnTo>
                    <a:pt x="115" y="264"/>
                  </a:lnTo>
                  <a:lnTo>
                    <a:pt x="113" y="258"/>
                  </a:lnTo>
                  <a:lnTo>
                    <a:pt x="112" y="261"/>
                  </a:lnTo>
                  <a:lnTo>
                    <a:pt x="109" y="268"/>
                  </a:lnTo>
                  <a:lnTo>
                    <a:pt x="103" y="278"/>
                  </a:lnTo>
                  <a:lnTo>
                    <a:pt x="96" y="288"/>
                  </a:lnTo>
                  <a:lnTo>
                    <a:pt x="89" y="298"/>
                  </a:lnTo>
                  <a:lnTo>
                    <a:pt x="81" y="306"/>
                  </a:lnTo>
                  <a:lnTo>
                    <a:pt x="74" y="310"/>
                  </a:lnTo>
                  <a:lnTo>
                    <a:pt x="68" y="309"/>
                  </a:lnTo>
                  <a:lnTo>
                    <a:pt x="66" y="303"/>
                  </a:lnTo>
                  <a:lnTo>
                    <a:pt x="67" y="295"/>
                  </a:lnTo>
                  <a:lnTo>
                    <a:pt x="73" y="285"/>
                  </a:lnTo>
                  <a:lnTo>
                    <a:pt x="80" y="275"/>
                  </a:lnTo>
                  <a:lnTo>
                    <a:pt x="87" y="264"/>
                  </a:lnTo>
                  <a:lnTo>
                    <a:pt x="94" y="256"/>
                  </a:lnTo>
                  <a:lnTo>
                    <a:pt x="98" y="250"/>
                  </a:lnTo>
                  <a:lnTo>
                    <a:pt x="100" y="248"/>
                  </a:lnTo>
                  <a:lnTo>
                    <a:pt x="99" y="248"/>
                  </a:lnTo>
                  <a:lnTo>
                    <a:pt x="95" y="248"/>
                  </a:lnTo>
                  <a:lnTo>
                    <a:pt x="89" y="248"/>
                  </a:lnTo>
                  <a:lnTo>
                    <a:pt x="81" y="248"/>
                  </a:lnTo>
                  <a:lnTo>
                    <a:pt x="74" y="247"/>
                  </a:lnTo>
                  <a:lnTo>
                    <a:pt x="68" y="245"/>
                  </a:lnTo>
                  <a:lnTo>
                    <a:pt x="64" y="240"/>
                  </a:lnTo>
                  <a:lnTo>
                    <a:pt x="61" y="235"/>
                  </a:lnTo>
                  <a:lnTo>
                    <a:pt x="64" y="231"/>
                  </a:lnTo>
                  <a:lnTo>
                    <a:pt x="69" y="226"/>
                  </a:lnTo>
                  <a:lnTo>
                    <a:pt x="79" y="224"/>
                  </a:lnTo>
                  <a:lnTo>
                    <a:pt x="89" y="223"/>
                  </a:lnTo>
                  <a:lnTo>
                    <a:pt x="100" y="222"/>
                  </a:lnTo>
                  <a:lnTo>
                    <a:pt x="110" y="220"/>
                  </a:lnTo>
                  <a:lnTo>
                    <a:pt x="117" y="220"/>
                  </a:lnTo>
                  <a:lnTo>
                    <a:pt x="119" y="220"/>
                  </a:lnTo>
                  <a:lnTo>
                    <a:pt x="121" y="218"/>
                  </a:lnTo>
                  <a:lnTo>
                    <a:pt x="126" y="211"/>
                  </a:lnTo>
                  <a:lnTo>
                    <a:pt x="132" y="202"/>
                  </a:lnTo>
                  <a:lnTo>
                    <a:pt x="138" y="194"/>
                  </a:lnTo>
                  <a:lnTo>
                    <a:pt x="141" y="190"/>
                  </a:lnTo>
                  <a:lnTo>
                    <a:pt x="143" y="185"/>
                  </a:lnTo>
                  <a:lnTo>
                    <a:pt x="144" y="180"/>
                  </a:lnTo>
                  <a:lnTo>
                    <a:pt x="145" y="175"/>
                  </a:lnTo>
                  <a:lnTo>
                    <a:pt x="145" y="171"/>
                  </a:lnTo>
                  <a:lnTo>
                    <a:pt x="142" y="169"/>
                  </a:lnTo>
                  <a:lnTo>
                    <a:pt x="137" y="166"/>
                  </a:lnTo>
                  <a:lnTo>
                    <a:pt x="130" y="165"/>
                  </a:lnTo>
                  <a:lnTo>
                    <a:pt x="123" y="164"/>
                  </a:lnTo>
                  <a:lnTo>
                    <a:pt x="117" y="164"/>
                  </a:lnTo>
                  <a:lnTo>
                    <a:pt x="110" y="165"/>
                  </a:lnTo>
                  <a:lnTo>
                    <a:pt x="104" y="166"/>
                  </a:lnTo>
                  <a:lnTo>
                    <a:pt x="99" y="172"/>
                  </a:lnTo>
                  <a:lnTo>
                    <a:pt x="92" y="179"/>
                  </a:lnTo>
                  <a:lnTo>
                    <a:pt x="85" y="187"/>
                  </a:lnTo>
                  <a:lnTo>
                    <a:pt x="79" y="194"/>
                  </a:lnTo>
                  <a:lnTo>
                    <a:pt x="70" y="201"/>
                  </a:lnTo>
                  <a:lnTo>
                    <a:pt x="64" y="205"/>
                  </a:lnTo>
                  <a:lnTo>
                    <a:pt x="58" y="207"/>
                  </a:lnTo>
                  <a:lnTo>
                    <a:pt x="54" y="205"/>
                  </a:lnTo>
                  <a:lnTo>
                    <a:pt x="53" y="195"/>
                  </a:lnTo>
                  <a:lnTo>
                    <a:pt x="58" y="181"/>
                  </a:lnTo>
                  <a:lnTo>
                    <a:pt x="65" y="169"/>
                  </a:lnTo>
                  <a:lnTo>
                    <a:pt x="68" y="164"/>
                  </a:lnTo>
                  <a:lnTo>
                    <a:pt x="65" y="164"/>
                  </a:lnTo>
                  <a:lnTo>
                    <a:pt x="58" y="165"/>
                  </a:lnTo>
                  <a:lnTo>
                    <a:pt x="46" y="166"/>
                  </a:lnTo>
                  <a:lnTo>
                    <a:pt x="34" y="167"/>
                  </a:lnTo>
                  <a:lnTo>
                    <a:pt x="21" y="166"/>
                  </a:lnTo>
                  <a:lnTo>
                    <a:pt x="11" y="165"/>
                  </a:lnTo>
                  <a:lnTo>
                    <a:pt x="2" y="163"/>
                  </a:lnTo>
                  <a:lnTo>
                    <a:pt x="0" y="157"/>
                  </a:lnTo>
                  <a:lnTo>
                    <a:pt x="4" y="151"/>
                  </a:lnTo>
                  <a:lnTo>
                    <a:pt x="12" y="148"/>
                  </a:lnTo>
                  <a:lnTo>
                    <a:pt x="22" y="145"/>
                  </a:lnTo>
                  <a:lnTo>
                    <a:pt x="35" y="144"/>
                  </a:lnTo>
                  <a:lnTo>
                    <a:pt x="47" y="144"/>
                  </a:lnTo>
                  <a:lnTo>
                    <a:pt x="59" y="144"/>
                  </a:lnTo>
                  <a:lnTo>
                    <a:pt x="66" y="145"/>
                  </a:lnTo>
                  <a:lnTo>
                    <a:pt x="69" y="145"/>
                  </a:lnTo>
                  <a:lnTo>
                    <a:pt x="66" y="141"/>
                  </a:lnTo>
                  <a:lnTo>
                    <a:pt x="58" y="130"/>
                  </a:lnTo>
                  <a:lnTo>
                    <a:pt x="53" y="118"/>
                  </a:lnTo>
                  <a:lnTo>
                    <a:pt x="57" y="107"/>
                  </a:lnTo>
                  <a:lnTo>
                    <a:pt x="62" y="106"/>
                  </a:lnTo>
                  <a:lnTo>
                    <a:pt x="68" y="109"/>
                  </a:lnTo>
                  <a:lnTo>
                    <a:pt x="76" y="114"/>
                  </a:lnTo>
                  <a:lnTo>
                    <a:pt x="84" y="122"/>
                  </a:lnTo>
                  <a:lnTo>
                    <a:pt x="91" y="130"/>
                  </a:lnTo>
                  <a:lnTo>
                    <a:pt x="97" y="139"/>
                  </a:lnTo>
                  <a:lnTo>
                    <a:pt x="102" y="143"/>
                  </a:lnTo>
                  <a:lnTo>
                    <a:pt x="103" y="145"/>
                  </a:lnTo>
                  <a:lnTo>
                    <a:pt x="106" y="145"/>
                  </a:lnTo>
                  <a:lnTo>
                    <a:pt x="114" y="145"/>
                  </a:lnTo>
                  <a:lnTo>
                    <a:pt x="125" y="145"/>
                  </a:lnTo>
                  <a:lnTo>
                    <a:pt x="136" y="145"/>
                  </a:lnTo>
                  <a:lnTo>
                    <a:pt x="141" y="145"/>
                  </a:lnTo>
                  <a:lnTo>
                    <a:pt x="145" y="144"/>
                  </a:lnTo>
                  <a:lnTo>
                    <a:pt x="150" y="142"/>
                  </a:lnTo>
                  <a:lnTo>
                    <a:pt x="155" y="141"/>
                  </a:lnTo>
                  <a:lnTo>
                    <a:pt x="159" y="134"/>
                  </a:lnTo>
                  <a:lnTo>
                    <a:pt x="158" y="122"/>
                  </a:lnTo>
                  <a:lnTo>
                    <a:pt x="152" y="109"/>
                  </a:lnTo>
                  <a:lnTo>
                    <a:pt x="145" y="98"/>
                  </a:lnTo>
                  <a:lnTo>
                    <a:pt x="138" y="96"/>
                  </a:lnTo>
                  <a:lnTo>
                    <a:pt x="129" y="94"/>
                  </a:lnTo>
                  <a:lnTo>
                    <a:pt x="120" y="90"/>
                  </a:lnTo>
                  <a:lnTo>
                    <a:pt x="111" y="87"/>
                  </a:lnTo>
                  <a:lnTo>
                    <a:pt x="102" y="83"/>
                  </a:lnTo>
                  <a:lnTo>
                    <a:pt x="95" y="79"/>
                  </a:lnTo>
                  <a:lnTo>
                    <a:pt x="90" y="74"/>
                  </a:lnTo>
                  <a:lnTo>
                    <a:pt x="90" y="69"/>
                  </a:lnTo>
                  <a:lnTo>
                    <a:pt x="94" y="66"/>
                  </a:lnTo>
                  <a:lnTo>
                    <a:pt x="99" y="64"/>
                  </a:lnTo>
                  <a:lnTo>
                    <a:pt x="106" y="62"/>
                  </a:lnTo>
                  <a:lnTo>
                    <a:pt x="114" y="62"/>
                  </a:lnTo>
                  <a:lnTo>
                    <a:pt x="121" y="64"/>
                  </a:lnTo>
                  <a:lnTo>
                    <a:pt x="128" y="64"/>
                  </a:lnTo>
                  <a:lnTo>
                    <a:pt x="133" y="65"/>
                  </a:lnTo>
                  <a:lnTo>
                    <a:pt x="134" y="65"/>
                  </a:lnTo>
                  <a:lnTo>
                    <a:pt x="133" y="62"/>
                  </a:lnTo>
                  <a:lnTo>
                    <a:pt x="128" y="55"/>
                  </a:lnTo>
                  <a:lnTo>
                    <a:pt x="122" y="46"/>
                  </a:lnTo>
                  <a:lnTo>
                    <a:pt x="117" y="35"/>
                  </a:lnTo>
                  <a:lnTo>
                    <a:pt x="111" y="23"/>
                  </a:lnTo>
                  <a:lnTo>
                    <a:pt x="109" y="13"/>
                  </a:lnTo>
                  <a:lnTo>
                    <a:pt x="109" y="5"/>
                  </a:lnTo>
                  <a:lnTo>
                    <a:pt x="112" y="0"/>
                  </a:lnTo>
                  <a:lnTo>
                    <a:pt x="118" y="0"/>
                  </a:lnTo>
                  <a:lnTo>
                    <a:pt x="125" y="6"/>
                  </a:lnTo>
                  <a:lnTo>
                    <a:pt x="132" y="15"/>
                  </a:lnTo>
                  <a:lnTo>
                    <a:pt x="137" y="27"/>
                  </a:lnTo>
                  <a:lnTo>
                    <a:pt x="142" y="38"/>
                  </a:lnTo>
                  <a:lnTo>
                    <a:pt x="147" y="49"/>
                  </a:lnTo>
                  <a:lnTo>
                    <a:pt x="149" y="57"/>
                  </a:lnTo>
                  <a:lnTo>
                    <a:pt x="150" y="59"/>
                  </a:lnTo>
                  <a:lnTo>
                    <a:pt x="152" y="53"/>
                  </a:lnTo>
                  <a:lnTo>
                    <a:pt x="160" y="43"/>
                  </a:lnTo>
                  <a:lnTo>
                    <a:pt x="170" y="32"/>
                  </a:lnTo>
                  <a:lnTo>
                    <a:pt x="180" y="31"/>
                  </a:lnTo>
                  <a:lnTo>
                    <a:pt x="183" y="43"/>
                  </a:lnTo>
                  <a:lnTo>
                    <a:pt x="178" y="62"/>
                  </a:lnTo>
                  <a:lnTo>
                    <a:pt x="168" y="81"/>
                  </a:lnTo>
                  <a:lnTo>
                    <a:pt x="164" y="89"/>
                  </a:lnTo>
                  <a:lnTo>
                    <a:pt x="165" y="92"/>
                  </a:lnTo>
                  <a:lnTo>
                    <a:pt x="170" y="99"/>
                  </a:lnTo>
                  <a:lnTo>
                    <a:pt x="173" y="110"/>
                  </a:lnTo>
                  <a:lnTo>
                    <a:pt x="178" y="120"/>
                  </a:lnTo>
                  <a:lnTo>
                    <a:pt x="180" y="125"/>
                  </a:lnTo>
                  <a:lnTo>
                    <a:pt x="183" y="128"/>
                  </a:lnTo>
                  <a:lnTo>
                    <a:pt x="187" y="132"/>
                  </a:lnTo>
                  <a:lnTo>
                    <a:pt x="193" y="134"/>
                  </a:lnTo>
                  <a:lnTo>
                    <a:pt x="197" y="136"/>
                  </a:lnTo>
                  <a:lnTo>
                    <a:pt x="203" y="139"/>
                  </a:lnTo>
                  <a:lnTo>
                    <a:pt x="208" y="140"/>
                  </a:lnTo>
                  <a:lnTo>
                    <a:pt x="213" y="140"/>
                  </a:lnTo>
                  <a:lnTo>
                    <a:pt x="221" y="140"/>
                  </a:lnTo>
                  <a:lnTo>
                    <a:pt x="233" y="140"/>
                  </a:lnTo>
                  <a:lnTo>
                    <a:pt x="248" y="139"/>
                  </a:lnTo>
                  <a:lnTo>
                    <a:pt x="264" y="137"/>
                  </a:lnTo>
                  <a:lnTo>
                    <a:pt x="279" y="137"/>
                  </a:lnTo>
                  <a:lnTo>
                    <a:pt x="292" y="136"/>
                  </a:lnTo>
                  <a:lnTo>
                    <a:pt x="301" y="136"/>
                  </a:lnTo>
                  <a:lnTo>
                    <a:pt x="304" y="136"/>
                  </a:lnTo>
                  <a:lnTo>
                    <a:pt x="306" y="175"/>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80" name="Freeform 95"/>
            <p:cNvSpPr>
              <a:spLocks/>
            </p:cNvSpPr>
            <p:nvPr/>
          </p:nvSpPr>
          <p:spPr bwMode="auto">
            <a:xfrm>
              <a:off x="1069" y="1926"/>
              <a:ext cx="130" cy="146"/>
            </a:xfrm>
            <a:custGeom>
              <a:avLst/>
              <a:gdLst>
                <a:gd name="T0" fmla="*/ 0 w 261"/>
                <a:gd name="T1" fmla="*/ 0 h 293"/>
                <a:gd name="T2" fmla="*/ 0 w 261"/>
                <a:gd name="T3" fmla="*/ 0 h 293"/>
                <a:gd name="T4" fmla="*/ 0 w 261"/>
                <a:gd name="T5" fmla="*/ 0 h 293"/>
                <a:gd name="T6" fmla="*/ 0 w 261"/>
                <a:gd name="T7" fmla="*/ 0 h 293"/>
                <a:gd name="T8" fmla="*/ 0 w 261"/>
                <a:gd name="T9" fmla="*/ 0 h 293"/>
                <a:gd name="T10" fmla="*/ 0 w 261"/>
                <a:gd name="T11" fmla="*/ 0 h 293"/>
                <a:gd name="T12" fmla="*/ 0 w 261"/>
                <a:gd name="T13" fmla="*/ 0 h 293"/>
                <a:gd name="T14" fmla="*/ 0 w 261"/>
                <a:gd name="T15" fmla="*/ 0 h 293"/>
                <a:gd name="T16" fmla="*/ 0 w 261"/>
                <a:gd name="T17" fmla="*/ 0 h 293"/>
                <a:gd name="T18" fmla="*/ 0 w 261"/>
                <a:gd name="T19" fmla="*/ 0 h 293"/>
                <a:gd name="T20" fmla="*/ 0 w 261"/>
                <a:gd name="T21" fmla="*/ 0 h 293"/>
                <a:gd name="T22" fmla="*/ 0 w 261"/>
                <a:gd name="T23" fmla="*/ 0 h 293"/>
                <a:gd name="T24" fmla="*/ 0 w 261"/>
                <a:gd name="T25" fmla="*/ 0 h 293"/>
                <a:gd name="T26" fmla="*/ 0 w 261"/>
                <a:gd name="T27" fmla="*/ 0 h 293"/>
                <a:gd name="T28" fmla="*/ 0 w 261"/>
                <a:gd name="T29" fmla="*/ 0 h 293"/>
                <a:gd name="T30" fmla="*/ 0 w 261"/>
                <a:gd name="T31" fmla="*/ 0 h 293"/>
                <a:gd name="T32" fmla="*/ 0 w 261"/>
                <a:gd name="T33" fmla="*/ 0 h 293"/>
                <a:gd name="T34" fmla="*/ 0 w 261"/>
                <a:gd name="T35" fmla="*/ 0 h 293"/>
                <a:gd name="T36" fmla="*/ 0 w 261"/>
                <a:gd name="T37" fmla="*/ 0 h 293"/>
                <a:gd name="T38" fmla="*/ 0 w 261"/>
                <a:gd name="T39" fmla="*/ 0 h 293"/>
                <a:gd name="T40" fmla="*/ 0 w 261"/>
                <a:gd name="T41" fmla="*/ 0 h 293"/>
                <a:gd name="T42" fmla="*/ 0 w 261"/>
                <a:gd name="T43" fmla="*/ 0 h 293"/>
                <a:gd name="T44" fmla="*/ 0 w 261"/>
                <a:gd name="T45" fmla="*/ 0 h 293"/>
                <a:gd name="T46" fmla="*/ 0 w 261"/>
                <a:gd name="T47" fmla="*/ 0 h 293"/>
                <a:gd name="T48" fmla="*/ 0 w 261"/>
                <a:gd name="T49" fmla="*/ 0 h 293"/>
                <a:gd name="T50" fmla="*/ 0 w 261"/>
                <a:gd name="T51" fmla="*/ 0 h 293"/>
                <a:gd name="T52" fmla="*/ 0 w 261"/>
                <a:gd name="T53" fmla="*/ 0 h 293"/>
                <a:gd name="T54" fmla="*/ 0 w 261"/>
                <a:gd name="T55" fmla="*/ 0 h 293"/>
                <a:gd name="T56" fmla="*/ 0 w 261"/>
                <a:gd name="T57" fmla="*/ 0 h 293"/>
                <a:gd name="T58" fmla="*/ 0 w 261"/>
                <a:gd name="T59" fmla="*/ 0 h 293"/>
                <a:gd name="T60" fmla="*/ 0 w 261"/>
                <a:gd name="T61" fmla="*/ 0 h 293"/>
                <a:gd name="T62" fmla="*/ 0 w 261"/>
                <a:gd name="T63" fmla="*/ 0 h 293"/>
                <a:gd name="T64" fmla="*/ 0 w 261"/>
                <a:gd name="T65" fmla="*/ 0 h 293"/>
                <a:gd name="T66" fmla="*/ 0 w 261"/>
                <a:gd name="T67" fmla="*/ 0 h 293"/>
                <a:gd name="T68" fmla="*/ 0 w 261"/>
                <a:gd name="T69" fmla="*/ 0 h 293"/>
                <a:gd name="T70" fmla="*/ 0 w 261"/>
                <a:gd name="T71" fmla="*/ 0 h 293"/>
                <a:gd name="T72" fmla="*/ 0 w 261"/>
                <a:gd name="T73" fmla="*/ 0 h 293"/>
                <a:gd name="T74" fmla="*/ 0 w 261"/>
                <a:gd name="T75" fmla="*/ 0 h 293"/>
                <a:gd name="T76" fmla="*/ 0 w 261"/>
                <a:gd name="T77" fmla="*/ 0 h 293"/>
                <a:gd name="T78" fmla="*/ 0 w 261"/>
                <a:gd name="T79" fmla="*/ 0 h 293"/>
                <a:gd name="T80" fmla="*/ 0 w 261"/>
                <a:gd name="T81" fmla="*/ 0 h 293"/>
                <a:gd name="T82" fmla="*/ 0 w 261"/>
                <a:gd name="T83" fmla="*/ 0 h 293"/>
                <a:gd name="T84" fmla="*/ 0 w 261"/>
                <a:gd name="T85" fmla="*/ 0 h 293"/>
                <a:gd name="T86" fmla="*/ 0 w 261"/>
                <a:gd name="T87" fmla="*/ 0 h 293"/>
                <a:gd name="T88" fmla="*/ 0 w 261"/>
                <a:gd name="T89" fmla="*/ 0 h 293"/>
                <a:gd name="T90" fmla="*/ 0 w 261"/>
                <a:gd name="T91" fmla="*/ 0 h 293"/>
                <a:gd name="T92" fmla="*/ 0 w 261"/>
                <a:gd name="T93" fmla="*/ 0 h 293"/>
                <a:gd name="T94" fmla="*/ 0 w 261"/>
                <a:gd name="T95" fmla="*/ 0 h 293"/>
                <a:gd name="T96" fmla="*/ 0 w 261"/>
                <a:gd name="T97" fmla="*/ 0 h 293"/>
                <a:gd name="T98" fmla="*/ 0 w 261"/>
                <a:gd name="T99" fmla="*/ 0 h 293"/>
                <a:gd name="T100" fmla="*/ 0 w 261"/>
                <a:gd name="T101" fmla="*/ 0 h 293"/>
                <a:gd name="T102" fmla="*/ 0 w 261"/>
                <a:gd name="T103" fmla="*/ 0 h 293"/>
                <a:gd name="T104" fmla="*/ 0 w 261"/>
                <a:gd name="T105" fmla="*/ 0 h 293"/>
                <a:gd name="T106" fmla="*/ 0 w 261"/>
                <a:gd name="T107" fmla="*/ 0 h 293"/>
                <a:gd name="T108" fmla="*/ 0 w 261"/>
                <a:gd name="T109" fmla="*/ 0 h 293"/>
                <a:gd name="T110" fmla="*/ 0 w 261"/>
                <a:gd name="T111" fmla="*/ 0 h 293"/>
                <a:gd name="T112" fmla="*/ 0 w 261"/>
                <a:gd name="T113" fmla="*/ 0 h 293"/>
                <a:gd name="T114" fmla="*/ 0 w 261"/>
                <a:gd name="T115" fmla="*/ 0 h 293"/>
                <a:gd name="T116" fmla="*/ 0 w 261"/>
                <a:gd name="T117" fmla="*/ 0 h 293"/>
                <a:gd name="T118" fmla="*/ 0 w 261"/>
                <a:gd name="T119" fmla="*/ 0 h 2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1"/>
                <a:gd name="T181" fmla="*/ 0 h 293"/>
                <a:gd name="T182" fmla="*/ 261 w 261"/>
                <a:gd name="T183" fmla="*/ 293 h 2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1" h="293">
                  <a:moveTo>
                    <a:pt x="219" y="0"/>
                  </a:moveTo>
                  <a:lnTo>
                    <a:pt x="218" y="3"/>
                  </a:lnTo>
                  <a:lnTo>
                    <a:pt x="213" y="11"/>
                  </a:lnTo>
                  <a:lnTo>
                    <a:pt x="207" y="22"/>
                  </a:lnTo>
                  <a:lnTo>
                    <a:pt x="198" y="35"/>
                  </a:lnTo>
                  <a:lnTo>
                    <a:pt x="190" y="49"/>
                  </a:lnTo>
                  <a:lnTo>
                    <a:pt x="182" y="61"/>
                  </a:lnTo>
                  <a:lnTo>
                    <a:pt x="177" y="72"/>
                  </a:lnTo>
                  <a:lnTo>
                    <a:pt x="172" y="79"/>
                  </a:lnTo>
                  <a:lnTo>
                    <a:pt x="168" y="83"/>
                  </a:lnTo>
                  <a:lnTo>
                    <a:pt x="165" y="87"/>
                  </a:lnTo>
                  <a:lnTo>
                    <a:pt x="160" y="90"/>
                  </a:lnTo>
                  <a:lnTo>
                    <a:pt x="156" y="94"/>
                  </a:lnTo>
                  <a:lnTo>
                    <a:pt x="151" y="96"/>
                  </a:lnTo>
                  <a:lnTo>
                    <a:pt x="147" y="97"/>
                  </a:lnTo>
                  <a:lnTo>
                    <a:pt x="141" y="98"/>
                  </a:lnTo>
                  <a:lnTo>
                    <a:pt x="136" y="97"/>
                  </a:lnTo>
                  <a:lnTo>
                    <a:pt x="126" y="96"/>
                  </a:lnTo>
                  <a:lnTo>
                    <a:pt x="114" y="94"/>
                  </a:lnTo>
                  <a:lnTo>
                    <a:pt x="106" y="93"/>
                  </a:lnTo>
                  <a:lnTo>
                    <a:pt x="103" y="93"/>
                  </a:lnTo>
                  <a:lnTo>
                    <a:pt x="102" y="90"/>
                  </a:lnTo>
                  <a:lnTo>
                    <a:pt x="98" y="84"/>
                  </a:lnTo>
                  <a:lnTo>
                    <a:pt x="94" y="75"/>
                  </a:lnTo>
                  <a:lnTo>
                    <a:pt x="88" y="66"/>
                  </a:lnTo>
                  <a:lnTo>
                    <a:pt x="82" y="58"/>
                  </a:lnTo>
                  <a:lnTo>
                    <a:pt x="75" y="50"/>
                  </a:lnTo>
                  <a:lnTo>
                    <a:pt x="69" y="46"/>
                  </a:lnTo>
                  <a:lnTo>
                    <a:pt x="64" y="46"/>
                  </a:lnTo>
                  <a:lnTo>
                    <a:pt x="59" y="57"/>
                  </a:lnTo>
                  <a:lnTo>
                    <a:pt x="62" y="69"/>
                  </a:lnTo>
                  <a:lnTo>
                    <a:pt x="67" y="82"/>
                  </a:lnTo>
                  <a:lnTo>
                    <a:pt x="71" y="87"/>
                  </a:lnTo>
                  <a:lnTo>
                    <a:pt x="68" y="86"/>
                  </a:lnTo>
                  <a:lnTo>
                    <a:pt x="60" y="84"/>
                  </a:lnTo>
                  <a:lnTo>
                    <a:pt x="49" y="82"/>
                  </a:lnTo>
                  <a:lnTo>
                    <a:pt x="37" y="80"/>
                  </a:lnTo>
                  <a:lnTo>
                    <a:pt x="24" y="79"/>
                  </a:lnTo>
                  <a:lnTo>
                    <a:pt x="13" y="80"/>
                  </a:lnTo>
                  <a:lnTo>
                    <a:pt x="4" y="82"/>
                  </a:lnTo>
                  <a:lnTo>
                    <a:pt x="0" y="87"/>
                  </a:lnTo>
                  <a:lnTo>
                    <a:pt x="1" y="93"/>
                  </a:lnTo>
                  <a:lnTo>
                    <a:pt x="8" y="97"/>
                  </a:lnTo>
                  <a:lnTo>
                    <a:pt x="19" y="99"/>
                  </a:lnTo>
                  <a:lnTo>
                    <a:pt x="31" y="102"/>
                  </a:lnTo>
                  <a:lnTo>
                    <a:pt x="44" y="103"/>
                  </a:lnTo>
                  <a:lnTo>
                    <a:pt x="56" y="104"/>
                  </a:lnTo>
                  <a:lnTo>
                    <a:pt x="62" y="104"/>
                  </a:lnTo>
                  <a:lnTo>
                    <a:pt x="66" y="104"/>
                  </a:lnTo>
                  <a:lnTo>
                    <a:pt x="62" y="109"/>
                  </a:lnTo>
                  <a:lnTo>
                    <a:pt x="53" y="120"/>
                  </a:lnTo>
                  <a:lnTo>
                    <a:pt x="46" y="133"/>
                  </a:lnTo>
                  <a:lnTo>
                    <a:pt x="46" y="143"/>
                  </a:lnTo>
                  <a:lnTo>
                    <a:pt x="50" y="146"/>
                  </a:lnTo>
                  <a:lnTo>
                    <a:pt x="56" y="144"/>
                  </a:lnTo>
                  <a:lnTo>
                    <a:pt x="64" y="141"/>
                  </a:lnTo>
                  <a:lnTo>
                    <a:pt x="72" y="136"/>
                  </a:lnTo>
                  <a:lnTo>
                    <a:pt x="80" y="129"/>
                  </a:lnTo>
                  <a:lnTo>
                    <a:pt x="88" y="124"/>
                  </a:lnTo>
                  <a:lnTo>
                    <a:pt x="95" y="117"/>
                  </a:lnTo>
                  <a:lnTo>
                    <a:pt x="100" y="112"/>
                  </a:lnTo>
                  <a:lnTo>
                    <a:pt x="106" y="112"/>
                  </a:lnTo>
                  <a:lnTo>
                    <a:pt x="113" y="112"/>
                  </a:lnTo>
                  <a:lnTo>
                    <a:pt x="120" y="113"/>
                  </a:lnTo>
                  <a:lnTo>
                    <a:pt x="127" y="114"/>
                  </a:lnTo>
                  <a:lnTo>
                    <a:pt x="133" y="117"/>
                  </a:lnTo>
                  <a:lnTo>
                    <a:pt x="137" y="120"/>
                  </a:lnTo>
                  <a:lnTo>
                    <a:pt x="141" y="124"/>
                  </a:lnTo>
                  <a:lnTo>
                    <a:pt x="141" y="128"/>
                  </a:lnTo>
                  <a:lnTo>
                    <a:pt x="140" y="133"/>
                  </a:lnTo>
                  <a:lnTo>
                    <a:pt x="139" y="138"/>
                  </a:lnTo>
                  <a:lnTo>
                    <a:pt x="136" y="143"/>
                  </a:lnTo>
                  <a:lnTo>
                    <a:pt x="135" y="147"/>
                  </a:lnTo>
                  <a:lnTo>
                    <a:pt x="129" y="156"/>
                  </a:lnTo>
                  <a:lnTo>
                    <a:pt x="122" y="164"/>
                  </a:lnTo>
                  <a:lnTo>
                    <a:pt x="119" y="172"/>
                  </a:lnTo>
                  <a:lnTo>
                    <a:pt x="117" y="174"/>
                  </a:lnTo>
                  <a:lnTo>
                    <a:pt x="114" y="174"/>
                  </a:lnTo>
                  <a:lnTo>
                    <a:pt x="107" y="176"/>
                  </a:lnTo>
                  <a:lnTo>
                    <a:pt x="98" y="176"/>
                  </a:lnTo>
                  <a:lnTo>
                    <a:pt x="87" y="178"/>
                  </a:lnTo>
                  <a:lnTo>
                    <a:pt x="76" y="180"/>
                  </a:lnTo>
                  <a:lnTo>
                    <a:pt x="67" y="184"/>
                  </a:lnTo>
                  <a:lnTo>
                    <a:pt x="61" y="187"/>
                  </a:lnTo>
                  <a:lnTo>
                    <a:pt x="59" y="193"/>
                  </a:lnTo>
                  <a:lnTo>
                    <a:pt x="61" y="198"/>
                  </a:lnTo>
                  <a:lnTo>
                    <a:pt x="66" y="201"/>
                  </a:lnTo>
                  <a:lnTo>
                    <a:pt x="73" y="202"/>
                  </a:lnTo>
                  <a:lnTo>
                    <a:pt x="80" y="203"/>
                  </a:lnTo>
                  <a:lnTo>
                    <a:pt x="87" y="203"/>
                  </a:lnTo>
                  <a:lnTo>
                    <a:pt x="94" y="203"/>
                  </a:lnTo>
                  <a:lnTo>
                    <a:pt x="98" y="202"/>
                  </a:lnTo>
                  <a:lnTo>
                    <a:pt x="99" y="202"/>
                  </a:lnTo>
                  <a:lnTo>
                    <a:pt x="97" y="204"/>
                  </a:lnTo>
                  <a:lnTo>
                    <a:pt x="92" y="210"/>
                  </a:lnTo>
                  <a:lnTo>
                    <a:pt x="87" y="219"/>
                  </a:lnTo>
                  <a:lnTo>
                    <a:pt x="80" y="231"/>
                  </a:lnTo>
                  <a:lnTo>
                    <a:pt x="73" y="241"/>
                  </a:lnTo>
                  <a:lnTo>
                    <a:pt x="68" y="252"/>
                  </a:lnTo>
                  <a:lnTo>
                    <a:pt x="67" y="261"/>
                  </a:lnTo>
                  <a:lnTo>
                    <a:pt x="71" y="267"/>
                  </a:lnTo>
                  <a:lnTo>
                    <a:pt x="76" y="268"/>
                  </a:lnTo>
                  <a:lnTo>
                    <a:pt x="83" y="263"/>
                  </a:lnTo>
                  <a:lnTo>
                    <a:pt x="90" y="254"/>
                  </a:lnTo>
                  <a:lnTo>
                    <a:pt x="97" y="244"/>
                  </a:lnTo>
                  <a:lnTo>
                    <a:pt x="103" y="233"/>
                  </a:lnTo>
                  <a:lnTo>
                    <a:pt x="109" y="223"/>
                  </a:lnTo>
                  <a:lnTo>
                    <a:pt x="112" y="216"/>
                  </a:lnTo>
                  <a:lnTo>
                    <a:pt x="113" y="214"/>
                  </a:lnTo>
                  <a:lnTo>
                    <a:pt x="115" y="219"/>
                  </a:lnTo>
                  <a:lnTo>
                    <a:pt x="122" y="231"/>
                  </a:lnTo>
                  <a:lnTo>
                    <a:pt x="130" y="242"/>
                  </a:lnTo>
                  <a:lnTo>
                    <a:pt x="140" y="247"/>
                  </a:lnTo>
                  <a:lnTo>
                    <a:pt x="145" y="239"/>
                  </a:lnTo>
                  <a:lnTo>
                    <a:pt x="144" y="221"/>
                  </a:lnTo>
                  <a:lnTo>
                    <a:pt x="139" y="201"/>
                  </a:lnTo>
                  <a:lnTo>
                    <a:pt x="134" y="185"/>
                  </a:lnTo>
                  <a:lnTo>
                    <a:pt x="140" y="173"/>
                  </a:lnTo>
                  <a:lnTo>
                    <a:pt x="148" y="161"/>
                  </a:lnTo>
                  <a:lnTo>
                    <a:pt x="157" y="154"/>
                  </a:lnTo>
                  <a:lnTo>
                    <a:pt x="165" y="155"/>
                  </a:lnTo>
                  <a:lnTo>
                    <a:pt x="168" y="158"/>
                  </a:lnTo>
                  <a:lnTo>
                    <a:pt x="172" y="163"/>
                  </a:lnTo>
                  <a:lnTo>
                    <a:pt x="174" y="168"/>
                  </a:lnTo>
                  <a:lnTo>
                    <a:pt x="177" y="171"/>
                  </a:lnTo>
                  <a:lnTo>
                    <a:pt x="180" y="181"/>
                  </a:lnTo>
                  <a:lnTo>
                    <a:pt x="185" y="192"/>
                  </a:lnTo>
                  <a:lnTo>
                    <a:pt x="188" y="199"/>
                  </a:lnTo>
                  <a:lnTo>
                    <a:pt x="189" y="202"/>
                  </a:lnTo>
                  <a:lnTo>
                    <a:pt x="185" y="210"/>
                  </a:lnTo>
                  <a:lnTo>
                    <a:pt x="174" y="227"/>
                  </a:lnTo>
                  <a:lnTo>
                    <a:pt x="167" y="247"/>
                  </a:lnTo>
                  <a:lnTo>
                    <a:pt x="170" y="259"/>
                  </a:lnTo>
                  <a:lnTo>
                    <a:pt x="180" y="257"/>
                  </a:lnTo>
                  <a:lnTo>
                    <a:pt x="190" y="248"/>
                  </a:lnTo>
                  <a:lnTo>
                    <a:pt x="197" y="238"/>
                  </a:lnTo>
                  <a:lnTo>
                    <a:pt x="201" y="233"/>
                  </a:lnTo>
                  <a:lnTo>
                    <a:pt x="202" y="236"/>
                  </a:lnTo>
                  <a:lnTo>
                    <a:pt x="204" y="244"/>
                  </a:lnTo>
                  <a:lnTo>
                    <a:pt x="208" y="254"/>
                  </a:lnTo>
                  <a:lnTo>
                    <a:pt x="212" y="266"/>
                  </a:lnTo>
                  <a:lnTo>
                    <a:pt x="218" y="277"/>
                  </a:lnTo>
                  <a:lnTo>
                    <a:pt x="224" y="286"/>
                  </a:lnTo>
                  <a:lnTo>
                    <a:pt x="230" y="292"/>
                  </a:lnTo>
                  <a:lnTo>
                    <a:pt x="236" y="293"/>
                  </a:lnTo>
                  <a:lnTo>
                    <a:pt x="240" y="289"/>
                  </a:lnTo>
                  <a:lnTo>
                    <a:pt x="240" y="281"/>
                  </a:lnTo>
                  <a:lnTo>
                    <a:pt x="238" y="270"/>
                  </a:lnTo>
                  <a:lnTo>
                    <a:pt x="233" y="259"/>
                  </a:lnTo>
                  <a:lnTo>
                    <a:pt x="228" y="247"/>
                  </a:lnTo>
                  <a:lnTo>
                    <a:pt x="223" y="237"/>
                  </a:lnTo>
                  <a:lnTo>
                    <a:pt x="219" y="230"/>
                  </a:lnTo>
                  <a:lnTo>
                    <a:pt x="218" y="227"/>
                  </a:lnTo>
                  <a:lnTo>
                    <a:pt x="219" y="227"/>
                  </a:lnTo>
                  <a:lnTo>
                    <a:pt x="224" y="229"/>
                  </a:lnTo>
                  <a:lnTo>
                    <a:pt x="230" y="230"/>
                  </a:lnTo>
                  <a:lnTo>
                    <a:pt x="238" y="231"/>
                  </a:lnTo>
                  <a:lnTo>
                    <a:pt x="245" y="231"/>
                  </a:lnTo>
                  <a:lnTo>
                    <a:pt x="251" y="231"/>
                  </a:lnTo>
                  <a:lnTo>
                    <a:pt x="257" y="229"/>
                  </a:lnTo>
                  <a:lnTo>
                    <a:pt x="261" y="225"/>
                  </a:lnTo>
                  <a:lnTo>
                    <a:pt x="261" y="221"/>
                  </a:lnTo>
                  <a:lnTo>
                    <a:pt x="257" y="216"/>
                  </a:lnTo>
                  <a:lnTo>
                    <a:pt x="251" y="211"/>
                  </a:lnTo>
                  <a:lnTo>
                    <a:pt x="242" y="207"/>
                  </a:lnTo>
                  <a:lnTo>
                    <a:pt x="233" y="202"/>
                  </a:lnTo>
                  <a:lnTo>
                    <a:pt x="224" y="199"/>
                  </a:lnTo>
                  <a:lnTo>
                    <a:pt x="215" y="196"/>
                  </a:lnTo>
                  <a:lnTo>
                    <a:pt x="208" y="194"/>
                  </a:lnTo>
                  <a:lnTo>
                    <a:pt x="198" y="180"/>
                  </a:lnTo>
                  <a:lnTo>
                    <a:pt x="189" y="162"/>
                  </a:lnTo>
                  <a:lnTo>
                    <a:pt x="183" y="140"/>
                  </a:lnTo>
                  <a:lnTo>
                    <a:pt x="186" y="123"/>
                  </a:lnTo>
                  <a:lnTo>
                    <a:pt x="192" y="111"/>
                  </a:lnTo>
                  <a:lnTo>
                    <a:pt x="200" y="97"/>
                  </a:lnTo>
                  <a:lnTo>
                    <a:pt x="208" y="81"/>
                  </a:lnTo>
                  <a:lnTo>
                    <a:pt x="217" y="64"/>
                  </a:lnTo>
                  <a:lnTo>
                    <a:pt x="226" y="48"/>
                  </a:lnTo>
                  <a:lnTo>
                    <a:pt x="234" y="34"/>
                  </a:lnTo>
                  <a:lnTo>
                    <a:pt x="241" y="21"/>
                  </a:lnTo>
                  <a:lnTo>
                    <a:pt x="245" y="13"/>
                  </a:lnTo>
                  <a:lnTo>
                    <a:pt x="219" y="0"/>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81" name="Freeform 96"/>
            <p:cNvSpPr>
              <a:spLocks/>
            </p:cNvSpPr>
            <p:nvPr/>
          </p:nvSpPr>
          <p:spPr bwMode="auto">
            <a:xfrm>
              <a:off x="1225" y="1927"/>
              <a:ext cx="150" cy="137"/>
            </a:xfrm>
            <a:custGeom>
              <a:avLst/>
              <a:gdLst>
                <a:gd name="T0" fmla="*/ 1 w 298"/>
                <a:gd name="T1" fmla="*/ 1 h 273"/>
                <a:gd name="T2" fmla="*/ 1 w 298"/>
                <a:gd name="T3" fmla="*/ 1 h 273"/>
                <a:gd name="T4" fmla="*/ 1 w 298"/>
                <a:gd name="T5" fmla="*/ 1 h 273"/>
                <a:gd name="T6" fmla="*/ 1 w 298"/>
                <a:gd name="T7" fmla="*/ 1 h 273"/>
                <a:gd name="T8" fmla="*/ 1 w 298"/>
                <a:gd name="T9" fmla="*/ 1 h 273"/>
                <a:gd name="T10" fmla="*/ 1 w 298"/>
                <a:gd name="T11" fmla="*/ 1 h 273"/>
                <a:gd name="T12" fmla="*/ 1 w 298"/>
                <a:gd name="T13" fmla="*/ 1 h 273"/>
                <a:gd name="T14" fmla="*/ 1 w 298"/>
                <a:gd name="T15" fmla="*/ 1 h 273"/>
                <a:gd name="T16" fmla="*/ 1 w 298"/>
                <a:gd name="T17" fmla="*/ 1 h 273"/>
                <a:gd name="T18" fmla="*/ 1 w 298"/>
                <a:gd name="T19" fmla="*/ 1 h 273"/>
                <a:gd name="T20" fmla="*/ 1 w 298"/>
                <a:gd name="T21" fmla="*/ 1 h 273"/>
                <a:gd name="T22" fmla="*/ 1 w 298"/>
                <a:gd name="T23" fmla="*/ 1 h 273"/>
                <a:gd name="T24" fmla="*/ 1 w 298"/>
                <a:gd name="T25" fmla="*/ 1 h 273"/>
                <a:gd name="T26" fmla="*/ 1 w 298"/>
                <a:gd name="T27" fmla="*/ 1 h 273"/>
                <a:gd name="T28" fmla="*/ 1 w 298"/>
                <a:gd name="T29" fmla="*/ 1 h 273"/>
                <a:gd name="T30" fmla="*/ 1 w 298"/>
                <a:gd name="T31" fmla="*/ 1 h 273"/>
                <a:gd name="T32" fmla="*/ 1 w 298"/>
                <a:gd name="T33" fmla="*/ 1 h 273"/>
                <a:gd name="T34" fmla="*/ 1 w 298"/>
                <a:gd name="T35" fmla="*/ 1 h 273"/>
                <a:gd name="T36" fmla="*/ 1 w 298"/>
                <a:gd name="T37" fmla="*/ 1 h 273"/>
                <a:gd name="T38" fmla="*/ 1 w 298"/>
                <a:gd name="T39" fmla="*/ 1 h 273"/>
                <a:gd name="T40" fmla="*/ 1 w 298"/>
                <a:gd name="T41" fmla="*/ 1 h 273"/>
                <a:gd name="T42" fmla="*/ 1 w 298"/>
                <a:gd name="T43" fmla="*/ 1 h 273"/>
                <a:gd name="T44" fmla="*/ 1 w 298"/>
                <a:gd name="T45" fmla="*/ 1 h 273"/>
                <a:gd name="T46" fmla="*/ 1 w 298"/>
                <a:gd name="T47" fmla="*/ 1 h 273"/>
                <a:gd name="T48" fmla="*/ 1 w 298"/>
                <a:gd name="T49" fmla="*/ 1 h 273"/>
                <a:gd name="T50" fmla="*/ 1 w 298"/>
                <a:gd name="T51" fmla="*/ 1 h 273"/>
                <a:gd name="T52" fmla="*/ 1 w 298"/>
                <a:gd name="T53" fmla="*/ 1 h 273"/>
                <a:gd name="T54" fmla="*/ 1 w 298"/>
                <a:gd name="T55" fmla="*/ 1 h 273"/>
                <a:gd name="T56" fmla="*/ 1 w 298"/>
                <a:gd name="T57" fmla="*/ 1 h 273"/>
                <a:gd name="T58" fmla="*/ 1 w 298"/>
                <a:gd name="T59" fmla="*/ 1 h 273"/>
                <a:gd name="T60" fmla="*/ 1 w 298"/>
                <a:gd name="T61" fmla="*/ 1 h 273"/>
                <a:gd name="T62" fmla="*/ 1 w 298"/>
                <a:gd name="T63" fmla="*/ 1 h 273"/>
                <a:gd name="T64" fmla="*/ 1 w 298"/>
                <a:gd name="T65" fmla="*/ 1 h 273"/>
                <a:gd name="T66" fmla="*/ 1 w 298"/>
                <a:gd name="T67" fmla="*/ 1 h 273"/>
                <a:gd name="T68" fmla="*/ 1 w 298"/>
                <a:gd name="T69" fmla="*/ 1 h 273"/>
                <a:gd name="T70" fmla="*/ 1 w 298"/>
                <a:gd name="T71" fmla="*/ 1 h 273"/>
                <a:gd name="T72" fmla="*/ 1 w 298"/>
                <a:gd name="T73" fmla="*/ 1 h 273"/>
                <a:gd name="T74" fmla="*/ 1 w 298"/>
                <a:gd name="T75" fmla="*/ 1 h 273"/>
                <a:gd name="T76" fmla="*/ 1 w 298"/>
                <a:gd name="T77" fmla="*/ 1 h 273"/>
                <a:gd name="T78" fmla="*/ 1 w 298"/>
                <a:gd name="T79" fmla="*/ 1 h 273"/>
                <a:gd name="T80" fmla="*/ 1 w 298"/>
                <a:gd name="T81" fmla="*/ 1 h 273"/>
                <a:gd name="T82" fmla="*/ 1 w 298"/>
                <a:gd name="T83" fmla="*/ 1 h 273"/>
                <a:gd name="T84" fmla="*/ 1 w 298"/>
                <a:gd name="T85" fmla="*/ 1 h 273"/>
                <a:gd name="T86" fmla="*/ 1 w 298"/>
                <a:gd name="T87" fmla="*/ 1 h 273"/>
                <a:gd name="T88" fmla="*/ 1 w 298"/>
                <a:gd name="T89" fmla="*/ 1 h 273"/>
                <a:gd name="T90" fmla="*/ 1 w 298"/>
                <a:gd name="T91" fmla="*/ 1 h 273"/>
                <a:gd name="T92" fmla="*/ 1 w 298"/>
                <a:gd name="T93" fmla="*/ 1 h 273"/>
                <a:gd name="T94" fmla="*/ 1 w 298"/>
                <a:gd name="T95" fmla="*/ 1 h 273"/>
                <a:gd name="T96" fmla="*/ 1 w 298"/>
                <a:gd name="T97" fmla="*/ 1 h 273"/>
                <a:gd name="T98" fmla="*/ 1 w 298"/>
                <a:gd name="T99" fmla="*/ 1 h 273"/>
                <a:gd name="T100" fmla="*/ 1 w 298"/>
                <a:gd name="T101" fmla="*/ 1 h 273"/>
                <a:gd name="T102" fmla="*/ 1 w 298"/>
                <a:gd name="T103" fmla="*/ 1 h 273"/>
                <a:gd name="T104" fmla="*/ 1 w 298"/>
                <a:gd name="T105" fmla="*/ 1 h 273"/>
                <a:gd name="T106" fmla="*/ 1 w 298"/>
                <a:gd name="T107" fmla="*/ 1 h 273"/>
                <a:gd name="T108" fmla="*/ 1 w 298"/>
                <a:gd name="T109" fmla="*/ 1 h 273"/>
                <a:gd name="T110" fmla="*/ 1 w 298"/>
                <a:gd name="T111" fmla="*/ 1 h 273"/>
                <a:gd name="T112" fmla="*/ 1 w 298"/>
                <a:gd name="T113" fmla="*/ 1 h 273"/>
                <a:gd name="T114" fmla="*/ 1 w 298"/>
                <a:gd name="T115" fmla="*/ 1 h 273"/>
                <a:gd name="T116" fmla="*/ 1 w 298"/>
                <a:gd name="T117" fmla="*/ 0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8"/>
                <a:gd name="T178" fmla="*/ 0 h 273"/>
                <a:gd name="T179" fmla="*/ 298 w 298"/>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8" h="273">
                  <a:moveTo>
                    <a:pt x="35" y="14"/>
                  </a:moveTo>
                  <a:lnTo>
                    <a:pt x="36" y="17"/>
                  </a:lnTo>
                  <a:lnTo>
                    <a:pt x="41" y="24"/>
                  </a:lnTo>
                  <a:lnTo>
                    <a:pt x="47" y="36"/>
                  </a:lnTo>
                  <a:lnTo>
                    <a:pt x="55" y="48"/>
                  </a:lnTo>
                  <a:lnTo>
                    <a:pt x="62" y="62"/>
                  </a:lnTo>
                  <a:lnTo>
                    <a:pt x="70" y="75"/>
                  </a:lnTo>
                  <a:lnTo>
                    <a:pt x="76" y="85"/>
                  </a:lnTo>
                  <a:lnTo>
                    <a:pt x="79" y="92"/>
                  </a:lnTo>
                  <a:lnTo>
                    <a:pt x="84" y="102"/>
                  </a:lnTo>
                  <a:lnTo>
                    <a:pt x="85" y="114"/>
                  </a:lnTo>
                  <a:lnTo>
                    <a:pt x="83" y="124"/>
                  </a:lnTo>
                  <a:lnTo>
                    <a:pt x="78" y="134"/>
                  </a:lnTo>
                  <a:lnTo>
                    <a:pt x="71" y="142"/>
                  </a:lnTo>
                  <a:lnTo>
                    <a:pt x="64" y="150"/>
                  </a:lnTo>
                  <a:lnTo>
                    <a:pt x="60" y="158"/>
                  </a:lnTo>
                  <a:lnTo>
                    <a:pt x="57" y="160"/>
                  </a:lnTo>
                  <a:lnTo>
                    <a:pt x="55" y="160"/>
                  </a:lnTo>
                  <a:lnTo>
                    <a:pt x="48" y="160"/>
                  </a:lnTo>
                  <a:lnTo>
                    <a:pt x="39" y="160"/>
                  </a:lnTo>
                  <a:lnTo>
                    <a:pt x="28" y="160"/>
                  </a:lnTo>
                  <a:lnTo>
                    <a:pt x="18" y="161"/>
                  </a:lnTo>
                  <a:lnTo>
                    <a:pt x="9" y="164"/>
                  </a:lnTo>
                  <a:lnTo>
                    <a:pt x="2" y="168"/>
                  </a:lnTo>
                  <a:lnTo>
                    <a:pt x="0" y="173"/>
                  </a:lnTo>
                  <a:lnTo>
                    <a:pt x="2" y="177"/>
                  </a:lnTo>
                  <a:lnTo>
                    <a:pt x="6" y="181"/>
                  </a:lnTo>
                  <a:lnTo>
                    <a:pt x="12" y="183"/>
                  </a:lnTo>
                  <a:lnTo>
                    <a:pt x="19" y="184"/>
                  </a:lnTo>
                  <a:lnTo>
                    <a:pt x="27" y="185"/>
                  </a:lnTo>
                  <a:lnTo>
                    <a:pt x="33" y="185"/>
                  </a:lnTo>
                  <a:lnTo>
                    <a:pt x="38" y="185"/>
                  </a:lnTo>
                  <a:lnTo>
                    <a:pt x="39" y="185"/>
                  </a:lnTo>
                  <a:lnTo>
                    <a:pt x="36" y="188"/>
                  </a:lnTo>
                  <a:lnTo>
                    <a:pt x="32" y="194"/>
                  </a:lnTo>
                  <a:lnTo>
                    <a:pt x="24" y="202"/>
                  </a:lnTo>
                  <a:lnTo>
                    <a:pt x="17" y="212"/>
                  </a:lnTo>
                  <a:lnTo>
                    <a:pt x="9" y="222"/>
                  </a:lnTo>
                  <a:lnTo>
                    <a:pt x="4" y="233"/>
                  </a:lnTo>
                  <a:lnTo>
                    <a:pt x="2" y="242"/>
                  </a:lnTo>
                  <a:lnTo>
                    <a:pt x="4" y="248"/>
                  </a:lnTo>
                  <a:lnTo>
                    <a:pt x="10" y="249"/>
                  </a:lnTo>
                  <a:lnTo>
                    <a:pt x="17" y="244"/>
                  </a:lnTo>
                  <a:lnTo>
                    <a:pt x="24" y="237"/>
                  </a:lnTo>
                  <a:lnTo>
                    <a:pt x="32" y="227"/>
                  </a:lnTo>
                  <a:lnTo>
                    <a:pt x="39" y="217"/>
                  </a:lnTo>
                  <a:lnTo>
                    <a:pt x="45" y="207"/>
                  </a:lnTo>
                  <a:lnTo>
                    <a:pt x="49" y="200"/>
                  </a:lnTo>
                  <a:lnTo>
                    <a:pt x="50" y="198"/>
                  </a:lnTo>
                  <a:lnTo>
                    <a:pt x="53" y="204"/>
                  </a:lnTo>
                  <a:lnTo>
                    <a:pt x="57" y="217"/>
                  </a:lnTo>
                  <a:lnTo>
                    <a:pt x="65" y="229"/>
                  </a:lnTo>
                  <a:lnTo>
                    <a:pt x="75" y="234"/>
                  </a:lnTo>
                  <a:lnTo>
                    <a:pt x="80" y="226"/>
                  </a:lnTo>
                  <a:lnTo>
                    <a:pt x="80" y="209"/>
                  </a:lnTo>
                  <a:lnTo>
                    <a:pt x="78" y="188"/>
                  </a:lnTo>
                  <a:lnTo>
                    <a:pt x="75" y="172"/>
                  </a:lnTo>
                  <a:lnTo>
                    <a:pt x="80" y="161"/>
                  </a:lnTo>
                  <a:lnTo>
                    <a:pt x="89" y="150"/>
                  </a:lnTo>
                  <a:lnTo>
                    <a:pt x="99" y="143"/>
                  </a:lnTo>
                  <a:lnTo>
                    <a:pt x="108" y="144"/>
                  </a:lnTo>
                  <a:lnTo>
                    <a:pt x="111" y="147"/>
                  </a:lnTo>
                  <a:lnTo>
                    <a:pt x="115" y="151"/>
                  </a:lnTo>
                  <a:lnTo>
                    <a:pt x="118" y="154"/>
                  </a:lnTo>
                  <a:lnTo>
                    <a:pt x="121" y="158"/>
                  </a:lnTo>
                  <a:lnTo>
                    <a:pt x="125" y="168"/>
                  </a:lnTo>
                  <a:lnTo>
                    <a:pt x="131" y="177"/>
                  </a:lnTo>
                  <a:lnTo>
                    <a:pt x="136" y="184"/>
                  </a:lnTo>
                  <a:lnTo>
                    <a:pt x="137" y="188"/>
                  </a:lnTo>
                  <a:lnTo>
                    <a:pt x="132" y="196"/>
                  </a:lnTo>
                  <a:lnTo>
                    <a:pt x="125" y="215"/>
                  </a:lnTo>
                  <a:lnTo>
                    <a:pt x="119" y="235"/>
                  </a:lnTo>
                  <a:lnTo>
                    <a:pt x="124" y="247"/>
                  </a:lnTo>
                  <a:lnTo>
                    <a:pt x="134" y="244"/>
                  </a:lnTo>
                  <a:lnTo>
                    <a:pt x="144" y="234"/>
                  </a:lnTo>
                  <a:lnTo>
                    <a:pt x="149" y="222"/>
                  </a:lnTo>
                  <a:lnTo>
                    <a:pt x="152" y="217"/>
                  </a:lnTo>
                  <a:lnTo>
                    <a:pt x="153" y="219"/>
                  </a:lnTo>
                  <a:lnTo>
                    <a:pt x="156" y="227"/>
                  </a:lnTo>
                  <a:lnTo>
                    <a:pt x="161" y="236"/>
                  </a:lnTo>
                  <a:lnTo>
                    <a:pt x="167" y="248"/>
                  </a:lnTo>
                  <a:lnTo>
                    <a:pt x="174" y="259"/>
                  </a:lnTo>
                  <a:lnTo>
                    <a:pt x="181" y="267"/>
                  </a:lnTo>
                  <a:lnTo>
                    <a:pt x="187" y="273"/>
                  </a:lnTo>
                  <a:lnTo>
                    <a:pt x="194" y="273"/>
                  </a:lnTo>
                  <a:lnTo>
                    <a:pt x="198" y="268"/>
                  </a:lnTo>
                  <a:lnTo>
                    <a:pt x="197" y="260"/>
                  </a:lnTo>
                  <a:lnTo>
                    <a:pt x="193" y="250"/>
                  </a:lnTo>
                  <a:lnTo>
                    <a:pt x="187" y="238"/>
                  </a:lnTo>
                  <a:lnTo>
                    <a:pt x="181" y="228"/>
                  </a:lnTo>
                  <a:lnTo>
                    <a:pt x="175" y="219"/>
                  </a:lnTo>
                  <a:lnTo>
                    <a:pt x="170" y="212"/>
                  </a:lnTo>
                  <a:lnTo>
                    <a:pt x="168" y="210"/>
                  </a:lnTo>
                  <a:lnTo>
                    <a:pt x="169" y="210"/>
                  </a:lnTo>
                  <a:lnTo>
                    <a:pt x="174" y="210"/>
                  </a:lnTo>
                  <a:lnTo>
                    <a:pt x="181" y="211"/>
                  </a:lnTo>
                  <a:lnTo>
                    <a:pt x="187" y="211"/>
                  </a:lnTo>
                  <a:lnTo>
                    <a:pt x="196" y="210"/>
                  </a:lnTo>
                  <a:lnTo>
                    <a:pt x="202" y="209"/>
                  </a:lnTo>
                  <a:lnTo>
                    <a:pt x="208" y="206"/>
                  </a:lnTo>
                  <a:lnTo>
                    <a:pt x="211" y="203"/>
                  </a:lnTo>
                  <a:lnTo>
                    <a:pt x="211" y="198"/>
                  </a:lnTo>
                  <a:lnTo>
                    <a:pt x="206" y="195"/>
                  </a:lnTo>
                  <a:lnTo>
                    <a:pt x="199" y="190"/>
                  </a:lnTo>
                  <a:lnTo>
                    <a:pt x="190" y="187"/>
                  </a:lnTo>
                  <a:lnTo>
                    <a:pt x="179" y="183"/>
                  </a:lnTo>
                  <a:lnTo>
                    <a:pt x="170" y="181"/>
                  </a:lnTo>
                  <a:lnTo>
                    <a:pt x="161" y="179"/>
                  </a:lnTo>
                  <a:lnTo>
                    <a:pt x="154" y="177"/>
                  </a:lnTo>
                  <a:lnTo>
                    <a:pt x="146" y="167"/>
                  </a:lnTo>
                  <a:lnTo>
                    <a:pt x="140" y="154"/>
                  </a:lnTo>
                  <a:lnTo>
                    <a:pt x="138" y="143"/>
                  </a:lnTo>
                  <a:lnTo>
                    <a:pt x="143" y="136"/>
                  </a:lnTo>
                  <a:lnTo>
                    <a:pt x="147" y="135"/>
                  </a:lnTo>
                  <a:lnTo>
                    <a:pt x="153" y="134"/>
                  </a:lnTo>
                  <a:lnTo>
                    <a:pt x="157" y="134"/>
                  </a:lnTo>
                  <a:lnTo>
                    <a:pt x="162" y="134"/>
                  </a:lnTo>
                  <a:lnTo>
                    <a:pt x="172" y="135"/>
                  </a:lnTo>
                  <a:lnTo>
                    <a:pt x="183" y="137"/>
                  </a:lnTo>
                  <a:lnTo>
                    <a:pt x="191" y="138"/>
                  </a:lnTo>
                  <a:lnTo>
                    <a:pt x="194" y="138"/>
                  </a:lnTo>
                  <a:lnTo>
                    <a:pt x="196" y="140"/>
                  </a:lnTo>
                  <a:lnTo>
                    <a:pt x="199" y="146"/>
                  </a:lnTo>
                  <a:lnTo>
                    <a:pt x="204" y="154"/>
                  </a:lnTo>
                  <a:lnTo>
                    <a:pt x="211" y="164"/>
                  </a:lnTo>
                  <a:lnTo>
                    <a:pt x="216" y="173"/>
                  </a:lnTo>
                  <a:lnTo>
                    <a:pt x="223" y="180"/>
                  </a:lnTo>
                  <a:lnTo>
                    <a:pt x="230" y="183"/>
                  </a:lnTo>
                  <a:lnTo>
                    <a:pt x="236" y="183"/>
                  </a:lnTo>
                  <a:lnTo>
                    <a:pt x="240" y="173"/>
                  </a:lnTo>
                  <a:lnTo>
                    <a:pt x="237" y="159"/>
                  </a:lnTo>
                  <a:lnTo>
                    <a:pt x="231" y="147"/>
                  </a:lnTo>
                  <a:lnTo>
                    <a:pt x="228" y="143"/>
                  </a:lnTo>
                  <a:lnTo>
                    <a:pt x="230" y="144"/>
                  </a:lnTo>
                  <a:lnTo>
                    <a:pt x="238" y="145"/>
                  </a:lnTo>
                  <a:lnTo>
                    <a:pt x="250" y="147"/>
                  </a:lnTo>
                  <a:lnTo>
                    <a:pt x="261" y="149"/>
                  </a:lnTo>
                  <a:lnTo>
                    <a:pt x="274" y="150"/>
                  </a:lnTo>
                  <a:lnTo>
                    <a:pt x="285" y="149"/>
                  </a:lnTo>
                  <a:lnTo>
                    <a:pt x="295" y="146"/>
                  </a:lnTo>
                  <a:lnTo>
                    <a:pt x="298" y="142"/>
                  </a:lnTo>
                  <a:lnTo>
                    <a:pt x="296" y="136"/>
                  </a:lnTo>
                  <a:lnTo>
                    <a:pt x="289" y="131"/>
                  </a:lnTo>
                  <a:lnTo>
                    <a:pt x="279" y="129"/>
                  </a:lnTo>
                  <a:lnTo>
                    <a:pt x="266" y="127"/>
                  </a:lnTo>
                  <a:lnTo>
                    <a:pt x="253" y="125"/>
                  </a:lnTo>
                  <a:lnTo>
                    <a:pt x="242" y="125"/>
                  </a:lnTo>
                  <a:lnTo>
                    <a:pt x="235" y="125"/>
                  </a:lnTo>
                  <a:lnTo>
                    <a:pt x="231" y="125"/>
                  </a:lnTo>
                  <a:lnTo>
                    <a:pt x="236" y="121"/>
                  </a:lnTo>
                  <a:lnTo>
                    <a:pt x="244" y="109"/>
                  </a:lnTo>
                  <a:lnTo>
                    <a:pt x="251" y="97"/>
                  </a:lnTo>
                  <a:lnTo>
                    <a:pt x="251" y="86"/>
                  </a:lnTo>
                  <a:lnTo>
                    <a:pt x="247" y="84"/>
                  </a:lnTo>
                  <a:lnTo>
                    <a:pt x="242" y="85"/>
                  </a:lnTo>
                  <a:lnTo>
                    <a:pt x="234" y="89"/>
                  </a:lnTo>
                  <a:lnTo>
                    <a:pt x="226" y="94"/>
                  </a:lnTo>
                  <a:lnTo>
                    <a:pt x="217" y="100"/>
                  </a:lnTo>
                  <a:lnTo>
                    <a:pt x="209" y="107"/>
                  </a:lnTo>
                  <a:lnTo>
                    <a:pt x="202" y="113"/>
                  </a:lnTo>
                  <a:lnTo>
                    <a:pt x="197" y="117"/>
                  </a:lnTo>
                  <a:lnTo>
                    <a:pt x="190" y="119"/>
                  </a:lnTo>
                  <a:lnTo>
                    <a:pt x="182" y="119"/>
                  </a:lnTo>
                  <a:lnTo>
                    <a:pt x="170" y="119"/>
                  </a:lnTo>
                  <a:lnTo>
                    <a:pt x="160" y="119"/>
                  </a:lnTo>
                  <a:lnTo>
                    <a:pt x="148" y="116"/>
                  </a:lnTo>
                  <a:lnTo>
                    <a:pt x="139" y="113"/>
                  </a:lnTo>
                  <a:lnTo>
                    <a:pt x="131" y="109"/>
                  </a:lnTo>
                  <a:lnTo>
                    <a:pt x="125" y="102"/>
                  </a:lnTo>
                  <a:lnTo>
                    <a:pt x="118" y="92"/>
                  </a:lnTo>
                  <a:lnTo>
                    <a:pt x="110" y="78"/>
                  </a:lnTo>
                  <a:lnTo>
                    <a:pt x="101" y="63"/>
                  </a:lnTo>
                  <a:lnTo>
                    <a:pt x="92" y="47"/>
                  </a:lnTo>
                  <a:lnTo>
                    <a:pt x="84" y="32"/>
                  </a:lnTo>
                  <a:lnTo>
                    <a:pt x="76" y="18"/>
                  </a:lnTo>
                  <a:lnTo>
                    <a:pt x="70" y="7"/>
                  </a:lnTo>
                  <a:lnTo>
                    <a:pt x="65" y="0"/>
                  </a:lnTo>
                  <a:lnTo>
                    <a:pt x="35" y="14"/>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sp>
          <p:nvSpPr>
            <p:cNvPr id="190482" name="Freeform 97"/>
            <p:cNvSpPr>
              <a:spLocks/>
            </p:cNvSpPr>
            <p:nvPr/>
          </p:nvSpPr>
          <p:spPr bwMode="auto">
            <a:xfrm>
              <a:off x="1125" y="1776"/>
              <a:ext cx="195" cy="202"/>
            </a:xfrm>
            <a:custGeom>
              <a:avLst/>
              <a:gdLst>
                <a:gd name="T0" fmla="*/ 1 w 390"/>
                <a:gd name="T1" fmla="*/ 1 h 402"/>
                <a:gd name="T2" fmla="*/ 1 w 390"/>
                <a:gd name="T3" fmla="*/ 1 h 402"/>
                <a:gd name="T4" fmla="*/ 1 w 390"/>
                <a:gd name="T5" fmla="*/ 1 h 402"/>
                <a:gd name="T6" fmla="*/ 1 w 390"/>
                <a:gd name="T7" fmla="*/ 1 h 402"/>
                <a:gd name="T8" fmla="*/ 1 w 390"/>
                <a:gd name="T9" fmla="*/ 1 h 402"/>
                <a:gd name="T10" fmla="*/ 1 w 390"/>
                <a:gd name="T11" fmla="*/ 1 h 402"/>
                <a:gd name="T12" fmla="*/ 1 w 390"/>
                <a:gd name="T13" fmla="*/ 1 h 402"/>
                <a:gd name="T14" fmla="*/ 1 w 390"/>
                <a:gd name="T15" fmla="*/ 1 h 402"/>
                <a:gd name="T16" fmla="*/ 1 w 390"/>
                <a:gd name="T17" fmla="*/ 1 h 402"/>
                <a:gd name="T18" fmla="*/ 1 w 390"/>
                <a:gd name="T19" fmla="*/ 1 h 402"/>
                <a:gd name="T20" fmla="*/ 1 w 390"/>
                <a:gd name="T21" fmla="*/ 1 h 402"/>
                <a:gd name="T22" fmla="*/ 1 w 390"/>
                <a:gd name="T23" fmla="*/ 1 h 402"/>
                <a:gd name="T24" fmla="*/ 1 w 390"/>
                <a:gd name="T25" fmla="*/ 1 h 402"/>
                <a:gd name="T26" fmla="*/ 1 w 390"/>
                <a:gd name="T27" fmla="*/ 1 h 402"/>
                <a:gd name="T28" fmla="*/ 1 w 390"/>
                <a:gd name="T29" fmla="*/ 1 h 402"/>
                <a:gd name="T30" fmla="*/ 1 w 390"/>
                <a:gd name="T31" fmla="*/ 1 h 402"/>
                <a:gd name="T32" fmla="*/ 1 w 390"/>
                <a:gd name="T33" fmla="*/ 1 h 402"/>
                <a:gd name="T34" fmla="*/ 1 w 390"/>
                <a:gd name="T35" fmla="*/ 1 h 402"/>
                <a:gd name="T36" fmla="*/ 1 w 390"/>
                <a:gd name="T37" fmla="*/ 1 h 402"/>
                <a:gd name="T38" fmla="*/ 1 w 390"/>
                <a:gd name="T39" fmla="*/ 1 h 402"/>
                <a:gd name="T40" fmla="*/ 1 w 390"/>
                <a:gd name="T41" fmla="*/ 1 h 402"/>
                <a:gd name="T42" fmla="*/ 1 w 390"/>
                <a:gd name="T43" fmla="*/ 1 h 402"/>
                <a:gd name="T44" fmla="*/ 1 w 390"/>
                <a:gd name="T45" fmla="*/ 1 h 402"/>
                <a:gd name="T46" fmla="*/ 1 w 390"/>
                <a:gd name="T47" fmla="*/ 1 h 402"/>
                <a:gd name="T48" fmla="*/ 1 w 390"/>
                <a:gd name="T49" fmla="*/ 1 h 402"/>
                <a:gd name="T50" fmla="*/ 1 w 390"/>
                <a:gd name="T51" fmla="*/ 1 h 402"/>
                <a:gd name="T52" fmla="*/ 1 w 390"/>
                <a:gd name="T53" fmla="*/ 1 h 402"/>
                <a:gd name="T54" fmla="*/ 1 w 390"/>
                <a:gd name="T55" fmla="*/ 1 h 402"/>
                <a:gd name="T56" fmla="*/ 1 w 390"/>
                <a:gd name="T57" fmla="*/ 1 h 402"/>
                <a:gd name="T58" fmla="*/ 1 w 390"/>
                <a:gd name="T59" fmla="*/ 1 h 402"/>
                <a:gd name="T60" fmla="*/ 1 w 390"/>
                <a:gd name="T61" fmla="*/ 1 h 402"/>
                <a:gd name="T62" fmla="*/ 1 w 390"/>
                <a:gd name="T63" fmla="*/ 1 h 402"/>
                <a:gd name="T64" fmla="*/ 1 w 390"/>
                <a:gd name="T65" fmla="*/ 1 h 402"/>
                <a:gd name="T66" fmla="*/ 1 w 390"/>
                <a:gd name="T67" fmla="*/ 1 h 402"/>
                <a:gd name="T68" fmla="*/ 1 w 390"/>
                <a:gd name="T69" fmla="*/ 1 h 402"/>
                <a:gd name="T70" fmla="*/ 1 w 390"/>
                <a:gd name="T71" fmla="*/ 1 h 402"/>
                <a:gd name="T72" fmla="*/ 1 w 390"/>
                <a:gd name="T73" fmla="*/ 1 h 402"/>
                <a:gd name="T74" fmla="*/ 1 w 390"/>
                <a:gd name="T75" fmla="*/ 1 h 402"/>
                <a:gd name="T76" fmla="*/ 1 w 390"/>
                <a:gd name="T77" fmla="*/ 1 h 402"/>
                <a:gd name="T78" fmla="*/ 1 w 390"/>
                <a:gd name="T79" fmla="*/ 1 h 402"/>
                <a:gd name="T80" fmla="*/ 1 w 390"/>
                <a:gd name="T81" fmla="*/ 1 h 402"/>
                <a:gd name="T82" fmla="*/ 1 w 390"/>
                <a:gd name="T83" fmla="*/ 1 h 402"/>
                <a:gd name="T84" fmla="*/ 1 w 390"/>
                <a:gd name="T85" fmla="*/ 1 h 402"/>
                <a:gd name="T86" fmla="*/ 1 w 390"/>
                <a:gd name="T87" fmla="*/ 1 h 402"/>
                <a:gd name="T88" fmla="*/ 1 w 390"/>
                <a:gd name="T89" fmla="*/ 1 h 402"/>
                <a:gd name="T90" fmla="*/ 1 w 390"/>
                <a:gd name="T91" fmla="*/ 1 h 402"/>
                <a:gd name="T92" fmla="*/ 1 w 390"/>
                <a:gd name="T93" fmla="*/ 1 h 402"/>
                <a:gd name="T94" fmla="*/ 1 w 390"/>
                <a:gd name="T95" fmla="*/ 1 h 402"/>
                <a:gd name="T96" fmla="*/ 1 w 390"/>
                <a:gd name="T97" fmla="*/ 1 h 402"/>
                <a:gd name="T98" fmla="*/ 1 w 390"/>
                <a:gd name="T99" fmla="*/ 1 h 402"/>
                <a:gd name="T100" fmla="*/ 1 w 390"/>
                <a:gd name="T101" fmla="*/ 1 h 402"/>
                <a:gd name="T102" fmla="*/ 1 w 390"/>
                <a:gd name="T103" fmla="*/ 1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0"/>
                <a:gd name="T157" fmla="*/ 0 h 402"/>
                <a:gd name="T158" fmla="*/ 390 w 390"/>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0" h="402">
                  <a:moveTo>
                    <a:pt x="107" y="298"/>
                  </a:moveTo>
                  <a:lnTo>
                    <a:pt x="100" y="302"/>
                  </a:lnTo>
                  <a:lnTo>
                    <a:pt x="95" y="305"/>
                  </a:lnTo>
                  <a:lnTo>
                    <a:pt x="88" y="310"/>
                  </a:lnTo>
                  <a:lnTo>
                    <a:pt x="81" y="314"/>
                  </a:lnTo>
                  <a:lnTo>
                    <a:pt x="75" y="318"/>
                  </a:lnTo>
                  <a:lnTo>
                    <a:pt x="69" y="323"/>
                  </a:lnTo>
                  <a:lnTo>
                    <a:pt x="65" y="326"/>
                  </a:lnTo>
                  <a:lnTo>
                    <a:pt x="60" y="328"/>
                  </a:lnTo>
                  <a:lnTo>
                    <a:pt x="55" y="331"/>
                  </a:lnTo>
                  <a:lnTo>
                    <a:pt x="48" y="331"/>
                  </a:lnTo>
                  <a:lnTo>
                    <a:pt x="42" y="331"/>
                  </a:lnTo>
                  <a:lnTo>
                    <a:pt x="35" y="328"/>
                  </a:lnTo>
                  <a:lnTo>
                    <a:pt x="30" y="325"/>
                  </a:lnTo>
                  <a:lnTo>
                    <a:pt x="27" y="319"/>
                  </a:lnTo>
                  <a:lnTo>
                    <a:pt x="28" y="312"/>
                  </a:lnTo>
                  <a:lnTo>
                    <a:pt x="33" y="304"/>
                  </a:lnTo>
                  <a:lnTo>
                    <a:pt x="24" y="304"/>
                  </a:lnTo>
                  <a:lnTo>
                    <a:pt x="15" y="302"/>
                  </a:lnTo>
                  <a:lnTo>
                    <a:pt x="9" y="298"/>
                  </a:lnTo>
                  <a:lnTo>
                    <a:pt x="5" y="293"/>
                  </a:lnTo>
                  <a:lnTo>
                    <a:pt x="3" y="287"/>
                  </a:lnTo>
                  <a:lnTo>
                    <a:pt x="5" y="281"/>
                  </a:lnTo>
                  <a:lnTo>
                    <a:pt x="9" y="274"/>
                  </a:lnTo>
                  <a:lnTo>
                    <a:pt x="17" y="268"/>
                  </a:lnTo>
                  <a:lnTo>
                    <a:pt x="3" y="260"/>
                  </a:lnTo>
                  <a:lnTo>
                    <a:pt x="0" y="250"/>
                  </a:lnTo>
                  <a:lnTo>
                    <a:pt x="7" y="241"/>
                  </a:lnTo>
                  <a:lnTo>
                    <a:pt x="21" y="233"/>
                  </a:lnTo>
                  <a:lnTo>
                    <a:pt x="28" y="229"/>
                  </a:lnTo>
                  <a:lnTo>
                    <a:pt x="36" y="224"/>
                  </a:lnTo>
                  <a:lnTo>
                    <a:pt x="43" y="221"/>
                  </a:lnTo>
                  <a:lnTo>
                    <a:pt x="51" y="216"/>
                  </a:lnTo>
                  <a:lnTo>
                    <a:pt x="56" y="212"/>
                  </a:lnTo>
                  <a:lnTo>
                    <a:pt x="63" y="208"/>
                  </a:lnTo>
                  <a:lnTo>
                    <a:pt x="68" y="205"/>
                  </a:lnTo>
                  <a:lnTo>
                    <a:pt x="73" y="201"/>
                  </a:lnTo>
                  <a:lnTo>
                    <a:pt x="71" y="162"/>
                  </a:lnTo>
                  <a:lnTo>
                    <a:pt x="65" y="159"/>
                  </a:lnTo>
                  <a:lnTo>
                    <a:pt x="58" y="155"/>
                  </a:lnTo>
                  <a:lnTo>
                    <a:pt x="51" y="152"/>
                  </a:lnTo>
                  <a:lnTo>
                    <a:pt x="44" y="148"/>
                  </a:lnTo>
                  <a:lnTo>
                    <a:pt x="37" y="146"/>
                  </a:lnTo>
                  <a:lnTo>
                    <a:pt x="30" y="144"/>
                  </a:lnTo>
                  <a:lnTo>
                    <a:pt x="24" y="141"/>
                  </a:lnTo>
                  <a:lnTo>
                    <a:pt x="20" y="139"/>
                  </a:lnTo>
                  <a:lnTo>
                    <a:pt x="12" y="130"/>
                  </a:lnTo>
                  <a:lnTo>
                    <a:pt x="6" y="117"/>
                  </a:lnTo>
                  <a:lnTo>
                    <a:pt x="9" y="106"/>
                  </a:lnTo>
                  <a:lnTo>
                    <a:pt x="25" y="103"/>
                  </a:lnTo>
                  <a:lnTo>
                    <a:pt x="21" y="95"/>
                  </a:lnTo>
                  <a:lnTo>
                    <a:pt x="17" y="87"/>
                  </a:lnTo>
                  <a:lnTo>
                    <a:pt x="17" y="79"/>
                  </a:lnTo>
                  <a:lnTo>
                    <a:pt x="20" y="73"/>
                  </a:lnTo>
                  <a:lnTo>
                    <a:pt x="24" y="69"/>
                  </a:lnTo>
                  <a:lnTo>
                    <a:pt x="30" y="65"/>
                  </a:lnTo>
                  <a:lnTo>
                    <a:pt x="38" y="65"/>
                  </a:lnTo>
                  <a:lnTo>
                    <a:pt x="48" y="69"/>
                  </a:lnTo>
                  <a:lnTo>
                    <a:pt x="47" y="60"/>
                  </a:lnTo>
                  <a:lnTo>
                    <a:pt x="48" y="53"/>
                  </a:lnTo>
                  <a:lnTo>
                    <a:pt x="52" y="47"/>
                  </a:lnTo>
                  <a:lnTo>
                    <a:pt x="55" y="43"/>
                  </a:lnTo>
                  <a:lnTo>
                    <a:pt x="61" y="42"/>
                  </a:lnTo>
                  <a:lnTo>
                    <a:pt x="67" y="43"/>
                  </a:lnTo>
                  <a:lnTo>
                    <a:pt x="74" y="47"/>
                  </a:lnTo>
                  <a:lnTo>
                    <a:pt x="81" y="53"/>
                  </a:lnTo>
                  <a:lnTo>
                    <a:pt x="86" y="58"/>
                  </a:lnTo>
                  <a:lnTo>
                    <a:pt x="93" y="63"/>
                  </a:lnTo>
                  <a:lnTo>
                    <a:pt x="100" y="69"/>
                  </a:lnTo>
                  <a:lnTo>
                    <a:pt x="108" y="73"/>
                  </a:lnTo>
                  <a:lnTo>
                    <a:pt x="115" y="78"/>
                  </a:lnTo>
                  <a:lnTo>
                    <a:pt x="121" y="83"/>
                  </a:lnTo>
                  <a:lnTo>
                    <a:pt x="127" y="86"/>
                  </a:lnTo>
                  <a:lnTo>
                    <a:pt x="130" y="90"/>
                  </a:lnTo>
                  <a:lnTo>
                    <a:pt x="156" y="84"/>
                  </a:lnTo>
                  <a:lnTo>
                    <a:pt x="157" y="69"/>
                  </a:lnTo>
                  <a:lnTo>
                    <a:pt x="157" y="53"/>
                  </a:lnTo>
                  <a:lnTo>
                    <a:pt x="156" y="39"/>
                  </a:lnTo>
                  <a:lnTo>
                    <a:pt x="156" y="27"/>
                  </a:lnTo>
                  <a:lnTo>
                    <a:pt x="157" y="22"/>
                  </a:lnTo>
                  <a:lnTo>
                    <a:pt x="160" y="16"/>
                  </a:lnTo>
                  <a:lnTo>
                    <a:pt x="164" y="10"/>
                  </a:lnTo>
                  <a:lnTo>
                    <a:pt x="169" y="5"/>
                  </a:lnTo>
                  <a:lnTo>
                    <a:pt x="175" y="3"/>
                  </a:lnTo>
                  <a:lnTo>
                    <a:pt x="181" y="4"/>
                  </a:lnTo>
                  <a:lnTo>
                    <a:pt x="186" y="9"/>
                  </a:lnTo>
                  <a:lnTo>
                    <a:pt x="190" y="18"/>
                  </a:lnTo>
                  <a:lnTo>
                    <a:pt x="196" y="10"/>
                  </a:lnTo>
                  <a:lnTo>
                    <a:pt x="202" y="4"/>
                  </a:lnTo>
                  <a:lnTo>
                    <a:pt x="209" y="1"/>
                  </a:lnTo>
                  <a:lnTo>
                    <a:pt x="216" y="0"/>
                  </a:lnTo>
                  <a:lnTo>
                    <a:pt x="221" y="2"/>
                  </a:lnTo>
                  <a:lnTo>
                    <a:pt x="226" y="7"/>
                  </a:lnTo>
                  <a:lnTo>
                    <a:pt x="229" y="13"/>
                  </a:lnTo>
                  <a:lnTo>
                    <a:pt x="231" y="24"/>
                  </a:lnTo>
                  <a:lnTo>
                    <a:pt x="244" y="17"/>
                  </a:lnTo>
                  <a:lnTo>
                    <a:pt x="254" y="19"/>
                  </a:lnTo>
                  <a:lnTo>
                    <a:pt x="258" y="28"/>
                  </a:lnTo>
                  <a:lnTo>
                    <a:pt x="258" y="46"/>
                  </a:lnTo>
                  <a:lnTo>
                    <a:pt x="257" y="61"/>
                  </a:lnTo>
                  <a:lnTo>
                    <a:pt x="256" y="73"/>
                  </a:lnTo>
                  <a:lnTo>
                    <a:pt x="255" y="85"/>
                  </a:lnTo>
                  <a:lnTo>
                    <a:pt x="254" y="96"/>
                  </a:lnTo>
                  <a:lnTo>
                    <a:pt x="278" y="106"/>
                  </a:lnTo>
                  <a:lnTo>
                    <a:pt x="285" y="102"/>
                  </a:lnTo>
                  <a:lnTo>
                    <a:pt x="292" y="99"/>
                  </a:lnTo>
                  <a:lnTo>
                    <a:pt x="299" y="95"/>
                  </a:lnTo>
                  <a:lnTo>
                    <a:pt x="305" y="91"/>
                  </a:lnTo>
                  <a:lnTo>
                    <a:pt x="311" y="87"/>
                  </a:lnTo>
                  <a:lnTo>
                    <a:pt x="317" y="84"/>
                  </a:lnTo>
                  <a:lnTo>
                    <a:pt x="323" y="80"/>
                  </a:lnTo>
                  <a:lnTo>
                    <a:pt x="327" y="77"/>
                  </a:lnTo>
                  <a:lnTo>
                    <a:pt x="332" y="76"/>
                  </a:lnTo>
                  <a:lnTo>
                    <a:pt x="339" y="76"/>
                  </a:lnTo>
                  <a:lnTo>
                    <a:pt x="346" y="76"/>
                  </a:lnTo>
                  <a:lnTo>
                    <a:pt x="352" y="79"/>
                  </a:lnTo>
                  <a:lnTo>
                    <a:pt x="357" y="83"/>
                  </a:lnTo>
                  <a:lnTo>
                    <a:pt x="358" y="87"/>
                  </a:lnTo>
                  <a:lnTo>
                    <a:pt x="357" y="94"/>
                  </a:lnTo>
                  <a:lnTo>
                    <a:pt x="352" y="102"/>
                  </a:lnTo>
                  <a:lnTo>
                    <a:pt x="362" y="103"/>
                  </a:lnTo>
                  <a:lnTo>
                    <a:pt x="370" y="106"/>
                  </a:lnTo>
                  <a:lnTo>
                    <a:pt x="376" y="110"/>
                  </a:lnTo>
                  <a:lnTo>
                    <a:pt x="380" y="115"/>
                  </a:lnTo>
                  <a:lnTo>
                    <a:pt x="382" y="122"/>
                  </a:lnTo>
                  <a:lnTo>
                    <a:pt x="380" y="129"/>
                  </a:lnTo>
                  <a:lnTo>
                    <a:pt x="375" y="135"/>
                  </a:lnTo>
                  <a:lnTo>
                    <a:pt x="367" y="141"/>
                  </a:lnTo>
                  <a:lnTo>
                    <a:pt x="379" y="151"/>
                  </a:lnTo>
                  <a:lnTo>
                    <a:pt x="383" y="159"/>
                  </a:lnTo>
                  <a:lnTo>
                    <a:pt x="376" y="168"/>
                  </a:lnTo>
                  <a:lnTo>
                    <a:pt x="362" y="177"/>
                  </a:lnTo>
                  <a:lnTo>
                    <a:pt x="355" y="181"/>
                  </a:lnTo>
                  <a:lnTo>
                    <a:pt x="348" y="183"/>
                  </a:lnTo>
                  <a:lnTo>
                    <a:pt x="341" y="186"/>
                  </a:lnTo>
                  <a:lnTo>
                    <a:pt x="335" y="190"/>
                  </a:lnTo>
                  <a:lnTo>
                    <a:pt x="330" y="192"/>
                  </a:lnTo>
                  <a:lnTo>
                    <a:pt x="324" y="195"/>
                  </a:lnTo>
                  <a:lnTo>
                    <a:pt x="319" y="196"/>
                  </a:lnTo>
                  <a:lnTo>
                    <a:pt x="316" y="197"/>
                  </a:lnTo>
                  <a:lnTo>
                    <a:pt x="327" y="220"/>
                  </a:lnTo>
                  <a:lnTo>
                    <a:pt x="333" y="224"/>
                  </a:lnTo>
                  <a:lnTo>
                    <a:pt x="340" y="228"/>
                  </a:lnTo>
                  <a:lnTo>
                    <a:pt x="347" y="231"/>
                  </a:lnTo>
                  <a:lnTo>
                    <a:pt x="354" y="235"/>
                  </a:lnTo>
                  <a:lnTo>
                    <a:pt x="360" y="237"/>
                  </a:lnTo>
                  <a:lnTo>
                    <a:pt x="367" y="241"/>
                  </a:lnTo>
                  <a:lnTo>
                    <a:pt x="372" y="243"/>
                  </a:lnTo>
                  <a:lnTo>
                    <a:pt x="377" y="245"/>
                  </a:lnTo>
                  <a:lnTo>
                    <a:pt x="385" y="253"/>
                  </a:lnTo>
                  <a:lnTo>
                    <a:pt x="390" y="267"/>
                  </a:lnTo>
                  <a:lnTo>
                    <a:pt x="386" y="278"/>
                  </a:lnTo>
                  <a:lnTo>
                    <a:pt x="370" y="280"/>
                  </a:lnTo>
                  <a:lnTo>
                    <a:pt x="375" y="288"/>
                  </a:lnTo>
                  <a:lnTo>
                    <a:pt x="377" y="296"/>
                  </a:lnTo>
                  <a:lnTo>
                    <a:pt x="377" y="304"/>
                  </a:lnTo>
                  <a:lnTo>
                    <a:pt x="375" y="310"/>
                  </a:lnTo>
                  <a:lnTo>
                    <a:pt x="370" y="314"/>
                  </a:lnTo>
                  <a:lnTo>
                    <a:pt x="363" y="317"/>
                  </a:lnTo>
                  <a:lnTo>
                    <a:pt x="355" y="316"/>
                  </a:lnTo>
                  <a:lnTo>
                    <a:pt x="345" y="312"/>
                  </a:lnTo>
                  <a:lnTo>
                    <a:pt x="346" y="321"/>
                  </a:lnTo>
                  <a:lnTo>
                    <a:pt x="345" y="329"/>
                  </a:lnTo>
                  <a:lnTo>
                    <a:pt x="341" y="334"/>
                  </a:lnTo>
                  <a:lnTo>
                    <a:pt x="338" y="338"/>
                  </a:lnTo>
                  <a:lnTo>
                    <a:pt x="332" y="339"/>
                  </a:lnTo>
                  <a:lnTo>
                    <a:pt x="326" y="338"/>
                  </a:lnTo>
                  <a:lnTo>
                    <a:pt x="319" y="333"/>
                  </a:lnTo>
                  <a:lnTo>
                    <a:pt x="312" y="327"/>
                  </a:lnTo>
                  <a:lnTo>
                    <a:pt x="307" y="323"/>
                  </a:lnTo>
                  <a:lnTo>
                    <a:pt x="301" y="318"/>
                  </a:lnTo>
                  <a:lnTo>
                    <a:pt x="294" y="314"/>
                  </a:lnTo>
                  <a:lnTo>
                    <a:pt x="287" y="312"/>
                  </a:lnTo>
                  <a:lnTo>
                    <a:pt x="280" y="309"/>
                  </a:lnTo>
                  <a:lnTo>
                    <a:pt x="274" y="306"/>
                  </a:lnTo>
                  <a:lnTo>
                    <a:pt x="270" y="304"/>
                  </a:lnTo>
                  <a:lnTo>
                    <a:pt x="266" y="302"/>
                  </a:lnTo>
                  <a:lnTo>
                    <a:pt x="236" y="316"/>
                  </a:lnTo>
                  <a:lnTo>
                    <a:pt x="235" y="331"/>
                  </a:lnTo>
                  <a:lnTo>
                    <a:pt x="236" y="346"/>
                  </a:lnTo>
                  <a:lnTo>
                    <a:pt x="239" y="361"/>
                  </a:lnTo>
                  <a:lnTo>
                    <a:pt x="240" y="372"/>
                  </a:lnTo>
                  <a:lnTo>
                    <a:pt x="239" y="377"/>
                  </a:lnTo>
                  <a:lnTo>
                    <a:pt x="236" y="382"/>
                  </a:lnTo>
                  <a:lnTo>
                    <a:pt x="232" y="388"/>
                  </a:lnTo>
                  <a:lnTo>
                    <a:pt x="227" y="393"/>
                  </a:lnTo>
                  <a:lnTo>
                    <a:pt x="221" y="396"/>
                  </a:lnTo>
                  <a:lnTo>
                    <a:pt x="216" y="395"/>
                  </a:lnTo>
                  <a:lnTo>
                    <a:pt x="210" y="392"/>
                  </a:lnTo>
                  <a:lnTo>
                    <a:pt x="205" y="382"/>
                  </a:lnTo>
                  <a:lnTo>
                    <a:pt x="201" y="392"/>
                  </a:lnTo>
                  <a:lnTo>
                    <a:pt x="195" y="397"/>
                  </a:lnTo>
                  <a:lnTo>
                    <a:pt x="188" y="401"/>
                  </a:lnTo>
                  <a:lnTo>
                    <a:pt x="182" y="402"/>
                  </a:lnTo>
                  <a:lnTo>
                    <a:pt x="175" y="401"/>
                  </a:lnTo>
                  <a:lnTo>
                    <a:pt x="171" y="396"/>
                  </a:lnTo>
                  <a:lnTo>
                    <a:pt x="166" y="389"/>
                  </a:lnTo>
                  <a:lnTo>
                    <a:pt x="165" y="379"/>
                  </a:lnTo>
                  <a:lnTo>
                    <a:pt x="157" y="384"/>
                  </a:lnTo>
                  <a:lnTo>
                    <a:pt x="150" y="386"/>
                  </a:lnTo>
                  <a:lnTo>
                    <a:pt x="144" y="386"/>
                  </a:lnTo>
                  <a:lnTo>
                    <a:pt x="139" y="384"/>
                  </a:lnTo>
                  <a:lnTo>
                    <a:pt x="136" y="380"/>
                  </a:lnTo>
                  <a:lnTo>
                    <a:pt x="134" y="374"/>
                  </a:lnTo>
                  <a:lnTo>
                    <a:pt x="134" y="367"/>
                  </a:lnTo>
                  <a:lnTo>
                    <a:pt x="135" y="358"/>
                  </a:lnTo>
                  <a:lnTo>
                    <a:pt x="137" y="344"/>
                  </a:lnTo>
                  <a:lnTo>
                    <a:pt x="135" y="331"/>
                  </a:lnTo>
                  <a:lnTo>
                    <a:pt x="133" y="320"/>
                  </a:lnTo>
                  <a:lnTo>
                    <a:pt x="133" y="311"/>
                  </a:lnTo>
                  <a:lnTo>
                    <a:pt x="107" y="298"/>
                  </a:lnTo>
                  <a:close/>
                </a:path>
              </a:pathLst>
            </a:custGeom>
            <a:gradFill rotWithShape="0">
              <a:gsLst>
                <a:gs pos="0">
                  <a:schemeClr val="hlink"/>
                </a:gs>
                <a:gs pos="100000">
                  <a:srgbClr val="333399"/>
                </a:gs>
              </a:gsLst>
              <a:path path="rect">
                <a:fillToRect l="50000" t="50000" r="50000" b="50000"/>
              </a:path>
            </a:gra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fr-FR"/>
            </a:p>
          </p:txBody>
        </p:sp>
      </p:grpSp>
      <p:pic>
        <p:nvPicPr>
          <p:cNvPr id="147554" name="Picture 98" descr="BD20052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305300"/>
            <a:ext cx="2362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555" name="Text Box 99"/>
          <p:cNvSpPr txBox="1">
            <a:spLocks noChangeArrowheads="1"/>
          </p:cNvSpPr>
          <p:nvPr/>
        </p:nvSpPr>
        <p:spPr bwMode="auto">
          <a:xfrm>
            <a:off x="1676401" y="3903663"/>
            <a:ext cx="2347117"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FR" altLang="x-none" b="1" dirty="0">
                <a:solidFill>
                  <a:srgbClr val="FF0000"/>
                </a:solidFill>
                <a:effectLst>
                  <a:outerShdw blurRad="38100" dist="38100" dir="2700000" algn="tl">
                    <a:srgbClr val="C0C0C0"/>
                  </a:outerShdw>
                </a:effectLst>
                <a:latin typeface="+mj-lt"/>
              </a:rPr>
              <a:t>MEDICAMENTS</a:t>
            </a:r>
          </a:p>
        </p:txBody>
      </p:sp>
      <p:sp>
        <p:nvSpPr>
          <p:cNvPr id="147556" name="Text Box 100"/>
          <p:cNvSpPr txBox="1">
            <a:spLocks noChangeArrowheads="1"/>
          </p:cNvSpPr>
          <p:nvPr/>
        </p:nvSpPr>
        <p:spPr bwMode="auto">
          <a:xfrm>
            <a:off x="8782537" y="2644610"/>
            <a:ext cx="2585964"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FR" altLang="x-none" b="1" dirty="0">
                <a:effectLst>
                  <a:outerShdw blurRad="38100" dist="38100" dir="2700000" algn="tl">
                    <a:srgbClr val="C0C0C0"/>
                  </a:outerShdw>
                </a:effectLst>
                <a:latin typeface="+mj-lt"/>
              </a:rPr>
              <a:t>SURPOPULATION</a:t>
            </a:r>
          </a:p>
        </p:txBody>
      </p:sp>
      <p:sp>
        <p:nvSpPr>
          <p:cNvPr id="147557" name="Rectangle 101"/>
          <p:cNvSpPr>
            <a:spLocks noChangeArrowheads="1"/>
          </p:cNvSpPr>
          <p:nvPr/>
        </p:nvSpPr>
        <p:spPr bwMode="auto">
          <a:xfrm>
            <a:off x="5530851" y="1679575"/>
            <a:ext cx="849913"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FR" altLang="x-none" sz="1800" b="1" dirty="0">
                <a:solidFill>
                  <a:srgbClr val="0033CC"/>
                </a:solidFill>
                <a:effectLst>
                  <a:outerShdw blurRad="38100" dist="38100" dir="2700000" algn="tl">
                    <a:srgbClr val="C0C0C0"/>
                  </a:outerShdw>
                </a:effectLst>
                <a:latin typeface="+mj-lt"/>
              </a:rPr>
              <a:t>FROID</a:t>
            </a:r>
          </a:p>
        </p:txBody>
      </p:sp>
      <p:sp>
        <p:nvSpPr>
          <p:cNvPr id="147558" name="WordArt 102"/>
          <p:cNvSpPr>
            <a:spLocks noChangeArrowheads="1" noChangeShapeType="1" noTextEdit="1"/>
          </p:cNvSpPr>
          <p:nvPr/>
        </p:nvSpPr>
        <p:spPr bwMode="auto">
          <a:xfrm rot="5400000">
            <a:off x="3306763" y="2636838"/>
            <a:ext cx="2441575" cy="977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fontAlgn="auto"/>
            <a:r>
              <a:rPr lang="mr-IN" sz="2000" kern="10" spc="-100" dirty="0">
                <a:gradFill rotWithShape="1">
                  <a:gsLst>
                    <a:gs pos="0">
                      <a:schemeClr val="accent2"/>
                    </a:gs>
                    <a:gs pos="50000">
                      <a:srgbClr val="FF0000"/>
                    </a:gs>
                    <a:gs pos="100000">
                      <a:schemeClr val="accent2"/>
                    </a:gs>
                  </a:gsLst>
                  <a:lin ang="2700000" scaled="1"/>
                </a:gradFill>
                <a:effectLst>
                  <a:outerShdw blurRad="63500" dist="99190" dir="7788334" algn="ctr" rotWithShape="0">
                    <a:srgbClr val="000080">
                      <a:alpha val="74997"/>
                    </a:srgbClr>
                  </a:outerShdw>
                </a:effectLst>
                <a:latin typeface="Arial Black" charset="0"/>
                <a:ea typeface="Arial Black" charset="0"/>
                <a:cs typeface="Arial Black" charset="0"/>
              </a:rPr>
              <a:t>          </a:t>
            </a:r>
            <a:endParaRPr lang="fr-FR" sz="2000" kern="10" spc="-100" dirty="0">
              <a:gradFill rotWithShape="1">
                <a:gsLst>
                  <a:gs pos="0">
                    <a:schemeClr val="accent2"/>
                  </a:gs>
                  <a:gs pos="50000">
                    <a:srgbClr val="FF0000"/>
                  </a:gs>
                  <a:gs pos="100000">
                    <a:schemeClr val="accent2"/>
                  </a:gs>
                </a:gsLst>
                <a:lin ang="2700000" scaled="1"/>
              </a:gradFill>
              <a:effectLst>
                <a:outerShdw blurRad="63500" dist="99190" dir="7788334" algn="ctr" rotWithShape="0">
                  <a:srgbClr val="000080">
                    <a:alpha val="74997"/>
                  </a:srgbClr>
                </a:outerShdw>
              </a:effectLst>
              <a:latin typeface="Arial Black" charset="0"/>
              <a:ea typeface="Arial Black" charset="0"/>
              <a:cs typeface="Arial Black" charset="0"/>
            </a:endParaRPr>
          </a:p>
        </p:txBody>
      </p:sp>
      <p:sp>
        <p:nvSpPr>
          <p:cNvPr id="147559" name="Text Box 103"/>
          <p:cNvSpPr txBox="1">
            <a:spLocks noChangeArrowheads="1"/>
          </p:cNvSpPr>
          <p:nvPr/>
        </p:nvSpPr>
        <p:spPr bwMode="auto">
          <a:xfrm>
            <a:off x="471268" y="1939646"/>
            <a:ext cx="56007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CH" altLang="x-none" sz="2800" dirty="0">
                <a:solidFill>
                  <a:schemeClr val="accent1">
                    <a:lumMod val="60000"/>
                    <a:lumOff val="40000"/>
                  </a:schemeClr>
                </a:solidFill>
                <a:effectLst>
                  <a:outerShdw blurRad="38100" dist="38100" dir="2700000" algn="tl">
                    <a:srgbClr val="C0C0C0"/>
                  </a:outerShdw>
                </a:effectLst>
                <a:latin typeface="+mj-lt"/>
              </a:rPr>
              <a:t>Expériences de SEYLE (1936)</a:t>
            </a:r>
            <a:endParaRPr lang="fr-FR" altLang="x-none" sz="2800" dirty="0">
              <a:solidFill>
                <a:schemeClr val="accent1">
                  <a:lumMod val="60000"/>
                  <a:lumOff val="40000"/>
                </a:schemeClr>
              </a:solidFill>
              <a:effectLst>
                <a:outerShdw blurRad="38100" dist="38100" dir="2700000" algn="tl">
                  <a:srgbClr val="C0C0C0"/>
                </a:outerShdw>
              </a:effectLst>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par>
                          <p:cTn id="8" fill="hold" nodeType="afterGroup">
                            <p:stCondLst>
                              <p:cond delay="1500"/>
                            </p:stCondLst>
                            <p:childTnLst>
                              <p:par>
                                <p:cTn id="9" presetID="18" presetClass="entr" presetSubtype="6" fill="hold" grpId="0" nodeType="afterEffect">
                                  <p:stCondLst>
                                    <p:cond delay="1000"/>
                                  </p:stCondLst>
                                  <p:childTnLst>
                                    <p:set>
                                      <p:cBhvr>
                                        <p:cTn id="10" dur="1" fill="hold">
                                          <p:stCondLst>
                                            <p:cond delay="0"/>
                                          </p:stCondLst>
                                        </p:cTn>
                                        <p:tgtEl>
                                          <p:spTgt spid="147558"/>
                                        </p:tgtEl>
                                        <p:attrNameLst>
                                          <p:attrName>style.visibility</p:attrName>
                                        </p:attrNameLst>
                                      </p:cBhvr>
                                      <p:to>
                                        <p:strVal val="visible"/>
                                      </p:to>
                                    </p:set>
                                    <p:animEffect transition="in" filter="strips(downRight)">
                                      <p:cBhvr>
                                        <p:cTn id="11" dur="500"/>
                                        <p:tgtEl>
                                          <p:spTgt spid="147558"/>
                                        </p:tgtEl>
                                      </p:cBhvr>
                                    </p:animEffect>
                                  </p:childTnLst>
                                </p:cTn>
                              </p:par>
                            </p:childTnLst>
                          </p:cTn>
                        </p:par>
                        <p:par>
                          <p:cTn id="12" fill="hold" nodeType="afterGroup">
                            <p:stCondLst>
                              <p:cond delay="3000"/>
                            </p:stCondLst>
                            <p:childTnLst>
                              <p:par>
                                <p:cTn id="13" presetID="22" presetClass="entr" presetSubtype="1" fill="hold" grpId="0" nodeType="afterEffect">
                                  <p:stCondLst>
                                    <p:cond delay="2000"/>
                                  </p:stCondLst>
                                  <p:iterate type="lt">
                                    <p:tmPct val="100000"/>
                                  </p:iterate>
                                  <p:childTnLst>
                                    <p:set>
                                      <p:cBhvr>
                                        <p:cTn id="14" dur="1" fill="hold">
                                          <p:stCondLst>
                                            <p:cond delay="0"/>
                                          </p:stCondLst>
                                        </p:cTn>
                                        <p:tgtEl>
                                          <p:spTgt spid="147555"/>
                                        </p:tgtEl>
                                        <p:attrNameLst>
                                          <p:attrName>style.visibility</p:attrName>
                                        </p:attrNameLst>
                                      </p:cBhvr>
                                      <p:to>
                                        <p:strVal val="visible"/>
                                      </p:to>
                                    </p:set>
                                    <p:animEffect transition="in" filter="wipe(up)">
                                      <p:cBhvr>
                                        <p:cTn id="15" dur="75"/>
                                        <p:tgtEl>
                                          <p:spTgt spid="147555"/>
                                        </p:tgtEl>
                                      </p:cBhvr>
                                    </p:animEffect>
                                  </p:childTnLst>
                                </p:cTn>
                              </p:par>
                            </p:childTnLst>
                          </p:cTn>
                        </p:par>
                        <p:par>
                          <p:cTn id="16" fill="hold" nodeType="afterGroup">
                            <p:stCondLst>
                              <p:cond delay="5825"/>
                            </p:stCondLst>
                            <p:childTnLst>
                              <p:par>
                                <p:cTn id="17" presetID="4" presetClass="entr" presetSubtype="32" fill="hold" nodeType="afterEffect">
                                  <p:stCondLst>
                                    <p:cond delay="0"/>
                                  </p:stCondLst>
                                  <p:childTnLst>
                                    <p:set>
                                      <p:cBhvr>
                                        <p:cTn id="18" dur="1" fill="hold">
                                          <p:stCondLst>
                                            <p:cond delay="0"/>
                                          </p:stCondLst>
                                        </p:cTn>
                                        <p:tgtEl>
                                          <p:spTgt spid="147554"/>
                                        </p:tgtEl>
                                        <p:attrNameLst>
                                          <p:attrName>style.visibility</p:attrName>
                                        </p:attrNameLst>
                                      </p:cBhvr>
                                      <p:to>
                                        <p:strVal val="visible"/>
                                      </p:to>
                                    </p:set>
                                    <p:animEffect transition="in" filter="box(out)">
                                      <p:cBhvr>
                                        <p:cTn id="19" dur="500"/>
                                        <p:tgtEl>
                                          <p:spTgt spid="147554"/>
                                        </p:tgtEl>
                                      </p:cBhvr>
                                    </p:animEffect>
                                  </p:childTnLst>
                                </p:cTn>
                              </p:par>
                            </p:childTnLst>
                          </p:cTn>
                        </p:par>
                        <p:par>
                          <p:cTn id="20" fill="hold" nodeType="afterGroup">
                            <p:stCondLst>
                              <p:cond delay="6325"/>
                            </p:stCondLst>
                            <p:childTnLst>
                              <p:par>
                                <p:cTn id="21" presetID="22" presetClass="entr" presetSubtype="1" fill="hold" grpId="0" nodeType="afterEffect">
                                  <p:stCondLst>
                                    <p:cond delay="2000"/>
                                  </p:stCondLst>
                                  <p:iterate type="lt">
                                    <p:tmPct val="100000"/>
                                  </p:iterate>
                                  <p:childTnLst>
                                    <p:set>
                                      <p:cBhvr>
                                        <p:cTn id="22" dur="1" fill="hold">
                                          <p:stCondLst>
                                            <p:cond delay="0"/>
                                          </p:stCondLst>
                                        </p:cTn>
                                        <p:tgtEl>
                                          <p:spTgt spid="147557"/>
                                        </p:tgtEl>
                                        <p:attrNameLst>
                                          <p:attrName>style.visibility</p:attrName>
                                        </p:attrNameLst>
                                      </p:cBhvr>
                                      <p:to>
                                        <p:strVal val="visible"/>
                                      </p:to>
                                    </p:set>
                                    <p:animEffect transition="in" filter="wipe(up)">
                                      <p:cBhvr>
                                        <p:cTn id="23" dur="75"/>
                                        <p:tgtEl>
                                          <p:spTgt spid="147557"/>
                                        </p:tgtEl>
                                      </p:cBhvr>
                                    </p:animEffect>
                                  </p:childTnLst>
                                </p:cTn>
                              </p:par>
                            </p:childTnLst>
                          </p:cTn>
                        </p:par>
                        <p:par>
                          <p:cTn id="24" fill="hold" nodeType="afterGroup">
                            <p:stCondLst>
                              <p:cond delay="8700"/>
                            </p:stCondLst>
                            <p:childTnLst>
                              <p:par>
                                <p:cTn id="25" presetID="4" presetClass="entr" presetSubtype="32"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out)">
                                      <p:cBhvr>
                                        <p:cTn id="27" dur="500"/>
                                        <p:tgtEl>
                                          <p:spTgt spid="11"/>
                                        </p:tgtEl>
                                      </p:cBhvr>
                                    </p:animEffect>
                                  </p:childTnLst>
                                </p:cTn>
                              </p:par>
                            </p:childTnLst>
                          </p:cTn>
                        </p:par>
                        <p:par>
                          <p:cTn id="28" fill="hold" nodeType="afterGroup">
                            <p:stCondLst>
                              <p:cond delay="9200"/>
                            </p:stCondLst>
                            <p:childTnLst>
                              <p:par>
                                <p:cTn id="29" presetID="22" presetClass="entr" presetSubtype="1" fill="hold" grpId="0" nodeType="afterEffect">
                                  <p:stCondLst>
                                    <p:cond delay="2000"/>
                                  </p:stCondLst>
                                  <p:iterate type="lt">
                                    <p:tmPct val="100000"/>
                                  </p:iterate>
                                  <p:childTnLst>
                                    <p:set>
                                      <p:cBhvr>
                                        <p:cTn id="30" dur="1" fill="hold">
                                          <p:stCondLst>
                                            <p:cond delay="0"/>
                                          </p:stCondLst>
                                        </p:cTn>
                                        <p:tgtEl>
                                          <p:spTgt spid="147556"/>
                                        </p:tgtEl>
                                        <p:attrNameLst>
                                          <p:attrName>style.visibility</p:attrName>
                                        </p:attrNameLst>
                                      </p:cBhvr>
                                      <p:to>
                                        <p:strVal val="visible"/>
                                      </p:to>
                                    </p:set>
                                    <p:animEffect transition="in" filter="wipe(up)">
                                      <p:cBhvr>
                                        <p:cTn id="31" dur="75"/>
                                        <p:tgtEl>
                                          <p:spTgt spid="147556"/>
                                        </p:tgtEl>
                                      </p:cBhvr>
                                    </p:animEffect>
                                  </p:childTnLst>
                                </p:cTn>
                              </p:par>
                            </p:childTnLst>
                          </p:cTn>
                        </p:par>
                        <p:par>
                          <p:cTn id="32" fill="hold" nodeType="afterGroup">
                            <p:stCondLst>
                              <p:cond delay="12175"/>
                            </p:stCondLst>
                            <p:childTnLst>
                              <p:par>
                                <p:cTn id="33" presetID="4" presetClass="entr" presetSubtype="32"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out)">
                                      <p:cBhvr>
                                        <p:cTn id="35" dur="500"/>
                                        <p:tgtEl>
                                          <p:spTgt spid="5"/>
                                        </p:tgtEl>
                                      </p:cBhvr>
                                    </p:animEffect>
                                  </p:childTnLst>
                                </p:cTn>
                              </p:par>
                            </p:childTnLst>
                          </p:cTn>
                        </p:par>
                        <p:par>
                          <p:cTn id="36" fill="hold" nodeType="afterGroup">
                            <p:stCondLst>
                              <p:cond delay="12675"/>
                            </p:stCondLst>
                            <p:childTnLst>
                              <p:par>
                                <p:cTn id="37" presetID="1" presetClass="entr" presetSubtype="0" fill="hold" nodeType="afterEffect">
                                  <p:stCondLst>
                                    <p:cond delay="2000"/>
                                  </p:stCondLst>
                                  <p:childTnLst>
                                    <p:set>
                                      <p:cBhvr>
                                        <p:cTn id="3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55" grpId="0" autoUpdateAnimBg="0"/>
      <p:bldP spid="147556" grpId="0" autoUpdateAnimBg="0"/>
      <p:bldP spid="147557" grpId="0" autoUpdateAnimBg="0"/>
      <p:bldP spid="14755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418010" y="1447800"/>
            <a:ext cx="10021391" cy="1371600"/>
          </a:xfrm>
          <a:prstGeom prst="rect">
            <a:avLst/>
          </a:prstGeom>
          <a:noFill/>
          <a:ln w="9525">
            <a:noFill/>
            <a:miter lim="800000"/>
            <a:headEnd/>
            <a:tailEnd/>
          </a:ln>
          <a:effectLst/>
        </p:spPr>
        <p:txBody>
          <a:bodyPr wrap="square">
            <a:spAutoFit/>
          </a:bodyPr>
          <a:lstStyle>
            <a:lvl1pPr marL="1812925" indent="-1812925"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spcBef>
                <a:spcPct val="50000"/>
              </a:spcBef>
              <a:defRPr/>
            </a:pPr>
            <a:r>
              <a:rPr lang="fr-CH" altLang="x-none" b="1" u="sng" dirty="0">
                <a:solidFill>
                  <a:srgbClr val="000099"/>
                </a:solidFill>
                <a:effectLst>
                  <a:outerShdw blurRad="38100" dist="38100" dir="2700000" algn="tl">
                    <a:srgbClr val="C0C0C0"/>
                  </a:outerShdw>
                </a:effectLst>
                <a:latin typeface="Times New Roman" charset="0"/>
              </a:rPr>
              <a:t>Étymologie</a:t>
            </a:r>
            <a:r>
              <a:rPr lang="fr-CH" altLang="x-none" b="1" dirty="0">
                <a:latin typeface="Times New Roman" charset="0"/>
              </a:rPr>
              <a:t>	</a:t>
            </a:r>
          </a:p>
          <a:p>
            <a:pPr eaLnBrk="1" hangingPunct="1">
              <a:spcBef>
                <a:spcPct val="50000"/>
              </a:spcBef>
              <a:defRPr/>
            </a:pPr>
            <a:r>
              <a:rPr lang="fr-CH" altLang="x-none" sz="2000" b="1" dirty="0">
                <a:solidFill>
                  <a:srgbClr val="CC3300"/>
                </a:solidFill>
                <a:latin typeface="Times New Roman" charset="0"/>
              </a:rPr>
              <a:t>Latin</a:t>
            </a:r>
            <a:r>
              <a:rPr lang="fr-CH" altLang="x-none" sz="2000" b="1" dirty="0">
                <a:latin typeface="Times New Roman" charset="0"/>
              </a:rPr>
              <a:t> – </a:t>
            </a:r>
            <a:r>
              <a:rPr lang="fr-CH" altLang="x-none" sz="2000" b="1" i="1" dirty="0">
                <a:latin typeface="Times New Roman" charset="0"/>
              </a:rPr>
              <a:t>«</a:t>
            </a:r>
            <a:r>
              <a:rPr lang="fr-CH" altLang="x-none" sz="2000" b="1" dirty="0">
                <a:latin typeface="Times New Roman" charset="0"/>
              </a:rPr>
              <a:t> </a:t>
            </a:r>
            <a:r>
              <a:rPr lang="fr-CH" altLang="x-none" sz="2000" b="1" i="1" dirty="0" err="1">
                <a:latin typeface="Times New Roman" charset="0"/>
              </a:rPr>
              <a:t>Stricus</a:t>
            </a:r>
            <a:r>
              <a:rPr lang="fr-CH" altLang="x-none" sz="2000" b="1" i="1" dirty="0">
                <a:latin typeface="Times New Roman" charset="0"/>
              </a:rPr>
              <a:t> » </a:t>
            </a:r>
            <a:r>
              <a:rPr lang="fr-CH" altLang="x-none" sz="2000" b="1" dirty="0">
                <a:latin typeface="Times New Roman" charset="0"/>
                <a:sym typeface="Wingdings" charset="2"/>
              </a:rPr>
              <a:t>- </a:t>
            </a:r>
            <a:r>
              <a:rPr lang="fr-CH" altLang="x-none" sz="2000" b="1" dirty="0">
                <a:latin typeface="Times New Roman" charset="0"/>
              </a:rPr>
              <a:t>serré, pressé</a:t>
            </a:r>
          </a:p>
          <a:p>
            <a:pPr eaLnBrk="1" hangingPunct="1">
              <a:spcBef>
                <a:spcPct val="50000"/>
              </a:spcBef>
              <a:defRPr/>
            </a:pPr>
            <a:r>
              <a:rPr lang="fr-CH" altLang="x-none" sz="2000" b="1" dirty="0">
                <a:solidFill>
                  <a:srgbClr val="CC3300"/>
                </a:solidFill>
                <a:latin typeface="Times New Roman" charset="0"/>
              </a:rPr>
              <a:t>Anglais</a:t>
            </a:r>
            <a:r>
              <a:rPr lang="fr-CH" altLang="x-none" sz="2000" b="1" dirty="0">
                <a:latin typeface="Times New Roman" charset="0"/>
              </a:rPr>
              <a:t> – </a:t>
            </a:r>
            <a:r>
              <a:rPr lang="fr-CH" altLang="x-none" sz="2000" b="1" i="1" dirty="0">
                <a:latin typeface="Times New Roman" charset="0"/>
              </a:rPr>
              <a:t>« Stress »</a:t>
            </a:r>
            <a:r>
              <a:rPr lang="fr-CH" altLang="x-none" sz="2000" b="1" dirty="0">
                <a:latin typeface="Times New Roman" charset="0"/>
              </a:rPr>
              <a:t> </a:t>
            </a:r>
            <a:r>
              <a:rPr lang="fr-CH" altLang="x-none" sz="2000" b="1" dirty="0">
                <a:latin typeface="Times New Roman" charset="0"/>
                <a:sym typeface="Wingdings" charset="2"/>
              </a:rPr>
              <a:t>- </a:t>
            </a:r>
            <a:r>
              <a:rPr lang="fr-CH" altLang="x-none" sz="2000" b="1" dirty="0">
                <a:latin typeface="Times New Roman" charset="0"/>
              </a:rPr>
              <a:t>contrainte, tension</a:t>
            </a:r>
            <a:endParaRPr lang="fr-FR" altLang="x-none" sz="2000" b="1" dirty="0">
              <a:latin typeface="Times New Roman" charset="0"/>
            </a:endParaRPr>
          </a:p>
        </p:txBody>
      </p:sp>
      <p:grpSp>
        <p:nvGrpSpPr>
          <p:cNvPr id="2" name="Group 3"/>
          <p:cNvGrpSpPr>
            <a:grpSpLocks/>
          </p:cNvGrpSpPr>
          <p:nvPr/>
        </p:nvGrpSpPr>
        <p:grpSpPr bwMode="auto">
          <a:xfrm>
            <a:off x="2247900" y="320675"/>
            <a:ext cx="7696200" cy="762000"/>
            <a:chOff x="456" y="202"/>
            <a:chExt cx="4848" cy="480"/>
          </a:xfrm>
        </p:grpSpPr>
        <p:sp>
          <p:nvSpPr>
            <p:cNvPr id="191496" name="AutoShape 4"/>
            <p:cNvSpPr>
              <a:spLocks noChangeArrowheads="1"/>
            </p:cNvSpPr>
            <p:nvPr/>
          </p:nvSpPr>
          <p:spPr bwMode="auto">
            <a:xfrm>
              <a:off x="456" y="202"/>
              <a:ext cx="4848" cy="480"/>
            </a:xfrm>
            <a:prstGeom prst="roundRect">
              <a:avLst>
                <a:gd name="adj" fmla="val 16667"/>
              </a:avLst>
            </a:prstGeom>
            <a:gradFill rotWithShape="0">
              <a:gsLst>
                <a:gs pos="0">
                  <a:srgbClr val="006600"/>
                </a:gs>
                <a:gs pos="50000">
                  <a:srgbClr val="FFFFCC"/>
                </a:gs>
                <a:gs pos="100000">
                  <a:srgbClr val="006600"/>
                </a:gs>
              </a:gsLst>
              <a:lin ang="5400000" scaled="1"/>
            </a:gradFill>
            <a:ln w="9525">
              <a:solidFill>
                <a:schemeClr val="tx1"/>
              </a:solidFill>
              <a:round/>
              <a:headEnd/>
              <a:tailEnd/>
            </a:ln>
          </p:spPr>
          <p:txBody>
            <a:bodyPr wrap="none" anchor="ct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endParaRPr lang="x-none" altLang="x-none" sz="1800">
                <a:solidFill>
                  <a:schemeClr val="tx1"/>
                </a:solidFill>
                <a:latin typeface="Tahoma" charset="0"/>
              </a:endParaRPr>
            </a:p>
          </p:txBody>
        </p:sp>
        <p:sp>
          <p:nvSpPr>
            <p:cNvPr id="148485" name="Text Box 5"/>
            <p:cNvSpPr txBox="1">
              <a:spLocks noChangeArrowheads="1"/>
            </p:cNvSpPr>
            <p:nvPr/>
          </p:nvSpPr>
          <p:spPr bwMode="auto">
            <a:xfrm>
              <a:off x="492" y="279"/>
              <a:ext cx="4776" cy="327"/>
            </a:xfrm>
            <a:prstGeom prst="rect">
              <a:avLst/>
            </a:prstGeom>
            <a:noFill/>
            <a:ln w="9525">
              <a:noFill/>
              <a:miter lim="800000"/>
              <a:headEnd/>
              <a:tailEnd/>
            </a:ln>
            <a:effectLst/>
          </p:spPr>
          <p:txBody>
            <a:bodyPr>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defRPr/>
              </a:pPr>
              <a:r>
                <a:rPr lang="fr-CH" altLang="x-none" sz="2800" b="1">
                  <a:solidFill>
                    <a:srgbClr val="CC3300"/>
                  </a:solidFill>
                  <a:effectLst>
                    <a:outerShdw blurRad="38100" dist="38100" dir="2700000" algn="tl">
                      <a:srgbClr val="C0C0C0"/>
                    </a:outerShdw>
                  </a:effectLst>
                  <a:latin typeface="Times New Roman" charset="0"/>
                </a:rPr>
                <a:t>QUELQUES NOTIONS SUR LE « STRESS »</a:t>
              </a:r>
              <a:endParaRPr lang="fr-FR" altLang="x-none" sz="1200" b="1">
                <a:solidFill>
                  <a:srgbClr val="CC3300"/>
                </a:solidFill>
                <a:effectLst>
                  <a:outerShdw blurRad="38100" dist="38100" dir="2700000" algn="tl">
                    <a:srgbClr val="C0C0C0"/>
                  </a:outerShdw>
                </a:effectLst>
                <a:latin typeface="Times New Roman" charset="0"/>
              </a:endParaRPr>
            </a:p>
          </p:txBody>
        </p:sp>
      </p:grpSp>
      <p:sp>
        <p:nvSpPr>
          <p:cNvPr id="148486" name="Text Box 6"/>
          <p:cNvSpPr txBox="1">
            <a:spLocks noChangeArrowheads="1"/>
          </p:cNvSpPr>
          <p:nvPr/>
        </p:nvSpPr>
        <p:spPr bwMode="auto">
          <a:xfrm>
            <a:off x="4430714" y="5364164"/>
            <a:ext cx="673453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fr-CH" altLang="x-none" dirty="0">
                <a:solidFill>
                  <a:srgbClr val="008000"/>
                </a:solidFill>
                <a:latin typeface="+mj-lt"/>
              </a:rPr>
              <a:t>Syndrome général d</a:t>
            </a:r>
            <a:r>
              <a:rPr lang="fr-CH" altLang="fr-FR" dirty="0">
                <a:solidFill>
                  <a:srgbClr val="008000"/>
                </a:solidFill>
                <a:latin typeface="+mj-lt"/>
              </a:rPr>
              <a:t>’</a:t>
            </a:r>
            <a:r>
              <a:rPr lang="fr-CH" altLang="x-none" dirty="0">
                <a:solidFill>
                  <a:srgbClr val="008000"/>
                </a:solidFill>
                <a:latin typeface="+mj-lt"/>
              </a:rPr>
              <a:t>adaptation</a:t>
            </a:r>
            <a:endParaRPr lang="fr-CH" altLang="x-none" sz="2800" dirty="0">
              <a:solidFill>
                <a:srgbClr val="008000"/>
              </a:solidFill>
              <a:latin typeface="+mj-lt"/>
            </a:endParaRPr>
          </a:p>
          <a:p>
            <a:pPr eaLnBrk="1" hangingPunct="1">
              <a:spcBef>
                <a:spcPct val="0"/>
              </a:spcBef>
              <a:buClrTx/>
              <a:buSzTx/>
              <a:buFontTx/>
              <a:buNone/>
            </a:pPr>
            <a:r>
              <a:rPr lang="fr-CH" altLang="x-none" sz="2800" dirty="0">
                <a:solidFill>
                  <a:schemeClr val="accent2"/>
                </a:solidFill>
                <a:latin typeface="+mj-lt"/>
              </a:rPr>
              <a:t>Absolument indispensable à notre vie</a:t>
            </a:r>
            <a:endParaRPr lang="fr-FR" altLang="x-none" sz="2800" dirty="0">
              <a:solidFill>
                <a:schemeClr val="accent2"/>
              </a:solidFill>
              <a:latin typeface="+mj-lt"/>
            </a:endParaRPr>
          </a:p>
        </p:txBody>
      </p:sp>
      <p:sp>
        <p:nvSpPr>
          <p:cNvPr id="148487" name="Rectangle 7"/>
          <p:cNvSpPr>
            <a:spLocks noChangeArrowheads="1"/>
          </p:cNvSpPr>
          <p:nvPr/>
        </p:nvSpPr>
        <p:spPr bwMode="auto">
          <a:xfrm>
            <a:off x="721520" y="4186775"/>
            <a:ext cx="7418387" cy="1015663"/>
          </a:xfrm>
          <a:prstGeom prst="rect">
            <a:avLst/>
          </a:prstGeom>
          <a:noFill/>
          <a:ln w="9525">
            <a:noFill/>
            <a:miter lim="800000"/>
            <a:headEnd/>
            <a:tailEnd/>
          </a:ln>
          <a:effectLst/>
        </p:spPr>
        <p:txBody>
          <a:bodyPr>
            <a:spAutoFit/>
          </a:bodyPr>
          <a:lstStyle>
            <a:lvl1pPr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spcBef>
                <a:spcPct val="50000"/>
              </a:spcBef>
              <a:defRPr/>
            </a:pPr>
            <a:r>
              <a:rPr lang="fr-CH" altLang="x-none" b="1">
                <a:solidFill>
                  <a:srgbClr val="000099"/>
                </a:solidFill>
                <a:effectLst>
                  <a:outerShdw blurRad="38100" dist="38100" dir="2700000" algn="tl">
                    <a:srgbClr val="C0C0C0"/>
                  </a:outerShdw>
                </a:effectLst>
              </a:rPr>
              <a:t>Élargissement du concept</a:t>
            </a:r>
            <a:r>
              <a:rPr lang="fr-CH" altLang="x-none" b="1">
                <a:solidFill>
                  <a:schemeClr val="accent2"/>
                </a:solidFill>
              </a:rPr>
              <a:t> </a:t>
            </a:r>
          </a:p>
          <a:p>
            <a:pPr eaLnBrk="1" hangingPunct="1">
              <a:spcBef>
                <a:spcPct val="50000"/>
              </a:spcBef>
              <a:defRPr/>
            </a:pPr>
            <a:r>
              <a:rPr lang="fr-CH" altLang="x-none" b="1"/>
              <a:t>Physiologique   </a:t>
            </a:r>
            <a:r>
              <a:rPr lang="fr-CH" altLang="x-none" b="1" i="1">
                <a:effectLst>
                  <a:outerShdw blurRad="38100" dist="38100" dir="2700000" algn="tl">
                    <a:srgbClr val="C0C0C0"/>
                  </a:outerShdw>
                </a:effectLst>
              </a:rPr>
              <a:t>et</a:t>
            </a:r>
            <a:r>
              <a:rPr lang="fr-CH" altLang="x-none" b="1"/>
              <a:t>   Psychologique</a:t>
            </a:r>
          </a:p>
        </p:txBody>
      </p:sp>
      <p:sp>
        <p:nvSpPr>
          <p:cNvPr id="148488" name="Rectangle 8"/>
          <p:cNvSpPr>
            <a:spLocks noChangeArrowheads="1"/>
          </p:cNvSpPr>
          <p:nvPr/>
        </p:nvSpPr>
        <p:spPr bwMode="auto">
          <a:xfrm>
            <a:off x="2640014" y="2971801"/>
            <a:ext cx="7799387" cy="1138773"/>
          </a:xfrm>
          <a:prstGeom prst="rect">
            <a:avLst/>
          </a:prstGeom>
          <a:noFill/>
          <a:ln w="9525">
            <a:noFill/>
            <a:miter lim="800000"/>
            <a:headEnd/>
            <a:tailEnd/>
          </a:ln>
          <a:effectLst/>
        </p:spPr>
        <p:txBody>
          <a:bodyPr>
            <a:spAutoFit/>
          </a:bodyPr>
          <a:lstStyle>
            <a:lvl1pPr marL="1905000" indent="-1905000" eaLnBrk="0" hangingPunct="0">
              <a:defRPr sz="2400">
                <a:solidFill>
                  <a:schemeClr val="tx1"/>
                </a:solidFill>
                <a:latin typeface="Tahoma" charset="0"/>
                <a:ea typeface="ＭＳ Ｐゴシック" charset="-128"/>
              </a:defRPr>
            </a:lvl1pPr>
            <a:lvl2pPr marL="742950" indent="-285750" eaLnBrk="0" hangingPunct="0">
              <a:defRPr sz="2400">
                <a:solidFill>
                  <a:schemeClr val="tx1"/>
                </a:solidFill>
                <a:latin typeface="Tahoma" charset="0"/>
                <a:ea typeface="ＭＳ Ｐゴシック" charset="-128"/>
              </a:defRPr>
            </a:lvl2pPr>
            <a:lvl3pPr marL="1143000" indent="-228600" eaLnBrk="0" hangingPunct="0">
              <a:defRPr sz="2400">
                <a:solidFill>
                  <a:schemeClr val="tx1"/>
                </a:solidFill>
                <a:latin typeface="Tahoma" charset="0"/>
                <a:ea typeface="ＭＳ Ｐゴシック" charset="-128"/>
              </a:defRPr>
            </a:lvl3pPr>
            <a:lvl4pPr marL="1600200" indent="-228600" eaLnBrk="0" hangingPunct="0">
              <a:defRPr sz="2400">
                <a:solidFill>
                  <a:schemeClr val="tx1"/>
                </a:solidFill>
                <a:latin typeface="Tahoma" charset="0"/>
                <a:ea typeface="ＭＳ Ｐゴシック" charset="-128"/>
              </a:defRPr>
            </a:lvl4pPr>
            <a:lvl5pPr marL="2057400" indent="-228600" eaLnBrk="0" hangingPunct="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spcBef>
                <a:spcPct val="50000"/>
              </a:spcBef>
              <a:defRPr/>
            </a:pPr>
            <a:r>
              <a:rPr lang="fr-CH" altLang="x-none" sz="1800" b="1" u="sng" dirty="0">
                <a:solidFill>
                  <a:srgbClr val="000099"/>
                </a:solidFill>
                <a:effectLst>
                  <a:outerShdw blurRad="38100" dist="38100" dir="2700000" algn="tl">
                    <a:srgbClr val="C0C0C0"/>
                  </a:outerShdw>
                </a:effectLst>
              </a:rPr>
              <a:t>Hans SEYLE (1956)</a:t>
            </a:r>
          </a:p>
          <a:p>
            <a:pPr eaLnBrk="1" hangingPunct="1">
              <a:spcBef>
                <a:spcPct val="50000"/>
              </a:spcBef>
              <a:defRPr/>
            </a:pPr>
            <a:r>
              <a:rPr lang="fr-CH" altLang="x-none" sz="2000" b="1" dirty="0"/>
              <a:t>«  Le corps donne la même réponse physiologique à une agression physique »</a:t>
            </a:r>
          </a:p>
        </p:txBody>
      </p:sp>
      <p:sp>
        <p:nvSpPr>
          <p:cNvPr id="148489" name="Rectangle 9"/>
          <p:cNvSpPr>
            <a:spLocks noChangeArrowheads="1"/>
          </p:cNvSpPr>
          <p:nvPr/>
        </p:nvSpPr>
        <p:spPr bwMode="auto">
          <a:xfrm>
            <a:off x="1828800" y="5516563"/>
            <a:ext cx="12875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fr-CH" altLang="x-none" sz="2800" b="1" dirty="0">
                <a:solidFill>
                  <a:srgbClr val="FF0000"/>
                </a:solidFill>
                <a:latin typeface="+mn-lt"/>
              </a:rPr>
              <a:t>STRESS</a:t>
            </a:r>
            <a:endParaRPr lang="fr-FR" altLang="x-none" sz="2800" b="1" dirty="0">
              <a:solidFill>
                <a:srgbClr val="FF0000"/>
              </a:solidFill>
              <a:latin typeface="+mn-lt"/>
            </a:endParaRPr>
          </a:p>
        </p:txBody>
      </p:sp>
      <p:pic>
        <p:nvPicPr>
          <p:cNvPr id="148490" name="Picture 10" descr="BD15354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592764"/>
            <a:ext cx="12192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nodeType="afterGroup">
                            <p:stCondLst>
                              <p:cond delay="1500"/>
                            </p:stCondLst>
                            <p:childTnLst>
                              <p:par>
                                <p:cTn id="9" presetID="17" presetClass="entr" presetSubtype="8" fill="hold" grpId="0" nodeType="afterEffect">
                                  <p:stCondLst>
                                    <p:cond delay="1000"/>
                                  </p:stCondLst>
                                  <p:childTnLst>
                                    <p:set>
                                      <p:cBhvr>
                                        <p:cTn id="10" dur="1" fill="hold">
                                          <p:stCondLst>
                                            <p:cond delay="0"/>
                                          </p:stCondLst>
                                        </p:cTn>
                                        <p:tgtEl>
                                          <p:spTgt spid="148482"/>
                                        </p:tgtEl>
                                        <p:attrNameLst>
                                          <p:attrName>style.visibility</p:attrName>
                                        </p:attrNameLst>
                                      </p:cBhvr>
                                      <p:to>
                                        <p:strVal val="visible"/>
                                      </p:to>
                                    </p:set>
                                    <p:anim calcmode="lin" valueType="num">
                                      <p:cBhvr>
                                        <p:cTn id="11" dur="500" fill="hold"/>
                                        <p:tgtEl>
                                          <p:spTgt spid="148482"/>
                                        </p:tgtEl>
                                        <p:attrNameLst>
                                          <p:attrName>ppt_x</p:attrName>
                                        </p:attrNameLst>
                                      </p:cBhvr>
                                      <p:tavLst>
                                        <p:tav tm="0">
                                          <p:val>
                                            <p:strVal val="#ppt_x-#ppt_w/2"/>
                                          </p:val>
                                        </p:tav>
                                        <p:tav tm="100000">
                                          <p:val>
                                            <p:strVal val="#ppt_x"/>
                                          </p:val>
                                        </p:tav>
                                      </p:tavLst>
                                    </p:anim>
                                    <p:anim calcmode="lin" valueType="num">
                                      <p:cBhvr>
                                        <p:cTn id="12" dur="500" fill="hold"/>
                                        <p:tgtEl>
                                          <p:spTgt spid="148482"/>
                                        </p:tgtEl>
                                        <p:attrNameLst>
                                          <p:attrName>ppt_y</p:attrName>
                                        </p:attrNameLst>
                                      </p:cBhvr>
                                      <p:tavLst>
                                        <p:tav tm="0">
                                          <p:val>
                                            <p:strVal val="#ppt_y"/>
                                          </p:val>
                                        </p:tav>
                                        <p:tav tm="100000">
                                          <p:val>
                                            <p:strVal val="#ppt_y"/>
                                          </p:val>
                                        </p:tav>
                                      </p:tavLst>
                                    </p:anim>
                                    <p:anim calcmode="lin" valueType="num">
                                      <p:cBhvr>
                                        <p:cTn id="13" dur="500" fill="hold"/>
                                        <p:tgtEl>
                                          <p:spTgt spid="148482"/>
                                        </p:tgtEl>
                                        <p:attrNameLst>
                                          <p:attrName>ppt_w</p:attrName>
                                        </p:attrNameLst>
                                      </p:cBhvr>
                                      <p:tavLst>
                                        <p:tav tm="0">
                                          <p:val>
                                            <p:fltVal val="0"/>
                                          </p:val>
                                        </p:tav>
                                        <p:tav tm="100000">
                                          <p:val>
                                            <p:strVal val="#ppt_w"/>
                                          </p:val>
                                        </p:tav>
                                      </p:tavLst>
                                    </p:anim>
                                    <p:anim calcmode="lin" valueType="num">
                                      <p:cBhvr>
                                        <p:cTn id="14" dur="500" fill="hold"/>
                                        <p:tgtEl>
                                          <p:spTgt spid="148482"/>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3000"/>
                            </p:stCondLst>
                            <p:childTnLst>
                              <p:par>
                                <p:cTn id="16" presetID="17" presetClass="entr" presetSubtype="8" fill="hold" grpId="0" nodeType="afterEffect">
                                  <p:stCondLst>
                                    <p:cond delay="3000"/>
                                  </p:stCondLst>
                                  <p:childTnLst>
                                    <p:set>
                                      <p:cBhvr>
                                        <p:cTn id="17" dur="1" fill="hold">
                                          <p:stCondLst>
                                            <p:cond delay="0"/>
                                          </p:stCondLst>
                                        </p:cTn>
                                        <p:tgtEl>
                                          <p:spTgt spid="148488"/>
                                        </p:tgtEl>
                                        <p:attrNameLst>
                                          <p:attrName>style.visibility</p:attrName>
                                        </p:attrNameLst>
                                      </p:cBhvr>
                                      <p:to>
                                        <p:strVal val="visible"/>
                                      </p:to>
                                    </p:set>
                                    <p:anim calcmode="lin" valueType="num">
                                      <p:cBhvr>
                                        <p:cTn id="18" dur="500" fill="hold"/>
                                        <p:tgtEl>
                                          <p:spTgt spid="148488"/>
                                        </p:tgtEl>
                                        <p:attrNameLst>
                                          <p:attrName>ppt_x</p:attrName>
                                        </p:attrNameLst>
                                      </p:cBhvr>
                                      <p:tavLst>
                                        <p:tav tm="0">
                                          <p:val>
                                            <p:strVal val="#ppt_x-#ppt_w/2"/>
                                          </p:val>
                                        </p:tav>
                                        <p:tav tm="100000">
                                          <p:val>
                                            <p:strVal val="#ppt_x"/>
                                          </p:val>
                                        </p:tav>
                                      </p:tavLst>
                                    </p:anim>
                                    <p:anim calcmode="lin" valueType="num">
                                      <p:cBhvr>
                                        <p:cTn id="19" dur="500" fill="hold"/>
                                        <p:tgtEl>
                                          <p:spTgt spid="148488"/>
                                        </p:tgtEl>
                                        <p:attrNameLst>
                                          <p:attrName>ppt_y</p:attrName>
                                        </p:attrNameLst>
                                      </p:cBhvr>
                                      <p:tavLst>
                                        <p:tav tm="0">
                                          <p:val>
                                            <p:strVal val="#ppt_y"/>
                                          </p:val>
                                        </p:tav>
                                        <p:tav tm="100000">
                                          <p:val>
                                            <p:strVal val="#ppt_y"/>
                                          </p:val>
                                        </p:tav>
                                      </p:tavLst>
                                    </p:anim>
                                    <p:anim calcmode="lin" valueType="num">
                                      <p:cBhvr>
                                        <p:cTn id="20" dur="500" fill="hold"/>
                                        <p:tgtEl>
                                          <p:spTgt spid="148488"/>
                                        </p:tgtEl>
                                        <p:attrNameLst>
                                          <p:attrName>ppt_w</p:attrName>
                                        </p:attrNameLst>
                                      </p:cBhvr>
                                      <p:tavLst>
                                        <p:tav tm="0">
                                          <p:val>
                                            <p:fltVal val="0"/>
                                          </p:val>
                                        </p:tav>
                                        <p:tav tm="100000">
                                          <p:val>
                                            <p:strVal val="#ppt_w"/>
                                          </p:val>
                                        </p:tav>
                                      </p:tavLst>
                                    </p:anim>
                                    <p:anim calcmode="lin" valueType="num">
                                      <p:cBhvr>
                                        <p:cTn id="21" dur="500" fill="hold"/>
                                        <p:tgtEl>
                                          <p:spTgt spid="148488"/>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6500"/>
                            </p:stCondLst>
                            <p:childTnLst>
                              <p:par>
                                <p:cTn id="23" presetID="17" presetClass="entr" presetSubtype="8" fill="hold" grpId="0" nodeType="afterEffect">
                                  <p:stCondLst>
                                    <p:cond delay="3000"/>
                                  </p:stCondLst>
                                  <p:childTnLst>
                                    <p:set>
                                      <p:cBhvr>
                                        <p:cTn id="24" dur="1" fill="hold">
                                          <p:stCondLst>
                                            <p:cond delay="0"/>
                                          </p:stCondLst>
                                        </p:cTn>
                                        <p:tgtEl>
                                          <p:spTgt spid="148487"/>
                                        </p:tgtEl>
                                        <p:attrNameLst>
                                          <p:attrName>style.visibility</p:attrName>
                                        </p:attrNameLst>
                                      </p:cBhvr>
                                      <p:to>
                                        <p:strVal val="visible"/>
                                      </p:to>
                                    </p:set>
                                    <p:anim calcmode="lin" valueType="num">
                                      <p:cBhvr>
                                        <p:cTn id="25" dur="500" fill="hold"/>
                                        <p:tgtEl>
                                          <p:spTgt spid="148487"/>
                                        </p:tgtEl>
                                        <p:attrNameLst>
                                          <p:attrName>ppt_x</p:attrName>
                                        </p:attrNameLst>
                                      </p:cBhvr>
                                      <p:tavLst>
                                        <p:tav tm="0">
                                          <p:val>
                                            <p:strVal val="#ppt_x-#ppt_w/2"/>
                                          </p:val>
                                        </p:tav>
                                        <p:tav tm="100000">
                                          <p:val>
                                            <p:strVal val="#ppt_x"/>
                                          </p:val>
                                        </p:tav>
                                      </p:tavLst>
                                    </p:anim>
                                    <p:anim calcmode="lin" valueType="num">
                                      <p:cBhvr>
                                        <p:cTn id="26" dur="500" fill="hold"/>
                                        <p:tgtEl>
                                          <p:spTgt spid="148487"/>
                                        </p:tgtEl>
                                        <p:attrNameLst>
                                          <p:attrName>ppt_y</p:attrName>
                                        </p:attrNameLst>
                                      </p:cBhvr>
                                      <p:tavLst>
                                        <p:tav tm="0">
                                          <p:val>
                                            <p:strVal val="#ppt_y"/>
                                          </p:val>
                                        </p:tav>
                                        <p:tav tm="100000">
                                          <p:val>
                                            <p:strVal val="#ppt_y"/>
                                          </p:val>
                                        </p:tav>
                                      </p:tavLst>
                                    </p:anim>
                                    <p:anim calcmode="lin" valueType="num">
                                      <p:cBhvr>
                                        <p:cTn id="27" dur="500" fill="hold"/>
                                        <p:tgtEl>
                                          <p:spTgt spid="148487"/>
                                        </p:tgtEl>
                                        <p:attrNameLst>
                                          <p:attrName>ppt_w</p:attrName>
                                        </p:attrNameLst>
                                      </p:cBhvr>
                                      <p:tavLst>
                                        <p:tav tm="0">
                                          <p:val>
                                            <p:fltVal val="0"/>
                                          </p:val>
                                        </p:tav>
                                        <p:tav tm="100000">
                                          <p:val>
                                            <p:strVal val="#ppt_w"/>
                                          </p:val>
                                        </p:tav>
                                      </p:tavLst>
                                    </p:anim>
                                    <p:anim calcmode="lin" valueType="num">
                                      <p:cBhvr>
                                        <p:cTn id="28" dur="500" fill="hold"/>
                                        <p:tgtEl>
                                          <p:spTgt spid="148487"/>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10000"/>
                            </p:stCondLst>
                            <p:childTnLst>
                              <p:par>
                                <p:cTn id="30" presetID="2" presetClass="entr" presetSubtype="8" fill="hold" grpId="0" nodeType="afterEffect">
                                  <p:stCondLst>
                                    <p:cond delay="2000"/>
                                  </p:stCondLst>
                                  <p:childTnLst>
                                    <p:set>
                                      <p:cBhvr>
                                        <p:cTn id="31" dur="1" fill="hold">
                                          <p:stCondLst>
                                            <p:cond delay="0"/>
                                          </p:stCondLst>
                                        </p:cTn>
                                        <p:tgtEl>
                                          <p:spTgt spid="148489"/>
                                        </p:tgtEl>
                                        <p:attrNameLst>
                                          <p:attrName>style.visibility</p:attrName>
                                        </p:attrNameLst>
                                      </p:cBhvr>
                                      <p:to>
                                        <p:strVal val="visible"/>
                                      </p:to>
                                    </p:set>
                                    <p:anim calcmode="lin" valueType="num">
                                      <p:cBhvr additive="base">
                                        <p:cTn id="32" dur="500" fill="hold"/>
                                        <p:tgtEl>
                                          <p:spTgt spid="148489"/>
                                        </p:tgtEl>
                                        <p:attrNameLst>
                                          <p:attrName>ppt_x</p:attrName>
                                        </p:attrNameLst>
                                      </p:cBhvr>
                                      <p:tavLst>
                                        <p:tav tm="0">
                                          <p:val>
                                            <p:strVal val="0-#ppt_w/2"/>
                                          </p:val>
                                        </p:tav>
                                        <p:tav tm="100000">
                                          <p:val>
                                            <p:strVal val="#ppt_x"/>
                                          </p:val>
                                        </p:tav>
                                      </p:tavLst>
                                    </p:anim>
                                    <p:anim calcmode="lin" valueType="num">
                                      <p:cBhvr additive="base">
                                        <p:cTn id="33" dur="500" fill="hold"/>
                                        <p:tgtEl>
                                          <p:spTgt spid="148489"/>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2500"/>
                            </p:stCondLst>
                            <p:childTnLst>
                              <p:par>
                                <p:cTn id="35" presetID="2" presetClass="entr" presetSubtype="8" fill="hold" nodeType="afterEffect">
                                  <p:stCondLst>
                                    <p:cond delay="0"/>
                                  </p:stCondLst>
                                  <p:childTnLst>
                                    <p:set>
                                      <p:cBhvr>
                                        <p:cTn id="36" dur="1" fill="hold">
                                          <p:stCondLst>
                                            <p:cond delay="0"/>
                                          </p:stCondLst>
                                        </p:cTn>
                                        <p:tgtEl>
                                          <p:spTgt spid="148490"/>
                                        </p:tgtEl>
                                        <p:attrNameLst>
                                          <p:attrName>style.visibility</p:attrName>
                                        </p:attrNameLst>
                                      </p:cBhvr>
                                      <p:to>
                                        <p:strVal val="visible"/>
                                      </p:to>
                                    </p:set>
                                    <p:anim calcmode="lin" valueType="num">
                                      <p:cBhvr additive="base">
                                        <p:cTn id="37" dur="500" fill="hold"/>
                                        <p:tgtEl>
                                          <p:spTgt spid="148490"/>
                                        </p:tgtEl>
                                        <p:attrNameLst>
                                          <p:attrName>ppt_x</p:attrName>
                                        </p:attrNameLst>
                                      </p:cBhvr>
                                      <p:tavLst>
                                        <p:tav tm="0">
                                          <p:val>
                                            <p:strVal val="0-#ppt_w/2"/>
                                          </p:val>
                                        </p:tav>
                                        <p:tav tm="100000">
                                          <p:val>
                                            <p:strVal val="#ppt_x"/>
                                          </p:val>
                                        </p:tav>
                                      </p:tavLst>
                                    </p:anim>
                                    <p:anim calcmode="lin" valueType="num">
                                      <p:cBhvr additive="base">
                                        <p:cTn id="38" dur="500" fill="hold"/>
                                        <p:tgtEl>
                                          <p:spTgt spid="148490"/>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13000"/>
                            </p:stCondLst>
                            <p:childTnLst>
                              <p:par>
                                <p:cTn id="40" presetID="17" presetClass="entr" presetSubtype="8" fill="hold" grpId="0" nodeType="afterEffect">
                                  <p:stCondLst>
                                    <p:cond delay="0"/>
                                  </p:stCondLst>
                                  <p:childTnLst>
                                    <p:set>
                                      <p:cBhvr>
                                        <p:cTn id="41" dur="1" fill="hold">
                                          <p:stCondLst>
                                            <p:cond delay="0"/>
                                          </p:stCondLst>
                                        </p:cTn>
                                        <p:tgtEl>
                                          <p:spTgt spid="148486"/>
                                        </p:tgtEl>
                                        <p:attrNameLst>
                                          <p:attrName>style.visibility</p:attrName>
                                        </p:attrNameLst>
                                      </p:cBhvr>
                                      <p:to>
                                        <p:strVal val="visible"/>
                                      </p:to>
                                    </p:set>
                                    <p:anim calcmode="lin" valueType="num">
                                      <p:cBhvr>
                                        <p:cTn id="42" dur="500" fill="hold"/>
                                        <p:tgtEl>
                                          <p:spTgt spid="148486"/>
                                        </p:tgtEl>
                                        <p:attrNameLst>
                                          <p:attrName>ppt_x</p:attrName>
                                        </p:attrNameLst>
                                      </p:cBhvr>
                                      <p:tavLst>
                                        <p:tav tm="0">
                                          <p:val>
                                            <p:strVal val="#ppt_x-#ppt_w/2"/>
                                          </p:val>
                                        </p:tav>
                                        <p:tav tm="100000">
                                          <p:val>
                                            <p:strVal val="#ppt_x"/>
                                          </p:val>
                                        </p:tav>
                                      </p:tavLst>
                                    </p:anim>
                                    <p:anim calcmode="lin" valueType="num">
                                      <p:cBhvr>
                                        <p:cTn id="43" dur="500" fill="hold"/>
                                        <p:tgtEl>
                                          <p:spTgt spid="148486"/>
                                        </p:tgtEl>
                                        <p:attrNameLst>
                                          <p:attrName>ppt_y</p:attrName>
                                        </p:attrNameLst>
                                      </p:cBhvr>
                                      <p:tavLst>
                                        <p:tav tm="0">
                                          <p:val>
                                            <p:strVal val="#ppt_y"/>
                                          </p:val>
                                        </p:tav>
                                        <p:tav tm="100000">
                                          <p:val>
                                            <p:strVal val="#ppt_y"/>
                                          </p:val>
                                        </p:tav>
                                      </p:tavLst>
                                    </p:anim>
                                    <p:anim calcmode="lin" valueType="num">
                                      <p:cBhvr>
                                        <p:cTn id="44" dur="500" fill="hold"/>
                                        <p:tgtEl>
                                          <p:spTgt spid="148486"/>
                                        </p:tgtEl>
                                        <p:attrNameLst>
                                          <p:attrName>ppt_w</p:attrName>
                                        </p:attrNameLst>
                                      </p:cBhvr>
                                      <p:tavLst>
                                        <p:tav tm="0">
                                          <p:val>
                                            <p:fltVal val="0"/>
                                          </p:val>
                                        </p:tav>
                                        <p:tav tm="100000">
                                          <p:val>
                                            <p:strVal val="#ppt_w"/>
                                          </p:val>
                                        </p:tav>
                                      </p:tavLst>
                                    </p:anim>
                                    <p:anim calcmode="lin" valueType="num">
                                      <p:cBhvr>
                                        <p:cTn id="45" dur="500" fill="hold"/>
                                        <p:tgtEl>
                                          <p:spTgt spid="1484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utoUpdateAnimBg="0"/>
      <p:bldP spid="148486" grpId="0" autoUpdateAnimBg="0"/>
      <p:bldP spid="148487" grpId="0" autoUpdateAnimBg="0"/>
      <p:bldP spid="148488" grpId="0" autoUpdateAnimBg="0"/>
      <p:bldP spid="14848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re 1"/>
          <p:cNvSpPr>
            <a:spLocks noGrp="1"/>
          </p:cNvSpPr>
          <p:nvPr>
            <p:ph type="title"/>
          </p:nvPr>
        </p:nvSpPr>
        <p:spPr>
          <a:xfrm>
            <a:off x="2063750" y="4005263"/>
            <a:ext cx="7138988" cy="825500"/>
          </a:xfrm>
        </p:spPr>
        <p:txBody>
          <a:bodyPr/>
          <a:lstStyle/>
          <a:p>
            <a:pPr eaLnBrk="1" hangingPunct="1"/>
            <a:r>
              <a:rPr lang="fr-FR" altLang="x-none" dirty="0">
                <a:solidFill>
                  <a:schemeClr val="tx1"/>
                </a:solidFill>
                <a:ea typeface="ＭＳ Ｐゴシック" charset="-128"/>
              </a:rPr>
              <a:t>Quelle est la finalité du Stress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rrowheads="1"/>
          </p:cNvSpPr>
          <p:nvPr>
            <p:ph idx="1"/>
          </p:nvPr>
        </p:nvSpPr>
        <p:spPr>
          <a:xfrm>
            <a:off x="552312" y="2580171"/>
            <a:ext cx="11364705" cy="4498975"/>
          </a:xfrm>
        </p:spPr>
        <p:txBody>
          <a:bodyPr>
            <a:normAutofit/>
          </a:bodyPr>
          <a:lstStyle/>
          <a:p>
            <a:pPr algn="just" eaLnBrk="1" hangingPunct="1"/>
            <a:r>
              <a:rPr lang="fr-FR" altLang="x-none" sz="2400" dirty="0">
                <a:ea typeface="ＭＳ Ｐゴシック" charset="-128"/>
              </a:rPr>
              <a:t>Qu</a:t>
            </a:r>
            <a:r>
              <a:rPr lang="fr-FR" altLang="fr-FR" sz="2400" dirty="0">
                <a:ea typeface="ＭＳ Ｐゴシック" charset="-128"/>
              </a:rPr>
              <a:t>’</a:t>
            </a:r>
            <a:r>
              <a:rPr lang="fr-FR" altLang="x-none" sz="2400" dirty="0">
                <a:ea typeface="ＭＳ Ｐゴシック" charset="-128"/>
              </a:rPr>
              <a:t>il s</a:t>
            </a:r>
            <a:r>
              <a:rPr lang="fr-FR" altLang="fr-FR" sz="2400" dirty="0">
                <a:ea typeface="ＭＳ Ｐゴシック" charset="-128"/>
              </a:rPr>
              <a:t>’</a:t>
            </a:r>
            <a:r>
              <a:rPr lang="fr-FR" altLang="x-none" sz="2400" dirty="0">
                <a:ea typeface="ＭＳ Ｐゴシック" charset="-128"/>
              </a:rPr>
              <a:t>agisse de Freud ou de Breuer, tous deux envisagent alors une relation de cause à effet entre la dimension traumatique des événements et l</a:t>
            </a:r>
            <a:r>
              <a:rPr lang="fr-FR" altLang="fr-FR" sz="2400" dirty="0">
                <a:ea typeface="ＭＳ Ｐゴシック" charset="-128"/>
              </a:rPr>
              <a:t>’</a:t>
            </a:r>
            <a:r>
              <a:rPr lang="fr-FR" altLang="x-none" sz="2400" dirty="0">
                <a:ea typeface="ＭＳ Ｐゴシック" charset="-128"/>
              </a:rPr>
              <a:t>hystérique, allant même jusqu</a:t>
            </a:r>
            <a:r>
              <a:rPr lang="fr-FR" altLang="fr-FR" sz="2400" dirty="0">
                <a:ea typeface="ＭＳ Ｐゴシック" charset="-128"/>
              </a:rPr>
              <a:t>’</a:t>
            </a:r>
            <a:r>
              <a:rPr lang="fr-FR" altLang="x-none" sz="2400" dirty="0">
                <a:ea typeface="ＭＳ Ｐゴシック" charset="-128"/>
              </a:rPr>
              <a:t>à envisager pour cela l</a:t>
            </a:r>
            <a:r>
              <a:rPr lang="fr-FR" altLang="fr-FR" sz="2400" dirty="0">
                <a:ea typeface="ＭＳ Ｐゴシック" charset="-128"/>
              </a:rPr>
              <a:t>’</a:t>
            </a:r>
            <a:r>
              <a:rPr lang="fr-FR" altLang="x-none" sz="2400" dirty="0">
                <a:ea typeface="ＭＳ Ｐゴシック" charset="-128"/>
              </a:rPr>
              <a:t>existence d</a:t>
            </a:r>
            <a:r>
              <a:rPr lang="fr-FR" altLang="fr-FR" sz="2400" dirty="0">
                <a:ea typeface="ＭＳ Ｐゴシック" charset="-128"/>
              </a:rPr>
              <a:t>’</a:t>
            </a:r>
            <a:r>
              <a:rPr lang="fr-FR" altLang="x-none" sz="2400" dirty="0">
                <a:ea typeface="ＭＳ Ｐゴシック" charset="-128"/>
              </a:rPr>
              <a:t>un traumatisme inaugural, même si celui-ci est à rechercher au plus profond de l</a:t>
            </a:r>
            <a:r>
              <a:rPr lang="fr-FR" altLang="fr-FR" sz="2400" dirty="0">
                <a:ea typeface="ＭＳ Ｐゴシック" charset="-128"/>
              </a:rPr>
              <a:t>’</a:t>
            </a:r>
            <a:r>
              <a:rPr lang="fr-FR" altLang="x-none" sz="2400" dirty="0">
                <a:ea typeface="ＭＳ Ｐゴシック" charset="-128"/>
              </a:rPr>
              <a:t>histoire du sujet, puisqu</a:t>
            </a:r>
            <a:r>
              <a:rPr lang="fr-FR" altLang="fr-FR" sz="2400" dirty="0">
                <a:ea typeface="ＭＳ Ｐゴシック" charset="-128"/>
              </a:rPr>
              <a:t>’</a:t>
            </a:r>
            <a:r>
              <a:rPr lang="fr-FR" altLang="x-none" sz="2400" dirty="0">
                <a:ea typeface="ＭＳ Ｐゴシック" charset="-128"/>
              </a:rPr>
              <a:t>il peut s</a:t>
            </a:r>
            <a:r>
              <a:rPr lang="fr-FR" altLang="fr-FR" sz="2400" dirty="0">
                <a:ea typeface="ＭＳ Ｐゴシック" charset="-128"/>
              </a:rPr>
              <a:t>’</a:t>
            </a:r>
            <a:r>
              <a:rPr lang="fr-FR" altLang="x-none" sz="2400" dirty="0">
                <a:ea typeface="ＭＳ Ｐゴシック" charset="-128"/>
              </a:rPr>
              <a:t>agir d</a:t>
            </a:r>
            <a:r>
              <a:rPr lang="fr-FR" altLang="fr-FR" sz="2400" dirty="0">
                <a:ea typeface="ＭＳ Ｐゴシック" charset="-128"/>
              </a:rPr>
              <a:t>’</a:t>
            </a:r>
            <a:r>
              <a:rPr lang="fr-FR" altLang="x-none" sz="2400" dirty="0">
                <a:ea typeface="ＭＳ Ｐゴシック" charset="-128"/>
              </a:rPr>
              <a:t>« Evénements survenus dans l</a:t>
            </a:r>
            <a:r>
              <a:rPr lang="fr-FR" altLang="fr-FR" sz="2400" dirty="0">
                <a:ea typeface="ＭＳ Ｐゴシック" charset="-128"/>
              </a:rPr>
              <a:t>’</a:t>
            </a:r>
            <a:r>
              <a:rPr lang="fr-FR" altLang="x-none" sz="2400" dirty="0">
                <a:ea typeface="ＭＳ Ｐゴシック" charset="-128"/>
              </a:rPr>
              <a:t>enfance qui ont provoqué au cours de toutes les années suivantes un phénomène pathologique plus ou moins grave ». (Freud et Breuer, 1895).</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ZoneTexte 3"/>
          <p:cNvSpPr txBox="1">
            <a:spLocks noChangeArrowheads="1"/>
          </p:cNvSpPr>
          <p:nvPr/>
        </p:nvSpPr>
        <p:spPr bwMode="auto">
          <a:xfrm>
            <a:off x="2208213" y="3573463"/>
            <a:ext cx="70040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eaLnBrk="1" hangingPunct="1">
              <a:spcBef>
                <a:spcPct val="0"/>
              </a:spcBef>
              <a:buClrTx/>
              <a:buSzTx/>
              <a:buFontTx/>
              <a:buNone/>
            </a:pPr>
            <a:r>
              <a:rPr lang="fr-FR" altLang="x-none" sz="3200" dirty="0">
                <a:solidFill>
                  <a:srgbClr val="FF8001"/>
                </a:solidFill>
                <a:latin typeface="+mj-lt"/>
              </a:rPr>
              <a:t>Le cerveau est construit pour agir avant d</a:t>
            </a:r>
            <a:r>
              <a:rPr lang="ja-JP" altLang="fr-FR" sz="3200">
                <a:solidFill>
                  <a:srgbClr val="FF8001"/>
                </a:solidFill>
                <a:latin typeface="+mj-lt"/>
              </a:rPr>
              <a:t>’</a:t>
            </a:r>
            <a:r>
              <a:rPr lang="fr-FR" altLang="ja-JP" sz="3200" dirty="0">
                <a:solidFill>
                  <a:srgbClr val="FF8001"/>
                </a:solidFill>
                <a:latin typeface="+mj-lt"/>
              </a:rPr>
              <a:t>être fait pour penser</a:t>
            </a:r>
          </a:p>
          <a:p>
            <a:pPr algn="r" eaLnBrk="1" hangingPunct="1">
              <a:spcBef>
                <a:spcPct val="0"/>
              </a:spcBef>
              <a:buClrTx/>
              <a:buSzTx/>
              <a:buFontTx/>
              <a:buNone/>
            </a:pPr>
            <a:r>
              <a:rPr lang="fr-FR" altLang="x-none" dirty="0">
                <a:solidFill>
                  <a:schemeClr val="tx1"/>
                </a:solidFill>
                <a:latin typeface="+mj-lt"/>
              </a:rPr>
              <a:t>Henri  </a:t>
            </a:r>
            <a:r>
              <a:rPr lang="fr-FR" altLang="x-none" dirty="0" err="1">
                <a:solidFill>
                  <a:schemeClr val="tx1"/>
                </a:solidFill>
                <a:latin typeface="+mj-lt"/>
              </a:rPr>
              <a:t>Laborit</a:t>
            </a:r>
            <a:endParaRPr lang="fr-FR" altLang="x-none" dirty="0">
              <a:solidFill>
                <a:schemeClr val="tx1"/>
              </a:solidFill>
              <a:latin typeface="+mj-l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2855913" y="188914"/>
            <a:ext cx="7694612" cy="1336675"/>
          </a:xfrm>
        </p:spPr>
        <p:txBody>
          <a:bodyPr/>
          <a:lstStyle/>
          <a:p>
            <a:pPr eaLnBrk="1" hangingPunct="1"/>
            <a:r>
              <a:rPr lang="fr-FR" altLang="x-none" dirty="0">
                <a:solidFill>
                  <a:srgbClr val="FF9933"/>
                </a:solidFill>
                <a:ea typeface="ＭＳ Ｐゴシック" charset="-128"/>
              </a:rPr>
              <a:t>Réponses au Stress …les 3 F</a:t>
            </a:r>
          </a:p>
        </p:txBody>
      </p:sp>
      <p:sp>
        <p:nvSpPr>
          <p:cNvPr id="197634" name="Rectangle 3"/>
          <p:cNvSpPr>
            <a:spLocks noGrp="1" noChangeArrowheads="1"/>
          </p:cNvSpPr>
          <p:nvPr>
            <p:ph type="body" idx="1"/>
          </p:nvPr>
        </p:nvSpPr>
        <p:spPr>
          <a:xfrm>
            <a:off x="404950" y="2616156"/>
            <a:ext cx="11364684" cy="3392487"/>
          </a:xfrm>
        </p:spPr>
        <p:txBody>
          <a:bodyPr>
            <a:normAutofit/>
          </a:bodyPr>
          <a:lstStyle/>
          <a:p>
            <a:pPr eaLnBrk="1" hangingPunct="1">
              <a:lnSpc>
                <a:spcPct val="80000"/>
              </a:lnSpc>
            </a:pPr>
            <a:r>
              <a:rPr lang="fr-FR" altLang="x-none" sz="2800" dirty="0">
                <a:ea typeface="ＭＳ Ｐゴシック" charset="-128"/>
              </a:rPr>
              <a:t>Le stress provoque chez l</a:t>
            </a:r>
            <a:r>
              <a:rPr lang="ja-JP" altLang="fr-FR" sz="2800">
                <a:ea typeface="ＭＳ Ｐゴシック" charset="-128"/>
              </a:rPr>
              <a:t>’</a:t>
            </a:r>
            <a:r>
              <a:rPr lang="fr-FR" altLang="ja-JP" sz="2800" dirty="0">
                <a:ea typeface="ＭＳ Ｐゴシック" charset="-128"/>
              </a:rPr>
              <a:t>être vivant  deux réactions : </a:t>
            </a:r>
          </a:p>
          <a:p>
            <a:pPr lvl="1" eaLnBrk="1" hangingPunct="1">
              <a:lnSpc>
                <a:spcPct val="80000"/>
              </a:lnSpc>
            </a:pPr>
            <a:r>
              <a:rPr lang="fr-FR" altLang="x-none" sz="2800" dirty="0">
                <a:ea typeface="ＭＳ Ｐゴシック" charset="-128"/>
              </a:rPr>
              <a:t>« FLIGHT or FIGHT »( Cannon 1930)</a:t>
            </a:r>
          </a:p>
          <a:p>
            <a:pPr lvl="1" eaLnBrk="1" hangingPunct="1">
              <a:lnSpc>
                <a:spcPct val="80000"/>
              </a:lnSpc>
              <a:buFontTx/>
              <a:buNone/>
            </a:pPr>
            <a:endParaRPr lang="fr-FR" altLang="x-none" sz="2800" dirty="0">
              <a:ea typeface="ＭＳ Ｐゴシック" charset="-128"/>
            </a:endParaRPr>
          </a:p>
          <a:p>
            <a:pPr eaLnBrk="1" hangingPunct="1">
              <a:lnSpc>
                <a:spcPct val="80000"/>
              </a:lnSpc>
            </a:pPr>
            <a:r>
              <a:rPr lang="fr-FR" altLang="x-none" sz="2800" dirty="0">
                <a:ea typeface="ＭＳ Ｐゴシック" charset="-128"/>
              </a:rPr>
              <a:t>En fait il existe trois comportements </a:t>
            </a:r>
            <a:r>
              <a:rPr lang="fr-FR" altLang="x-none" sz="2800" dirty="0">
                <a:solidFill>
                  <a:srgbClr val="FF0000"/>
                </a:solidFill>
                <a:ea typeface="ＭＳ Ｐゴシック" charset="-128"/>
              </a:rPr>
              <a:t>: 3 F </a:t>
            </a:r>
          </a:p>
          <a:p>
            <a:pPr lvl="1" eaLnBrk="1" hangingPunct="1">
              <a:lnSpc>
                <a:spcPct val="80000"/>
              </a:lnSpc>
            </a:pPr>
            <a:r>
              <a:rPr lang="fr-FR" altLang="x-none" sz="2800" dirty="0" err="1">
                <a:ea typeface="ＭＳ Ｐゴシック" charset="-128"/>
              </a:rPr>
              <a:t>FIGHT:le</a:t>
            </a:r>
            <a:r>
              <a:rPr lang="fr-FR" altLang="x-none" sz="2800" dirty="0">
                <a:ea typeface="ＭＳ Ｐゴシック" charset="-128"/>
              </a:rPr>
              <a:t> combat ou l</a:t>
            </a:r>
            <a:r>
              <a:rPr lang="ja-JP" altLang="fr-FR" sz="2800">
                <a:ea typeface="ＭＳ Ｐゴシック" charset="-128"/>
              </a:rPr>
              <a:t>’</a:t>
            </a:r>
            <a:r>
              <a:rPr lang="fr-FR" altLang="ja-JP" sz="2800" dirty="0">
                <a:ea typeface="ＭＳ Ｐゴシック" charset="-128"/>
              </a:rPr>
              <a:t>action</a:t>
            </a:r>
          </a:p>
          <a:p>
            <a:pPr lvl="1" eaLnBrk="1" hangingPunct="1">
              <a:lnSpc>
                <a:spcPct val="80000"/>
              </a:lnSpc>
            </a:pPr>
            <a:r>
              <a:rPr lang="fr-FR" altLang="x-none" sz="2800" dirty="0" err="1">
                <a:ea typeface="ＭＳ Ｐゴシック" charset="-128"/>
              </a:rPr>
              <a:t>FLIGHT:la</a:t>
            </a:r>
            <a:r>
              <a:rPr lang="fr-FR" altLang="x-none" sz="2800" dirty="0">
                <a:ea typeface="ＭＳ Ｐゴシック" charset="-128"/>
              </a:rPr>
              <a:t> fuite</a:t>
            </a:r>
          </a:p>
          <a:p>
            <a:pPr lvl="1" eaLnBrk="1" hangingPunct="1">
              <a:lnSpc>
                <a:spcPct val="80000"/>
              </a:lnSpc>
            </a:pPr>
            <a:r>
              <a:rPr lang="fr-FR" altLang="x-none" sz="2800" dirty="0" err="1">
                <a:ea typeface="ＭＳ Ｐゴシック" charset="-128"/>
              </a:rPr>
              <a:t>FREEZE:l</a:t>
            </a:r>
            <a:r>
              <a:rPr lang="ja-JP" altLang="fr-FR" sz="2800">
                <a:ea typeface="ＭＳ Ｐゴシック" charset="-128"/>
              </a:rPr>
              <a:t>’</a:t>
            </a:r>
            <a:r>
              <a:rPr lang="fr-FR" altLang="ja-JP" sz="2800" dirty="0">
                <a:ea typeface="ＭＳ Ｐゴシック" charset="-128"/>
              </a:rPr>
              <a:t>inhibition</a:t>
            </a:r>
            <a:endParaRPr lang="fr-FR" altLang="x-none" sz="2800" dirty="0">
              <a:ea typeface="ＭＳ Ｐゴシック" charset="-128"/>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2063751" y="188914"/>
            <a:ext cx="8042275" cy="968375"/>
          </a:xfrm>
        </p:spPr>
        <p:txBody>
          <a:bodyPr/>
          <a:lstStyle/>
          <a:p>
            <a:pPr eaLnBrk="1" hangingPunct="1"/>
            <a:r>
              <a:rPr lang="fr-FR" altLang="x-none">
                <a:solidFill>
                  <a:srgbClr val="FF9933"/>
                </a:solidFill>
                <a:latin typeface="Arial Black" charset="0"/>
                <a:ea typeface="ＭＳ Ｐゴシック" charset="-128"/>
              </a:rPr>
              <a:t>Réactions…au Stress</a:t>
            </a:r>
          </a:p>
        </p:txBody>
      </p:sp>
      <p:sp>
        <p:nvSpPr>
          <p:cNvPr id="198658" name="Rectangle 3"/>
          <p:cNvSpPr>
            <a:spLocks noGrp="1" noChangeArrowheads="1"/>
          </p:cNvSpPr>
          <p:nvPr>
            <p:ph type="body" idx="1"/>
          </p:nvPr>
        </p:nvSpPr>
        <p:spPr>
          <a:xfrm>
            <a:off x="338047" y="2275115"/>
            <a:ext cx="9645740" cy="4725988"/>
          </a:xfrm>
        </p:spPr>
        <p:txBody>
          <a:bodyPr>
            <a:normAutofit/>
          </a:bodyPr>
          <a:lstStyle/>
          <a:p>
            <a:pPr eaLnBrk="1" hangingPunct="1">
              <a:lnSpc>
                <a:spcPct val="80000"/>
              </a:lnSpc>
            </a:pPr>
            <a:r>
              <a:rPr lang="fr-FR" altLang="x-none" sz="2800">
                <a:latin typeface="+mj-lt"/>
                <a:ea typeface="ＭＳ Ｐゴシック" charset="-128"/>
              </a:rPr>
              <a:t>augmentation de la fréquence cardiaque</a:t>
            </a:r>
          </a:p>
          <a:p>
            <a:pPr eaLnBrk="1" hangingPunct="1">
              <a:lnSpc>
                <a:spcPct val="80000"/>
              </a:lnSpc>
            </a:pPr>
            <a:r>
              <a:rPr lang="fr-FR" altLang="x-none" sz="2800">
                <a:latin typeface="+mj-lt"/>
                <a:ea typeface="ＭＳ Ｐゴシック" charset="-128"/>
              </a:rPr>
              <a:t>augmentation de la fréquence respiratoire</a:t>
            </a:r>
          </a:p>
          <a:p>
            <a:pPr eaLnBrk="1" hangingPunct="1">
              <a:lnSpc>
                <a:spcPct val="80000"/>
              </a:lnSpc>
            </a:pPr>
            <a:r>
              <a:rPr lang="fr-FR" altLang="x-none" sz="2800">
                <a:latin typeface="+mj-lt"/>
                <a:ea typeface="ＭＳ Ｐゴシック" charset="-128"/>
              </a:rPr>
              <a:t>vasodilatation au niveau musculaire</a:t>
            </a:r>
          </a:p>
          <a:p>
            <a:pPr eaLnBrk="1" hangingPunct="1">
              <a:lnSpc>
                <a:spcPct val="80000"/>
              </a:lnSpc>
            </a:pPr>
            <a:r>
              <a:rPr lang="fr-FR" altLang="x-none" sz="2800">
                <a:latin typeface="+mj-lt"/>
                <a:ea typeface="ＭＳ Ｐゴシック" charset="-128"/>
              </a:rPr>
              <a:t>vasoconstriction dans les zones cutanées </a:t>
            </a:r>
          </a:p>
          <a:p>
            <a:pPr eaLnBrk="1" hangingPunct="1">
              <a:lnSpc>
                <a:spcPct val="80000"/>
              </a:lnSpc>
            </a:pPr>
            <a:r>
              <a:rPr lang="fr-FR" altLang="x-none" sz="2800">
                <a:latin typeface="+mj-lt"/>
                <a:ea typeface="ＭＳ Ｐゴシック" charset="-128"/>
              </a:rPr>
              <a:t>augmentation de la transpiration</a:t>
            </a:r>
          </a:p>
          <a:p>
            <a:pPr eaLnBrk="1" hangingPunct="1">
              <a:lnSpc>
                <a:spcPct val="80000"/>
              </a:lnSpc>
            </a:pPr>
            <a:r>
              <a:rPr lang="fr-FR" altLang="x-none" sz="2800">
                <a:latin typeface="+mj-lt"/>
                <a:ea typeface="ＭＳ Ｐゴシック" charset="-128"/>
              </a:rPr>
              <a:t>analgésie</a:t>
            </a:r>
          </a:p>
          <a:p>
            <a:pPr eaLnBrk="1" hangingPunct="1">
              <a:lnSpc>
                <a:spcPct val="80000"/>
              </a:lnSpc>
            </a:pPr>
            <a:r>
              <a:rPr lang="fr-FR" altLang="x-none" sz="2800">
                <a:latin typeface="+mj-lt"/>
                <a:ea typeface="ＭＳ Ｐゴシック" charset="-128"/>
              </a:rPr>
              <a:t>dilatation pupillaire</a:t>
            </a:r>
          </a:p>
          <a:p>
            <a:pPr eaLnBrk="1" hangingPunct="1">
              <a:lnSpc>
                <a:spcPct val="80000"/>
              </a:lnSpc>
            </a:pPr>
            <a:r>
              <a:rPr lang="fr-FR" altLang="x-none" sz="2800">
                <a:latin typeface="+mj-lt"/>
                <a:ea typeface="ＭＳ Ｐゴシック" charset="-128"/>
              </a:rPr>
              <a:t>augmentation du tonus musculaire</a:t>
            </a:r>
          </a:p>
          <a:p>
            <a:pPr eaLnBrk="1" hangingPunct="1">
              <a:lnSpc>
                <a:spcPct val="80000"/>
              </a:lnSpc>
            </a:pPr>
            <a:endParaRPr lang="fr-FR" altLang="x-none" sz="2800">
              <a:latin typeface="+mj-lt"/>
              <a:ea typeface="ＭＳ Ｐゴシック" charset="-128"/>
            </a:endParaRPr>
          </a:p>
        </p:txBody>
      </p:sp>
      <p:sp>
        <p:nvSpPr>
          <p:cNvPr id="198659" name="ZoneTexte 3"/>
          <p:cNvSpPr txBox="1">
            <a:spLocks noChangeArrowheads="1"/>
          </p:cNvSpPr>
          <p:nvPr/>
        </p:nvSpPr>
        <p:spPr bwMode="auto">
          <a:xfrm>
            <a:off x="4873036" y="6149975"/>
            <a:ext cx="8153400" cy="708025"/>
          </a:xfrm>
          <a:prstGeom prst="rect">
            <a:avLst/>
          </a:prstGeom>
          <a:noFill/>
          <a:ln w="9525">
            <a:solidFill>
              <a:srgbClr val="FF800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ctr" eaLnBrk="1" hangingPunct="1">
              <a:spcBef>
                <a:spcPct val="0"/>
              </a:spcBef>
              <a:buClrTx/>
              <a:buSzTx/>
              <a:buFontTx/>
              <a:buNone/>
            </a:pPr>
            <a:r>
              <a:rPr lang="fr-FR" altLang="x-none" sz="4000" b="1">
                <a:solidFill>
                  <a:schemeClr val="tx1"/>
                </a:solidFill>
                <a:latin typeface="+mj-lt"/>
              </a:rPr>
              <a:t>STRESS = KIT de SURVIE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2063751" y="188914"/>
            <a:ext cx="8042275" cy="968375"/>
          </a:xfrm>
        </p:spPr>
        <p:txBody>
          <a:bodyPr/>
          <a:lstStyle/>
          <a:p>
            <a:pPr eaLnBrk="1" hangingPunct="1"/>
            <a:r>
              <a:rPr lang="fr-FR" altLang="x-none">
                <a:solidFill>
                  <a:srgbClr val="FF9933"/>
                </a:solidFill>
                <a:latin typeface="Arial Black" charset="0"/>
                <a:ea typeface="ＭＳ Ｐゴシック" charset="-128"/>
              </a:rPr>
              <a:t>Réactions…au Stress</a:t>
            </a:r>
          </a:p>
        </p:txBody>
      </p:sp>
      <p:sp>
        <p:nvSpPr>
          <p:cNvPr id="199682" name="Rectangle 3"/>
          <p:cNvSpPr>
            <a:spLocks noGrp="1" noChangeArrowheads="1"/>
          </p:cNvSpPr>
          <p:nvPr>
            <p:ph type="body" idx="1"/>
          </p:nvPr>
        </p:nvSpPr>
        <p:spPr>
          <a:xfrm>
            <a:off x="155032" y="2248989"/>
            <a:ext cx="8424863" cy="4725988"/>
          </a:xfrm>
        </p:spPr>
        <p:txBody>
          <a:bodyPr>
            <a:noAutofit/>
          </a:bodyPr>
          <a:lstStyle/>
          <a:p>
            <a:pPr eaLnBrk="1" hangingPunct="1">
              <a:lnSpc>
                <a:spcPct val="80000"/>
              </a:lnSpc>
            </a:pPr>
            <a:r>
              <a:rPr lang="fr-FR" altLang="x-none" sz="2400" dirty="0">
                <a:latin typeface="+mj-lt"/>
                <a:ea typeface="ＭＳ Ｐゴシック" charset="-128"/>
              </a:rPr>
              <a:t>diminution du temps de coagulation</a:t>
            </a:r>
          </a:p>
          <a:p>
            <a:pPr eaLnBrk="1" hangingPunct="1">
              <a:lnSpc>
                <a:spcPct val="80000"/>
              </a:lnSpc>
            </a:pPr>
            <a:r>
              <a:rPr lang="fr-FR" altLang="x-none" sz="2400" dirty="0">
                <a:latin typeface="+mj-lt"/>
                <a:ea typeface="ＭＳ Ｐゴシック" charset="-128"/>
              </a:rPr>
              <a:t>mobilisation d</a:t>
            </a:r>
            <a:r>
              <a:rPr lang="ja-JP" altLang="fr-FR" sz="2400">
                <a:latin typeface="+mj-lt"/>
                <a:ea typeface="ＭＳ Ｐゴシック" charset="-128"/>
              </a:rPr>
              <a:t>’</a:t>
            </a:r>
            <a:r>
              <a:rPr lang="fr-FR" altLang="ja-JP" sz="2400" dirty="0">
                <a:latin typeface="+mj-lt"/>
                <a:ea typeface="ＭＳ Ｐゴシック" charset="-128"/>
              </a:rPr>
              <a:t>énergie</a:t>
            </a:r>
          </a:p>
          <a:p>
            <a:pPr eaLnBrk="1" hangingPunct="1">
              <a:lnSpc>
                <a:spcPct val="80000"/>
              </a:lnSpc>
            </a:pPr>
            <a:r>
              <a:rPr lang="fr-FR" altLang="x-none" sz="2400" dirty="0">
                <a:latin typeface="+mj-lt"/>
                <a:ea typeface="ＭＳ Ｐゴシック" charset="-128"/>
              </a:rPr>
              <a:t>augmentation de captage du sucre par les muscles</a:t>
            </a:r>
          </a:p>
          <a:p>
            <a:pPr eaLnBrk="1" hangingPunct="1">
              <a:lnSpc>
                <a:spcPct val="80000"/>
              </a:lnSpc>
            </a:pPr>
            <a:r>
              <a:rPr lang="fr-FR" altLang="x-none" sz="2400" dirty="0">
                <a:latin typeface="+mj-lt"/>
                <a:ea typeface="ＭＳ Ｐゴシック" charset="-128"/>
              </a:rPr>
              <a:t>augmentation du métabolisme du sucre dans le foie</a:t>
            </a:r>
          </a:p>
          <a:p>
            <a:pPr eaLnBrk="1" hangingPunct="1">
              <a:lnSpc>
                <a:spcPct val="80000"/>
              </a:lnSpc>
            </a:pPr>
            <a:r>
              <a:rPr lang="fr-FR" altLang="x-none" sz="2400" dirty="0">
                <a:latin typeface="+mj-lt"/>
                <a:ea typeface="ＭＳ Ｐゴシック" charset="-128"/>
              </a:rPr>
              <a:t>diminution des autres voies consommatrices d</a:t>
            </a:r>
            <a:r>
              <a:rPr lang="ja-JP" altLang="fr-FR" sz="2400">
                <a:latin typeface="+mj-lt"/>
                <a:ea typeface="ＭＳ Ｐゴシック" charset="-128"/>
              </a:rPr>
              <a:t>’</a:t>
            </a:r>
            <a:r>
              <a:rPr lang="fr-FR" altLang="ja-JP" sz="2400" dirty="0">
                <a:latin typeface="+mj-lt"/>
                <a:ea typeface="ＭＳ Ｐゴシック" charset="-128"/>
              </a:rPr>
              <a:t>énergie</a:t>
            </a:r>
          </a:p>
          <a:p>
            <a:pPr eaLnBrk="1" hangingPunct="1">
              <a:lnSpc>
                <a:spcPct val="80000"/>
              </a:lnSpc>
            </a:pPr>
            <a:r>
              <a:rPr lang="fr-FR" altLang="x-none" sz="2400" dirty="0">
                <a:latin typeface="+mj-lt"/>
                <a:ea typeface="ＭＳ Ｐゴシック" charset="-128"/>
              </a:rPr>
              <a:t>diminution de la digestion</a:t>
            </a:r>
          </a:p>
          <a:p>
            <a:pPr eaLnBrk="1" hangingPunct="1">
              <a:lnSpc>
                <a:spcPct val="80000"/>
              </a:lnSpc>
            </a:pPr>
            <a:r>
              <a:rPr lang="fr-FR" altLang="x-none" sz="2400" dirty="0">
                <a:latin typeface="+mj-lt"/>
                <a:ea typeface="ＭＳ Ｐゴシック" charset="-128"/>
              </a:rPr>
              <a:t>diminution de la croissance</a:t>
            </a:r>
          </a:p>
          <a:p>
            <a:pPr eaLnBrk="1" hangingPunct="1">
              <a:lnSpc>
                <a:spcPct val="80000"/>
              </a:lnSpc>
            </a:pPr>
            <a:r>
              <a:rPr lang="fr-FR" altLang="x-none" sz="2400" dirty="0">
                <a:latin typeface="+mj-lt"/>
                <a:ea typeface="ＭＳ Ｐゴシック" charset="-128"/>
              </a:rPr>
              <a:t>baisse de l</a:t>
            </a:r>
            <a:r>
              <a:rPr lang="ja-JP" altLang="fr-FR" sz="2400">
                <a:latin typeface="+mj-lt"/>
                <a:ea typeface="ＭＳ Ｐゴシック" charset="-128"/>
              </a:rPr>
              <a:t>’</a:t>
            </a:r>
            <a:r>
              <a:rPr lang="fr-FR" altLang="ja-JP" sz="2400" dirty="0">
                <a:latin typeface="+mj-lt"/>
                <a:ea typeface="ＭＳ Ｐゴシック" charset="-128"/>
              </a:rPr>
              <a:t>immunité</a:t>
            </a:r>
          </a:p>
          <a:p>
            <a:pPr eaLnBrk="1" hangingPunct="1">
              <a:lnSpc>
                <a:spcPct val="80000"/>
              </a:lnSpc>
            </a:pPr>
            <a:r>
              <a:rPr lang="fr-FR" altLang="x-none" sz="2400" dirty="0">
                <a:latin typeface="+mj-lt"/>
                <a:ea typeface="ＭＳ Ｐゴシック" charset="-128"/>
              </a:rPr>
              <a:t>baisse de la libido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Rot="1" noChangeArrowheads="1"/>
          </p:cNvSpPr>
          <p:nvPr>
            <p:ph type="title"/>
          </p:nvPr>
        </p:nvSpPr>
        <p:spPr/>
        <p:txBody>
          <a:bodyPr/>
          <a:lstStyle/>
          <a:p>
            <a:pPr eaLnBrk="1" hangingPunct="1"/>
            <a:r>
              <a:rPr lang="fr-FR" altLang="x-none" sz="4000">
                <a:latin typeface="Tahoma" charset="0"/>
                <a:ea typeface="ＭＳ Ｐゴシック" charset="-128"/>
              </a:rPr>
              <a:t>3. La clinique </a:t>
            </a:r>
          </a:p>
        </p:txBody>
      </p:sp>
      <p:sp>
        <p:nvSpPr>
          <p:cNvPr id="6" name="Rectangle 2">
            <a:extLst>
              <a:ext uri="{FF2B5EF4-FFF2-40B4-BE49-F238E27FC236}">
                <a16:creationId xmlns:a16="http://schemas.microsoft.com/office/drawing/2014/main" id="{B6AD259B-9DCE-6344-9F00-13CF17812F2B}"/>
              </a:ext>
            </a:extLst>
          </p:cNvPr>
          <p:cNvSpPr txBox="1">
            <a:spLocks noRot="1" noChangeArrowheads="1"/>
          </p:cNvSpPr>
          <p:nvPr/>
        </p:nvSpPr>
        <p:spPr>
          <a:xfrm>
            <a:off x="1521279" y="2771413"/>
            <a:ext cx="8540750" cy="4997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buFont typeface="Wingdings" charset="2"/>
              <a:buChar char="ü"/>
            </a:pPr>
            <a:r>
              <a:rPr lang="fr-FR" altLang="x-none" sz="2400" b="1">
                <a:latin typeface="+mj-lt"/>
                <a:ea typeface="ＭＳ Ｐゴシック" charset="-128"/>
              </a:rPr>
              <a:t>Réaction de stress normale, adaptative</a:t>
            </a:r>
          </a:p>
          <a:p>
            <a:pPr algn="just">
              <a:buFont typeface="Wingdings" charset="2"/>
              <a:buChar char="ü"/>
            </a:pPr>
            <a:r>
              <a:rPr lang="fr-FR" altLang="x-none" sz="2400" b="1">
                <a:latin typeface="+mj-lt"/>
                <a:ea typeface="ＭＳ Ｐゴシック" charset="-128"/>
              </a:rPr>
              <a:t>Réactions de stress dépassé, inadaptées</a:t>
            </a:r>
          </a:p>
          <a:p>
            <a:pPr algn="just">
              <a:buFont typeface="Wingdings" charset="2"/>
              <a:buChar char="ü"/>
            </a:pPr>
            <a:r>
              <a:rPr lang="fr-FR" altLang="x-none" sz="2400" b="1">
                <a:latin typeface="+mj-lt"/>
                <a:ea typeface="ＭＳ Ｐゴシック" charset="-128"/>
              </a:rPr>
              <a:t>Réactions névropathiques</a:t>
            </a:r>
          </a:p>
          <a:p>
            <a:pPr algn="just">
              <a:buFont typeface="Wingdings" charset="2"/>
              <a:buChar char="ü"/>
            </a:pPr>
            <a:endParaRPr lang="fr-FR" altLang="x-none" sz="2400">
              <a:latin typeface="+mj-lt"/>
              <a:ea typeface="ＭＳ Ｐゴシック" charset="-128"/>
            </a:endParaRPr>
          </a:p>
          <a:p>
            <a:pPr algn="just">
              <a:buFont typeface="Wingdings" charset="2"/>
              <a:buChar char="ü"/>
            </a:pPr>
            <a:endParaRPr lang="fr-FR" altLang="x-none" sz="2400" dirty="0">
              <a:latin typeface="+mj-lt"/>
              <a:ea typeface="ＭＳ Ｐゴシック" charset="-12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Rot="1" noChangeArrowheads="1"/>
          </p:cNvSpPr>
          <p:nvPr>
            <p:ph type="title"/>
          </p:nvPr>
        </p:nvSpPr>
        <p:spPr/>
        <p:txBody>
          <a:bodyPr/>
          <a:lstStyle/>
          <a:p>
            <a:pPr eaLnBrk="1" hangingPunct="1"/>
            <a:r>
              <a:rPr lang="fr-FR" altLang="x-none" sz="4000">
                <a:latin typeface="Tahoma" charset="0"/>
                <a:ea typeface="ＭＳ Ｐゴシック" charset="-128"/>
              </a:rPr>
              <a:t>3. La clinique </a:t>
            </a:r>
          </a:p>
        </p:txBody>
      </p:sp>
      <p:sp>
        <p:nvSpPr>
          <p:cNvPr id="6" name="Rectangle 2">
            <a:extLst>
              <a:ext uri="{FF2B5EF4-FFF2-40B4-BE49-F238E27FC236}">
                <a16:creationId xmlns:a16="http://schemas.microsoft.com/office/drawing/2014/main" id="{3D7EEEA7-09A6-7C4C-8343-8CBE735010E6}"/>
              </a:ext>
            </a:extLst>
          </p:cNvPr>
          <p:cNvSpPr txBox="1">
            <a:spLocks noRot="1" noChangeArrowheads="1"/>
          </p:cNvSpPr>
          <p:nvPr/>
        </p:nvSpPr>
        <p:spPr>
          <a:xfrm>
            <a:off x="1521279" y="2771413"/>
            <a:ext cx="8540750" cy="49974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buFont typeface="Wingdings" charset="2"/>
              <a:buChar char="ü"/>
            </a:pPr>
            <a:r>
              <a:rPr lang="fr-FR" altLang="x-none" sz="2400" b="1" dirty="0">
                <a:latin typeface="+mj-lt"/>
                <a:ea typeface="ＭＳ Ｐゴシック" charset="-128"/>
              </a:rPr>
              <a:t>Réaction de stress normale, adaptative</a:t>
            </a:r>
          </a:p>
          <a:p>
            <a:pPr algn="just">
              <a:buFont typeface="Wingdings" charset="2"/>
              <a:buChar char="ü"/>
            </a:pPr>
            <a:r>
              <a:rPr lang="fr-FR" altLang="x-none" sz="2400" b="1" dirty="0">
                <a:solidFill>
                  <a:srgbClr val="FF0000"/>
                </a:solidFill>
                <a:latin typeface="+mj-lt"/>
                <a:ea typeface="ＭＳ Ｐゴシック" charset="-128"/>
              </a:rPr>
              <a:t>Réactions de stress dépassé, inadaptées</a:t>
            </a:r>
          </a:p>
          <a:p>
            <a:pPr algn="just">
              <a:buFont typeface="Wingdings" charset="2"/>
              <a:buChar char="ü"/>
            </a:pPr>
            <a:r>
              <a:rPr lang="fr-FR" altLang="x-none" sz="2400" b="1" dirty="0">
                <a:latin typeface="+mj-lt"/>
                <a:ea typeface="ＭＳ Ｐゴシック" charset="-128"/>
              </a:rPr>
              <a:t>Réactions </a:t>
            </a:r>
            <a:r>
              <a:rPr lang="fr-FR" altLang="x-none" sz="2400" b="1" dirty="0" err="1">
                <a:latin typeface="+mj-lt"/>
                <a:ea typeface="ＭＳ Ｐゴシック" charset="-128"/>
              </a:rPr>
              <a:t>névropathiques</a:t>
            </a:r>
            <a:endParaRPr lang="fr-FR" altLang="x-none" sz="2400" b="1" dirty="0">
              <a:latin typeface="+mj-lt"/>
              <a:ea typeface="ＭＳ Ｐゴシック" charset="-128"/>
            </a:endParaRPr>
          </a:p>
          <a:p>
            <a:pPr algn="just">
              <a:buFont typeface="Wingdings" charset="2"/>
              <a:buChar char="ü"/>
            </a:pPr>
            <a:endParaRPr lang="fr-FR" altLang="x-none" sz="2400" dirty="0">
              <a:latin typeface="+mj-lt"/>
              <a:ea typeface="ＭＳ Ｐゴシック" charset="-128"/>
            </a:endParaRPr>
          </a:p>
          <a:p>
            <a:pPr algn="just">
              <a:buFont typeface="Wingdings" charset="2"/>
              <a:buChar char="ü"/>
            </a:pPr>
            <a:endParaRPr lang="fr-FR" altLang="x-none" sz="2400" dirty="0">
              <a:latin typeface="+mj-lt"/>
              <a:ea typeface="ＭＳ Ｐゴシック" charset="-128"/>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143691" y="1772817"/>
            <a:ext cx="10271867"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sz="1800" b="1" dirty="0">
              <a:solidFill>
                <a:srgbClr val="000000"/>
              </a:solidFill>
              <a:latin typeface="Arial" charset="0"/>
            </a:endParaRPr>
          </a:p>
          <a:p>
            <a:pPr lvl="1" eaLnBrk="1" hangingPunct="1">
              <a:spcBef>
                <a:spcPct val="20000"/>
              </a:spcBef>
              <a:buClrTx/>
              <a:buSzTx/>
              <a:buFontTx/>
              <a:buChar char="–"/>
            </a:pPr>
            <a:r>
              <a:rPr lang="fr-FR" altLang="x-none" sz="3200" dirty="0">
                <a:solidFill>
                  <a:schemeClr val="accent1">
                    <a:lumMod val="75000"/>
                  </a:schemeClr>
                </a:solidFill>
                <a:latin typeface="+mj-lt"/>
              </a:rPr>
              <a:t>la réaction de sidération</a:t>
            </a:r>
          </a:p>
          <a:p>
            <a:pPr lvl="1" eaLnBrk="1" hangingPunct="1">
              <a:spcBef>
                <a:spcPct val="20000"/>
              </a:spcBef>
              <a:buClrTx/>
              <a:buSzTx/>
              <a:buFontTx/>
              <a:buChar char="–"/>
            </a:pPr>
            <a:r>
              <a:rPr lang="fr-FR" altLang="x-none" sz="3200" dirty="0">
                <a:solidFill>
                  <a:schemeClr val="accent1">
                    <a:lumMod val="75000"/>
                  </a:schemeClr>
                </a:solidFill>
                <a:latin typeface="+mj-lt"/>
              </a:rPr>
              <a:t>la réaction d </a:t>
            </a:r>
            <a:r>
              <a:rPr lang="fr-FR" altLang="fr-FR" sz="3200" dirty="0">
                <a:solidFill>
                  <a:schemeClr val="accent1">
                    <a:lumMod val="75000"/>
                  </a:schemeClr>
                </a:solidFill>
                <a:latin typeface="+mj-lt"/>
              </a:rPr>
              <a:t>’</a:t>
            </a:r>
            <a:r>
              <a:rPr lang="fr-FR" altLang="x-none" sz="3200" dirty="0">
                <a:solidFill>
                  <a:schemeClr val="accent1">
                    <a:lumMod val="75000"/>
                  </a:schemeClr>
                </a:solidFill>
                <a:latin typeface="+mj-lt"/>
              </a:rPr>
              <a:t>agitation désordonnée</a:t>
            </a:r>
          </a:p>
          <a:p>
            <a:pPr lvl="1" eaLnBrk="1" hangingPunct="1">
              <a:spcBef>
                <a:spcPct val="20000"/>
              </a:spcBef>
              <a:buClrTx/>
              <a:buSzTx/>
              <a:buFontTx/>
              <a:buChar char="–"/>
            </a:pPr>
            <a:r>
              <a:rPr lang="fr-FR" altLang="x-none" sz="3200" dirty="0">
                <a:solidFill>
                  <a:schemeClr val="accent1">
                    <a:lumMod val="75000"/>
                  </a:schemeClr>
                </a:solidFill>
                <a:latin typeface="+mj-lt"/>
              </a:rPr>
              <a:t>la fuite panique</a:t>
            </a:r>
          </a:p>
          <a:p>
            <a:pPr lvl="1" eaLnBrk="1" hangingPunct="1">
              <a:spcBef>
                <a:spcPct val="20000"/>
              </a:spcBef>
              <a:buClrTx/>
              <a:buSzTx/>
              <a:buFontTx/>
              <a:buChar char="–"/>
            </a:pPr>
            <a:r>
              <a:rPr lang="fr-FR" altLang="x-none" sz="3200" dirty="0">
                <a:solidFill>
                  <a:schemeClr val="accent1">
                    <a:lumMod val="75000"/>
                  </a:schemeClr>
                </a:solidFill>
                <a:latin typeface="+mj-lt"/>
              </a:rPr>
              <a:t>l</a:t>
            </a:r>
            <a:r>
              <a:rPr lang="fr-FR" altLang="fr-FR" sz="3200" dirty="0">
                <a:solidFill>
                  <a:schemeClr val="accent1">
                    <a:lumMod val="75000"/>
                  </a:schemeClr>
                </a:solidFill>
                <a:latin typeface="+mj-lt"/>
              </a:rPr>
              <a:t>’</a:t>
            </a:r>
            <a:r>
              <a:rPr lang="fr-FR" altLang="x-none" sz="3200" dirty="0">
                <a:solidFill>
                  <a:schemeClr val="accent1">
                    <a:lumMod val="75000"/>
                  </a:schemeClr>
                </a:solidFill>
                <a:latin typeface="+mj-lt"/>
              </a:rPr>
              <a:t>action automatique</a:t>
            </a:r>
            <a:endParaRPr lang="fr-FR" altLang="x-none" sz="2800" dirty="0">
              <a:solidFill>
                <a:schemeClr val="accent1">
                  <a:lumMod val="75000"/>
                </a:schemeClr>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744583" y="1916833"/>
            <a:ext cx="931158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sz="1800" b="1" dirty="0">
              <a:solidFill>
                <a:srgbClr val="000000"/>
              </a:solidFill>
              <a:latin typeface="+mj-lt"/>
            </a:endParaRPr>
          </a:p>
          <a:p>
            <a:pPr lvl="1" eaLnBrk="1" hangingPunct="1">
              <a:spcBef>
                <a:spcPct val="20000"/>
              </a:spcBef>
              <a:buClrTx/>
              <a:buSzTx/>
              <a:buFontTx/>
              <a:buChar char="–"/>
            </a:pPr>
            <a:r>
              <a:rPr lang="fr-FR" altLang="x-none" sz="3200" dirty="0">
                <a:solidFill>
                  <a:srgbClr val="003399"/>
                </a:solidFill>
                <a:latin typeface="+mj-lt"/>
              </a:rPr>
              <a:t>la réaction de sidération (</a:t>
            </a:r>
            <a:r>
              <a:rPr lang="fr-FR" altLang="x-none" sz="3200" dirty="0" err="1">
                <a:solidFill>
                  <a:srgbClr val="003399"/>
                </a:solidFill>
                <a:latin typeface="+mj-lt"/>
              </a:rPr>
              <a:t>cf</a:t>
            </a:r>
            <a:r>
              <a:rPr lang="fr-FR" altLang="x-none" sz="3200" dirty="0">
                <a:solidFill>
                  <a:srgbClr val="003399"/>
                </a:solidFill>
                <a:latin typeface="+mj-lt"/>
              </a:rPr>
              <a:t> plus loin dissociation </a:t>
            </a:r>
            <a:r>
              <a:rPr lang="fr-FR" altLang="x-none" sz="3200" dirty="0" err="1">
                <a:solidFill>
                  <a:srgbClr val="003399"/>
                </a:solidFill>
                <a:latin typeface="+mj-lt"/>
              </a:rPr>
              <a:t>péritraumatique</a:t>
            </a:r>
            <a:r>
              <a:rPr lang="fr-FR" altLang="x-none" sz="3200" dirty="0">
                <a:solidFill>
                  <a:srgbClr val="003399"/>
                </a:solidFill>
                <a:latin typeface="+mj-lt"/>
              </a:rPr>
              <a:t>)</a:t>
            </a:r>
          </a:p>
          <a:p>
            <a:pPr lvl="1" eaLnBrk="1" hangingPunct="1">
              <a:spcBef>
                <a:spcPct val="20000"/>
              </a:spcBef>
              <a:buClrTx/>
              <a:buSzTx/>
              <a:buFontTx/>
              <a:buChar char="–"/>
            </a:pPr>
            <a:r>
              <a:rPr lang="fr-FR" altLang="x-none" sz="3200" dirty="0">
                <a:solidFill>
                  <a:srgbClr val="FF3300"/>
                </a:solidFill>
                <a:latin typeface="+mj-lt"/>
              </a:rPr>
              <a:t>la réaction d </a:t>
            </a:r>
            <a:r>
              <a:rPr lang="fr-FR" altLang="fr-FR" sz="3200" dirty="0">
                <a:solidFill>
                  <a:srgbClr val="FF3300"/>
                </a:solidFill>
                <a:latin typeface="+mj-lt"/>
              </a:rPr>
              <a:t>’</a:t>
            </a:r>
            <a:r>
              <a:rPr lang="fr-FR" altLang="x-none" sz="3200" dirty="0">
                <a:solidFill>
                  <a:srgbClr val="FF3300"/>
                </a:solidFill>
                <a:latin typeface="+mj-lt"/>
              </a:rPr>
              <a:t>agitation désordonnée</a:t>
            </a:r>
          </a:p>
          <a:p>
            <a:pPr lvl="1" eaLnBrk="1" hangingPunct="1">
              <a:spcBef>
                <a:spcPct val="20000"/>
              </a:spcBef>
              <a:buClrTx/>
              <a:buSzTx/>
              <a:buFontTx/>
              <a:buChar char="–"/>
            </a:pPr>
            <a:r>
              <a:rPr lang="fr-FR" altLang="x-none" sz="3200" dirty="0">
                <a:solidFill>
                  <a:srgbClr val="FF3300"/>
                </a:solidFill>
                <a:latin typeface="+mj-lt"/>
              </a:rPr>
              <a:t>la fuite panique</a:t>
            </a:r>
          </a:p>
          <a:p>
            <a:pPr lvl="1" eaLnBrk="1" hangingPunct="1">
              <a:spcBef>
                <a:spcPct val="20000"/>
              </a:spcBef>
              <a:buClrTx/>
              <a:buSzTx/>
              <a:buFontTx/>
              <a:buChar char="–"/>
            </a:pPr>
            <a:r>
              <a:rPr lang="fr-FR" altLang="x-none" sz="3200" dirty="0">
                <a:solidFill>
                  <a:srgbClr val="FF3300"/>
                </a:solidFill>
                <a:latin typeface="+mj-lt"/>
              </a:rPr>
              <a:t>l</a:t>
            </a:r>
            <a:r>
              <a:rPr lang="fr-FR" altLang="fr-FR" sz="3200" dirty="0">
                <a:solidFill>
                  <a:srgbClr val="FF3300"/>
                </a:solidFill>
                <a:latin typeface="+mj-lt"/>
              </a:rPr>
              <a:t>’</a:t>
            </a:r>
            <a:r>
              <a:rPr lang="fr-FR" altLang="x-none" sz="3200" dirty="0">
                <a:solidFill>
                  <a:srgbClr val="FF3300"/>
                </a:solidFill>
                <a:latin typeface="+mj-lt"/>
              </a:rPr>
              <a:t>action automatique</a:t>
            </a:r>
            <a:endParaRPr lang="fr-FR" altLang="x-none" sz="2800" dirty="0">
              <a:solidFill>
                <a:schemeClr val="tx1"/>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483192"/>
            <a:ext cx="1208314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marL="457200" lvl="1" indent="0" algn="just" eaLnBrk="1" hangingPunct="1">
              <a:spcBef>
                <a:spcPct val="20000"/>
              </a:spcBef>
              <a:buClrTx/>
              <a:buSzTx/>
              <a:buNone/>
            </a:pPr>
            <a:r>
              <a:rPr lang="fr-FR" altLang="x-none" sz="2400" dirty="0">
                <a:solidFill>
                  <a:schemeClr val="tx1"/>
                </a:solidFill>
                <a:latin typeface="+mn-lt"/>
              </a:rPr>
              <a:t>Elle est stupéfaction sur le plan intellectuel (le sujet est incapable de rien comprendre, de juger, ni de raisonner), stupeur sur le plan affectif (il est privé de sentiment, hébété, vivant comme dans un rêve artificiel, sans peur et sans courage, comme un automate), et de sidération ou inhibition sur le plan moteur (il demeure immobile, le faciès figé, incapable de faire un geste ni un pas et incapable de parler). </a:t>
            </a:r>
          </a:p>
          <a:p>
            <a:pPr marL="457200" lvl="1" indent="0" algn="just" eaLnBrk="1" hangingPunct="1">
              <a:spcBef>
                <a:spcPct val="20000"/>
              </a:spcBef>
              <a:buClrTx/>
              <a:buSzTx/>
              <a:buNone/>
            </a:pPr>
            <a:endParaRPr lang="fr-FR" altLang="x-none" sz="2400" dirty="0">
              <a:solidFill>
                <a:schemeClr val="tx1"/>
              </a:solidFill>
              <a:latin typeface="+mn-lt"/>
            </a:endParaRPr>
          </a:p>
          <a:p>
            <a:pPr marL="457200" lvl="1" indent="0" algn="just" eaLnBrk="1" hangingPunct="1">
              <a:spcBef>
                <a:spcPct val="20000"/>
              </a:spcBef>
              <a:buClrTx/>
              <a:buSzTx/>
              <a:buNone/>
            </a:pPr>
            <a:r>
              <a:rPr lang="fr-FR" altLang="x-none" sz="2400" dirty="0">
                <a:solidFill>
                  <a:schemeClr val="tx1"/>
                </a:solidFill>
                <a:latin typeface="+mn-lt"/>
              </a:rPr>
              <a:t>De telles réactions sont assez souvent observées dans les situations de danger soudaines et brutales. Par exemple, lors d'un attentat terroriste par bombe, une victime a dit plus tard : « je me regardais brûler immobile, sans bouger ni rien faire ». </a:t>
            </a:r>
          </a:p>
          <a:p>
            <a:pPr marL="457200" lvl="1" indent="0" algn="just" eaLnBrk="1" hangingPunct="1">
              <a:spcBef>
                <a:spcPct val="20000"/>
              </a:spcBef>
              <a:buClrTx/>
              <a:buSzTx/>
              <a:buNone/>
            </a:pPr>
            <a:endParaRPr lang="fr-FR" altLang="x-none" sz="2400" dirty="0">
              <a:solidFill>
                <a:schemeClr val="tx1"/>
              </a:solidFill>
              <a:latin typeface="+mn-lt"/>
            </a:endParaRPr>
          </a:p>
          <a:p>
            <a:pPr marL="457200" lvl="1" indent="0" algn="just" eaLnBrk="1" hangingPunct="1">
              <a:spcBef>
                <a:spcPct val="20000"/>
              </a:spcBef>
              <a:buClrTx/>
              <a:buSzTx/>
              <a:buNone/>
            </a:pPr>
            <a:r>
              <a:rPr lang="fr-FR" altLang="x-none" sz="2400" dirty="0">
                <a:solidFill>
                  <a:schemeClr val="tx1"/>
                </a:solidFill>
                <a:latin typeface="+mn-lt"/>
              </a:rPr>
              <a:t>En général, la réaction de sidération est éphémère, avec retour rapide à la conscience normale et à un comportement adapté : mais elle n'est pas toujours sans lendemain, car elle témoigne d'un stress intense, mal assimilé, et qui peut donner lieu ensuite à une névrose psycho-traumatique.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1916833"/>
            <a:ext cx="10128176"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ts val="2000"/>
              </a:spcBef>
              <a:buClr>
                <a:srgbClr val="6FB7D7"/>
              </a:buClr>
              <a:buSzPct val="110000"/>
              <a:buFont typeface="Wingdings 2" charset="2"/>
              <a:buChar char=""/>
              <a:defRPr sz="2400">
                <a:solidFill>
                  <a:srgbClr val="595959"/>
                </a:solidFill>
                <a:latin typeface="News Gothic MT" charset="0"/>
                <a:ea typeface="ＭＳ Ｐゴシック" charset="-128"/>
              </a:defRPr>
            </a:lvl1pPr>
            <a:lvl2pPr marL="742950" indent="-285750">
              <a:spcBef>
                <a:spcPts val="600"/>
              </a:spcBef>
              <a:buClr>
                <a:srgbClr val="215D77"/>
              </a:buClr>
              <a:buSzPct val="110000"/>
              <a:buFont typeface="Wingdings 2" charset="2"/>
              <a:buChar char=""/>
              <a:defRPr sz="2200">
                <a:solidFill>
                  <a:srgbClr val="595959"/>
                </a:solidFill>
                <a:latin typeface="News Gothic MT" charset="0"/>
                <a:ea typeface="ＭＳ Ｐゴシック" charset="-128"/>
              </a:defRPr>
            </a:lvl2pPr>
            <a:lvl3pPr marL="1143000" indent="-228600">
              <a:spcBef>
                <a:spcPts val="600"/>
              </a:spcBef>
              <a:buClr>
                <a:srgbClr val="6FB7D7"/>
              </a:buClr>
              <a:buSzPct val="110000"/>
              <a:buFont typeface="Wingdings 2" charset="2"/>
              <a:buChar char=""/>
              <a:defRPr sz="2000">
                <a:solidFill>
                  <a:srgbClr val="595959"/>
                </a:solidFill>
                <a:latin typeface="News Gothic MT" charset="0"/>
                <a:ea typeface="ＭＳ Ｐゴシック" charset="-128"/>
              </a:defRPr>
            </a:lvl3pPr>
            <a:lvl4pPr marL="1600200" indent="-228600">
              <a:spcBef>
                <a:spcPts val="600"/>
              </a:spcBef>
              <a:buClr>
                <a:srgbClr val="215D77"/>
              </a:buClr>
              <a:buSzPct val="110000"/>
              <a:buFont typeface="Wingdings 2" charset="2"/>
              <a:buChar char=""/>
              <a:defRPr>
                <a:solidFill>
                  <a:srgbClr val="595959"/>
                </a:solidFill>
                <a:latin typeface="News Gothic MT" charset="0"/>
                <a:ea typeface="ＭＳ Ｐゴシック" charset="-128"/>
              </a:defRPr>
            </a:lvl4pPr>
            <a:lvl5pPr marL="2057400" indent="-228600">
              <a:spcBef>
                <a:spcPts val="600"/>
              </a:spcBef>
              <a:buClr>
                <a:srgbClr val="6FB7D7"/>
              </a:buClr>
              <a:buSzPct val="110000"/>
              <a:buFont typeface="Wingdings 2" charset="2"/>
              <a:buChar char=""/>
              <a:defRPr>
                <a:solidFill>
                  <a:srgbClr val="595959"/>
                </a:solidFill>
                <a:latin typeface="News Gothic MT" charset="0"/>
                <a:ea typeface="ＭＳ Ｐゴシック" charset="-128"/>
              </a:defRPr>
            </a:lvl5pPr>
            <a:lvl6pPr marL="25146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6pPr>
            <a:lvl7pPr marL="29718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7pPr>
            <a:lvl8pPr marL="34290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8pPr>
            <a:lvl9pPr marL="3886200" indent="-228600" eaLnBrk="0" fontAlgn="base" hangingPunct="0">
              <a:spcBef>
                <a:spcPts val="600"/>
              </a:spcBef>
              <a:spcAft>
                <a:spcPct val="0"/>
              </a:spcAft>
              <a:buClr>
                <a:srgbClr val="6FB7D7"/>
              </a:buClr>
              <a:buSzPct val="110000"/>
              <a:buFont typeface="Wingdings 2" charset="2"/>
              <a:buChar char=""/>
              <a:defRPr>
                <a:solidFill>
                  <a:srgbClr val="595959"/>
                </a:solidFill>
                <a:latin typeface="News Gothic MT" charset="0"/>
                <a:ea typeface="ＭＳ Ｐゴシック" charset="-128"/>
              </a:defRPr>
            </a:lvl9pPr>
          </a:lstStyle>
          <a:p>
            <a:pPr algn="just" eaLnBrk="1" hangingPunct="1">
              <a:spcBef>
                <a:spcPct val="20000"/>
              </a:spcBef>
              <a:buClr>
                <a:schemeClr val="hlink"/>
              </a:buClr>
              <a:buSzPct val="80000"/>
              <a:buFont typeface="Wingdings" charset="2"/>
              <a:buChar char="n"/>
            </a:pPr>
            <a:endParaRPr lang="fr-FR" altLang="x-none" sz="1800" b="1" dirty="0">
              <a:solidFill>
                <a:srgbClr val="000000"/>
              </a:solidFill>
              <a:latin typeface="+mj-lt"/>
            </a:endParaRPr>
          </a:p>
          <a:p>
            <a:pPr lvl="1" eaLnBrk="1" hangingPunct="1">
              <a:spcBef>
                <a:spcPct val="20000"/>
              </a:spcBef>
              <a:buClrTx/>
              <a:buSzTx/>
              <a:buFontTx/>
              <a:buChar char="–"/>
            </a:pPr>
            <a:r>
              <a:rPr lang="fr-FR" altLang="x-none" sz="3200" dirty="0">
                <a:solidFill>
                  <a:srgbClr val="FF3300"/>
                </a:solidFill>
                <a:latin typeface="+mj-lt"/>
              </a:rPr>
              <a:t>la réaction de sidération</a:t>
            </a:r>
          </a:p>
          <a:p>
            <a:pPr lvl="1" eaLnBrk="1" hangingPunct="1">
              <a:spcBef>
                <a:spcPct val="20000"/>
              </a:spcBef>
              <a:buClrTx/>
              <a:buSzTx/>
              <a:buFontTx/>
              <a:buChar char="–"/>
            </a:pPr>
            <a:r>
              <a:rPr lang="fr-FR" altLang="x-none" sz="3200" dirty="0">
                <a:solidFill>
                  <a:srgbClr val="003399"/>
                </a:solidFill>
                <a:latin typeface="+mj-lt"/>
              </a:rPr>
              <a:t>la réaction d </a:t>
            </a:r>
            <a:r>
              <a:rPr lang="fr-FR" altLang="fr-FR" sz="3200" dirty="0">
                <a:solidFill>
                  <a:srgbClr val="003399"/>
                </a:solidFill>
                <a:latin typeface="+mj-lt"/>
              </a:rPr>
              <a:t>’</a:t>
            </a:r>
            <a:r>
              <a:rPr lang="fr-FR" altLang="x-none" sz="3200" dirty="0">
                <a:solidFill>
                  <a:srgbClr val="003399"/>
                </a:solidFill>
                <a:latin typeface="+mj-lt"/>
              </a:rPr>
              <a:t>agitation désordonnée</a:t>
            </a:r>
          </a:p>
          <a:p>
            <a:pPr lvl="1" eaLnBrk="1" hangingPunct="1">
              <a:spcBef>
                <a:spcPct val="20000"/>
              </a:spcBef>
              <a:buClrTx/>
              <a:buSzTx/>
              <a:buFontTx/>
              <a:buChar char="–"/>
            </a:pPr>
            <a:r>
              <a:rPr lang="fr-FR" altLang="x-none" sz="3200" dirty="0">
                <a:solidFill>
                  <a:srgbClr val="FF3300"/>
                </a:solidFill>
                <a:latin typeface="+mj-lt"/>
              </a:rPr>
              <a:t>la fuite panique</a:t>
            </a:r>
          </a:p>
          <a:p>
            <a:pPr lvl="1" eaLnBrk="1" hangingPunct="1">
              <a:spcBef>
                <a:spcPct val="20000"/>
              </a:spcBef>
              <a:buClrTx/>
              <a:buSzTx/>
              <a:buFontTx/>
              <a:buChar char="–"/>
            </a:pPr>
            <a:r>
              <a:rPr lang="fr-FR" altLang="x-none" sz="3200" dirty="0">
                <a:solidFill>
                  <a:srgbClr val="FF3300"/>
                </a:solidFill>
                <a:latin typeface="+mj-lt"/>
              </a:rPr>
              <a:t>l</a:t>
            </a:r>
            <a:r>
              <a:rPr lang="fr-FR" altLang="fr-FR" sz="3200" dirty="0">
                <a:solidFill>
                  <a:srgbClr val="FF3300"/>
                </a:solidFill>
                <a:latin typeface="+mj-lt"/>
              </a:rPr>
              <a:t>’</a:t>
            </a:r>
            <a:r>
              <a:rPr lang="fr-FR" altLang="x-none" sz="3200" dirty="0">
                <a:solidFill>
                  <a:srgbClr val="FF3300"/>
                </a:solidFill>
                <a:latin typeface="+mj-lt"/>
              </a:rPr>
              <a:t>action automatique</a:t>
            </a:r>
            <a:endParaRPr lang="fr-FR" altLang="x-none" sz="2800" dirty="0">
              <a:solidFill>
                <a:schemeClr val="tx1"/>
              </a:solidFill>
              <a:latin typeface="+mj-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0" fill="hold"/>
                                        <p:tgtEl>
                                          <p:spTgt spid="34819"/>
                                        </p:tgtEl>
                                        <p:attrNameLst>
                                          <p:attrName>ppt_w</p:attrName>
                                        </p:attrNameLst>
                                      </p:cBhvr>
                                      <p:tavLst>
                                        <p:tav tm="0" fmla="#ppt_w*sin(2.5*pi*$)">
                                          <p:val>
                                            <p:fltVal val="0"/>
                                          </p:val>
                                        </p:tav>
                                        <p:tav tm="100000">
                                          <p:val>
                                            <p:fltVal val="1"/>
                                          </p:val>
                                        </p:tav>
                                      </p:tavLst>
                                    </p:anim>
                                    <p:anim calcmode="lin" valueType="num">
                                      <p:cBhvr>
                                        <p:cTn id="8" dur="5000" fill="hold"/>
                                        <p:tgtEl>
                                          <p:spTgt spid="348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Salle d’ions</Template>
  <TotalTime>3422</TotalTime>
  <Words>19474</Words>
  <Application>Microsoft Macintosh PowerPoint</Application>
  <PresentationFormat>Grand écran</PresentationFormat>
  <Paragraphs>1651</Paragraphs>
  <Slides>332</Slides>
  <Notes>221</Notes>
  <HiddenSlides>0</HiddenSlides>
  <MMClips>0</MMClips>
  <ScaleCrop>false</ScaleCrop>
  <HeadingPairs>
    <vt:vector size="10" baseType="variant">
      <vt:variant>
        <vt:lpstr>Polices utilisées</vt:lpstr>
      </vt:variant>
      <vt:variant>
        <vt:i4>15</vt:i4>
      </vt:variant>
      <vt:variant>
        <vt:lpstr>Thème</vt:lpstr>
      </vt:variant>
      <vt:variant>
        <vt:i4>1</vt:i4>
      </vt:variant>
      <vt:variant>
        <vt:lpstr>Liens</vt:lpstr>
      </vt:variant>
      <vt:variant>
        <vt:i4>3</vt:i4>
      </vt:variant>
      <vt:variant>
        <vt:lpstr>Serveurs OLE incorporés</vt:lpstr>
      </vt:variant>
      <vt:variant>
        <vt:i4>1</vt:i4>
      </vt:variant>
      <vt:variant>
        <vt:lpstr>Titres des diapositives</vt:lpstr>
      </vt:variant>
      <vt:variant>
        <vt:i4>332</vt:i4>
      </vt:variant>
    </vt:vector>
  </HeadingPairs>
  <TitlesOfParts>
    <vt:vector size="352" baseType="lpstr">
      <vt:lpstr>Abadi</vt:lpstr>
      <vt:lpstr>Arial</vt:lpstr>
      <vt:lpstr>Arial Black</vt:lpstr>
      <vt:lpstr>Book Antiqua</vt:lpstr>
      <vt:lpstr>Calibri</vt:lpstr>
      <vt:lpstr>Cambria</vt:lpstr>
      <vt:lpstr>Century Gothic</vt:lpstr>
      <vt:lpstr>Helvetica</vt:lpstr>
      <vt:lpstr>Palatino</vt:lpstr>
      <vt:lpstr>Tahoma</vt:lpstr>
      <vt:lpstr>Times New Roman</vt:lpstr>
      <vt:lpstr>Tw Cen MT</vt:lpstr>
      <vt:lpstr>Wingdings</vt:lpstr>
      <vt:lpstr>Wingdings 2</vt:lpstr>
      <vt:lpstr>Wingdings 3</vt:lpstr>
      <vt:lpstr>Salle d’ions</vt:lpstr>
      <vt:lpstr>file:///Users/tarquinio/Desktop/enseignement/Lcence3%202917:M1%20Année%202009-2010/master%201%20victimologie%202009-2010.doc!OLE_LINK3</vt:lpstr>
      <vt:lpstr>file:///Users/tarquinio/Desktop/enseignement/Lcence3%202917:M1%20Année%202009-2010/master%201%20victimologie%202009-2010.doc!OLE_LINK4</vt:lpstr>
      <vt:lpstr>file:///Users/tarquinio/Desktop/enseignement/Lcence3%202917:2018/M1%20Année%202009-2010%202/victimologie%20M1/master%201%20victimologie%202009-2010.docǟwh!OLE_LINK5</vt:lpstr>
      <vt:lpstr>Graphique</vt:lpstr>
      <vt:lpstr>Psychologie clinique et psychopathologie  Psychotraumatisme, psychotraumatismes et personnalité borderline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Introduction</vt:lpstr>
      <vt:lpstr>1. Introduction</vt:lpstr>
      <vt:lpstr>Présentation PowerPoint</vt:lpstr>
      <vt:lpstr>1. Introduction</vt:lpstr>
      <vt:lpstr>1. Introduction</vt:lpstr>
      <vt:lpstr>1. Introduction</vt:lpstr>
      <vt:lpstr>1. Introduction</vt:lpstr>
      <vt:lpstr>Présentation PowerPoint</vt:lpstr>
      <vt:lpstr>Définition du traumatisme psychique</vt:lpstr>
      <vt:lpstr>L’événement à l’origine du traumatisme</vt:lpstr>
      <vt:lpstr>Présentation PowerPoint</vt:lpstr>
      <vt:lpstr>Présentation PowerPoint</vt:lpstr>
      <vt:lpstr>Présentation PowerPoint</vt:lpstr>
      <vt:lpstr>Présentation PowerPoint</vt:lpstr>
      <vt:lpstr>Faire la différence….</vt:lpstr>
      <vt:lpstr>Différentes types de traumatismes</vt:lpstr>
      <vt:lpstr>Le concept de victime</vt:lpstr>
      <vt:lpstr>Présentation PowerPoint</vt:lpstr>
      <vt:lpstr>Victimes directes et indirectes </vt:lpstr>
      <vt:lpstr>Victimes directes et indirectes </vt:lpstr>
      <vt:lpstr>Présentation PowerPoint</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2. Historique</vt:lpstr>
      <vt:lpstr>Présentation PowerPoint</vt:lpstr>
      <vt:lpstr>2. Historique</vt:lpstr>
      <vt:lpstr>2. Historique</vt:lpstr>
      <vt:lpstr>2. Historique</vt:lpstr>
      <vt:lpstr>2. Historique</vt:lpstr>
      <vt:lpstr>2. Historique</vt:lpstr>
      <vt:lpstr>2. Historique</vt:lpstr>
      <vt:lpstr>2. Historique</vt:lpstr>
      <vt:lpstr>2. Historique</vt:lpstr>
      <vt:lpstr>Présentation PowerPoint</vt:lpstr>
      <vt:lpstr>L’évolution des théories psychodynamiques après la 2ème guerre mondiale</vt:lpstr>
      <vt:lpstr>Présentation PowerPoint</vt:lpstr>
      <vt:lpstr>La guerre du Vietnam (1964-1975) </vt:lpstr>
      <vt:lpstr>Une reconnaissance du traumatisme</vt:lpstr>
      <vt:lpstr>Présentation PowerPoint</vt:lpstr>
      <vt:lpstr>Présentation PowerPoint</vt:lpstr>
      <vt:lpstr>3. La clinique </vt:lpstr>
      <vt:lpstr>3. La clinique </vt:lpstr>
      <vt:lpstr>Présentation PowerPoint</vt:lpstr>
      <vt:lpstr>Présentation PowerPoint</vt:lpstr>
      <vt:lpstr>Quelle est la finalité du Stress ?</vt:lpstr>
      <vt:lpstr>Présentation PowerPoint</vt:lpstr>
      <vt:lpstr>Réponses au Stress …les 3 F</vt:lpstr>
      <vt:lpstr>Réactions…au Stress</vt:lpstr>
      <vt:lpstr>Réactions…au Stress</vt:lpstr>
      <vt:lpstr>3. La clinique </vt:lpstr>
      <vt:lpstr>3. La clinique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La clinique </vt:lpstr>
      <vt:lpstr>Présentation PowerPoint</vt:lpstr>
      <vt:lpstr>ATTENTION   Une question de mémoire</vt:lpstr>
      <vt:lpstr>Présentation PowerPoint</vt:lpstr>
      <vt:lpstr>3. La clinique</vt:lpstr>
      <vt:lpstr>3.1 Le trouble de stress posttraumatique</vt:lpstr>
      <vt:lpstr>3.1. De l’ESPT au TSPT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3.2. Le TSPT de l’enfant de 6 ans ou moins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3.3. Le Trouble de Stress Aigu ou TSA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3.4. Les modèles</vt:lpstr>
      <vt:lpstr>Partie 1 Les modèles classiques du trauma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2  Des modèles plus actuels</vt:lpstr>
      <vt:lpstr>1. 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modèle de la mémoire de travail travail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3.4. Les aspects neurologiques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Réduction du  gyrus cingulaire antérieur et ESPT</vt:lpstr>
      <vt:lpstr>Présentation PowerPoint</vt:lpstr>
      <vt:lpstr>Présentation PowerPoint</vt:lpstr>
      <vt:lpstr>Présentation PowerPoint</vt:lpstr>
      <vt:lpstr>Présentation PowerPoint</vt:lpstr>
      <vt:lpstr>3.5. La Dissociation péritraumatique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 Introduction</vt:lpstr>
      <vt:lpstr>1. Introduction</vt:lpstr>
      <vt:lpstr>1. Introduction</vt:lpstr>
      <vt:lpstr>Présentation PowerPoint</vt:lpstr>
      <vt:lpstr>2. Epidémiologie</vt:lpstr>
      <vt:lpstr>2. Epidémiologie</vt:lpstr>
      <vt:lpstr>Présentation PowerPoint</vt:lpstr>
      <vt:lpstr>3. Synthèse de certaines études empiriques</vt:lpstr>
      <vt:lpstr>3. Synthèse de certaines études empiriques</vt:lpstr>
      <vt:lpstr>3. Synthèse de certaines études empiriques</vt:lpstr>
      <vt:lpstr>3. Synthèse de certaines études empiriques</vt:lpstr>
      <vt:lpstr>3. Synthèse de certaines études empiriques</vt:lpstr>
      <vt:lpstr>Présentation PowerPoint</vt:lpstr>
      <vt:lpstr>4. Le trouble borderline est-il une catégorie diagnostique ou une dimension ?</vt:lpstr>
      <vt:lpstr>4. Le trouble borderline est-il une catégorie diagnostique ou une dimension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John Strauss (entretien).  La reality échappe aux manuels de psychiatrie. Books 2011;19:40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Cyril Tarquinio</dc:creator>
  <cp:lastModifiedBy>Cyril Tarquinio</cp:lastModifiedBy>
  <cp:revision>59</cp:revision>
  <dcterms:created xsi:type="dcterms:W3CDTF">2019-01-28T10:20:03Z</dcterms:created>
  <dcterms:modified xsi:type="dcterms:W3CDTF">2022-08-30T16:40:28Z</dcterms:modified>
</cp:coreProperties>
</file>