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9"/>
    <p:restoredTop sz="94586"/>
  </p:normalViewPr>
  <p:slideViewPr>
    <p:cSldViewPr snapToGrid="0" snapToObjects="1">
      <p:cViewPr varScale="1">
        <p:scale>
          <a:sx n="99" d="100"/>
          <a:sy n="99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7E620-F76E-1A44-A425-1F817E8D755C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B8FC5-07DE-D84C-963C-341E33CAAC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64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Espace réservé de l'image des diapositives 1">
            <a:extLst>
              <a:ext uri="{FF2B5EF4-FFF2-40B4-BE49-F238E27FC236}">
                <a16:creationId xmlns:a16="http://schemas.microsoft.com/office/drawing/2014/main" id="{FA9FF50A-0ABD-8742-8678-9B88F8983C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4354" name="Espace réservé des commentaires 2">
            <a:extLst>
              <a:ext uri="{FF2B5EF4-FFF2-40B4-BE49-F238E27FC236}">
                <a16:creationId xmlns:a16="http://schemas.microsoft.com/office/drawing/2014/main" id="{369C8EE8-B3EB-B643-922E-C324BE625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4355" name="Espace réservé du numéro de diapositive 3">
            <a:extLst>
              <a:ext uri="{FF2B5EF4-FFF2-40B4-BE49-F238E27FC236}">
                <a16:creationId xmlns:a16="http://schemas.microsoft.com/office/drawing/2014/main" id="{DDAB00FA-5ABF-4A4E-A30F-896DC1828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DC5D49-F8C7-9648-8EF0-A4D326EF9950}" type="slidenum">
              <a:rPr lang="en-GB" altLang="fr-FR" sz="1200"/>
              <a:pPr eaLnBrk="1" hangingPunct="1"/>
              <a:t>1</a:t>
            </a:fld>
            <a:endParaRPr lang="en-GB" altLang="fr-FR" sz="1200"/>
          </a:p>
        </p:txBody>
      </p:sp>
    </p:spTree>
    <p:extLst>
      <p:ext uri="{BB962C8B-B14F-4D97-AF65-F5344CB8AC3E}">
        <p14:creationId xmlns:p14="http://schemas.microsoft.com/office/powerpoint/2010/main" val="258158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9" name="Espace réservé de l'image des diapositives 1">
            <a:extLst>
              <a:ext uri="{FF2B5EF4-FFF2-40B4-BE49-F238E27FC236}">
                <a16:creationId xmlns:a16="http://schemas.microsoft.com/office/drawing/2014/main" id="{377AFE14-EEEB-EE43-9EC6-2ED6565DA0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3810" name="Espace réservé des commentaires 2">
            <a:extLst>
              <a:ext uri="{FF2B5EF4-FFF2-40B4-BE49-F238E27FC236}">
                <a16:creationId xmlns:a16="http://schemas.microsoft.com/office/drawing/2014/main" id="{E19C373C-F438-694F-8A16-1D0EBBC10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3811" name="Espace réservé du numéro de diapositive 3">
            <a:extLst>
              <a:ext uri="{FF2B5EF4-FFF2-40B4-BE49-F238E27FC236}">
                <a16:creationId xmlns:a16="http://schemas.microsoft.com/office/drawing/2014/main" id="{C8DDAEE2-9517-394C-93CC-BBD1C58CA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28FD9E6-97FD-0641-AE10-A0BB32B3FC9B}" type="slidenum">
              <a:rPr lang="fr-FR" altLang="fr-FR" sz="1200"/>
              <a:pPr eaLnBrk="1" hangingPunct="1"/>
              <a:t>10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887307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Espace réservé de l'image des diapositives 1">
            <a:extLst>
              <a:ext uri="{FF2B5EF4-FFF2-40B4-BE49-F238E27FC236}">
                <a16:creationId xmlns:a16="http://schemas.microsoft.com/office/drawing/2014/main" id="{93C92751-3C12-FE41-8CAC-9764DF528F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5858" name="Espace réservé des commentaires 2">
            <a:extLst>
              <a:ext uri="{FF2B5EF4-FFF2-40B4-BE49-F238E27FC236}">
                <a16:creationId xmlns:a16="http://schemas.microsoft.com/office/drawing/2014/main" id="{029CEF50-C079-0A49-BCA6-025A577D9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5859" name="Espace réservé du numéro de diapositive 3">
            <a:extLst>
              <a:ext uri="{FF2B5EF4-FFF2-40B4-BE49-F238E27FC236}">
                <a16:creationId xmlns:a16="http://schemas.microsoft.com/office/drawing/2014/main" id="{AEBC8FB4-3C35-F546-8892-31096E164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AC514A-55A6-6942-B9D7-ED63EDAF634D}" type="slidenum">
              <a:rPr lang="fr-FR" altLang="fr-FR" sz="1200"/>
              <a:pPr eaLnBrk="1" hangingPunct="1"/>
              <a:t>11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047043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5" name="Espace réservé de l'image des diapositives 1">
            <a:extLst>
              <a:ext uri="{FF2B5EF4-FFF2-40B4-BE49-F238E27FC236}">
                <a16:creationId xmlns:a16="http://schemas.microsoft.com/office/drawing/2014/main" id="{89D3CD77-7A13-6848-B9D5-7846A2FC07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7906" name="Espace réservé des commentaires 2">
            <a:extLst>
              <a:ext uri="{FF2B5EF4-FFF2-40B4-BE49-F238E27FC236}">
                <a16:creationId xmlns:a16="http://schemas.microsoft.com/office/drawing/2014/main" id="{AEB35CAC-FF2B-574A-905A-FF293A001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7907" name="Espace réservé du numéro de diapositive 3">
            <a:extLst>
              <a:ext uri="{FF2B5EF4-FFF2-40B4-BE49-F238E27FC236}">
                <a16:creationId xmlns:a16="http://schemas.microsoft.com/office/drawing/2014/main" id="{ADEE8B0E-5F71-4B46-B132-35D7CAEF2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9E67BE-F6F9-9D4C-8645-AF4A1F574715}" type="slidenum">
              <a:rPr lang="fr-FR" altLang="fr-FR" sz="1200"/>
              <a:pPr eaLnBrk="1" hangingPunct="1"/>
              <a:t>12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965514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Espace réservé de l'image des diapositives 1">
            <a:extLst>
              <a:ext uri="{FF2B5EF4-FFF2-40B4-BE49-F238E27FC236}">
                <a16:creationId xmlns:a16="http://schemas.microsoft.com/office/drawing/2014/main" id="{ACC33C99-6FA6-DF44-9621-519A0293D3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9954" name="Espace réservé des commentaires 2">
            <a:extLst>
              <a:ext uri="{FF2B5EF4-FFF2-40B4-BE49-F238E27FC236}">
                <a16:creationId xmlns:a16="http://schemas.microsoft.com/office/drawing/2014/main" id="{D4BB5E0F-D3C1-5445-97F7-3F60416E1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9955" name="Espace réservé du numéro de diapositive 3">
            <a:extLst>
              <a:ext uri="{FF2B5EF4-FFF2-40B4-BE49-F238E27FC236}">
                <a16:creationId xmlns:a16="http://schemas.microsoft.com/office/drawing/2014/main" id="{2B297ACC-D665-AE42-A8F9-3D5AEC17F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4D6907-61F2-9148-B486-E4D06904DBDC}" type="slidenum">
              <a:rPr lang="fr-FR" altLang="fr-FR" sz="1200"/>
              <a:pPr eaLnBrk="1" hangingPunct="1"/>
              <a:t>13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664358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Espace réservé de l'image des diapositives 1">
            <a:extLst>
              <a:ext uri="{FF2B5EF4-FFF2-40B4-BE49-F238E27FC236}">
                <a16:creationId xmlns:a16="http://schemas.microsoft.com/office/drawing/2014/main" id="{D2F3FEA4-E92E-0D4A-B1FC-2D8D2C15B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02" name="Espace réservé des commentaires 2">
            <a:extLst>
              <a:ext uri="{FF2B5EF4-FFF2-40B4-BE49-F238E27FC236}">
                <a16:creationId xmlns:a16="http://schemas.microsoft.com/office/drawing/2014/main" id="{0D07FB53-0BBE-064B-A179-1511CE6C3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03" name="Espace réservé du numéro de diapositive 3">
            <a:extLst>
              <a:ext uri="{FF2B5EF4-FFF2-40B4-BE49-F238E27FC236}">
                <a16:creationId xmlns:a16="http://schemas.microsoft.com/office/drawing/2014/main" id="{4D28B96E-F433-1649-835D-D765F87BB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429A8A-E522-3147-AD77-3F6760630E73}" type="slidenum">
              <a:rPr lang="fr-FR" altLang="fr-FR" sz="1200"/>
              <a:pPr eaLnBrk="1" hangingPunct="1"/>
              <a:t>14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098109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Espace réservé de l'image des diapositives 1">
            <a:extLst>
              <a:ext uri="{FF2B5EF4-FFF2-40B4-BE49-F238E27FC236}">
                <a16:creationId xmlns:a16="http://schemas.microsoft.com/office/drawing/2014/main" id="{8F2388F1-A0E6-744A-9C65-276587C5B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4050" name="Espace réservé des commentaires 2">
            <a:extLst>
              <a:ext uri="{FF2B5EF4-FFF2-40B4-BE49-F238E27FC236}">
                <a16:creationId xmlns:a16="http://schemas.microsoft.com/office/drawing/2014/main" id="{841B9F06-0AF9-4848-9CCB-1775A0AFE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4051" name="Espace réservé du numéro de diapositive 3">
            <a:extLst>
              <a:ext uri="{FF2B5EF4-FFF2-40B4-BE49-F238E27FC236}">
                <a16:creationId xmlns:a16="http://schemas.microsoft.com/office/drawing/2014/main" id="{81C271B7-EBB9-BD4C-89BE-7D6673E66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1FEF67-BB73-CA4C-BC66-374A1BE88D06}" type="slidenum">
              <a:rPr lang="fr-FR" altLang="fr-FR" sz="1200"/>
              <a:pPr eaLnBrk="1" hangingPunct="1"/>
              <a:t>15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4041716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1" name="Espace réservé de l'image des diapositives 1">
            <a:extLst>
              <a:ext uri="{FF2B5EF4-FFF2-40B4-BE49-F238E27FC236}">
                <a16:creationId xmlns:a16="http://schemas.microsoft.com/office/drawing/2014/main" id="{795F7DAC-C857-7B41-BF74-837CFF7E1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7122" name="Espace réservé des commentaires 2">
            <a:extLst>
              <a:ext uri="{FF2B5EF4-FFF2-40B4-BE49-F238E27FC236}">
                <a16:creationId xmlns:a16="http://schemas.microsoft.com/office/drawing/2014/main" id="{8FDA65C0-C7E7-6240-8A77-06AD0D162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7123" name="Espace réservé du numéro de diapositive 3">
            <a:extLst>
              <a:ext uri="{FF2B5EF4-FFF2-40B4-BE49-F238E27FC236}">
                <a16:creationId xmlns:a16="http://schemas.microsoft.com/office/drawing/2014/main" id="{E57FF2B5-DE10-6D4F-A213-558BC093F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CBEA97-7C75-C142-A4F0-B3D846D2464A}" type="slidenum">
              <a:rPr lang="fr-FR" altLang="fr-FR" sz="1200">
                <a:latin typeface="Arial" panose="020B0604020202020204" pitchFamily="34" charset="0"/>
              </a:rPr>
              <a:pPr eaLnBrk="1" hangingPunct="1"/>
              <a:t>16</a:t>
            </a:fld>
            <a:endParaRPr lang="fr-FR" altLang="fr-F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75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69" name="Espace réservé de l'image des diapositives 1">
            <a:extLst>
              <a:ext uri="{FF2B5EF4-FFF2-40B4-BE49-F238E27FC236}">
                <a16:creationId xmlns:a16="http://schemas.microsoft.com/office/drawing/2014/main" id="{1C7BD8D1-BF66-5146-8AF4-9D892A63F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9170" name="Espace réservé des commentaires 2">
            <a:extLst>
              <a:ext uri="{FF2B5EF4-FFF2-40B4-BE49-F238E27FC236}">
                <a16:creationId xmlns:a16="http://schemas.microsoft.com/office/drawing/2014/main" id="{9178E8F2-1F85-284B-B048-39413A924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9171" name="Espace réservé du numéro de diapositive 3">
            <a:extLst>
              <a:ext uri="{FF2B5EF4-FFF2-40B4-BE49-F238E27FC236}">
                <a16:creationId xmlns:a16="http://schemas.microsoft.com/office/drawing/2014/main" id="{A44493F8-85C6-774D-9C2D-7F92AB2D0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DB8F2F-CEA3-0944-BD96-40013C75CA6D}" type="slidenum">
              <a:rPr lang="fr-FR" altLang="fr-FR" sz="1200">
                <a:latin typeface="Arial" panose="020B0604020202020204" pitchFamily="34" charset="0"/>
              </a:rPr>
              <a:pPr eaLnBrk="1" hangingPunct="1"/>
              <a:t>17</a:t>
            </a:fld>
            <a:endParaRPr lang="fr-FR" altLang="fr-F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6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Espace réservé de l'image des diapositives 1">
            <a:extLst>
              <a:ext uri="{FF2B5EF4-FFF2-40B4-BE49-F238E27FC236}">
                <a16:creationId xmlns:a16="http://schemas.microsoft.com/office/drawing/2014/main" id="{183E7854-2F20-224A-B245-9A993342D8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42" name="Espace réservé des commentaires 2">
            <a:extLst>
              <a:ext uri="{FF2B5EF4-FFF2-40B4-BE49-F238E27FC236}">
                <a16:creationId xmlns:a16="http://schemas.microsoft.com/office/drawing/2014/main" id="{E5212871-E7FA-284F-AE0B-A2796DA79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43" name="Espace réservé du numéro de diapositive 3">
            <a:extLst>
              <a:ext uri="{FF2B5EF4-FFF2-40B4-BE49-F238E27FC236}">
                <a16:creationId xmlns:a16="http://schemas.microsoft.com/office/drawing/2014/main" id="{1CBD609C-63EC-244E-897F-7D6C985D0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146AC4-8B01-594C-A824-B3E46C6E84BF}" type="slidenum">
              <a:rPr lang="fr-FR" altLang="fr-FR" sz="1200"/>
              <a:pPr eaLnBrk="1" hangingPunct="1"/>
              <a:t>19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4131635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Espace réservé de l'image des diapositives 1">
            <a:extLst>
              <a:ext uri="{FF2B5EF4-FFF2-40B4-BE49-F238E27FC236}">
                <a16:creationId xmlns:a16="http://schemas.microsoft.com/office/drawing/2014/main" id="{9FC44514-2F0A-1842-A5C6-F5BA481779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6338" name="Espace réservé des commentaires 2">
            <a:extLst>
              <a:ext uri="{FF2B5EF4-FFF2-40B4-BE49-F238E27FC236}">
                <a16:creationId xmlns:a16="http://schemas.microsoft.com/office/drawing/2014/main" id="{DBFC39D6-7087-3145-8B02-3B6E9712D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6339" name="Espace réservé du numéro de diapositive 3">
            <a:extLst>
              <a:ext uri="{FF2B5EF4-FFF2-40B4-BE49-F238E27FC236}">
                <a16:creationId xmlns:a16="http://schemas.microsoft.com/office/drawing/2014/main" id="{275B1ED0-146F-2347-91CB-24FE026ED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50610E-5632-D24E-ADD7-71E677687338}" type="slidenum">
              <a:rPr lang="fr-FR" altLang="fr-FR" sz="1200"/>
              <a:pPr eaLnBrk="1" hangingPunct="1"/>
              <a:t>22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65815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5" name="Espace réservé de l'image des diapositives 1">
            <a:extLst>
              <a:ext uri="{FF2B5EF4-FFF2-40B4-BE49-F238E27FC236}">
                <a16:creationId xmlns:a16="http://schemas.microsoft.com/office/drawing/2014/main" id="{F4B3F253-0922-254D-9F46-A986E1AA5B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7426" name="Espace réservé des commentaires 2">
            <a:extLst>
              <a:ext uri="{FF2B5EF4-FFF2-40B4-BE49-F238E27FC236}">
                <a16:creationId xmlns:a16="http://schemas.microsoft.com/office/drawing/2014/main" id="{0DF9D9A4-D72B-924E-8CA7-019C6D842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7427" name="Espace réservé du numéro de diapositive 3">
            <a:extLst>
              <a:ext uri="{FF2B5EF4-FFF2-40B4-BE49-F238E27FC236}">
                <a16:creationId xmlns:a16="http://schemas.microsoft.com/office/drawing/2014/main" id="{332D1D39-8B58-1C44-992D-48249F553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3CC460-66D2-8B4E-9DB3-E8ACB6404C71}" type="slidenum">
              <a:rPr lang="fr-FR" altLang="fr-FR" sz="1200"/>
              <a:pPr eaLnBrk="1" hangingPunct="1"/>
              <a:t>2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898048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5" name="Espace réservé de l'image des diapositives 1">
            <a:extLst>
              <a:ext uri="{FF2B5EF4-FFF2-40B4-BE49-F238E27FC236}">
                <a16:creationId xmlns:a16="http://schemas.microsoft.com/office/drawing/2014/main" id="{CEA20437-37C5-CE42-A997-E785012896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8386" name="Espace réservé des commentaires 2">
            <a:extLst>
              <a:ext uri="{FF2B5EF4-FFF2-40B4-BE49-F238E27FC236}">
                <a16:creationId xmlns:a16="http://schemas.microsoft.com/office/drawing/2014/main" id="{2FE91437-28B4-DC4D-A55C-6D51F768E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8387" name="Espace réservé du numéro de diapositive 3">
            <a:extLst>
              <a:ext uri="{FF2B5EF4-FFF2-40B4-BE49-F238E27FC236}">
                <a16:creationId xmlns:a16="http://schemas.microsoft.com/office/drawing/2014/main" id="{3355F0D3-0474-5B4D-ADAC-0423E5D5A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B90FDF-DD1E-9D40-A05A-A66052534EED}" type="slidenum">
              <a:rPr lang="fr-FR" altLang="fr-FR" sz="1200"/>
              <a:pPr eaLnBrk="1" hangingPunct="1"/>
              <a:t>23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244213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Espace réservé de l'image des diapositives 1">
            <a:extLst>
              <a:ext uri="{FF2B5EF4-FFF2-40B4-BE49-F238E27FC236}">
                <a16:creationId xmlns:a16="http://schemas.microsoft.com/office/drawing/2014/main" id="{D464096A-0063-814D-BD79-0DB57C745A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0434" name="Espace réservé des commentaires 2">
            <a:extLst>
              <a:ext uri="{FF2B5EF4-FFF2-40B4-BE49-F238E27FC236}">
                <a16:creationId xmlns:a16="http://schemas.microsoft.com/office/drawing/2014/main" id="{FF5024C0-1234-9845-B3FA-FFE11227C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0435" name="Espace réservé du numéro de diapositive 3">
            <a:extLst>
              <a:ext uri="{FF2B5EF4-FFF2-40B4-BE49-F238E27FC236}">
                <a16:creationId xmlns:a16="http://schemas.microsoft.com/office/drawing/2014/main" id="{E6482FE9-ADDA-2C46-A568-AE79656AF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5AAE7F-25EC-5F47-B5C9-471767EA4DAA}" type="slidenum">
              <a:rPr lang="fr-FR" altLang="fr-FR" sz="1200"/>
              <a:pPr eaLnBrk="1" hangingPunct="1"/>
              <a:t>24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344033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1" name="Espace réservé de l'image des diapositives 1">
            <a:extLst>
              <a:ext uri="{FF2B5EF4-FFF2-40B4-BE49-F238E27FC236}">
                <a16:creationId xmlns:a16="http://schemas.microsoft.com/office/drawing/2014/main" id="{6AC44D2D-CD70-4344-B648-B09277EED1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482" name="Espace réservé des commentaires 2">
            <a:extLst>
              <a:ext uri="{FF2B5EF4-FFF2-40B4-BE49-F238E27FC236}">
                <a16:creationId xmlns:a16="http://schemas.microsoft.com/office/drawing/2014/main" id="{C4379863-351C-4F40-AEDB-7730EEBE9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483" name="Espace réservé du numéro de diapositive 3">
            <a:extLst>
              <a:ext uri="{FF2B5EF4-FFF2-40B4-BE49-F238E27FC236}">
                <a16:creationId xmlns:a16="http://schemas.microsoft.com/office/drawing/2014/main" id="{866CCBD2-6BBE-7546-BB6D-CAB88CE70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58242E-6653-AF41-8B35-673232B280CB}" type="slidenum">
              <a:rPr lang="fr-FR" altLang="fr-FR" sz="1200"/>
              <a:pPr eaLnBrk="1" hangingPunct="1"/>
              <a:t>25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257649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9" name="Espace réservé de l'image des diapositives 1">
            <a:extLst>
              <a:ext uri="{FF2B5EF4-FFF2-40B4-BE49-F238E27FC236}">
                <a16:creationId xmlns:a16="http://schemas.microsoft.com/office/drawing/2014/main" id="{3C32F455-DFD1-4A46-B516-E00089497C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4530" name="Espace réservé des commentaires 2">
            <a:extLst>
              <a:ext uri="{FF2B5EF4-FFF2-40B4-BE49-F238E27FC236}">
                <a16:creationId xmlns:a16="http://schemas.microsoft.com/office/drawing/2014/main" id="{A99126B0-66F6-9748-855D-225A633E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4531" name="Espace réservé du numéro de diapositive 3">
            <a:extLst>
              <a:ext uri="{FF2B5EF4-FFF2-40B4-BE49-F238E27FC236}">
                <a16:creationId xmlns:a16="http://schemas.microsoft.com/office/drawing/2014/main" id="{63C73A00-3E0D-2D4F-B830-79244F8D6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A1C3F1-BFD6-B640-8D5F-7E12A8087128}" type="slidenum">
              <a:rPr lang="fr-FR" altLang="fr-FR" sz="1200"/>
              <a:pPr eaLnBrk="1" hangingPunct="1"/>
              <a:t>26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259489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7" name="Espace réservé de l'image des diapositives 1">
            <a:extLst>
              <a:ext uri="{FF2B5EF4-FFF2-40B4-BE49-F238E27FC236}">
                <a16:creationId xmlns:a16="http://schemas.microsoft.com/office/drawing/2014/main" id="{58795484-882C-5C43-B64E-B7B247C415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6578" name="Espace réservé des commentaires 2">
            <a:extLst>
              <a:ext uri="{FF2B5EF4-FFF2-40B4-BE49-F238E27FC236}">
                <a16:creationId xmlns:a16="http://schemas.microsoft.com/office/drawing/2014/main" id="{C90A9F48-A10F-D947-88F5-2155BD4AE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6579" name="Espace réservé du numéro de diapositive 3">
            <a:extLst>
              <a:ext uri="{FF2B5EF4-FFF2-40B4-BE49-F238E27FC236}">
                <a16:creationId xmlns:a16="http://schemas.microsoft.com/office/drawing/2014/main" id="{2E2DB648-041E-B54D-AA12-F0AF7E080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68D500-E23D-4940-B6DF-BE1126EB8939}" type="slidenum">
              <a:rPr lang="fr-FR" altLang="fr-FR" sz="1200"/>
              <a:pPr eaLnBrk="1" hangingPunct="1"/>
              <a:t>27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772550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Espace réservé de l'image des diapositives 1">
            <a:extLst>
              <a:ext uri="{FF2B5EF4-FFF2-40B4-BE49-F238E27FC236}">
                <a16:creationId xmlns:a16="http://schemas.microsoft.com/office/drawing/2014/main" id="{DD49059F-AFE5-754C-9079-EA14294718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8626" name="Espace réservé des commentaires 2">
            <a:extLst>
              <a:ext uri="{FF2B5EF4-FFF2-40B4-BE49-F238E27FC236}">
                <a16:creationId xmlns:a16="http://schemas.microsoft.com/office/drawing/2014/main" id="{71DBBE7A-4034-2E41-B589-06D372BC2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8627" name="Espace réservé du numéro de diapositive 3">
            <a:extLst>
              <a:ext uri="{FF2B5EF4-FFF2-40B4-BE49-F238E27FC236}">
                <a16:creationId xmlns:a16="http://schemas.microsoft.com/office/drawing/2014/main" id="{8144B2FB-37CE-5248-92CB-42C2E4E65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9F8198-F9E3-0248-B1BA-7E83FDBBE8C4}" type="slidenum">
              <a:rPr lang="fr-FR" altLang="fr-FR" sz="1200"/>
              <a:pPr eaLnBrk="1" hangingPunct="1"/>
              <a:t>28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602957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3" name="Espace réservé de l'image des diapositives 1">
            <a:extLst>
              <a:ext uri="{FF2B5EF4-FFF2-40B4-BE49-F238E27FC236}">
                <a16:creationId xmlns:a16="http://schemas.microsoft.com/office/drawing/2014/main" id="{C1F2059E-DB88-DD4D-9D53-FF615E1D98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0674" name="Espace réservé des commentaires 2">
            <a:extLst>
              <a:ext uri="{FF2B5EF4-FFF2-40B4-BE49-F238E27FC236}">
                <a16:creationId xmlns:a16="http://schemas.microsoft.com/office/drawing/2014/main" id="{BD6CFBB0-8693-B345-848F-6C3CB221A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0675" name="Espace réservé du numéro de diapositive 3">
            <a:extLst>
              <a:ext uri="{FF2B5EF4-FFF2-40B4-BE49-F238E27FC236}">
                <a16:creationId xmlns:a16="http://schemas.microsoft.com/office/drawing/2014/main" id="{F6B46FD1-F366-A949-82BA-EA8204D8F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77CAF2-837F-CC4D-86B8-93AFD887EF6D}" type="slidenum">
              <a:rPr lang="fr-FR" altLang="fr-FR" sz="1200"/>
              <a:pPr eaLnBrk="1" hangingPunct="1"/>
              <a:t>29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855494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1" name="Espace réservé de l'image des diapositives 1">
            <a:extLst>
              <a:ext uri="{FF2B5EF4-FFF2-40B4-BE49-F238E27FC236}">
                <a16:creationId xmlns:a16="http://schemas.microsoft.com/office/drawing/2014/main" id="{EEF2419A-C836-F749-8BB3-40D333A47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22" name="Espace réservé des commentaires 2">
            <a:extLst>
              <a:ext uri="{FF2B5EF4-FFF2-40B4-BE49-F238E27FC236}">
                <a16:creationId xmlns:a16="http://schemas.microsoft.com/office/drawing/2014/main" id="{D3C9FB5B-E258-3D4F-B0DF-A6C782559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2723" name="Espace réservé du numéro de diapositive 3">
            <a:extLst>
              <a:ext uri="{FF2B5EF4-FFF2-40B4-BE49-F238E27FC236}">
                <a16:creationId xmlns:a16="http://schemas.microsoft.com/office/drawing/2014/main" id="{DCD684E6-6A8A-9A41-A465-BEF44E234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91023B-1502-C44F-863F-ABF05CCD99F5}" type="slidenum">
              <a:rPr lang="fr-FR" altLang="fr-FR" sz="1200"/>
              <a:pPr eaLnBrk="1" hangingPunct="1"/>
              <a:t>30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32735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Espace réservé de l'image des diapositives 1">
            <a:extLst>
              <a:ext uri="{FF2B5EF4-FFF2-40B4-BE49-F238E27FC236}">
                <a16:creationId xmlns:a16="http://schemas.microsoft.com/office/drawing/2014/main" id="{26F47BBD-B2EA-164B-9398-59B0FD3598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4770" name="Espace réservé des commentaires 2">
            <a:extLst>
              <a:ext uri="{FF2B5EF4-FFF2-40B4-BE49-F238E27FC236}">
                <a16:creationId xmlns:a16="http://schemas.microsoft.com/office/drawing/2014/main" id="{353DF797-279F-E640-8927-1FD98BB1B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4771" name="Espace réservé du numéro de diapositive 3">
            <a:extLst>
              <a:ext uri="{FF2B5EF4-FFF2-40B4-BE49-F238E27FC236}">
                <a16:creationId xmlns:a16="http://schemas.microsoft.com/office/drawing/2014/main" id="{8344DEBC-0DE6-944A-8AC9-0878F3323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54DF6C-BD47-EB42-A19B-47ADF4946E60}" type="slidenum">
              <a:rPr lang="fr-FR" altLang="fr-FR" sz="1200"/>
              <a:pPr eaLnBrk="1" hangingPunct="1"/>
              <a:t>31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460320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Espace réservé de l'image des diapositives 1">
            <a:extLst>
              <a:ext uri="{FF2B5EF4-FFF2-40B4-BE49-F238E27FC236}">
                <a16:creationId xmlns:a16="http://schemas.microsoft.com/office/drawing/2014/main" id="{54D61194-72D9-2D47-931A-52456B2B15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6818" name="Espace réservé des commentaires 2">
            <a:extLst>
              <a:ext uri="{FF2B5EF4-FFF2-40B4-BE49-F238E27FC236}">
                <a16:creationId xmlns:a16="http://schemas.microsoft.com/office/drawing/2014/main" id="{DBFD59E8-CE42-9D48-BFAF-D130918DE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6819" name="Espace réservé du numéro de diapositive 3">
            <a:extLst>
              <a:ext uri="{FF2B5EF4-FFF2-40B4-BE49-F238E27FC236}">
                <a16:creationId xmlns:a16="http://schemas.microsoft.com/office/drawing/2014/main" id="{A90A5EBF-B422-F848-BC83-8EC74528D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42F391-69F9-AB40-A2BB-ED6BD67471A3}" type="slidenum">
              <a:rPr lang="en-GB" altLang="fr-FR" sz="1200"/>
              <a:pPr eaLnBrk="1" hangingPunct="1"/>
              <a:t>32</a:t>
            </a:fld>
            <a:endParaRPr lang="en-GB" altLang="fr-FR" sz="1200"/>
          </a:p>
        </p:txBody>
      </p:sp>
    </p:spTree>
    <p:extLst>
      <p:ext uri="{BB962C8B-B14F-4D97-AF65-F5344CB8AC3E}">
        <p14:creationId xmlns:p14="http://schemas.microsoft.com/office/powerpoint/2010/main" val="337062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3" name="Espace réservé de l'image des diapositives 1">
            <a:extLst>
              <a:ext uri="{FF2B5EF4-FFF2-40B4-BE49-F238E27FC236}">
                <a16:creationId xmlns:a16="http://schemas.microsoft.com/office/drawing/2014/main" id="{10DB1C5F-F48E-9C4A-BCB7-F6CC5703BA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9474" name="Espace réservé des commentaires 2">
            <a:extLst>
              <a:ext uri="{FF2B5EF4-FFF2-40B4-BE49-F238E27FC236}">
                <a16:creationId xmlns:a16="http://schemas.microsoft.com/office/drawing/2014/main" id="{ACE64508-B611-834C-B370-3DC46A71C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9475" name="Espace réservé du numéro de diapositive 3">
            <a:extLst>
              <a:ext uri="{FF2B5EF4-FFF2-40B4-BE49-F238E27FC236}">
                <a16:creationId xmlns:a16="http://schemas.microsoft.com/office/drawing/2014/main" id="{61B1F6CB-20B5-4348-96F4-F50DD8CC1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FD5AC6-A838-7F42-AAD1-6E5B8067C248}" type="slidenum">
              <a:rPr lang="fr-FR" altLang="fr-FR" sz="1200"/>
              <a:pPr eaLnBrk="1" hangingPunct="1"/>
              <a:t>3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418040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1" name="Espace réservé de l'image des diapositives 1">
            <a:extLst>
              <a:ext uri="{FF2B5EF4-FFF2-40B4-BE49-F238E27FC236}">
                <a16:creationId xmlns:a16="http://schemas.microsoft.com/office/drawing/2014/main" id="{AB06E189-D939-DD45-9BBE-01B398A141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22" name="Espace réservé des commentaires 2">
            <a:extLst>
              <a:ext uri="{FF2B5EF4-FFF2-40B4-BE49-F238E27FC236}">
                <a16:creationId xmlns:a16="http://schemas.microsoft.com/office/drawing/2014/main" id="{06E93B7C-7EA0-1145-9FD8-853F4D3E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23" name="Espace réservé du numéro de diapositive 3">
            <a:extLst>
              <a:ext uri="{FF2B5EF4-FFF2-40B4-BE49-F238E27FC236}">
                <a16:creationId xmlns:a16="http://schemas.microsoft.com/office/drawing/2014/main" id="{3686A803-D42E-2644-89E0-3ADD3E70D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8FC6E1-263C-9E4C-82BC-F877302979DD}" type="slidenum">
              <a:rPr lang="fr-FR" altLang="fr-FR" sz="1200"/>
              <a:pPr eaLnBrk="1" hangingPunct="1"/>
              <a:t>4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002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9" name="Espace réservé de l'image des diapositives 1">
            <a:extLst>
              <a:ext uri="{FF2B5EF4-FFF2-40B4-BE49-F238E27FC236}">
                <a16:creationId xmlns:a16="http://schemas.microsoft.com/office/drawing/2014/main" id="{84477751-FB16-5345-AE87-2C34112088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3570" name="Espace réservé des commentaires 2">
            <a:extLst>
              <a:ext uri="{FF2B5EF4-FFF2-40B4-BE49-F238E27FC236}">
                <a16:creationId xmlns:a16="http://schemas.microsoft.com/office/drawing/2014/main" id="{93CA0FED-BCC1-AF47-9953-F90886EC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3571" name="Espace réservé du numéro de diapositive 3">
            <a:extLst>
              <a:ext uri="{FF2B5EF4-FFF2-40B4-BE49-F238E27FC236}">
                <a16:creationId xmlns:a16="http://schemas.microsoft.com/office/drawing/2014/main" id="{097E74B1-C90C-8149-BDA4-3E7BAF8C1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1A9C39-743A-1D4C-8F4B-2956BCF3EF7E}" type="slidenum">
              <a:rPr lang="fr-FR" altLang="fr-FR" sz="1200"/>
              <a:pPr eaLnBrk="1" hangingPunct="1"/>
              <a:t>5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93299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Espace réservé de l'image des diapositives 1">
            <a:extLst>
              <a:ext uri="{FF2B5EF4-FFF2-40B4-BE49-F238E27FC236}">
                <a16:creationId xmlns:a16="http://schemas.microsoft.com/office/drawing/2014/main" id="{4FB807CA-2F88-CA43-A069-7B550AE0B7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5618" name="Espace réservé des commentaires 2">
            <a:extLst>
              <a:ext uri="{FF2B5EF4-FFF2-40B4-BE49-F238E27FC236}">
                <a16:creationId xmlns:a16="http://schemas.microsoft.com/office/drawing/2014/main" id="{5E38121A-C9DE-6749-9AFE-F8688E4F9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5619" name="Espace réservé du numéro de diapositive 3">
            <a:extLst>
              <a:ext uri="{FF2B5EF4-FFF2-40B4-BE49-F238E27FC236}">
                <a16:creationId xmlns:a16="http://schemas.microsoft.com/office/drawing/2014/main" id="{B9A28DDD-52DB-9F43-AC31-EA30A7A7C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E58FD8-D4B3-C148-8677-D29CF975F7D7}" type="slidenum">
              <a:rPr lang="fr-FR" altLang="fr-FR" sz="1200"/>
              <a:pPr eaLnBrk="1" hangingPunct="1"/>
              <a:t>6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25868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Espace réservé de l'image des diapositives 1">
            <a:extLst>
              <a:ext uri="{FF2B5EF4-FFF2-40B4-BE49-F238E27FC236}">
                <a16:creationId xmlns:a16="http://schemas.microsoft.com/office/drawing/2014/main" id="{CBB01075-0C59-7B48-BF2A-2D841F13B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7666" name="Espace réservé des commentaires 2">
            <a:extLst>
              <a:ext uri="{FF2B5EF4-FFF2-40B4-BE49-F238E27FC236}">
                <a16:creationId xmlns:a16="http://schemas.microsoft.com/office/drawing/2014/main" id="{83A73AE9-9D62-A340-9CCC-21326CF5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7667" name="Espace réservé du numéro de diapositive 3">
            <a:extLst>
              <a:ext uri="{FF2B5EF4-FFF2-40B4-BE49-F238E27FC236}">
                <a16:creationId xmlns:a16="http://schemas.microsoft.com/office/drawing/2014/main" id="{4AD561ED-E798-1249-9B82-156E7EEA2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F60AF1-C2E7-8A49-B041-B8AE27788214}" type="slidenum">
              <a:rPr lang="fr-FR" altLang="fr-FR" sz="1200"/>
              <a:pPr eaLnBrk="1" hangingPunct="1"/>
              <a:t>7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37406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Espace réservé de l'image des diapositives 1">
            <a:extLst>
              <a:ext uri="{FF2B5EF4-FFF2-40B4-BE49-F238E27FC236}">
                <a16:creationId xmlns:a16="http://schemas.microsoft.com/office/drawing/2014/main" id="{046F7496-1E38-9649-A418-3E40CC40BA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9714" name="Espace réservé des commentaires 2">
            <a:extLst>
              <a:ext uri="{FF2B5EF4-FFF2-40B4-BE49-F238E27FC236}">
                <a16:creationId xmlns:a16="http://schemas.microsoft.com/office/drawing/2014/main" id="{BDA47C9C-D24F-EC4F-B54D-8B487B2CD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9715" name="Espace réservé du numéro de diapositive 3">
            <a:extLst>
              <a:ext uri="{FF2B5EF4-FFF2-40B4-BE49-F238E27FC236}">
                <a16:creationId xmlns:a16="http://schemas.microsoft.com/office/drawing/2014/main" id="{A8DC9C93-CD49-9846-8787-33221021A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113792-7B6B-8F44-976C-12FCBA65103B}" type="slidenum">
              <a:rPr lang="fr-FR" altLang="fr-FR" sz="1200"/>
              <a:pPr eaLnBrk="1" hangingPunct="1"/>
              <a:t>8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19742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Espace réservé de l'image des diapositives 1">
            <a:extLst>
              <a:ext uri="{FF2B5EF4-FFF2-40B4-BE49-F238E27FC236}">
                <a16:creationId xmlns:a16="http://schemas.microsoft.com/office/drawing/2014/main" id="{335677C3-4E89-6E45-9E11-43DF11A163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62" name="Espace réservé des commentaires 2">
            <a:extLst>
              <a:ext uri="{FF2B5EF4-FFF2-40B4-BE49-F238E27FC236}">
                <a16:creationId xmlns:a16="http://schemas.microsoft.com/office/drawing/2014/main" id="{6BE46180-00C2-A044-95C1-57E5FFF98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763" name="Espace réservé du numéro de diapositive 3">
            <a:extLst>
              <a:ext uri="{FF2B5EF4-FFF2-40B4-BE49-F238E27FC236}">
                <a16:creationId xmlns:a16="http://schemas.microsoft.com/office/drawing/2014/main" id="{E3AA6698-4361-4C41-A7FA-29940F9AB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601667-7B02-6B4E-92F9-F1F52FF6AAE8}" type="slidenum">
              <a:rPr lang="fr-FR" altLang="fr-FR" sz="1200"/>
              <a:pPr eaLnBrk="1" hangingPunct="1"/>
              <a:t>9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95020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8A684-D459-9F41-82D2-DEF3C9E88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27C7C2-53EC-8949-86AB-6D52BD3F9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E9050B-155E-6B4D-980E-5220C17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B5673-5A96-CC43-82F9-3277349B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E88760-03A1-C44F-AF83-FFB5067A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7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52291-806D-7C46-9192-C1C49214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C182E2-638A-084A-B191-619A3D0C5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4B3B8C-A11B-6549-A569-1958B390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98912-DD87-1F43-A593-274E6932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CEB0E1-FE13-8F44-8DA6-9A530B61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58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12066C-9996-FC47-982F-59DFDB10F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1DE380-31CA-6841-AD15-51A486F62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47ABFD-37DB-BA49-ACDD-612F9850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84FF69-A4DA-C84D-9A88-072E9F7A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2DAD13-993B-5940-9CC0-0ADB36C0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14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BFE12-5783-EA48-BD26-DBCE380D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9816F-5DB1-594B-A4BC-7C92923E8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BDE455-15D3-7B40-96EE-930E354F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9BA1C-6615-1D46-A558-D9D41A71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C19731-5BDB-9749-A7B4-26EE93D9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8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F4FED-B675-F045-B754-B89DE23A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7EA0DD-34E6-544A-A3C2-D901FCE73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3DFB3-08F5-854B-93B0-4F09FCB2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1C3008-865F-AB43-9A51-4EBD7B2E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9B09EB-A48D-9B4C-A071-B5070862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42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9B353-B8E5-4248-9B01-07E06E47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79EB0-6AEB-0549-BD79-048019AB2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550C31-DE26-334F-8B5C-7A0F3937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686E4-323F-CD48-B632-A0AFC853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245342-3621-814B-82BD-FB838109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A5E0CA-4F1D-8243-8317-17BA7ED4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11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53354B-5A11-B64C-98A9-9711642E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B07511-7D9E-C84F-A2D8-FFFD947F8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0E2C7A-8390-514D-8F39-CB0F39B16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4D71D5-2E63-7E47-B7C3-58912ABC6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879A3E-243A-CD42-9C25-339BCEAC1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A64DB0-E6EB-E840-9B83-BCA7EF1A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8E3D49-5F3A-0241-9CD1-B61D9CD0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8BB510-1B42-494D-B988-9E5690BD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47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A7FAA-DC63-804C-8A16-81510C15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44F8A9-6D84-044F-9244-AF536F18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CDCD1E-94EE-3E4F-BCF4-4516B52A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3693D8-F7C9-8A45-B99F-E46CB8E6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84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E8BB71-61BF-0D44-8D44-276CA9FF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268FBA-F85A-2D41-9D09-64CDBF39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8DD507-BD53-DA4E-B227-3EF5B796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32B79-BCD7-0F41-B991-C30228BD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38A9CC-DCDC-9348-A0EE-D2A58973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DAF250-4822-AE43-82C6-D93C77F2A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A37B8E-5C8B-CD43-853D-40526C73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4BF655-D87F-C446-ACC2-E2655962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0000CB-F741-9747-8BDD-F147AA09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8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944E3-B52D-DA4F-9755-E2BCB652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03010E95-716C-A843-A2E6-42C28950D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6DD7A2-C6C1-F246-B10E-815E3CA2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1B1796-FF3B-4842-8E41-A1EAEBED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026FD5-71EB-2C45-85C7-CFB3671F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7820D6-2CC0-8B4B-96F7-935510D5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FF3989-EC44-7546-920E-D9E95B27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B22C34-A3A3-5942-AE97-E60229BF2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5A119E-1B91-3D46-A191-6DF099DD1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B71A-F749-8A4C-9757-4F037E151F9E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D7402B-0B8D-6D45-A72F-D1892CD65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F4E0EA-6449-5C46-B11D-5A7C86338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A38-7465-D842-B720-5515C5C3D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5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LACIE/mai%202009/LACIE/WD%20USB%202%20(G)/disque%20D/articles%20cyril/Articles%202009/livre%20Bergmans%20et%20tarquinio%20dunod/chapitre%20CC/C16.doc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LACIE/mai%202009/LACIE/WD%20USB%202%20(G)/disque%20D/articles%20cyril/Articles%202009/livre%20Bergmans%20et%20tarquinio%20dunod/chapitre%20CC/C16.doc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E3869EE9-544F-7443-9CE2-86A682D0F7F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774825" y="1844676"/>
            <a:ext cx="8540750" cy="44989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sz="6000" dirty="0">
                <a:solidFill>
                  <a:srgbClr val="B94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 Les principes de la VS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fr-FR" altLang="fr-FR" sz="6000" dirty="0">
              <a:solidFill>
                <a:srgbClr val="B94F0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  <a:p>
            <a:pPr algn="ctr">
              <a:buNone/>
            </a:pPr>
            <a:r>
              <a:rPr lang="fr-FR" altLang="fr-FR" sz="4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TD </a:t>
            </a:r>
            <a:r>
              <a:rPr lang="fr-FR" altLang="fr-FR" sz="4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n°2 - Master </a:t>
            </a:r>
            <a:r>
              <a:rPr lang="fr-FR" altLang="fr-FR" sz="4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1 PS SAN 2 EC1 Introduction aux nouvelles formes de psychothérapie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sz="4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Pr Cyril Tarquinio</a:t>
            </a:r>
          </a:p>
        </p:txBody>
      </p:sp>
    </p:spTree>
    <p:extLst>
      <p:ext uri="{BB962C8B-B14F-4D97-AF65-F5344CB8AC3E}">
        <p14:creationId xmlns:p14="http://schemas.microsoft.com/office/powerpoint/2010/main" val="23864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CB0DD0E-DBB7-4E4F-AD0A-485CE5320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533400"/>
            <a:ext cx="6248400" cy="762000"/>
          </a:xfrm>
        </p:spPr>
        <p:txBody>
          <a:bodyPr/>
          <a:lstStyle/>
          <a:p>
            <a:pPr eaLnBrk="1" hangingPunct="1"/>
            <a:r>
              <a:rPr lang="fr-FR" altLang="fr-FR" sz="3600">
                <a:ea typeface="ＭＳ Ｐゴシック" panose="020B0600070205080204" pitchFamily="34" charset="-128"/>
              </a:rPr>
              <a:t>La variabilité sinusale</a:t>
            </a:r>
          </a:p>
        </p:txBody>
      </p:sp>
      <p:pic>
        <p:nvPicPr>
          <p:cNvPr id="502786" name="Picture 3" descr="dessin variabilité sinus">
            <a:extLst>
              <a:ext uri="{FF2B5EF4-FFF2-40B4-BE49-F238E27FC236}">
                <a16:creationId xmlns:a16="http://schemas.microsoft.com/office/drawing/2014/main" id="{B0C323B3-2C40-1843-B171-4186DE0CA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4438"/>
            <a:ext cx="9144000" cy="56435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787" name="Text Box 4">
            <a:extLst>
              <a:ext uri="{FF2B5EF4-FFF2-40B4-BE49-F238E27FC236}">
                <a16:creationId xmlns:a16="http://schemas.microsoft.com/office/drawing/2014/main" id="{320A95B6-CEDB-6947-9C6A-C1730823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147732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 b="1">
                <a:solidFill>
                  <a:srgbClr val="FFFF00"/>
                </a:solidFill>
              </a:rPr>
              <a:t>En Pratique</a:t>
            </a:r>
          </a:p>
          <a:p>
            <a:pPr lvl="1" algn="ctr" eaLnBrk="1" hangingPunct="1"/>
            <a:r>
              <a:rPr lang="fr-FR" altLang="fr-FR" sz="1800" b="1">
                <a:solidFill>
                  <a:srgbClr val="EAEBE1"/>
                </a:solidFill>
              </a:rPr>
              <a:t>HF: Parasympathique</a:t>
            </a:r>
          </a:p>
          <a:p>
            <a:pPr lvl="1" algn="ctr" eaLnBrk="1" hangingPunct="1"/>
            <a:r>
              <a:rPr lang="fr-FR" altLang="fr-FR" sz="1800" b="1">
                <a:solidFill>
                  <a:srgbClr val="EAEBE1"/>
                </a:solidFill>
              </a:rPr>
              <a:t>LF: Sympathique</a:t>
            </a:r>
          </a:p>
          <a:p>
            <a:pPr lvl="1" algn="ctr" eaLnBrk="1" hangingPunct="1"/>
            <a:r>
              <a:rPr lang="fr-FR" altLang="fr-FR" sz="1800" b="1">
                <a:solidFill>
                  <a:srgbClr val="EAEBE1"/>
                </a:solidFill>
              </a:rPr>
              <a:t>Rapport LF/HF:Sympathique</a:t>
            </a:r>
            <a:br>
              <a:rPr lang="fr-FR" altLang="fr-FR" sz="1800" b="1"/>
            </a:br>
            <a:endParaRPr lang="fr-FR" altLang="fr-FR" sz="1800" b="1"/>
          </a:p>
        </p:txBody>
      </p:sp>
    </p:spTree>
    <p:extLst>
      <p:ext uri="{BB962C8B-B14F-4D97-AF65-F5344CB8AC3E}">
        <p14:creationId xmlns:p14="http://schemas.microsoft.com/office/powerpoint/2010/main" val="13748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C3559D2D-D7C9-7343-8061-C8065F2A9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sz="4000">
                <a:ea typeface="ＭＳ Ｐゴシック" panose="020B0600070205080204" pitchFamily="34" charset="-128"/>
              </a:rPr>
              <a:t>La mise en cohérence cardiaque entraîne un état de quiétude et de bien-être rapidement</a:t>
            </a:r>
          </a:p>
        </p:txBody>
      </p:sp>
    </p:spTree>
    <p:extLst>
      <p:ext uri="{BB962C8B-B14F-4D97-AF65-F5344CB8AC3E}">
        <p14:creationId xmlns:p14="http://schemas.microsoft.com/office/powerpoint/2010/main" val="11279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200D0AE-FB1B-2B4A-A99F-9A8C5513B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>
                <a:ea typeface="ＭＳ Ｐゴシック" panose="020B0600070205080204" pitchFamily="34" charset="-128"/>
              </a:rPr>
              <a:t>Les effets bénéfiques de la cohérence cardiaque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AEC7668-B209-124F-BFAF-360A4AD01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Augmentation de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efficacité du système immunitaire</a:t>
            </a:r>
          </a:p>
          <a:p>
            <a:pPr lvl="1" eaLnBrk="1" hangingPunct="1"/>
            <a:r>
              <a:rPr lang="fr-FR" altLang="fr-FR" sz="2000">
                <a:ea typeface="ＭＳ Ｐゴシック" panose="020B0600070205080204" pitchFamily="34" charset="-128"/>
              </a:rPr>
              <a:t>Mc Craty, Atkinson, Rein &amp; Watkins (1996) Music enhances the effects of positive states on salivary IgA. Stress Medicine, 12 (3): 167-175.</a:t>
            </a:r>
          </a:p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Augmentation du taux de DHEA</a:t>
            </a:r>
          </a:p>
          <a:p>
            <a:pPr lvl="1" eaLnBrk="1" hangingPunct="1"/>
            <a:r>
              <a:rPr lang="fr-FR" altLang="fr-FR" sz="2000">
                <a:ea typeface="ＭＳ Ｐゴシック" panose="020B0600070205080204" pitchFamily="34" charset="-128"/>
              </a:rPr>
              <a:t>Mc Craty, Barrios-Choplin, Rozman, Atkinson, Tiller &amp; Watkins (1998) The impact of a new emotional self-management program on stress, emotions, hart rate variability, DHEA and Cortisol. </a:t>
            </a:r>
            <a:r>
              <a:rPr lang="fr-FR" altLang="fr-FR" sz="2000" i="1">
                <a:ea typeface="ＭＳ Ｐゴシック" panose="020B0600070205080204" pitchFamily="34" charset="-128"/>
              </a:rPr>
              <a:t>Integrative Physiological and Behavioal Science</a:t>
            </a:r>
            <a:r>
              <a:rPr lang="fr-FR" altLang="fr-FR" sz="2000">
                <a:ea typeface="ＭＳ Ｐゴシック" panose="020B0600070205080204" pitchFamily="34" charset="-128"/>
              </a:rPr>
              <a:t>, 33 (2): 151-170.</a:t>
            </a:r>
          </a:p>
        </p:txBody>
      </p:sp>
    </p:spTree>
    <p:extLst>
      <p:ext uri="{BB962C8B-B14F-4D97-AF65-F5344CB8AC3E}">
        <p14:creationId xmlns:p14="http://schemas.microsoft.com/office/powerpoint/2010/main" val="308165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0BC5A04-84C8-724B-AE30-EE79B2A56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2433637"/>
          </a:xfrm>
        </p:spPr>
        <p:txBody>
          <a:bodyPr/>
          <a:lstStyle/>
          <a:p>
            <a:pPr eaLnBrk="1" hangingPunct="1"/>
            <a:r>
              <a:rPr lang="fr-FR" altLang="fr-FR" sz="3600">
                <a:ea typeface="ＭＳ Ｐゴシック" panose="020B0600070205080204" pitchFamily="34" charset="-128"/>
              </a:rPr>
              <a:t>Etude de la  variabilité du rythme cardiaque après un événement traumatique</a:t>
            </a:r>
            <a:br>
              <a:rPr lang="fr-FR" altLang="fr-FR" sz="3600">
                <a:ea typeface="ＭＳ Ｐゴシック" panose="020B0600070205080204" pitchFamily="34" charset="-128"/>
              </a:rPr>
            </a:br>
            <a:endParaRPr lang="fr-FR" altLang="fr-FR" sz="3600">
              <a:ea typeface="ＭＳ Ｐゴシック" panose="020B0600070205080204" pitchFamily="34" charset="-128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29B16B2-00F8-C045-94F4-916E6241A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Nugent, Christopher &amp; Delahanty (2006). Emergency medical service and in-hospital vital signs as predictors of subsequent PTSD symptom severity in pediatric injury patients.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	</a:t>
            </a:r>
            <a:r>
              <a:rPr lang="fr-FR" altLang="fr-FR" i="1">
                <a:ea typeface="ＭＳ Ｐゴシック" panose="020B0600070205080204" pitchFamily="34" charset="-128"/>
              </a:rPr>
              <a:t>Journal of Child Psychology and Psychiatry</a:t>
            </a:r>
            <a:r>
              <a:rPr lang="fr-FR" altLang="fr-FR">
                <a:ea typeface="ＭＳ Ｐゴシック" panose="020B0600070205080204" pitchFamily="34" charset="-128"/>
              </a:rPr>
              <a:t>, 47:9, 919-926.</a:t>
            </a:r>
          </a:p>
        </p:txBody>
      </p:sp>
    </p:spTree>
    <p:extLst>
      <p:ext uri="{BB962C8B-B14F-4D97-AF65-F5344CB8AC3E}">
        <p14:creationId xmlns:p14="http://schemas.microsoft.com/office/powerpoint/2010/main" val="362751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F26A96B-9763-A94F-B86D-400E78D61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>
                <a:ea typeface="ＭＳ Ｐゴシック" panose="020B0600070205080204" pitchFamily="34" charset="-128"/>
              </a:rPr>
              <a:t>Variabilité sinusale</a:t>
            </a:r>
            <a:br>
              <a:rPr lang="fr-FR" altLang="fr-FR" sz="3600">
                <a:ea typeface="ＭＳ Ｐゴシック" panose="020B0600070205080204" pitchFamily="34" charset="-128"/>
              </a:rPr>
            </a:br>
            <a:r>
              <a:rPr lang="fr-FR" altLang="fr-FR" sz="3200">
                <a:ea typeface="ＭＳ Ｐゴシック" panose="020B0600070205080204" pitchFamily="34" charset="-128"/>
              </a:rPr>
              <a:t>Psychisme et coeur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B3B9203-1854-3F4B-BE79-2467754EC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981200"/>
            <a:ext cx="8001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Diminution variabilité sinusale ( LF  et LF/HF  )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Dépression ( Patient cardiaque et non cardiaque)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Comportement A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Colère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Stress mental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Isolement social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Faible capacité d</a:t>
            </a:r>
            <a:r>
              <a:rPr lang="ja-JP" altLang="fr-FR" sz="2000">
                <a:ea typeface="ＭＳ Ｐゴシック" panose="020B0600070205080204" pitchFamily="34" charset="-128"/>
              </a:rPr>
              <a:t>’</a:t>
            </a:r>
            <a:r>
              <a:rPr lang="fr-FR" altLang="ja-JP" sz="2000">
                <a:ea typeface="ＭＳ Ｐゴシック" panose="020B0600070205080204" pitchFamily="34" charset="-128"/>
              </a:rPr>
              <a:t>expression émotionnelle ( colère)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Corrélée à l</a:t>
            </a:r>
            <a:r>
              <a:rPr lang="ja-JP" altLang="fr-FR" sz="2400">
                <a:ea typeface="ＭＳ Ｐゴシック" panose="020B0600070205080204" pitchFamily="34" charset="-128"/>
              </a:rPr>
              <a:t>’</a:t>
            </a:r>
            <a:r>
              <a:rPr lang="fr-FR" altLang="ja-JP" sz="2400">
                <a:ea typeface="ＭＳ Ｐゴシック" panose="020B0600070205080204" pitchFamily="34" charset="-128"/>
              </a:rPr>
              <a:t>épaisseur intima-media et à sa progression (</a:t>
            </a:r>
            <a:r>
              <a:rPr lang="fr-FR" altLang="ja-JP" sz="1600">
                <a:ea typeface="ＭＳ Ｐゴシック" panose="020B0600070205080204" pitchFamily="34" charset="-128"/>
              </a:rPr>
              <a:t>trois couches des artères l</a:t>
            </a:r>
            <a:r>
              <a:rPr lang="ja-JP" altLang="fr-FR" sz="1600">
                <a:ea typeface="ＭＳ Ｐゴシック" panose="020B0600070205080204" pitchFamily="34" charset="-128"/>
              </a:rPr>
              <a:t>’</a:t>
            </a:r>
            <a:r>
              <a:rPr lang="fr-FR" altLang="ja-JP" sz="1600">
                <a:ea typeface="ＭＳ Ｐゴシック" panose="020B0600070205080204" pitchFamily="34" charset="-128"/>
              </a:rPr>
              <a:t>intima, la média et l</a:t>
            </a:r>
            <a:r>
              <a:rPr lang="ja-JP" altLang="fr-FR" sz="1600">
                <a:ea typeface="ＭＳ Ｐゴシック" panose="020B0600070205080204" pitchFamily="34" charset="-128"/>
              </a:rPr>
              <a:t>’</a:t>
            </a:r>
            <a:r>
              <a:rPr lang="fr-FR" altLang="ja-JP" sz="1600">
                <a:ea typeface="ＭＳ Ｐゴシック" panose="020B0600070205080204" pitchFamily="34" charset="-128"/>
              </a:rPr>
              <a:t>adventice)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Index de mauvais pronostic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Infarctus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Insuffisance coronaire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Mort subite </a:t>
            </a:r>
          </a:p>
        </p:txBody>
      </p:sp>
      <p:sp>
        <p:nvSpPr>
          <p:cNvPr id="444419" name="Line 4">
            <a:extLst>
              <a:ext uri="{FF2B5EF4-FFF2-40B4-BE49-F238E27FC236}">
                <a16:creationId xmlns:a16="http://schemas.microsoft.com/office/drawing/2014/main" id="{C878A5A0-6064-DD46-94CD-1915C4A6FB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1981200"/>
            <a:ext cx="1524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4420" name="Line 5">
            <a:extLst>
              <a:ext uri="{FF2B5EF4-FFF2-40B4-BE49-F238E27FC236}">
                <a16:creationId xmlns:a16="http://schemas.microsoft.com/office/drawing/2014/main" id="{0EF16D16-A697-F44A-B8B1-A0C8715D39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1981200"/>
            <a:ext cx="1524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30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2">
            <a:extLst>
              <a:ext uri="{FF2B5EF4-FFF2-40B4-BE49-F238E27FC236}">
                <a16:creationId xmlns:a16="http://schemas.microsoft.com/office/drawing/2014/main" id="{D1BA620D-92A1-9D4D-96DC-7EBCB8C9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graphicFrame>
        <p:nvGraphicFramePr>
          <p:cNvPr id="513026" name="Object 2">
            <a:extLst>
              <a:ext uri="{FF2B5EF4-FFF2-40B4-BE49-F238E27FC236}">
                <a16:creationId xmlns:a16="http://schemas.microsoft.com/office/drawing/2014/main" id="{F0B5BDAB-2747-1F4C-9E61-07596F2B5C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626" y="1500188"/>
          <a:ext cx="8501063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4" imgW="6413500" imgH="3670300" progId="PhotoshopElements.Image.2">
                  <p:embed/>
                </p:oleObj>
              </mc:Choice>
              <mc:Fallback>
                <p:oleObj r:id="rId4" imgW="6413500" imgH="3670300" progId="PhotoshopElements.Image.2">
                  <p:embed/>
                  <p:pic>
                    <p:nvPicPr>
                      <p:cNvPr id="513026" name="Object 2">
                        <a:extLst>
                          <a:ext uri="{FF2B5EF4-FFF2-40B4-BE49-F238E27FC236}">
                            <a16:creationId xmlns:a16="http://schemas.microsoft.com/office/drawing/2014/main" id="{F0B5BDAB-2747-1F4C-9E61-07596F2B5C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1500188"/>
                        <a:ext cx="8501063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88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7" name="Picture 2">
            <a:extLst>
              <a:ext uri="{FF2B5EF4-FFF2-40B4-BE49-F238E27FC236}">
                <a16:creationId xmlns:a16="http://schemas.microsoft.com/office/drawing/2014/main" id="{EEEC7CD1-A526-F54E-8676-36951EE0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"/>
            <a:ext cx="16430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098" name="ZoneTexte 4">
            <a:extLst>
              <a:ext uri="{FF2B5EF4-FFF2-40B4-BE49-F238E27FC236}">
                <a16:creationId xmlns:a16="http://schemas.microsoft.com/office/drawing/2014/main" id="{635BB889-81B5-E347-A211-569CAA25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143001"/>
            <a:ext cx="185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200" b="1">
                <a:solidFill>
                  <a:srgbClr val="595959"/>
                </a:solidFill>
                <a:latin typeface="Agency FB" pitchFamily="34" charset="0"/>
              </a:rPr>
              <a:t>Equipe de Psychologie de la Santé</a:t>
            </a:r>
          </a:p>
        </p:txBody>
      </p:sp>
      <p:pic>
        <p:nvPicPr>
          <p:cNvPr id="516099" name="Image 49">
            <a:extLst>
              <a:ext uri="{FF2B5EF4-FFF2-40B4-BE49-F238E27FC236}">
                <a16:creationId xmlns:a16="http://schemas.microsoft.com/office/drawing/2014/main" id="{9A86EE2C-19BA-9C48-97B1-38B9DE0877E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6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10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5" name="Image 5">
            <a:extLst>
              <a:ext uri="{FF2B5EF4-FFF2-40B4-BE49-F238E27FC236}">
                <a16:creationId xmlns:a16="http://schemas.microsoft.com/office/drawing/2014/main" id="{4FB10ECE-3BB4-FE41-9D70-5AA631E3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68288"/>
            <a:ext cx="772477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88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0193" name="Object 2">
            <a:extLst>
              <a:ext uri="{FF2B5EF4-FFF2-40B4-BE49-F238E27FC236}">
                <a16:creationId xmlns:a16="http://schemas.microsoft.com/office/drawing/2014/main" id="{71F84BA4-C214-1440-BEEF-A741EF7470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-58738"/>
          <a:ext cx="9144000" cy="633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Document" r:id="rId3" imgW="16713200" imgH="12750800" progId="Word.Document.12">
                  <p:link updateAutomatic="1"/>
                </p:oleObj>
              </mc:Choice>
              <mc:Fallback>
                <p:oleObj name="Document" r:id="rId3" imgW="16713200" imgH="12750800" progId="Word.Document.12">
                  <p:link updateAutomatic="1"/>
                  <p:pic>
                    <p:nvPicPr>
                      <p:cNvPr id="520193" name="Object 2">
                        <a:extLst>
                          <a:ext uri="{FF2B5EF4-FFF2-40B4-BE49-F238E27FC236}">
                            <a16:creationId xmlns:a16="http://schemas.microsoft.com/office/drawing/2014/main" id="{71F84BA4-C214-1440-BEEF-A741EF7470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58738"/>
                        <a:ext cx="9144000" cy="633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72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Rectangle 2">
            <a:extLst>
              <a:ext uri="{FF2B5EF4-FFF2-40B4-BE49-F238E27FC236}">
                <a16:creationId xmlns:a16="http://schemas.microsoft.com/office/drawing/2014/main" id="{F6ACF2B6-D176-D34A-B505-7DF4F7629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521218" name="Rectangle 4">
            <a:extLst>
              <a:ext uri="{FF2B5EF4-FFF2-40B4-BE49-F238E27FC236}">
                <a16:creationId xmlns:a16="http://schemas.microsoft.com/office/drawing/2014/main" id="{9B57F114-A331-A544-BF80-B2DCFD60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graphicFrame>
        <p:nvGraphicFramePr>
          <p:cNvPr id="521219" name="Object 3">
            <a:extLst>
              <a:ext uri="{FF2B5EF4-FFF2-40B4-BE49-F238E27FC236}">
                <a16:creationId xmlns:a16="http://schemas.microsoft.com/office/drawing/2014/main" id="{E5F01228-2ED4-2E44-992E-4E53799766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687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r:id="rId4" imgW="5499100" imgH="5499100" progId="PhotoshopElements.Image.2">
                  <p:embed/>
                </p:oleObj>
              </mc:Choice>
              <mc:Fallback>
                <p:oleObj r:id="rId4" imgW="5499100" imgH="5499100" progId="PhotoshopElements.Image.2">
                  <p:embed/>
                  <p:pic>
                    <p:nvPicPr>
                      <p:cNvPr id="521219" name="Object 3">
                        <a:extLst>
                          <a:ext uri="{FF2B5EF4-FFF2-40B4-BE49-F238E27FC236}">
                            <a16:creationId xmlns:a16="http://schemas.microsoft.com/office/drawing/2014/main" id="{E5F01228-2ED4-2E44-992E-4E5379976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7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03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ACFEA67-4F64-0142-96CA-3B39EA390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Le concept de cohérence cardiaque est issu des recherches médicales dans</a:t>
            </a:r>
          </a:p>
          <a:p>
            <a:pPr eaLnBrk="1" hangingPunct="1">
              <a:buFontTx/>
              <a:buNone/>
            </a:pPr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	- les neurosciences</a:t>
            </a:r>
          </a:p>
          <a:p>
            <a:pPr eaLnBrk="1" hangingPunct="1">
              <a:buFontTx/>
              <a:buNone/>
            </a:pPr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	- la neuro-cardiologie.</a:t>
            </a:r>
          </a:p>
        </p:txBody>
      </p:sp>
    </p:spTree>
    <p:extLst>
      <p:ext uri="{BB962C8B-B14F-4D97-AF65-F5344CB8AC3E}">
        <p14:creationId xmlns:p14="http://schemas.microsoft.com/office/powerpoint/2010/main" val="3559684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6186AB9-35B8-FD4E-B2BC-78C7DB62F0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1"/>
          <a:ext cx="9144000" cy="685800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74013428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0394772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5853425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645955101"/>
                    </a:ext>
                  </a:extLst>
                </a:gridCol>
              </a:tblGrid>
              <a:tr h="7762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Etude</a:t>
                      </a: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Méthode</a:t>
                      </a: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Echantillons et conditions</a:t>
                      </a: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Résultats principaux</a:t>
                      </a: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61392"/>
                  </a:ext>
                </a:extLst>
              </a:tr>
              <a:tr h="12969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Kawach (1995)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VS par analyse spectrale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581 hommes en bonne santé chez qui on a évalué les troubles anxieux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Un niveau d</a:t>
                      </a:r>
                      <a:r>
                        <a:rPr kumimoji="0" lang="ja-JP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fr-FR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anxiété important est associé à domination du système nerveux sympathique.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58013"/>
                  </a:ext>
                </a:extLst>
              </a:tr>
              <a:tr h="1946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Piccirillo (1997)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VS par analyse spectrale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117 patients répartis en 3 groupes (un vs  plusieurs vs aucun symptômes anxieux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Les sujets du troisième groupe présentent les valeurs spectrales les plus faibles au repos. Le ratio BF/HF est d</a:t>
                      </a:r>
                      <a:r>
                        <a:rPr kumimoji="0" lang="ja-JP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fr-FR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autant plus faible que le niveau d</a:t>
                      </a:r>
                      <a:r>
                        <a:rPr kumimoji="0" lang="ja-JP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fr-FR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anxiété est élevé. 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54544"/>
                  </a:ext>
                </a:extLst>
              </a:tr>
              <a:tr h="28384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Yeragani  (1998)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VS par analyse spectrale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29 patients souffrants de troubles paniques (TP) versus 21 sujets témoin, tous évalué durant des phases de sommeil et de réveil.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BF  plus important chez les patients TP vs patients témoins. Différence plus marquée durant les phases de sommeil. Action du système nerveux sympathique prédominant chez les patients TP notamment la nuit.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981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15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289" name="Object 2">
            <a:extLst>
              <a:ext uri="{FF2B5EF4-FFF2-40B4-BE49-F238E27FC236}">
                <a16:creationId xmlns:a16="http://schemas.microsoft.com/office/drawing/2014/main" id="{3B5F378F-A6E9-294B-A2D9-399B520561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0"/>
          <a:ext cx="9525000" cy="723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Document" r:id="rId3" imgW="24485600" imgH="9194800" progId="Word.Document.12">
                  <p:link updateAutomatic="1"/>
                </p:oleObj>
              </mc:Choice>
              <mc:Fallback>
                <p:oleObj name="Document" r:id="rId3" imgW="24485600" imgH="9194800" progId="Word.Document.12">
                  <p:link updateAutomatic="1"/>
                  <p:pic>
                    <p:nvPicPr>
                      <p:cNvPr id="524289" name="Object 2">
                        <a:extLst>
                          <a:ext uri="{FF2B5EF4-FFF2-40B4-BE49-F238E27FC236}">
                            <a16:creationId xmlns:a16="http://schemas.microsoft.com/office/drawing/2014/main" id="{3B5F378F-A6E9-294B-A2D9-399B520561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9525000" cy="723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4290" name="Rectangle 6">
            <a:extLst>
              <a:ext uri="{FF2B5EF4-FFF2-40B4-BE49-F238E27FC236}">
                <a16:creationId xmlns:a16="http://schemas.microsoft.com/office/drawing/2014/main" id="{483AF9CE-3FF2-D24C-AE0A-844240177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1" y="6396038"/>
            <a:ext cx="394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Phongsuphap &amp; </a:t>
            </a:r>
            <a:r>
              <a:rPr lang="fr-FR" altLang="fr-FR" i="1"/>
              <a:t>al.,</a:t>
            </a:r>
            <a:r>
              <a:rPr lang="fr-FR" altLang="fr-FR"/>
              <a:t> 2008 </a:t>
            </a:r>
          </a:p>
        </p:txBody>
      </p:sp>
    </p:spTree>
    <p:extLst>
      <p:ext uri="{BB962C8B-B14F-4D97-AF65-F5344CB8AC3E}">
        <p14:creationId xmlns:p14="http://schemas.microsoft.com/office/powerpoint/2010/main" val="3698241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2">
            <a:extLst>
              <a:ext uri="{FF2B5EF4-FFF2-40B4-BE49-F238E27FC236}">
                <a16:creationId xmlns:a16="http://schemas.microsoft.com/office/drawing/2014/main" id="{D5DF983C-E2A8-9747-9AB1-6F1D07E44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525314" name="Rectangle 4">
            <a:extLst>
              <a:ext uri="{FF2B5EF4-FFF2-40B4-BE49-F238E27FC236}">
                <a16:creationId xmlns:a16="http://schemas.microsoft.com/office/drawing/2014/main" id="{B9E42D23-BD5F-4347-A64E-AE8FB7856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525315" name="Rectangle 4">
            <a:extLst>
              <a:ext uri="{FF2B5EF4-FFF2-40B4-BE49-F238E27FC236}">
                <a16:creationId xmlns:a16="http://schemas.microsoft.com/office/drawing/2014/main" id="{708D4D7F-3C3E-9444-9F9E-2C08CC3D3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graphicFrame>
        <p:nvGraphicFramePr>
          <p:cNvPr id="525316" name="Object 3">
            <a:extLst>
              <a:ext uri="{FF2B5EF4-FFF2-40B4-BE49-F238E27FC236}">
                <a16:creationId xmlns:a16="http://schemas.microsoft.com/office/drawing/2014/main" id="{749B2F6D-17CE-2B49-A542-51CE1A3C3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2689" y="1571626"/>
          <a:ext cx="7215187" cy="3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r:id="rId4" imgW="3657600" imgH="2755900" progId="PhotoshopElements.Image.2">
                  <p:embed/>
                </p:oleObj>
              </mc:Choice>
              <mc:Fallback>
                <p:oleObj r:id="rId4" imgW="3657600" imgH="2755900" progId="PhotoshopElements.Image.2">
                  <p:embed/>
                  <p:pic>
                    <p:nvPicPr>
                      <p:cNvPr id="525316" name="Object 3">
                        <a:extLst>
                          <a:ext uri="{FF2B5EF4-FFF2-40B4-BE49-F238E27FC236}">
                            <a16:creationId xmlns:a16="http://schemas.microsoft.com/office/drawing/2014/main" id="{749B2F6D-17CE-2B49-A542-51CE1A3C38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1571626"/>
                        <a:ext cx="7215187" cy="339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595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2">
            <a:extLst>
              <a:ext uri="{FF2B5EF4-FFF2-40B4-BE49-F238E27FC236}">
                <a16:creationId xmlns:a16="http://schemas.microsoft.com/office/drawing/2014/main" id="{8AA0B829-7C07-5241-96DD-E023F0271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527362" name="Rectangle 4">
            <a:extLst>
              <a:ext uri="{FF2B5EF4-FFF2-40B4-BE49-F238E27FC236}">
                <a16:creationId xmlns:a16="http://schemas.microsoft.com/office/drawing/2014/main" id="{3F8E9267-E5B3-1A44-86FC-4B0C047E2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527363" name="Rectangle 4">
            <a:extLst>
              <a:ext uri="{FF2B5EF4-FFF2-40B4-BE49-F238E27FC236}">
                <a16:creationId xmlns:a16="http://schemas.microsoft.com/office/drawing/2014/main" id="{DC86F499-8565-CF4E-B2FB-CDA1CB5AC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graphicFrame>
        <p:nvGraphicFramePr>
          <p:cNvPr id="527364" name="Object 2">
            <a:extLst>
              <a:ext uri="{FF2B5EF4-FFF2-40B4-BE49-F238E27FC236}">
                <a16:creationId xmlns:a16="http://schemas.microsoft.com/office/drawing/2014/main" id="{9DB1F99C-CDD0-5842-B99D-87B7FCBD0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0"/>
          <a:ext cx="96170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Graphique" r:id="rId4" imgW="22555200" imgH="11582400" progId="Excel.Chart.8">
                  <p:embed/>
                </p:oleObj>
              </mc:Choice>
              <mc:Fallback>
                <p:oleObj name="Graphique" r:id="rId4" imgW="22555200" imgH="11582400" progId="Excel.Chart.8">
                  <p:embed/>
                  <p:pic>
                    <p:nvPicPr>
                      <p:cNvPr id="527364" name="Object 2">
                        <a:extLst>
                          <a:ext uri="{FF2B5EF4-FFF2-40B4-BE49-F238E27FC236}">
                            <a16:creationId xmlns:a16="http://schemas.microsoft.com/office/drawing/2014/main" id="{9DB1F99C-CDD0-5842-B99D-87B7FCBD0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0"/>
                        <a:ext cx="96170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8C8D87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788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15BE59A3-CE18-F94C-86D3-EF0C5479B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cohérence cardiaque </a:t>
            </a:r>
            <a:endParaRPr lang="fr-FR" altLang="fr-FR" sz="1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FD4FD913-136D-604A-BE1B-0EF919D3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96975"/>
            <a:ext cx="8429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Ainsi, un signal </a:t>
            </a:r>
            <a:r>
              <a:rPr lang="fr-FR" alt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chaotique</a:t>
            </a:r>
            <a:r>
              <a:rPr lang="fr-FR" altLang="fr-F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émis par le cœur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fr-FR" altLang="fr-FR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diminue les facultés de perception,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réduit la clairvoyance,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affecte la créativité,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empêche de résoudre les problèmes,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affaiblit la capacité de faire les bons choix.</a:t>
            </a:r>
          </a:p>
        </p:txBody>
      </p:sp>
    </p:spTree>
    <p:extLst>
      <p:ext uri="{BB962C8B-B14F-4D97-AF65-F5344CB8AC3E}">
        <p14:creationId xmlns:p14="http://schemas.microsoft.com/office/powerpoint/2010/main" val="1452626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DEAF5CD4-1624-3D41-B402-E6B8CFC13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cohérence cardiaque </a:t>
            </a:r>
            <a:endParaRPr lang="fr-FR" altLang="fr-FR" sz="1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00532858-FED4-4E47-87CD-50D128BB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96975"/>
            <a:ext cx="8429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Un signal </a:t>
            </a:r>
            <a:r>
              <a:rPr lang="fr-FR" alt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cohérent </a:t>
            </a: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provenant du cœur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fr-FR" altLang="fr-FR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accroît la clairvoyance,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augmente la créativité,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améliore la vitesse de réaction,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favorise la réflexion.</a:t>
            </a:r>
          </a:p>
        </p:txBody>
      </p:sp>
    </p:spTree>
    <p:extLst>
      <p:ext uri="{BB962C8B-B14F-4D97-AF65-F5344CB8AC3E}">
        <p14:creationId xmlns:p14="http://schemas.microsoft.com/office/powerpoint/2010/main" val="749984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80B07D6C-11A4-7C40-91D1-CC6A30DC0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cohérence cardiaque </a:t>
            </a:r>
            <a:endParaRPr lang="fr-FR" altLang="fr-FR" sz="1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4FB80431-508B-6549-9B74-2FA2089D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96975"/>
            <a:ext cx="8429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</a:pPr>
            <a:endParaRPr lang="fr-FR" altLang="fr-F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L'un des moyens les plus rapides pour ancrer une physiologie cohérente est de réguler consciemment votre respiration. 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On a montré que la respiration </a:t>
            </a:r>
            <a:r>
              <a:rPr lang="fr-FR" altLang="fr-F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rythmée </a:t>
            </a:r>
            <a:r>
              <a:rPr lang="fr-FR" altLang="fr-FR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expliquait en partie les bienfaits de la récitation du rosaire, des mantras du yoga et de nombreuses pratiques méditatives ou spirituelles</a:t>
            </a:r>
          </a:p>
        </p:txBody>
      </p:sp>
    </p:spTree>
    <p:extLst>
      <p:ext uri="{BB962C8B-B14F-4D97-AF65-F5344CB8AC3E}">
        <p14:creationId xmlns:p14="http://schemas.microsoft.com/office/powerpoint/2010/main" val="939056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CBD6849D-4042-9B4D-B98F-AFBF1985A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cohérence cardiaque </a:t>
            </a:r>
            <a:endParaRPr lang="fr-FR" altLang="fr-FR" sz="1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07C7D0C9-7D91-C640-A0C0-BD8B87B7C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96975"/>
            <a:ext cx="8429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technique "RESPIRER" (BREATHE):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Respirer (Breathe)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Rythmiquement (Rhythmically)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Régulièrement (Evenly)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(And)</a:t>
            </a:r>
            <a:endParaRPr lang="en-GB" altLang="fr-FR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n-GB" altLang="fr-FR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travers </a:t>
            </a:r>
            <a:r>
              <a:rPr lang="en-GB" altLang="fr-FR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</a:t>
            </a:r>
            <a:r>
              <a:rPr lang="en-GB" altLang="fr-FR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(Through </a:t>
            </a:r>
            <a:r>
              <a:rPr lang="en-GB" altLang="fr-FR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the) </a:t>
            </a:r>
            <a:r>
              <a:rPr lang="en-GB" altLang="fr-FR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Coeur (Heart)</a:t>
            </a:r>
            <a:endParaRPr lang="fr-FR" altLang="fr-FR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Chaque jour (Every day)</a:t>
            </a:r>
            <a:endParaRPr lang="fr-FR" altLang="fr-FR" sz="2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198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1262DB6D-1DDA-7540-AA12-D9EFF78A2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cohérence cardiaque </a:t>
            </a:r>
            <a:endParaRPr lang="fr-FR" altLang="fr-FR" sz="1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71416887-BA77-414A-BEFF-A4BA335BD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96975"/>
            <a:ext cx="8429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Compétence</a:t>
            </a:r>
            <a:r>
              <a:rPr lang="fr-FR" altLang="fr-FR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Cette compétence va installer la cohérence physiologique. Elle comporte aussi de nombreux autres avantages, comme: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Vous donner la possibilité de garder votre self-control dans les situations difficiles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Empêcher votre cerveau de se bloquer, et vous permettre de réfléchir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Vous donner une plus grande chance de modifier la manière dont vous vous sentez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Éviter les dépenses d'énergie inconscientes.</a:t>
            </a:r>
          </a:p>
        </p:txBody>
      </p:sp>
    </p:spTree>
    <p:extLst>
      <p:ext uri="{BB962C8B-B14F-4D97-AF65-F5344CB8AC3E}">
        <p14:creationId xmlns:p14="http://schemas.microsoft.com/office/powerpoint/2010/main" val="1323672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>
            <a:extLst>
              <a:ext uri="{FF2B5EF4-FFF2-40B4-BE49-F238E27FC236}">
                <a16:creationId xmlns:a16="http://schemas.microsoft.com/office/drawing/2014/main" id="{19F61A1A-3E29-994D-BDA7-9A5DDEE9A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cohérence cardiaque </a:t>
            </a:r>
            <a:endParaRPr lang="fr-FR" altLang="fr-FR" sz="1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F578254F-0636-E04C-B6F0-1C705E992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96975"/>
            <a:ext cx="8429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Compétence - Le vrai secret pour contrôler votre physiologie et vos émotions, et donc pour améliorer votre performance, c'est de pratiquer la technique "MAÎTRISE". 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vous répétez régulièrement quelque chose, vous êtes de plus en plus à l'aise jusqu'à ce que cela devienne naturel.</a:t>
            </a:r>
          </a:p>
        </p:txBody>
      </p:sp>
    </p:spTree>
    <p:extLst>
      <p:ext uri="{BB962C8B-B14F-4D97-AF65-F5344CB8AC3E}">
        <p14:creationId xmlns:p14="http://schemas.microsoft.com/office/powerpoint/2010/main" val="1054428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7D105D-39ED-4148-A78F-79E067E8C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692150"/>
            <a:ext cx="8291512" cy="2808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>
                <a:ea typeface="ＭＳ Ｐゴシック" panose="020B0600070205080204" pitchFamily="34" charset="-128"/>
              </a:rPr>
              <a:t>Depuis 1991, l</a:t>
            </a:r>
            <a:r>
              <a:rPr lang="ja-JP" altLang="fr-FR" sz="4000">
                <a:ea typeface="ＭＳ Ｐゴシック" panose="020B0600070205080204" pitchFamily="34" charset="-128"/>
              </a:rPr>
              <a:t>’</a:t>
            </a:r>
            <a:r>
              <a:rPr lang="fr-FR" altLang="ja-JP" sz="4000">
                <a:ea typeface="ＭＳ Ｐゴシック" panose="020B0600070205080204" pitchFamily="34" charset="-128"/>
              </a:rPr>
              <a:t>Institut HeartMath </a:t>
            </a:r>
            <a:br>
              <a:rPr lang="fr-FR" altLang="ja-JP" sz="4000">
                <a:ea typeface="ＭＳ Ｐゴシック" panose="020B0600070205080204" pitchFamily="34" charset="-128"/>
              </a:rPr>
            </a:br>
            <a:r>
              <a:rPr lang="fr-FR" altLang="ja-JP" sz="4000">
                <a:ea typeface="ＭＳ Ｐゴシック" panose="020B0600070205080204" pitchFamily="34" charset="-128"/>
              </a:rPr>
              <a:t>se consacre à l</a:t>
            </a:r>
            <a:r>
              <a:rPr lang="ja-JP" altLang="fr-FR" sz="4000">
                <a:ea typeface="ＭＳ Ｐゴシック" panose="020B0600070205080204" pitchFamily="34" charset="-128"/>
              </a:rPr>
              <a:t>’</a:t>
            </a:r>
            <a:r>
              <a:rPr lang="fr-FR" altLang="ja-JP" sz="4000">
                <a:ea typeface="ＭＳ Ｐゴシック" panose="020B0600070205080204" pitchFamily="34" charset="-128"/>
              </a:rPr>
              <a:t>étude de la fonction cardiaque et des liens entre psychisme et coeur</a:t>
            </a:r>
            <a:br>
              <a:rPr lang="fr-FR" altLang="ja-JP" sz="4000">
                <a:ea typeface="ＭＳ Ｐゴシック" panose="020B0600070205080204" pitchFamily="34" charset="-128"/>
              </a:rPr>
            </a:br>
            <a:endParaRPr lang="fr-FR" altLang="fr-FR" sz="4000">
              <a:ea typeface="ＭＳ Ｐゴシック" panose="020B0600070205080204" pitchFamily="34" charset="-128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08D64D8-3F77-CA48-8E50-F51368A6E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860801"/>
            <a:ext cx="8229600" cy="2265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fr-FR" sz="2000">
                <a:ea typeface="ＭＳ Ｐゴシック" charset="0"/>
                <a:cs typeface="ＭＳ Ｐゴシック" charset="0"/>
              </a:rPr>
              <a:t>Mc Craty &amp; Atkinson (1996) Autonomic Assessment Report: A Comprehensive Heart Rate Variability Analysis. </a:t>
            </a:r>
            <a:r>
              <a:rPr lang="fr-FR" sz="2000" i="1">
                <a:ea typeface="ＭＳ Ｐゴシック" charset="0"/>
                <a:cs typeface="ＭＳ Ｐゴシック" charset="0"/>
              </a:rPr>
              <a:t>HeartMath Research Center</a:t>
            </a:r>
            <a:r>
              <a:rPr lang="fr-FR" sz="2000">
                <a:ea typeface="ＭＳ Ｐゴシック" charset="0"/>
                <a:cs typeface="ＭＳ Ｐゴシック" charset="0"/>
              </a:rPr>
              <a:t>, Publication 96-028, Boulder Creek, CA.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fr-FR" sz="2000">
                <a:ea typeface="ＭＳ Ｐゴシック" charset="0"/>
                <a:cs typeface="ＭＳ Ｐゴシック" charset="0"/>
              </a:rPr>
              <a:t>Mc Craty, Atkinson, Tomasino &amp; Bradley (2006) The Coherent Heart: Heart -Brain Interactions,Psychophysiological Coherence , and the Emergence do System-Wide Order. </a:t>
            </a:r>
            <a:r>
              <a:rPr lang="fr-FR" sz="2000" i="1">
                <a:ea typeface="ＭＳ Ｐゴシック" charset="0"/>
                <a:cs typeface="ＭＳ Ｐゴシック" charset="0"/>
              </a:rPr>
              <a:t>HeartMath Research Center</a:t>
            </a:r>
            <a:r>
              <a:rPr lang="fr-FR" sz="2000">
                <a:ea typeface="ＭＳ Ｐゴシック" charset="0"/>
                <a:cs typeface="ＭＳ Ｐゴシック" charset="0"/>
              </a:rPr>
              <a:t>, Publication 06-022, Boulder Creek, CA.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fr-FR" sz="200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fr-FR" sz="20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2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E1471457-4A23-A14C-A9DD-865C65E16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cohérence cardiaque </a:t>
            </a:r>
            <a:endParaRPr lang="fr-FR" altLang="fr-FR" sz="1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82C1DA41-90D4-5340-94C5-C74CF8BE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96975"/>
            <a:ext cx="8429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Compétence  - la technique "MAÎTRISE". 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Cette technique est, peut-être, la plus puissante de toutes celles décrites dans la formation initiale. On a montré qu'avec le temps, elle entraîne des améliorations biologiques significatives et durables. Elle permet de développer sa capacité à rebondir, une énergie positive, et une efficacité accrue. Répétez cette technique, avec une musique agréable, une heure par semaine (4 x 15 minutes ou 5 minutes chaque matin). </a:t>
            </a:r>
          </a:p>
        </p:txBody>
      </p:sp>
    </p:spTree>
    <p:extLst>
      <p:ext uri="{BB962C8B-B14F-4D97-AF65-F5344CB8AC3E}">
        <p14:creationId xmlns:p14="http://schemas.microsoft.com/office/powerpoint/2010/main" val="4028901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4FACF0C9-BD84-5C47-B832-DE5A62879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-315913"/>
            <a:ext cx="7239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cohérence cardiaque </a:t>
            </a:r>
            <a:endParaRPr lang="fr-FR" altLang="fr-FR" sz="1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5F24FD76-375A-454F-8778-90C8572BC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836613"/>
            <a:ext cx="8429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Compétence  - la technique "MAÎTRISE" 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Asseyez-vous dans une position confortable ; restez immobile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PORTEZ votre attention vers votre cœur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Respirez rythmiquement et régulièrement à travers votre cœur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Faîtes émerger une émotion positive et ressentez-la dans votre corps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Laissez irradier cette émotion positive, de votre coeur vers les autres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Gardez cette sensation et donnez-vous du temps pour profiter de l'expérience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fr-FR" altLang="fr-F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Écrivez toute prise de conscience ou toute idée qui surgit.</a:t>
            </a:r>
          </a:p>
        </p:txBody>
      </p:sp>
    </p:spTree>
    <p:extLst>
      <p:ext uri="{BB962C8B-B14F-4D97-AF65-F5344CB8AC3E}">
        <p14:creationId xmlns:p14="http://schemas.microsoft.com/office/powerpoint/2010/main" val="347830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>
            <a:extLst>
              <a:ext uri="{FF2B5EF4-FFF2-40B4-BE49-F238E27FC236}">
                <a16:creationId xmlns:a16="http://schemas.microsoft.com/office/drawing/2014/main" id="{A5C284C7-5D32-8F40-A264-F8B9A691928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09800" y="1905000"/>
            <a:ext cx="7924800" cy="3581400"/>
          </a:xfrm>
          <a:ln w="88900" cap="flat" algn="ctr">
            <a:solidFill>
              <a:srgbClr val="FF0000"/>
            </a:solidFill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fr-FR" sz="3600" b="1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fr-FR" sz="3600" b="1" dirty="0">
                <a:ea typeface="ＭＳ Ｐゴシック" charset="0"/>
                <a:cs typeface="ＭＳ Ｐゴシック" charset="0"/>
              </a:rPr>
              <a:t>Mise en </a:t>
            </a:r>
            <a:r>
              <a:rPr lang="fr-FR" sz="3600" b="1" dirty="0" err="1">
                <a:ea typeface="ＭＳ Ｐゴシック" charset="0"/>
                <a:cs typeface="ＭＳ Ｐゴシック" charset="0"/>
              </a:rPr>
              <a:t>oeuvre</a:t>
            </a:r>
            <a:endParaRPr lang="fr-FR" sz="3600" b="1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fr-FR" sz="3600" b="1" dirty="0">
                <a:ea typeface="ＭＳ Ｐゴシック" charset="0"/>
                <a:cs typeface="ＭＳ Ｐゴシック" charset="0"/>
              </a:rPr>
              <a:t>Respirez vous êtes en vie!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fr-FR" sz="3600" b="1" dirty="0">
                <a:ea typeface="ＭＳ Ｐゴシック" charset="0"/>
                <a:cs typeface="ＭＳ Ｐゴシック" charset="0"/>
              </a:rPr>
              <a:t>La CC, Schultz, Jacobson et la </a:t>
            </a:r>
            <a:r>
              <a:rPr lang="fr-FR" sz="3600" b="1" dirty="0" err="1">
                <a:ea typeface="ＭＳ Ｐゴシック" charset="0"/>
                <a:cs typeface="ＭＳ Ｐゴシック" charset="0"/>
              </a:rPr>
              <a:t>mindfullness</a:t>
            </a:r>
            <a:endParaRPr lang="fr-FR" sz="36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2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1C1EE4-7548-604A-AC60-1B4730FB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Autonomie du coeur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0D1FB0-FB87-3A4D-A853-669F883B4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Le cœur possède son propre cerveau:</a:t>
            </a:r>
          </a:p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		- Système nerveux indépendant des centres corticaux: 40 000 neurones</a:t>
            </a:r>
          </a:p>
          <a:p>
            <a:pPr eaLnBrk="1" hangingPunct="1"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		(1% des cellules cardiaques)</a:t>
            </a:r>
          </a:p>
        </p:txBody>
      </p:sp>
    </p:spTree>
    <p:extLst>
      <p:ext uri="{BB962C8B-B14F-4D97-AF65-F5344CB8AC3E}">
        <p14:creationId xmlns:p14="http://schemas.microsoft.com/office/powerpoint/2010/main" val="258893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B46036A-6E7B-F34D-86A4-44027FDD1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C7683FE-1789-A142-961B-7653613E7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Notre cœur bat au rythme de 70 battements par minute</a:t>
            </a:r>
          </a:p>
          <a:p>
            <a:pPr eaLnBrk="1" hangingPunct="1"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	(variation entre 60 à 80 battements par minute)</a:t>
            </a:r>
          </a:p>
          <a:p>
            <a:pPr eaLnBrk="1" hangingPunct="1">
              <a:buFontTx/>
              <a:buNone/>
            </a:pPr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Cette variation est normale , elle est due au fait que les battements cardiaques sont soumis au contrôle des:</a:t>
            </a:r>
          </a:p>
          <a:p>
            <a:pPr lvl="1" eaLnBrk="1" hangingPunct="1"/>
            <a:r>
              <a:rPr lang="fr-FR" altLang="fr-FR">
                <a:ea typeface="ＭＳ Ｐゴシック" panose="020B0600070205080204" pitchFamily="34" charset="-128"/>
              </a:rPr>
              <a:t>Système sympathique </a:t>
            </a:r>
          </a:p>
          <a:p>
            <a:pPr lvl="1" eaLnBrk="1" hangingPunct="1"/>
            <a:r>
              <a:rPr lang="fr-FR" altLang="fr-FR">
                <a:ea typeface="ＭＳ Ｐゴシック" panose="020B0600070205080204" pitchFamily="34" charset="-128"/>
              </a:rPr>
              <a:t>Système parasympathique</a:t>
            </a:r>
          </a:p>
        </p:txBody>
      </p:sp>
    </p:spTree>
    <p:extLst>
      <p:ext uri="{BB962C8B-B14F-4D97-AF65-F5344CB8AC3E}">
        <p14:creationId xmlns:p14="http://schemas.microsoft.com/office/powerpoint/2010/main" val="103299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8476882-A8E2-5E4F-B7A8-1FC414F90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6C02A36-4453-B54E-9955-EC49D75B9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686800" cy="4530725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En situation de fonctionnement optimal,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accélération et la décélération des battements cardiaques sont synchronisées.</a:t>
            </a:r>
          </a:p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Le cœur avec ses battements est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oscillateur le plus puissant de notre organisme.</a:t>
            </a:r>
          </a:p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Il influence toutes les molécules de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organisme ainsi que les réactions chimiques. 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19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5C8E4B4-CF8B-F647-9F72-33B50A0A4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>
                <a:ea typeface="ＭＳ Ｐゴシック" panose="020B0600070205080204" pitchFamily="34" charset="-128"/>
              </a:rPr>
              <a:t>Indicateur de la cohérence cardiaque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12E71E7-010B-D143-8159-F17201E46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Variabilité du Rythme Cardiaque (VRC)</a:t>
            </a:r>
          </a:p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Heart Rate Variability (HRV)</a:t>
            </a:r>
          </a:p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La variabilité du rythme cardiaque est matérialisée dans deux états:</a:t>
            </a:r>
          </a:p>
          <a:p>
            <a:pPr lvl="1" eaLnBrk="1" hangingPunct="1"/>
            <a:r>
              <a:rPr lang="fr-FR" altLang="fr-FR">
                <a:ea typeface="ＭＳ Ｐゴシック" panose="020B0600070205080204" pitchFamily="34" charset="-128"/>
              </a:rPr>
              <a:t>Chaotique lorsque la personne est stressée</a:t>
            </a:r>
          </a:p>
          <a:p>
            <a:pPr lvl="1" eaLnBrk="1" hangingPunct="1"/>
            <a:r>
              <a:rPr lang="fr-FR" altLang="fr-FR">
                <a:ea typeface="ＭＳ Ｐゴシック" panose="020B0600070205080204" pitchFamily="34" charset="-128"/>
              </a:rPr>
              <a:t>Cohérent lorsque la personne est détendue</a:t>
            </a:r>
          </a:p>
        </p:txBody>
      </p:sp>
    </p:spTree>
    <p:extLst>
      <p:ext uri="{BB962C8B-B14F-4D97-AF65-F5344CB8AC3E}">
        <p14:creationId xmlns:p14="http://schemas.microsoft.com/office/powerpoint/2010/main" val="409991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C349B86-2592-DC44-8F26-328E744FC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fr-FR" altLang="fr-FR" sz="3600">
                <a:ea typeface="ＭＳ Ｐゴシック" panose="020B0600070205080204" pitchFamily="34" charset="-128"/>
              </a:rPr>
              <a:t>Méthode de gestion du stress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CA28FE-54DE-8A42-A0D5-06579AF9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4"/>
            <a:ext cx="8229600" cy="53292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>
                <a:ea typeface="ＭＳ Ｐゴシック" panose="020B0600070205080204" pitchFamily="34" charset="-128"/>
              </a:rPr>
              <a:t>1. </a:t>
            </a:r>
            <a:r>
              <a:rPr lang="fr-FR" altLang="fr-FR" sz="2400" b="1">
                <a:ea typeface="ＭＳ Ｐゴシック" panose="020B0600070205080204" pitchFamily="34" charset="-128"/>
              </a:rPr>
              <a:t>Identifiez en vous les "symptômes du stress",</a:t>
            </a:r>
            <a:endParaRPr lang="fr-FR" altLang="fr-FR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>
                <a:ea typeface="ＭＳ Ｐゴシック" panose="020B0600070205080204" pitchFamily="34" charset="-128"/>
              </a:rPr>
              <a:t>	comme l'agacement, des tics, une certaine nervosité, un dialogue avec soi...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>
                <a:ea typeface="ＭＳ Ｐゴシック" panose="020B0600070205080204" pitchFamily="34" charset="-128"/>
              </a:rPr>
              <a:t>2. </a:t>
            </a:r>
            <a:r>
              <a:rPr lang="fr-FR" altLang="fr-FR" sz="2400" b="1">
                <a:ea typeface="ＭＳ Ｐゴシック" panose="020B0600070205080204" pitchFamily="34" charset="-128"/>
              </a:rPr>
              <a:t>Sollicitez le coeur,</a:t>
            </a:r>
            <a:endParaRPr lang="fr-FR" altLang="fr-FR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>
                <a:ea typeface="ＭＳ Ｐゴシック" panose="020B0600070205080204" pitchFamily="34" charset="-128"/>
              </a:rPr>
              <a:t>	en </a:t>
            </a:r>
            <a:r>
              <a:rPr lang="fr-FR" altLang="fr-FR" sz="2400" b="1">
                <a:ea typeface="ＭＳ Ｐゴシック" panose="020B0600070205080204" pitchFamily="34" charset="-128"/>
              </a:rPr>
              <a:t>focalisant</a:t>
            </a:r>
            <a:r>
              <a:rPr lang="fr-FR" altLang="fr-FR" sz="2400">
                <a:ea typeface="ＭＳ Ｐゴシック" panose="020B0600070205080204" pitchFamily="34" charset="-128"/>
              </a:rPr>
              <a:t> votre attention sur la zone qui l'entoure ou, pour vous aider, en posant la main sur le coeur.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>
                <a:ea typeface="ＭＳ Ｐゴシック" panose="020B0600070205080204" pitchFamily="34" charset="-128"/>
              </a:rPr>
              <a:t>3. </a:t>
            </a:r>
            <a:r>
              <a:rPr lang="fr-FR" altLang="fr-FR" sz="2400" b="1">
                <a:ea typeface="ＭＳ Ｐゴシック" panose="020B0600070205080204" pitchFamily="34" charset="-128"/>
              </a:rPr>
              <a:t>Respirez "par" le coeur,</a:t>
            </a:r>
            <a:endParaRPr lang="fr-FR" altLang="fr-FR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>
                <a:ea typeface="ＭＳ Ｐゴシック" panose="020B0600070205080204" pitchFamily="34" charset="-128"/>
              </a:rPr>
              <a:t>	en adoptant un </a:t>
            </a:r>
            <a:r>
              <a:rPr lang="fr-FR" altLang="fr-FR" sz="2400" b="1">
                <a:ea typeface="ＭＳ Ｐゴシック" panose="020B0600070205080204" pitchFamily="34" charset="-128"/>
              </a:rPr>
              <a:t>rythme</a:t>
            </a:r>
            <a:r>
              <a:rPr lang="fr-FR" altLang="fr-FR" sz="2400">
                <a:ea typeface="ＭＳ Ｐゴシック" panose="020B0600070205080204" pitchFamily="34" charset="-128"/>
              </a:rPr>
              <a:t> de respiration </a:t>
            </a:r>
            <a:r>
              <a:rPr lang="fr-FR" altLang="fr-FR" sz="2400" b="1">
                <a:ea typeface="ＭＳ Ｐゴシック" panose="020B0600070205080204" pitchFamily="34" charset="-128"/>
              </a:rPr>
              <a:t>régulier</a:t>
            </a:r>
            <a:r>
              <a:rPr lang="fr-FR" altLang="fr-FR" sz="2400">
                <a:ea typeface="ＭＳ Ｐゴシック" panose="020B0600070205080204" pitchFamily="34" charset="-128"/>
              </a:rPr>
              <a:t> et en imaginant que votre coeur se gonfle à l'inspiration et se dégonfle à l'expiration.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1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>
                <a:ea typeface="ＭＳ Ｐゴシック" panose="020B0600070205080204" pitchFamily="34" charset="-128"/>
              </a:rPr>
              <a:t>4. </a:t>
            </a:r>
            <a:r>
              <a:rPr lang="fr-FR" altLang="fr-FR" sz="2400" b="1">
                <a:ea typeface="ＭＳ Ｐゴシック" panose="020B0600070205080204" pitchFamily="34" charset="-128"/>
              </a:rPr>
              <a:t>Evoquer un souvenir positif, </a:t>
            </a:r>
            <a:endParaRPr lang="fr-FR" altLang="fr-FR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>
                <a:ea typeface="ＭＳ Ｐゴシック" panose="020B0600070205080204" pitchFamily="34" charset="-128"/>
              </a:rPr>
              <a:t>	qui génère en vous une émotion agréable et forte </a:t>
            </a:r>
            <a:br>
              <a:rPr lang="fr-FR" altLang="fr-FR" sz="2400">
                <a:ea typeface="ＭＳ Ｐゴシック" panose="020B0600070205080204" pitchFamily="34" charset="-128"/>
              </a:rPr>
            </a:br>
            <a:endParaRPr lang="fr-FR" altLang="fr-FR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8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48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6EC85AA-47AA-A244-B778-D3074FBA8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CC122C8-EA07-4B48-9445-A6F20E3E2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Ces </a:t>
            </a:r>
            <a:r>
              <a:rPr lang="fr-FR" altLang="fr-FR" i="1">
                <a:ea typeface="ＭＳ Ｐゴシック" panose="020B0600070205080204" pitchFamily="34" charset="-128"/>
              </a:rPr>
              <a:t>4 premières étapes</a:t>
            </a:r>
            <a:r>
              <a:rPr lang="fr-FR" altLang="fr-FR">
                <a:ea typeface="ＭＳ Ｐゴシック" panose="020B0600070205080204" pitchFamily="34" charset="-128"/>
              </a:rPr>
              <a:t> permettent de</a:t>
            </a:r>
          </a:p>
          <a:p>
            <a:pPr eaLnBrk="1" hangingPunct="1"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- générer une variabilité du rythme cardiaque cohérente, </a:t>
            </a:r>
          </a:p>
          <a:p>
            <a:pPr eaLnBrk="1" hangingPunct="1">
              <a:buFontTx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- modifier notre manière de réagir à une situation ou un évènement stressant.</a:t>
            </a:r>
          </a:p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1542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1181</Words>
  <Application>Microsoft Macintosh PowerPoint</Application>
  <PresentationFormat>Grand écran</PresentationFormat>
  <Paragraphs>200</Paragraphs>
  <Slides>32</Slides>
  <Notes>29</Notes>
  <HiddenSlides>0</HiddenSlides>
  <MMClips>0</MMClips>
  <ScaleCrop>false</ScaleCrop>
  <HeadingPairs>
    <vt:vector size="10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Liens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5" baseType="lpstr">
      <vt:lpstr>ＭＳ Ｐゴシック</vt:lpstr>
      <vt:lpstr>Agency FB</vt:lpstr>
      <vt:lpstr>Arial</vt:lpstr>
      <vt:lpstr>Calibri</vt:lpstr>
      <vt:lpstr>Calibri Light</vt:lpstr>
      <vt:lpstr>Tahoma</vt:lpstr>
      <vt:lpstr>Times New Roman</vt:lpstr>
      <vt:lpstr>Wingdings</vt:lpstr>
      <vt:lpstr>Thème Office</vt:lpstr>
      <vt:lpstr>LACIE/mai 2009/LACIE/WD USB 2 (G)/disque D/articles cyril/Articles 2009/livre Bergmans et tarquinio dunod/chapitre CC/C16.doc!OLE_LINK1</vt:lpstr>
      <vt:lpstr>LACIE/mai 2009/LACIE/WD USB 2 (G)/disque D/articles cyril/Articles 2009/livre Bergmans et tarquinio dunod/chapitre CC/C16.doc!OLE_LINK2</vt:lpstr>
      <vt:lpstr>PhotoshopElements.Image.2</vt:lpstr>
      <vt:lpstr>Graphique Microsoft Excel</vt:lpstr>
      <vt:lpstr>Présentation PowerPoint</vt:lpstr>
      <vt:lpstr>Présentation PowerPoint</vt:lpstr>
      <vt:lpstr>Depuis 1991, l’Institut HeartMath  se consacre à l’étude de la fonction cardiaque et des liens entre psychisme et coeur </vt:lpstr>
      <vt:lpstr>Autonomie du coeur</vt:lpstr>
      <vt:lpstr>Présentation PowerPoint</vt:lpstr>
      <vt:lpstr>Présentation PowerPoint</vt:lpstr>
      <vt:lpstr>Indicateur de la cohérence cardiaque</vt:lpstr>
      <vt:lpstr>Méthode de gestion du stress</vt:lpstr>
      <vt:lpstr>Présentation PowerPoint</vt:lpstr>
      <vt:lpstr>La variabilité sinusale</vt:lpstr>
      <vt:lpstr>Présentation PowerPoint</vt:lpstr>
      <vt:lpstr>Les effets bénéfiques de la cohérence cardiaque</vt:lpstr>
      <vt:lpstr>Etude de la  variabilité du rythme cardiaque après un événement traumatique </vt:lpstr>
      <vt:lpstr>Variabilité sinusale Psychisme et coeur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Tarquinio</dc:creator>
  <cp:lastModifiedBy>Cyril Tarquinio</cp:lastModifiedBy>
  <cp:revision>3</cp:revision>
  <dcterms:created xsi:type="dcterms:W3CDTF">2018-03-05T11:25:17Z</dcterms:created>
  <dcterms:modified xsi:type="dcterms:W3CDTF">2018-03-05T13:56:48Z</dcterms:modified>
</cp:coreProperties>
</file>