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57" r:id="rId3"/>
    <p:sldId id="258" r:id="rId4"/>
    <p:sldId id="259" r:id="rId5"/>
    <p:sldId id="261" r:id="rId6"/>
    <p:sldId id="288" r:id="rId7"/>
    <p:sldId id="295" r:id="rId8"/>
    <p:sldId id="289" r:id="rId9"/>
    <p:sldId id="278" r:id="rId10"/>
    <p:sldId id="280" r:id="rId11"/>
    <p:sldId id="301" r:id="rId12"/>
    <p:sldId id="281" r:id="rId13"/>
    <p:sldId id="282" r:id="rId14"/>
    <p:sldId id="296" r:id="rId15"/>
    <p:sldId id="283" r:id="rId16"/>
    <p:sldId id="284" r:id="rId17"/>
    <p:sldId id="297" r:id="rId18"/>
    <p:sldId id="285" r:id="rId19"/>
    <p:sldId id="298" r:id="rId20"/>
    <p:sldId id="286" r:id="rId21"/>
    <p:sldId id="287" r:id="rId22"/>
    <p:sldId id="300" r:id="rId23"/>
    <p:sldId id="29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apcevic" initials="SL" lastIdx="1" clrIdx="0">
    <p:extLst>
      <p:ext uri="{19B8F6BF-5375-455C-9EA6-DF929625EA0E}">
        <p15:presenceInfo xmlns:p15="http://schemas.microsoft.com/office/powerpoint/2012/main" userId="S::lapcevic1@univ-lorraine.fr::e4853d4c-dc67-41d4-ae05-ec138d126f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0" autoAdjust="0"/>
    <p:restoredTop sz="69757"/>
  </p:normalViewPr>
  <p:slideViewPr>
    <p:cSldViewPr snapToGrid="0">
      <p:cViewPr varScale="1">
        <p:scale>
          <a:sx n="109" d="100"/>
          <a:sy n="109" d="100"/>
        </p:scale>
        <p:origin x="7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09T11:04:35.195" idx="1">
    <p:pos x="7680" y="825"/>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7385D-4F19-4B6C-B65F-D85E5E8F5E4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0E80879-6A69-4678-A773-A9B6CADD2E43}">
      <dgm:prSet/>
      <dgm:spPr/>
      <dgm:t>
        <a:bodyPr/>
        <a:lstStyle/>
        <a:p>
          <a:r>
            <a:rPr lang="fr-FR" b="1" i="0" dirty="0"/>
            <a:t>Concept de « Golden </a:t>
          </a:r>
          <a:r>
            <a:rPr lang="fr-FR" b="1" i="0" dirty="0" err="1"/>
            <a:t>Hour</a:t>
          </a:r>
          <a:r>
            <a:rPr lang="fr-FR" b="1" i="0" dirty="0"/>
            <a:t> » </a:t>
          </a:r>
          <a:r>
            <a:rPr lang="fr-FR" b="0" i="0" dirty="0"/>
            <a:t> : Ce concept implique qu’il est nécessaire d’optimiser le temps de prise en charge du patient pour l’orienter le plus rapidement possible vers une structure adaptée sans perdre du temps à réaliser des actes en phase </a:t>
          </a:r>
          <a:r>
            <a:rPr lang="fr-FR" b="0" i="0" dirty="0" err="1"/>
            <a:t>pré-hospitalière</a:t>
          </a:r>
          <a:r>
            <a:rPr lang="fr-FR" b="0" i="0" dirty="0"/>
            <a:t> qui ne seront pas efficaces. Il faut donc l’orienter le plus rapidement possible vers une structure hospitalière qui disposera des équipements adaptés à sa prise en charge.</a:t>
          </a:r>
          <a:endParaRPr lang="en-US" dirty="0"/>
        </a:p>
      </dgm:t>
    </dgm:pt>
    <dgm:pt modelId="{D782045C-84B4-4CE5-B2DC-425F17700EE8}" type="parTrans" cxnId="{BD019875-CC62-4E23-AAA4-A011B84C509E}">
      <dgm:prSet/>
      <dgm:spPr/>
      <dgm:t>
        <a:bodyPr/>
        <a:lstStyle/>
        <a:p>
          <a:endParaRPr lang="en-US"/>
        </a:p>
      </dgm:t>
    </dgm:pt>
    <dgm:pt modelId="{4A910576-DCA7-4FB9-8BD3-2F07190EAC01}" type="sibTrans" cxnId="{BD019875-CC62-4E23-AAA4-A011B84C509E}">
      <dgm:prSet/>
      <dgm:spPr/>
      <dgm:t>
        <a:bodyPr/>
        <a:lstStyle/>
        <a:p>
          <a:endParaRPr lang="en-US"/>
        </a:p>
      </dgm:t>
    </dgm:pt>
    <dgm:pt modelId="{5E5A6A38-1926-447C-81D6-3B31507D67BE}">
      <dgm:prSet/>
      <dgm:spPr/>
      <dgm:t>
        <a:bodyPr/>
        <a:lstStyle/>
        <a:p>
          <a:r>
            <a:rPr lang="fr-FR" b="1" i="0"/>
            <a:t>Concept de « small-volume ressuscitation »</a:t>
          </a:r>
          <a:r>
            <a:rPr lang="fr-FR" b="0" i="0"/>
            <a:t> : Ce concept a pour objectif de réduire les problèmes de coagulation par l’injection de produits hypertoniques en phase pré-hospitalière. Ces soins permettent de réduire les effets liés à la pathologie traumatique.</a:t>
          </a:r>
          <a:endParaRPr lang="en-US"/>
        </a:p>
      </dgm:t>
    </dgm:pt>
    <dgm:pt modelId="{99445446-4BBF-431F-8066-705C27C7819C}" type="parTrans" cxnId="{654D9F43-CF2F-4510-A00A-57D6363D5045}">
      <dgm:prSet/>
      <dgm:spPr/>
      <dgm:t>
        <a:bodyPr/>
        <a:lstStyle/>
        <a:p>
          <a:endParaRPr lang="en-US"/>
        </a:p>
      </dgm:t>
    </dgm:pt>
    <dgm:pt modelId="{C5092CBF-829A-4A0E-88A1-5EB060E8AC35}" type="sibTrans" cxnId="{654D9F43-CF2F-4510-A00A-57D6363D5045}">
      <dgm:prSet/>
      <dgm:spPr/>
      <dgm:t>
        <a:bodyPr/>
        <a:lstStyle/>
        <a:p>
          <a:endParaRPr lang="en-US"/>
        </a:p>
      </dgm:t>
    </dgm:pt>
    <dgm:pt modelId="{4EF87C7E-CB3A-41FE-9CE1-98B22B74AC40}">
      <dgm:prSet/>
      <dgm:spPr/>
      <dgm:t>
        <a:bodyPr/>
        <a:lstStyle/>
        <a:p>
          <a:r>
            <a:rPr lang="fr-FR" b="1" i="0" dirty="0"/>
            <a:t>Concept de « Damage control </a:t>
          </a:r>
          <a:r>
            <a:rPr lang="fr-FR" b="0" i="0" dirty="0"/>
            <a:t> » : « appliqué à l’homme, il signifie mettre en œuvre toute une série de techniques qui vont permettre de maintenir en vie un patient ayant une ou plusieurs lésions létales ». Ce concept se décline en 4 phases qui vont de la prise en charge du patient sur le théâtre des opérations jusqu’aux actes de chirurgie réparatrice au sein d’une structure hospitalière. La phase </a:t>
          </a:r>
          <a:r>
            <a:rPr lang="fr-FR" b="0" i="0" dirty="0" err="1"/>
            <a:t>pré-hospitalière</a:t>
          </a:r>
          <a:r>
            <a:rPr lang="fr-FR" b="0" i="0" dirty="0"/>
            <a:t> du « Damage control » consiste à déterminer le plus rapidement possible la gravité des lésions du patient, à mettre en œuvre des soins d’urgence pour limiter leurs effets et d’orienter le patient vers une structure médicale adaptée à ses besoins.</a:t>
          </a:r>
          <a:endParaRPr lang="en-US" dirty="0"/>
        </a:p>
      </dgm:t>
    </dgm:pt>
    <dgm:pt modelId="{54EC5AED-D6EE-4B71-A4EC-885CA3CE556E}" type="parTrans" cxnId="{700E8C02-CEC4-4423-8383-58FFD1166881}">
      <dgm:prSet/>
      <dgm:spPr/>
      <dgm:t>
        <a:bodyPr/>
        <a:lstStyle/>
        <a:p>
          <a:endParaRPr lang="en-US"/>
        </a:p>
      </dgm:t>
    </dgm:pt>
    <dgm:pt modelId="{1D6A7CF4-672C-43BA-A6E0-F840D3B9037E}" type="sibTrans" cxnId="{700E8C02-CEC4-4423-8383-58FFD1166881}">
      <dgm:prSet/>
      <dgm:spPr/>
      <dgm:t>
        <a:bodyPr/>
        <a:lstStyle/>
        <a:p>
          <a:endParaRPr lang="en-US"/>
        </a:p>
      </dgm:t>
    </dgm:pt>
    <dgm:pt modelId="{0571AE47-504D-D44B-9B99-6CF44611AF9D}" type="pres">
      <dgm:prSet presAssocID="{9527385D-4F19-4B6C-B65F-D85E5E8F5E4F}" presName="outerComposite" presStyleCnt="0">
        <dgm:presLayoutVars>
          <dgm:chMax val="5"/>
          <dgm:dir/>
          <dgm:resizeHandles val="exact"/>
        </dgm:presLayoutVars>
      </dgm:prSet>
      <dgm:spPr/>
    </dgm:pt>
    <dgm:pt modelId="{769893FD-CC79-044E-85BB-3AAC76398F14}" type="pres">
      <dgm:prSet presAssocID="{9527385D-4F19-4B6C-B65F-D85E5E8F5E4F}" presName="dummyMaxCanvas" presStyleCnt="0">
        <dgm:presLayoutVars/>
      </dgm:prSet>
      <dgm:spPr/>
    </dgm:pt>
    <dgm:pt modelId="{3D0DAEC2-102B-CD41-9D22-B3DA62404EC9}" type="pres">
      <dgm:prSet presAssocID="{9527385D-4F19-4B6C-B65F-D85E5E8F5E4F}" presName="ThreeNodes_1" presStyleLbl="node1" presStyleIdx="0" presStyleCnt="3">
        <dgm:presLayoutVars>
          <dgm:bulletEnabled val="1"/>
        </dgm:presLayoutVars>
      </dgm:prSet>
      <dgm:spPr/>
    </dgm:pt>
    <dgm:pt modelId="{62DA2D50-4629-9B44-82F1-69425CEA1BAB}" type="pres">
      <dgm:prSet presAssocID="{9527385D-4F19-4B6C-B65F-D85E5E8F5E4F}" presName="ThreeNodes_2" presStyleLbl="node1" presStyleIdx="1" presStyleCnt="3">
        <dgm:presLayoutVars>
          <dgm:bulletEnabled val="1"/>
        </dgm:presLayoutVars>
      </dgm:prSet>
      <dgm:spPr/>
    </dgm:pt>
    <dgm:pt modelId="{0B68B89C-D5A3-014A-8B74-B2594649049F}" type="pres">
      <dgm:prSet presAssocID="{9527385D-4F19-4B6C-B65F-D85E5E8F5E4F}" presName="ThreeNodes_3" presStyleLbl="node1" presStyleIdx="2" presStyleCnt="3">
        <dgm:presLayoutVars>
          <dgm:bulletEnabled val="1"/>
        </dgm:presLayoutVars>
      </dgm:prSet>
      <dgm:spPr/>
    </dgm:pt>
    <dgm:pt modelId="{E0FE3B44-5BB6-3F4E-B2F9-F36415CA4A80}" type="pres">
      <dgm:prSet presAssocID="{9527385D-4F19-4B6C-B65F-D85E5E8F5E4F}" presName="ThreeConn_1-2" presStyleLbl="fgAccFollowNode1" presStyleIdx="0" presStyleCnt="2">
        <dgm:presLayoutVars>
          <dgm:bulletEnabled val="1"/>
        </dgm:presLayoutVars>
      </dgm:prSet>
      <dgm:spPr/>
    </dgm:pt>
    <dgm:pt modelId="{1B2968CB-AAD8-BF4C-8F97-C7B677A1737A}" type="pres">
      <dgm:prSet presAssocID="{9527385D-4F19-4B6C-B65F-D85E5E8F5E4F}" presName="ThreeConn_2-3" presStyleLbl="fgAccFollowNode1" presStyleIdx="1" presStyleCnt="2">
        <dgm:presLayoutVars>
          <dgm:bulletEnabled val="1"/>
        </dgm:presLayoutVars>
      </dgm:prSet>
      <dgm:spPr/>
    </dgm:pt>
    <dgm:pt modelId="{5E6DA791-DABC-9E43-8986-7CDD7874F40F}" type="pres">
      <dgm:prSet presAssocID="{9527385D-4F19-4B6C-B65F-D85E5E8F5E4F}" presName="ThreeNodes_1_text" presStyleLbl="node1" presStyleIdx="2" presStyleCnt="3">
        <dgm:presLayoutVars>
          <dgm:bulletEnabled val="1"/>
        </dgm:presLayoutVars>
      </dgm:prSet>
      <dgm:spPr/>
    </dgm:pt>
    <dgm:pt modelId="{5AC25C79-2FF7-324E-9114-05413CFD64E4}" type="pres">
      <dgm:prSet presAssocID="{9527385D-4F19-4B6C-B65F-D85E5E8F5E4F}" presName="ThreeNodes_2_text" presStyleLbl="node1" presStyleIdx="2" presStyleCnt="3">
        <dgm:presLayoutVars>
          <dgm:bulletEnabled val="1"/>
        </dgm:presLayoutVars>
      </dgm:prSet>
      <dgm:spPr/>
    </dgm:pt>
    <dgm:pt modelId="{A4DE1FD8-CCA2-BF40-8033-C5D13B829158}" type="pres">
      <dgm:prSet presAssocID="{9527385D-4F19-4B6C-B65F-D85E5E8F5E4F}" presName="ThreeNodes_3_text" presStyleLbl="node1" presStyleIdx="2" presStyleCnt="3">
        <dgm:presLayoutVars>
          <dgm:bulletEnabled val="1"/>
        </dgm:presLayoutVars>
      </dgm:prSet>
      <dgm:spPr/>
    </dgm:pt>
  </dgm:ptLst>
  <dgm:cxnLst>
    <dgm:cxn modelId="{700E8C02-CEC4-4423-8383-58FFD1166881}" srcId="{9527385D-4F19-4B6C-B65F-D85E5E8F5E4F}" destId="{4EF87C7E-CB3A-41FE-9CE1-98B22B74AC40}" srcOrd="2" destOrd="0" parTransId="{54EC5AED-D6EE-4B71-A4EC-885CA3CE556E}" sibTransId="{1D6A7CF4-672C-43BA-A6E0-F840D3B9037E}"/>
    <dgm:cxn modelId="{F7AFE729-7C5E-CF4A-BD1E-833D57FCDADC}" type="presOf" srcId="{4EF87C7E-CB3A-41FE-9CE1-98B22B74AC40}" destId="{0B68B89C-D5A3-014A-8B74-B2594649049F}" srcOrd="0" destOrd="0" presId="urn:microsoft.com/office/officeart/2005/8/layout/vProcess5"/>
    <dgm:cxn modelId="{654D9F43-CF2F-4510-A00A-57D6363D5045}" srcId="{9527385D-4F19-4B6C-B65F-D85E5E8F5E4F}" destId="{5E5A6A38-1926-447C-81D6-3B31507D67BE}" srcOrd="1" destOrd="0" parTransId="{99445446-4BBF-431F-8066-705C27C7819C}" sibTransId="{C5092CBF-829A-4A0E-88A1-5EB060E8AC35}"/>
    <dgm:cxn modelId="{EE152866-F815-784E-8419-816566CDCE54}" type="presOf" srcId="{4A910576-DCA7-4FB9-8BD3-2F07190EAC01}" destId="{E0FE3B44-5BB6-3F4E-B2F9-F36415CA4A80}" srcOrd="0" destOrd="0" presId="urn:microsoft.com/office/officeart/2005/8/layout/vProcess5"/>
    <dgm:cxn modelId="{BD019875-CC62-4E23-AAA4-A011B84C509E}" srcId="{9527385D-4F19-4B6C-B65F-D85E5E8F5E4F}" destId="{60E80879-6A69-4678-A773-A9B6CADD2E43}" srcOrd="0" destOrd="0" parTransId="{D782045C-84B4-4CE5-B2DC-425F17700EE8}" sibTransId="{4A910576-DCA7-4FB9-8BD3-2F07190EAC01}"/>
    <dgm:cxn modelId="{1C89B795-7C71-3B4D-90C5-A8F9F0345EB3}" type="presOf" srcId="{9527385D-4F19-4B6C-B65F-D85E5E8F5E4F}" destId="{0571AE47-504D-D44B-9B99-6CF44611AF9D}" srcOrd="0" destOrd="0" presId="urn:microsoft.com/office/officeart/2005/8/layout/vProcess5"/>
    <dgm:cxn modelId="{59931597-A7E8-1E46-B099-519C4F9FBA60}" type="presOf" srcId="{60E80879-6A69-4678-A773-A9B6CADD2E43}" destId="{3D0DAEC2-102B-CD41-9D22-B3DA62404EC9}" srcOrd="0" destOrd="0" presId="urn:microsoft.com/office/officeart/2005/8/layout/vProcess5"/>
    <dgm:cxn modelId="{0237099A-88C5-B14E-937F-6877180F3024}" type="presOf" srcId="{5E5A6A38-1926-447C-81D6-3B31507D67BE}" destId="{62DA2D50-4629-9B44-82F1-69425CEA1BAB}" srcOrd="0" destOrd="0" presId="urn:microsoft.com/office/officeart/2005/8/layout/vProcess5"/>
    <dgm:cxn modelId="{5A314DAA-75C5-B342-BB72-1AEF0D5EDE1F}" type="presOf" srcId="{C5092CBF-829A-4A0E-88A1-5EB060E8AC35}" destId="{1B2968CB-AAD8-BF4C-8F97-C7B677A1737A}" srcOrd="0" destOrd="0" presId="urn:microsoft.com/office/officeart/2005/8/layout/vProcess5"/>
    <dgm:cxn modelId="{C331A2C6-3D33-DF4B-ABE5-839B422D8472}" type="presOf" srcId="{5E5A6A38-1926-447C-81D6-3B31507D67BE}" destId="{5AC25C79-2FF7-324E-9114-05413CFD64E4}" srcOrd="1" destOrd="0" presId="urn:microsoft.com/office/officeart/2005/8/layout/vProcess5"/>
    <dgm:cxn modelId="{59DCD2C9-8A1C-2442-85C9-C02CEA9B5E6C}" type="presOf" srcId="{60E80879-6A69-4678-A773-A9B6CADD2E43}" destId="{5E6DA791-DABC-9E43-8986-7CDD7874F40F}" srcOrd="1" destOrd="0" presId="urn:microsoft.com/office/officeart/2005/8/layout/vProcess5"/>
    <dgm:cxn modelId="{6145D8D2-5452-DA43-8AD9-0AAC720C7ED9}" type="presOf" srcId="{4EF87C7E-CB3A-41FE-9CE1-98B22B74AC40}" destId="{A4DE1FD8-CCA2-BF40-8033-C5D13B829158}" srcOrd="1" destOrd="0" presId="urn:microsoft.com/office/officeart/2005/8/layout/vProcess5"/>
    <dgm:cxn modelId="{8C6EBACD-5888-8944-994B-A04615AE5B78}" type="presParOf" srcId="{0571AE47-504D-D44B-9B99-6CF44611AF9D}" destId="{769893FD-CC79-044E-85BB-3AAC76398F14}" srcOrd="0" destOrd="0" presId="urn:microsoft.com/office/officeart/2005/8/layout/vProcess5"/>
    <dgm:cxn modelId="{9119EA01-6663-AF4E-9E3B-84390882D1CE}" type="presParOf" srcId="{0571AE47-504D-D44B-9B99-6CF44611AF9D}" destId="{3D0DAEC2-102B-CD41-9D22-B3DA62404EC9}" srcOrd="1" destOrd="0" presId="urn:microsoft.com/office/officeart/2005/8/layout/vProcess5"/>
    <dgm:cxn modelId="{28CFA5B0-8131-EB4D-8BDF-A8B7EC66E70D}" type="presParOf" srcId="{0571AE47-504D-D44B-9B99-6CF44611AF9D}" destId="{62DA2D50-4629-9B44-82F1-69425CEA1BAB}" srcOrd="2" destOrd="0" presId="urn:microsoft.com/office/officeart/2005/8/layout/vProcess5"/>
    <dgm:cxn modelId="{3FD7EF36-34EC-FE47-98E9-45113C46366F}" type="presParOf" srcId="{0571AE47-504D-D44B-9B99-6CF44611AF9D}" destId="{0B68B89C-D5A3-014A-8B74-B2594649049F}" srcOrd="3" destOrd="0" presId="urn:microsoft.com/office/officeart/2005/8/layout/vProcess5"/>
    <dgm:cxn modelId="{B67A2633-C237-994E-83DD-B3BAE86546EB}" type="presParOf" srcId="{0571AE47-504D-D44B-9B99-6CF44611AF9D}" destId="{E0FE3B44-5BB6-3F4E-B2F9-F36415CA4A80}" srcOrd="4" destOrd="0" presId="urn:microsoft.com/office/officeart/2005/8/layout/vProcess5"/>
    <dgm:cxn modelId="{E2FAA19E-C6A8-FA46-9924-5669AE3AD5A6}" type="presParOf" srcId="{0571AE47-504D-D44B-9B99-6CF44611AF9D}" destId="{1B2968CB-AAD8-BF4C-8F97-C7B677A1737A}" srcOrd="5" destOrd="0" presId="urn:microsoft.com/office/officeart/2005/8/layout/vProcess5"/>
    <dgm:cxn modelId="{92E54534-8014-F34B-BF84-7248121109F0}" type="presParOf" srcId="{0571AE47-504D-D44B-9B99-6CF44611AF9D}" destId="{5E6DA791-DABC-9E43-8986-7CDD7874F40F}" srcOrd="6" destOrd="0" presId="urn:microsoft.com/office/officeart/2005/8/layout/vProcess5"/>
    <dgm:cxn modelId="{EB821CE9-4781-F745-8B56-BE699B6C8D45}" type="presParOf" srcId="{0571AE47-504D-D44B-9B99-6CF44611AF9D}" destId="{5AC25C79-2FF7-324E-9114-05413CFD64E4}" srcOrd="7" destOrd="0" presId="urn:microsoft.com/office/officeart/2005/8/layout/vProcess5"/>
    <dgm:cxn modelId="{A2268021-9EEB-5442-BFC5-1F130FEBB702}" type="presParOf" srcId="{0571AE47-504D-D44B-9B99-6CF44611AF9D}" destId="{A4DE1FD8-CCA2-BF40-8033-C5D13B829158}"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41AE22-E42E-354C-9F78-A76CC3A57E9E}" type="doc">
      <dgm:prSet loTypeId="urn:microsoft.com/office/officeart/2005/8/layout/orgChart1" loCatId="cycle" qsTypeId="urn:microsoft.com/office/officeart/2005/8/quickstyle/simple1" qsCatId="simple" csTypeId="urn:microsoft.com/office/officeart/2005/8/colors/accent1_2" csCatId="accent1"/>
      <dgm:spPr/>
      <dgm:t>
        <a:bodyPr/>
        <a:lstStyle/>
        <a:p>
          <a:endParaRPr lang="fr-FR"/>
        </a:p>
      </dgm:t>
    </dgm:pt>
    <dgm:pt modelId="{6DAFB0ED-8280-5040-9644-404D50182EC3}">
      <dgm:prSet/>
      <dgm:spPr/>
      <dgm:t>
        <a:bodyPr/>
        <a:lstStyle/>
        <a:p>
          <a:r>
            <a:rPr lang="fr-FR" b="1" i="0" baseline="0" dirty="0"/>
            <a:t>Golden </a:t>
          </a:r>
          <a:r>
            <a:rPr lang="fr-FR" b="1" i="0" baseline="0" dirty="0" err="1"/>
            <a:t>hour</a:t>
          </a:r>
          <a:r>
            <a:rPr lang="fr-FR" b="1" i="0" baseline="0" dirty="0"/>
            <a:t> et minutes de platines</a:t>
          </a:r>
          <a:r>
            <a:rPr lang="fr-FR" b="0" i="0" baseline="0" dirty="0"/>
            <a:t> (les 10 premières minutes)</a:t>
          </a:r>
          <a:endParaRPr lang="fr-FR" dirty="0"/>
        </a:p>
      </dgm:t>
    </dgm:pt>
    <dgm:pt modelId="{051CB92F-85EA-D84D-8D67-1488203587C3}" type="parTrans" cxnId="{8E92A916-B152-4446-8B27-9FCC810338F8}">
      <dgm:prSet/>
      <dgm:spPr/>
      <dgm:t>
        <a:bodyPr/>
        <a:lstStyle/>
        <a:p>
          <a:endParaRPr lang="fr-FR"/>
        </a:p>
      </dgm:t>
    </dgm:pt>
    <dgm:pt modelId="{92E92E11-5A30-1341-8046-2265DA5C4C82}" type="sibTrans" cxnId="{8E92A916-B152-4446-8B27-9FCC810338F8}">
      <dgm:prSet/>
      <dgm:spPr/>
      <dgm:t>
        <a:bodyPr/>
        <a:lstStyle/>
        <a:p>
          <a:endParaRPr lang="fr-FR"/>
        </a:p>
      </dgm:t>
    </dgm:pt>
    <dgm:pt modelId="{42AF1544-BC32-2D4A-A3EE-F1CE01EAC010}">
      <dgm:prSet/>
      <dgm:spPr/>
      <dgm:t>
        <a:bodyPr/>
        <a:lstStyle/>
        <a:p>
          <a:r>
            <a:rPr lang="fr-FR" b="0" i="0" baseline="0"/>
            <a:t>S’adapter</a:t>
          </a:r>
          <a:endParaRPr lang="fr-FR"/>
        </a:p>
      </dgm:t>
    </dgm:pt>
    <dgm:pt modelId="{D8EC4091-873B-1746-8B3C-8086C69826B4}" type="parTrans" cxnId="{C844D520-D5CA-E049-83BF-BD0E82814267}">
      <dgm:prSet/>
      <dgm:spPr/>
      <dgm:t>
        <a:bodyPr/>
        <a:lstStyle/>
        <a:p>
          <a:endParaRPr lang="fr-FR"/>
        </a:p>
      </dgm:t>
    </dgm:pt>
    <dgm:pt modelId="{72CF20D3-6BE2-824F-AF42-DBA7034F60D1}" type="sibTrans" cxnId="{C844D520-D5CA-E049-83BF-BD0E82814267}">
      <dgm:prSet/>
      <dgm:spPr/>
      <dgm:t>
        <a:bodyPr/>
        <a:lstStyle/>
        <a:p>
          <a:endParaRPr lang="fr-FR"/>
        </a:p>
      </dgm:t>
    </dgm:pt>
    <dgm:pt modelId="{40DA7896-C7EE-1E42-BB52-70B8574BD033}">
      <dgm:prSet/>
      <dgm:spPr/>
      <dgm:t>
        <a:bodyPr/>
        <a:lstStyle/>
        <a:p>
          <a:r>
            <a:rPr lang="fr-FR" b="0" i="0" baseline="0"/>
            <a:t>Prioriser</a:t>
          </a:r>
          <a:endParaRPr lang="fr-FR"/>
        </a:p>
      </dgm:t>
    </dgm:pt>
    <dgm:pt modelId="{7DE3FA88-268B-D04B-8983-9A1131CC38C1}" type="parTrans" cxnId="{1B41677F-0D83-A242-AFB8-9D898D9483F5}">
      <dgm:prSet/>
      <dgm:spPr/>
      <dgm:t>
        <a:bodyPr/>
        <a:lstStyle/>
        <a:p>
          <a:endParaRPr lang="fr-FR"/>
        </a:p>
      </dgm:t>
    </dgm:pt>
    <dgm:pt modelId="{4392A740-2E98-7F48-A139-00E899536CED}" type="sibTrans" cxnId="{1B41677F-0D83-A242-AFB8-9D898D9483F5}">
      <dgm:prSet/>
      <dgm:spPr/>
      <dgm:t>
        <a:bodyPr/>
        <a:lstStyle/>
        <a:p>
          <a:endParaRPr lang="fr-FR"/>
        </a:p>
      </dgm:t>
    </dgm:pt>
    <dgm:pt modelId="{93C93729-3B69-C548-8239-6F97B723475D}">
      <dgm:prSet/>
      <dgm:spPr/>
      <dgm:t>
        <a:bodyPr/>
        <a:lstStyle/>
        <a:p>
          <a:r>
            <a:rPr lang="fr-FR" b="0" i="0" baseline="0"/>
            <a:t>Apprendre à ne pas faire</a:t>
          </a:r>
          <a:endParaRPr lang="fr-FR"/>
        </a:p>
      </dgm:t>
    </dgm:pt>
    <dgm:pt modelId="{F965ABBF-DB04-B74C-B5D8-54E39EA4213A}" type="parTrans" cxnId="{BF019B5A-332F-B94E-BEBA-E58BAB93AD11}">
      <dgm:prSet/>
      <dgm:spPr/>
      <dgm:t>
        <a:bodyPr/>
        <a:lstStyle/>
        <a:p>
          <a:endParaRPr lang="fr-FR"/>
        </a:p>
      </dgm:t>
    </dgm:pt>
    <dgm:pt modelId="{A77C757B-6866-634C-9DD0-7339BCCC0756}" type="sibTrans" cxnId="{BF019B5A-332F-B94E-BEBA-E58BAB93AD11}">
      <dgm:prSet/>
      <dgm:spPr/>
      <dgm:t>
        <a:bodyPr/>
        <a:lstStyle/>
        <a:p>
          <a:endParaRPr lang="fr-FR"/>
        </a:p>
      </dgm:t>
    </dgm:pt>
    <dgm:pt modelId="{9866A74F-0768-AE4D-BD53-EA9D7FBD3F63}">
      <dgm:prSet/>
      <dgm:spPr/>
      <dgm:t>
        <a:bodyPr/>
        <a:lstStyle/>
        <a:p>
          <a:r>
            <a:rPr lang="fr-FR" b="0" i="0" baseline="0"/>
            <a:t>Décider</a:t>
          </a:r>
          <a:endParaRPr lang="fr-FR"/>
        </a:p>
      </dgm:t>
    </dgm:pt>
    <dgm:pt modelId="{AA7ED424-268A-F64F-8FF6-EFE44BFE620E}" type="parTrans" cxnId="{6E9A0862-5733-EF43-9BBA-204E7345BC8B}">
      <dgm:prSet/>
      <dgm:spPr/>
      <dgm:t>
        <a:bodyPr/>
        <a:lstStyle/>
        <a:p>
          <a:endParaRPr lang="fr-FR"/>
        </a:p>
      </dgm:t>
    </dgm:pt>
    <dgm:pt modelId="{43380547-E291-B94E-8516-1DD10EC3FC75}" type="sibTrans" cxnId="{6E9A0862-5733-EF43-9BBA-204E7345BC8B}">
      <dgm:prSet/>
      <dgm:spPr/>
      <dgm:t>
        <a:bodyPr/>
        <a:lstStyle/>
        <a:p>
          <a:endParaRPr lang="fr-FR"/>
        </a:p>
      </dgm:t>
    </dgm:pt>
    <dgm:pt modelId="{2096E841-0463-224C-A4D5-34F5AF4353E9}">
      <dgm:prSet/>
      <dgm:spPr/>
      <dgm:t>
        <a:bodyPr/>
        <a:lstStyle/>
        <a:p>
          <a:r>
            <a:rPr lang="fr-FR" b="0" i="0" baseline="0"/>
            <a:t>Diriger</a:t>
          </a:r>
          <a:endParaRPr lang="fr-FR"/>
        </a:p>
      </dgm:t>
    </dgm:pt>
    <dgm:pt modelId="{8029AEFE-A28E-0F40-98A8-50095B2E0516}" type="parTrans" cxnId="{E3E74A23-8164-2947-A4AE-C0B3DF4BB9B8}">
      <dgm:prSet/>
      <dgm:spPr/>
      <dgm:t>
        <a:bodyPr/>
        <a:lstStyle/>
        <a:p>
          <a:endParaRPr lang="fr-FR"/>
        </a:p>
      </dgm:t>
    </dgm:pt>
    <dgm:pt modelId="{1551BDA0-C2DA-A64D-A798-D27437267BDE}" type="sibTrans" cxnId="{E3E74A23-8164-2947-A4AE-C0B3DF4BB9B8}">
      <dgm:prSet/>
      <dgm:spPr/>
      <dgm:t>
        <a:bodyPr/>
        <a:lstStyle/>
        <a:p>
          <a:endParaRPr lang="fr-FR"/>
        </a:p>
      </dgm:t>
    </dgm:pt>
    <dgm:pt modelId="{81CF2B82-C6D5-8846-BE21-F88888AB8190}" type="pres">
      <dgm:prSet presAssocID="{5041AE22-E42E-354C-9F78-A76CC3A57E9E}" presName="hierChild1" presStyleCnt="0">
        <dgm:presLayoutVars>
          <dgm:orgChart val="1"/>
          <dgm:chPref val="1"/>
          <dgm:dir/>
          <dgm:animOne val="branch"/>
          <dgm:animLvl val="lvl"/>
          <dgm:resizeHandles/>
        </dgm:presLayoutVars>
      </dgm:prSet>
      <dgm:spPr/>
    </dgm:pt>
    <dgm:pt modelId="{EFB1C7CA-4C59-6445-B5B0-CE2047C8C43B}" type="pres">
      <dgm:prSet presAssocID="{6DAFB0ED-8280-5040-9644-404D50182EC3}" presName="hierRoot1" presStyleCnt="0">
        <dgm:presLayoutVars>
          <dgm:hierBranch val="init"/>
        </dgm:presLayoutVars>
      </dgm:prSet>
      <dgm:spPr/>
    </dgm:pt>
    <dgm:pt modelId="{61AAD9AA-3232-8D4C-813E-670D0B9A6C49}" type="pres">
      <dgm:prSet presAssocID="{6DAFB0ED-8280-5040-9644-404D50182EC3}" presName="rootComposite1" presStyleCnt="0"/>
      <dgm:spPr/>
    </dgm:pt>
    <dgm:pt modelId="{6CBBC463-6BF8-6442-842C-CBBE2B74B3FA}" type="pres">
      <dgm:prSet presAssocID="{6DAFB0ED-8280-5040-9644-404D50182EC3}" presName="rootText1" presStyleLbl="node0" presStyleIdx="0" presStyleCnt="1">
        <dgm:presLayoutVars>
          <dgm:chPref val="3"/>
        </dgm:presLayoutVars>
      </dgm:prSet>
      <dgm:spPr/>
    </dgm:pt>
    <dgm:pt modelId="{0F15D4AC-6A1E-5148-8081-818F616D3A79}" type="pres">
      <dgm:prSet presAssocID="{6DAFB0ED-8280-5040-9644-404D50182EC3}" presName="rootConnector1" presStyleLbl="node1" presStyleIdx="0" presStyleCnt="0"/>
      <dgm:spPr/>
    </dgm:pt>
    <dgm:pt modelId="{D383F757-9FB7-9F4C-B26B-36C9C3514054}" type="pres">
      <dgm:prSet presAssocID="{6DAFB0ED-8280-5040-9644-404D50182EC3}" presName="hierChild2" presStyleCnt="0"/>
      <dgm:spPr/>
    </dgm:pt>
    <dgm:pt modelId="{908B33EB-6610-FC4D-81F9-AD49E4EB5CEF}" type="pres">
      <dgm:prSet presAssocID="{D8EC4091-873B-1746-8B3C-8086C69826B4}" presName="Name37" presStyleLbl="parChTrans1D2" presStyleIdx="0" presStyleCnt="5"/>
      <dgm:spPr/>
    </dgm:pt>
    <dgm:pt modelId="{A889AAC1-9CE3-C646-8E80-E5F9252FC0F8}" type="pres">
      <dgm:prSet presAssocID="{42AF1544-BC32-2D4A-A3EE-F1CE01EAC010}" presName="hierRoot2" presStyleCnt="0">
        <dgm:presLayoutVars>
          <dgm:hierBranch val="init"/>
        </dgm:presLayoutVars>
      </dgm:prSet>
      <dgm:spPr/>
    </dgm:pt>
    <dgm:pt modelId="{B80DE574-532B-A249-973C-C8B295F8F35E}" type="pres">
      <dgm:prSet presAssocID="{42AF1544-BC32-2D4A-A3EE-F1CE01EAC010}" presName="rootComposite" presStyleCnt="0"/>
      <dgm:spPr/>
    </dgm:pt>
    <dgm:pt modelId="{E52230EA-D0FF-0145-ACD9-3E25101496BA}" type="pres">
      <dgm:prSet presAssocID="{42AF1544-BC32-2D4A-A3EE-F1CE01EAC010}" presName="rootText" presStyleLbl="node2" presStyleIdx="0" presStyleCnt="5">
        <dgm:presLayoutVars>
          <dgm:chPref val="3"/>
        </dgm:presLayoutVars>
      </dgm:prSet>
      <dgm:spPr/>
    </dgm:pt>
    <dgm:pt modelId="{92599CBD-6A25-9941-96CC-3E209EFCAD65}" type="pres">
      <dgm:prSet presAssocID="{42AF1544-BC32-2D4A-A3EE-F1CE01EAC010}" presName="rootConnector" presStyleLbl="node2" presStyleIdx="0" presStyleCnt="5"/>
      <dgm:spPr/>
    </dgm:pt>
    <dgm:pt modelId="{59824DFC-B6DC-E147-98DE-91A671F384FD}" type="pres">
      <dgm:prSet presAssocID="{42AF1544-BC32-2D4A-A3EE-F1CE01EAC010}" presName="hierChild4" presStyleCnt="0"/>
      <dgm:spPr/>
    </dgm:pt>
    <dgm:pt modelId="{B84F769A-AD94-6F4C-96BA-28F2AAFF5900}" type="pres">
      <dgm:prSet presAssocID="{42AF1544-BC32-2D4A-A3EE-F1CE01EAC010}" presName="hierChild5" presStyleCnt="0"/>
      <dgm:spPr/>
    </dgm:pt>
    <dgm:pt modelId="{011AF661-3DA4-8F44-B1CE-BB1678E7789D}" type="pres">
      <dgm:prSet presAssocID="{7DE3FA88-268B-D04B-8983-9A1131CC38C1}" presName="Name37" presStyleLbl="parChTrans1D2" presStyleIdx="1" presStyleCnt="5"/>
      <dgm:spPr/>
    </dgm:pt>
    <dgm:pt modelId="{8D45C95B-BC49-194A-A87C-BCB05F93F8B8}" type="pres">
      <dgm:prSet presAssocID="{40DA7896-C7EE-1E42-BB52-70B8574BD033}" presName="hierRoot2" presStyleCnt="0">
        <dgm:presLayoutVars>
          <dgm:hierBranch val="init"/>
        </dgm:presLayoutVars>
      </dgm:prSet>
      <dgm:spPr/>
    </dgm:pt>
    <dgm:pt modelId="{4D5A4A1A-0ED7-9D42-9516-C029CC7C8F8A}" type="pres">
      <dgm:prSet presAssocID="{40DA7896-C7EE-1E42-BB52-70B8574BD033}" presName="rootComposite" presStyleCnt="0"/>
      <dgm:spPr/>
    </dgm:pt>
    <dgm:pt modelId="{9946CF17-95F5-D048-B526-A5B135A845C7}" type="pres">
      <dgm:prSet presAssocID="{40DA7896-C7EE-1E42-BB52-70B8574BD033}" presName="rootText" presStyleLbl="node2" presStyleIdx="1" presStyleCnt="5">
        <dgm:presLayoutVars>
          <dgm:chPref val="3"/>
        </dgm:presLayoutVars>
      </dgm:prSet>
      <dgm:spPr/>
    </dgm:pt>
    <dgm:pt modelId="{433DBD13-9366-0B4E-AE46-374BD8F621BB}" type="pres">
      <dgm:prSet presAssocID="{40DA7896-C7EE-1E42-BB52-70B8574BD033}" presName="rootConnector" presStyleLbl="node2" presStyleIdx="1" presStyleCnt="5"/>
      <dgm:spPr/>
    </dgm:pt>
    <dgm:pt modelId="{0DC3485D-E09C-3144-8121-34E6718E0971}" type="pres">
      <dgm:prSet presAssocID="{40DA7896-C7EE-1E42-BB52-70B8574BD033}" presName="hierChild4" presStyleCnt="0"/>
      <dgm:spPr/>
    </dgm:pt>
    <dgm:pt modelId="{64F7F3BA-340B-574A-AA34-A4AC74AE1812}" type="pres">
      <dgm:prSet presAssocID="{40DA7896-C7EE-1E42-BB52-70B8574BD033}" presName="hierChild5" presStyleCnt="0"/>
      <dgm:spPr/>
    </dgm:pt>
    <dgm:pt modelId="{2F2AA48F-D673-6143-A8B9-089521E56FFA}" type="pres">
      <dgm:prSet presAssocID="{F965ABBF-DB04-B74C-B5D8-54E39EA4213A}" presName="Name37" presStyleLbl="parChTrans1D2" presStyleIdx="2" presStyleCnt="5"/>
      <dgm:spPr/>
    </dgm:pt>
    <dgm:pt modelId="{486EEC7E-1DC5-9B41-BE24-E5DC3E8C915C}" type="pres">
      <dgm:prSet presAssocID="{93C93729-3B69-C548-8239-6F97B723475D}" presName="hierRoot2" presStyleCnt="0">
        <dgm:presLayoutVars>
          <dgm:hierBranch val="init"/>
        </dgm:presLayoutVars>
      </dgm:prSet>
      <dgm:spPr/>
    </dgm:pt>
    <dgm:pt modelId="{5FCDCE76-F872-E540-9490-2F5F2B58A1A4}" type="pres">
      <dgm:prSet presAssocID="{93C93729-3B69-C548-8239-6F97B723475D}" presName="rootComposite" presStyleCnt="0"/>
      <dgm:spPr/>
    </dgm:pt>
    <dgm:pt modelId="{2373091B-98B6-3443-8857-AFDED27CB677}" type="pres">
      <dgm:prSet presAssocID="{93C93729-3B69-C548-8239-6F97B723475D}" presName="rootText" presStyleLbl="node2" presStyleIdx="2" presStyleCnt="5">
        <dgm:presLayoutVars>
          <dgm:chPref val="3"/>
        </dgm:presLayoutVars>
      </dgm:prSet>
      <dgm:spPr/>
    </dgm:pt>
    <dgm:pt modelId="{885A1773-7402-204F-90A7-9CFDBC8720FB}" type="pres">
      <dgm:prSet presAssocID="{93C93729-3B69-C548-8239-6F97B723475D}" presName="rootConnector" presStyleLbl="node2" presStyleIdx="2" presStyleCnt="5"/>
      <dgm:spPr/>
    </dgm:pt>
    <dgm:pt modelId="{A6C34147-1145-1D49-9FA7-DE773683C599}" type="pres">
      <dgm:prSet presAssocID="{93C93729-3B69-C548-8239-6F97B723475D}" presName="hierChild4" presStyleCnt="0"/>
      <dgm:spPr/>
    </dgm:pt>
    <dgm:pt modelId="{0E3BB0A3-4C60-6D42-B5B3-C421C0656EA8}" type="pres">
      <dgm:prSet presAssocID="{93C93729-3B69-C548-8239-6F97B723475D}" presName="hierChild5" presStyleCnt="0"/>
      <dgm:spPr/>
    </dgm:pt>
    <dgm:pt modelId="{26B17D07-DD9D-BF48-9409-A5FD71B8C582}" type="pres">
      <dgm:prSet presAssocID="{AA7ED424-268A-F64F-8FF6-EFE44BFE620E}" presName="Name37" presStyleLbl="parChTrans1D2" presStyleIdx="3" presStyleCnt="5"/>
      <dgm:spPr/>
    </dgm:pt>
    <dgm:pt modelId="{31700111-E27B-FA4E-8F7C-B0AFA6F2E3E4}" type="pres">
      <dgm:prSet presAssocID="{9866A74F-0768-AE4D-BD53-EA9D7FBD3F63}" presName="hierRoot2" presStyleCnt="0">
        <dgm:presLayoutVars>
          <dgm:hierBranch val="init"/>
        </dgm:presLayoutVars>
      </dgm:prSet>
      <dgm:spPr/>
    </dgm:pt>
    <dgm:pt modelId="{77385C22-581F-6C4F-9B7A-1ACB81116712}" type="pres">
      <dgm:prSet presAssocID="{9866A74F-0768-AE4D-BD53-EA9D7FBD3F63}" presName="rootComposite" presStyleCnt="0"/>
      <dgm:spPr/>
    </dgm:pt>
    <dgm:pt modelId="{A0DFEB5A-A00B-7A45-8D97-BCCD1351CA52}" type="pres">
      <dgm:prSet presAssocID="{9866A74F-0768-AE4D-BD53-EA9D7FBD3F63}" presName="rootText" presStyleLbl="node2" presStyleIdx="3" presStyleCnt="5">
        <dgm:presLayoutVars>
          <dgm:chPref val="3"/>
        </dgm:presLayoutVars>
      </dgm:prSet>
      <dgm:spPr/>
    </dgm:pt>
    <dgm:pt modelId="{F007E53F-75F2-0046-8361-91A34231D51C}" type="pres">
      <dgm:prSet presAssocID="{9866A74F-0768-AE4D-BD53-EA9D7FBD3F63}" presName="rootConnector" presStyleLbl="node2" presStyleIdx="3" presStyleCnt="5"/>
      <dgm:spPr/>
    </dgm:pt>
    <dgm:pt modelId="{B5EB41A7-11BD-2044-8927-FDC4B237B5D1}" type="pres">
      <dgm:prSet presAssocID="{9866A74F-0768-AE4D-BD53-EA9D7FBD3F63}" presName="hierChild4" presStyleCnt="0"/>
      <dgm:spPr/>
    </dgm:pt>
    <dgm:pt modelId="{C4DF5EB4-49FE-8742-8A84-ADE4466BE335}" type="pres">
      <dgm:prSet presAssocID="{9866A74F-0768-AE4D-BD53-EA9D7FBD3F63}" presName="hierChild5" presStyleCnt="0"/>
      <dgm:spPr/>
    </dgm:pt>
    <dgm:pt modelId="{D78AA963-221A-1249-A86C-2CE0A462028B}" type="pres">
      <dgm:prSet presAssocID="{8029AEFE-A28E-0F40-98A8-50095B2E0516}" presName="Name37" presStyleLbl="parChTrans1D2" presStyleIdx="4" presStyleCnt="5"/>
      <dgm:spPr/>
    </dgm:pt>
    <dgm:pt modelId="{D87F7C74-A224-CF4C-8B2F-226C3E35D899}" type="pres">
      <dgm:prSet presAssocID="{2096E841-0463-224C-A4D5-34F5AF4353E9}" presName="hierRoot2" presStyleCnt="0">
        <dgm:presLayoutVars>
          <dgm:hierBranch val="init"/>
        </dgm:presLayoutVars>
      </dgm:prSet>
      <dgm:spPr/>
    </dgm:pt>
    <dgm:pt modelId="{096F8628-59D7-2940-BAB0-7A9F932E8E5E}" type="pres">
      <dgm:prSet presAssocID="{2096E841-0463-224C-A4D5-34F5AF4353E9}" presName="rootComposite" presStyleCnt="0"/>
      <dgm:spPr/>
    </dgm:pt>
    <dgm:pt modelId="{7364A58D-5B51-AA4F-9A17-5D6C64D70BC7}" type="pres">
      <dgm:prSet presAssocID="{2096E841-0463-224C-A4D5-34F5AF4353E9}" presName="rootText" presStyleLbl="node2" presStyleIdx="4" presStyleCnt="5">
        <dgm:presLayoutVars>
          <dgm:chPref val="3"/>
        </dgm:presLayoutVars>
      </dgm:prSet>
      <dgm:spPr/>
    </dgm:pt>
    <dgm:pt modelId="{72228EE5-81F3-6449-AB2B-27F85A46687E}" type="pres">
      <dgm:prSet presAssocID="{2096E841-0463-224C-A4D5-34F5AF4353E9}" presName="rootConnector" presStyleLbl="node2" presStyleIdx="4" presStyleCnt="5"/>
      <dgm:spPr/>
    </dgm:pt>
    <dgm:pt modelId="{1F2FB832-85C1-0C41-952A-996306FCC543}" type="pres">
      <dgm:prSet presAssocID="{2096E841-0463-224C-A4D5-34F5AF4353E9}" presName="hierChild4" presStyleCnt="0"/>
      <dgm:spPr/>
    </dgm:pt>
    <dgm:pt modelId="{C3C23412-3547-5F47-ADED-F2EF3119E39C}" type="pres">
      <dgm:prSet presAssocID="{2096E841-0463-224C-A4D5-34F5AF4353E9}" presName="hierChild5" presStyleCnt="0"/>
      <dgm:spPr/>
    </dgm:pt>
    <dgm:pt modelId="{049460EE-0C55-8349-B0FD-6D0B6323282C}" type="pres">
      <dgm:prSet presAssocID="{6DAFB0ED-8280-5040-9644-404D50182EC3}" presName="hierChild3" presStyleCnt="0"/>
      <dgm:spPr/>
    </dgm:pt>
  </dgm:ptLst>
  <dgm:cxnLst>
    <dgm:cxn modelId="{57B55504-82F2-4B48-B38E-7A0A9CED26B1}" type="presOf" srcId="{42AF1544-BC32-2D4A-A3EE-F1CE01EAC010}" destId="{92599CBD-6A25-9941-96CC-3E209EFCAD65}" srcOrd="1" destOrd="0" presId="urn:microsoft.com/office/officeart/2005/8/layout/orgChart1"/>
    <dgm:cxn modelId="{8E92A916-B152-4446-8B27-9FCC810338F8}" srcId="{5041AE22-E42E-354C-9F78-A76CC3A57E9E}" destId="{6DAFB0ED-8280-5040-9644-404D50182EC3}" srcOrd="0" destOrd="0" parTransId="{051CB92F-85EA-D84D-8D67-1488203587C3}" sibTransId="{92E92E11-5A30-1341-8046-2265DA5C4C82}"/>
    <dgm:cxn modelId="{C844D520-D5CA-E049-83BF-BD0E82814267}" srcId="{6DAFB0ED-8280-5040-9644-404D50182EC3}" destId="{42AF1544-BC32-2D4A-A3EE-F1CE01EAC010}" srcOrd="0" destOrd="0" parTransId="{D8EC4091-873B-1746-8B3C-8086C69826B4}" sibTransId="{72CF20D3-6BE2-824F-AF42-DBA7034F60D1}"/>
    <dgm:cxn modelId="{E3E74A23-8164-2947-A4AE-C0B3DF4BB9B8}" srcId="{6DAFB0ED-8280-5040-9644-404D50182EC3}" destId="{2096E841-0463-224C-A4D5-34F5AF4353E9}" srcOrd="4" destOrd="0" parTransId="{8029AEFE-A28E-0F40-98A8-50095B2E0516}" sibTransId="{1551BDA0-C2DA-A64D-A798-D27437267BDE}"/>
    <dgm:cxn modelId="{3CBF5723-12CF-994A-B973-5FC2797A602B}" type="presOf" srcId="{40DA7896-C7EE-1E42-BB52-70B8574BD033}" destId="{433DBD13-9366-0B4E-AE46-374BD8F621BB}" srcOrd="1" destOrd="0" presId="urn:microsoft.com/office/officeart/2005/8/layout/orgChart1"/>
    <dgm:cxn modelId="{D5D89A23-7F93-B748-BF56-E0A6E19F2424}" type="presOf" srcId="{6DAFB0ED-8280-5040-9644-404D50182EC3}" destId="{0F15D4AC-6A1E-5148-8081-818F616D3A79}" srcOrd="1" destOrd="0" presId="urn:microsoft.com/office/officeart/2005/8/layout/orgChart1"/>
    <dgm:cxn modelId="{099F3634-A619-804E-814A-70881D7C3471}" type="presOf" srcId="{2096E841-0463-224C-A4D5-34F5AF4353E9}" destId="{72228EE5-81F3-6449-AB2B-27F85A46687E}" srcOrd="1" destOrd="0" presId="urn:microsoft.com/office/officeart/2005/8/layout/orgChart1"/>
    <dgm:cxn modelId="{DBE6013B-D2D2-2B41-B403-9EEAD2A4ADC3}" type="presOf" srcId="{5041AE22-E42E-354C-9F78-A76CC3A57E9E}" destId="{81CF2B82-C6D5-8846-BE21-F88888AB8190}" srcOrd="0" destOrd="0" presId="urn:microsoft.com/office/officeart/2005/8/layout/orgChart1"/>
    <dgm:cxn modelId="{440BCF3E-534B-1848-B3E0-316EB9CE485F}" type="presOf" srcId="{40DA7896-C7EE-1E42-BB52-70B8574BD033}" destId="{9946CF17-95F5-D048-B526-A5B135A845C7}" srcOrd="0" destOrd="0" presId="urn:microsoft.com/office/officeart/2005/8/layout/orgChart1"/>
    <dgm:cxn modelId="{1F573648-9743-FE4A-A9F6-CA8238760931}" type="presOf" srcId="{42AF1544-BC32-2D4A-A3EE-F1CE01EAC010}" destId="{E52230EA-D0FF-0145-ACD9-3E25101496BA}" srcOrd="0" destOrd="0" presId="urn:microsoft.com/office/officeart/2005/8/layout/orgChart1"/>
    <dgm:cxn modelId="{264E994F-3ACE-244B-AB7A-ADC229CDB927}" type="presOf" srcId="{F965ABBF-DB04-B74C-B5D8-54E39EA4213A}" destId="{2F2AA48F-D673-6143-A8B9-089521E56FFA}" srcOrd="0" destOrd="0" presId="urn:microsoft.com/office/officeart/2005/8/layout/orgChart1"/>
    <dgm:cxn modelId="{BF019B5A-332F-B94E-BEBA-E58BAB93AD11}" srcId="{6DAFB0ED-8280-5040-9644-404D50182EC3}" destId="{93C93729-3B69-C548-8239-6F97B723475D}" srcOrd="2" destOrd="0" parTransId="{F965ABBF-DB04-B74C-B5D8-54E39EA4213A}" sibTransId="{A77C757B-6866-634C-9DD0-7339BCCC0756}"/>
    <dgm:cxn modelId="{6E9A0862-5733-EF43-9BBA-204E7345BC8B}" srcId="{6DAFB0ED-8280-5040-9644-404D50182EC3}" destId="{9866A74F-0768-AE4D-BD53-EA9D7FBD3F63}" srcOrd="3" destOrd="0" parTransId="{AA7ED424-268A-F64F-8FF6-EFE44BFE620E}" sibTransId="{43380547-E291-B94E-8516-1DD10EC3FC75}"/>
    <dgm:cxn modelId="{52A1C864-12AF-204B-B47A-A5B447F5EB5C}" type="presOf" srcId="{93C93729-3B69-C548-8239-6F97B723475D}" destId="{2373091B-98B6-3443-8857-AFDED27CB677}" srcOrd="0" destOrd="0" presId="urn:microsoft.com/office/officeart/2005/8/layout/orgChart1"/>
    <dgm:cxn modelId="{3383FF71-4055-6C46-8E6A-019271AE565D}" type="presOf" srcId="{D8EC4091-873B-1746-8B3C-8086C69826B4}" destId="{908B33EB-6610-FC4D-81F9-AD49E4EB5CEF}" srcOrd="0" destOrd="0" presId="urn:microsoft.com/office/officeart/2005/8/layout/orgChart1"/>
    <dgm:cxn modelId="{1B41677F-0D83-A242-AFB8-9D898D9483F5}" srcId="{6DAFB0ED-8280-5040-9644-404D50182EC3}" destId="{40DA7896-C7EE-1E42-BB52-70B8574BD033}" srcOrd="1" destOrd="0" parTransId="{7DE3FA88-268B-D04B-8983-9A1131CC38C1}" sibTransId="{4392A740-2E98-7F48-A139-00E899536CED}"/>
    <dgm:cxn modelId="{1712D58F-60B1-8349-8D47-F0E4D0668039}" type="presOf" srcId="{9866A74F-0768-AE4D-BD53-EA9D7FBD3F63}" destId="{A0DFEB5A-A00B-7A45-8D97-BCCD1351CA52}" srcOrd="0" destOrd="0" presId="urn:microsoft.com/office/officeart/2005/8/layout/orgChart1"/>
    <dgm:cxn modelId="{10F65AA4-37A3-BB4B-9ACF-04165BA687D7}" type="presOf" srcId="{AA7ED424-268A-F64F-8FF6-EFE44BFE620E}" destId="{26B17D07-DD9D-BF48-9409-A5FD71B8C582}" srcOrd="0" destOrd="0" presId="urn:microsoft.com/office/officeart/2005/8/layout/orgChart1"/>
    <dgm:cxn modelId="{8358F3B0-1CBE-B843-B4FA-40915DC64E33}" type="presOf" srcId="{93C93729-3B69-C548-8239-6F97B723475D}" destId="{885A1773-7402-204F-90A7-9CFDBC8720FB}" srcOrd="1" destOrd="0" presId="urn:microsoft.com/office/officeart/2005/8/layout/orgChart1"/>
    <dgm:cxn modelId="{AB9970B5-CFE6-AF47-A392-FA2F15CC17D0}" type="presOf" srcId="{9866A74F-0768-AE4D-BD53-EA9D7FBD3F63}" destId="{F007E53F-75F2-0046-8361-91A34231D51C}" srcOrd="1" destOrd="0" presId="urn:microsoft.com/office/officeart/2005/8/layout/orgChart1"/>
    <dgm:cxn modelId="{7ABDA4CF-26C0-EB4D-BB1D-22A7053EE768}" type="presOf" srcId="{2096E841-0463-224C-A4D5-34F5AF4353E9}" destId="{7364A58D-5B51-AA4F-9A17-5D6C64D70BC7}" srcOrd="0" destOrd="0" presId="urn:microsoft.com/office/officeart/2005/8/layout/orgChart1"/>
    <dgm:cxn modelId="{B59A20E0-99F9-3945-A717-47F141963B0D}" type="presOf" srcId="{8029AEFE-A28E-0F40-98A8-50095B2E0516}" destId="{D78AA963-221A-1249-A86C-2CE0A462028B}" srcOrd="0" destOrd="0" presId="urn:microsoft.com/office/officeart/2005/8/layout/orgChart1"/>
    <dgm:cxn modelId="{BAD9E3F4-F40A-D042-ACAC-C6DC057712D0}" type="presOf" srcId="{6DAFB0ED-8280-5040-9644-404D50182EC3}" destId="{6CBBC463-6BF8-6442-842C-CBBE2B74B3FA}" srcOrd="0" destOrd="0" presId="urn:microsoft.com/office/officeart/2005/8/layout/orgChart1"/>
    <dgm:cxn modelId="{AB4E99F8-3099-1B4B-BF6C-C2B4C2ACC714}" type="presOf" srcId="{7DE3FA88-268B-D04B-8983-9A1131CC38C1}" destId="{011AF661-3DA4-8F44-B1CE-BB1678E7789D}" srcOrd="0" destOrd="0" presId="urn:microsoft.com/office/officeart/2005/8/layout/orgChart1"/>
    <dgm:cxn modelId="{32B0E4F3-82C0-D24E-BC35-368F552349E1}" type="presParOf" srcId="{81CF2B82-C6D5-8846-BE21-F88888AB8190}" destId="{EFB1C7CA-4C59-6445-B5B0-CE2047C8C43B}" srcOrd="0" destOrd="0" presId="urn:microsoft.com/office/officeart/2005/8/layout/orgChart1"/>
    <dgm:cxn modelId="{99D07E41-ADF6-6745-A22C-5715FF59FDE5}" type="presParOf" srcId="{EFB1C7CA-4C59-6445-B5B0-CE2047C8C43B}" destId="{61AAD9AA-3232-8D4C-813E-670D0B9A6C49}" srcOrd="0" destOrd="0" presId="urn:microsoft.com/office/officeart/2005/8/layout/orgChart1"/>
    <dgm:cxn modelId="{F26BAA75-C4A9-5441-BCE8-DE794FE39692}" type="presParOf" srcId="{61AAD9AA-3232-8D4C-813E-670D0B9A6C49}" destId="{6CBBC463-6BF8-6442-842C-CBBE2B74B3FA}" srcOrd="0" destOrd="0" presId="urn:microsoft.com/office/officeart/2005/8/layout/orgChart1"/>
    <dgm:cxn modelId="{4AAFC36D-2571-AB4F-B585-079300DAE829}" type="presParOf" srcId="{61AAD9AA-3232-8D4C-813E-670D0B9A6C49}" destId="{0F15D4AC-6A1E-5148-8081-818F616D3A79}" srcOrd="1" destOrd="0" presId="urn:microsoft.com/office/officeart/2005/8/layout/orgChart1"/>
    <dgm:cxn modelId="{F7C159CB-89CE-DE4B-943D-9EFF8B746B3E}" type="presParOf" srcId="{EFB1C7CA-4C59-6445-B5B0-CE2047C8C43B}" destId="{D383F757-9FB7-9F4C-B26B-36C9C3514054}" srcOrd="1" destOrd="0" presId="urn:microsoft.com/office/officeart/2005/8/layout/orgChart1"/>
    <dgm:cxn modelId="{9883613B-227F-2F40-9939-B3D18335A09D}" type="presParOf" srcId="{D383F757-9FB7-9F4C-B26B-36C9C3514054}" destId="{908B33EB-6610-FC4D-81F9-AD49E4EB5CEF}" srcOrd="0" destOrd="0" presId="urn:microsoft.com/office/officeart/2005/8/layout/orgChart1"/>
    <dgm:cxn modelId="{96313D20-09A5-5C40-983D-82F3BA2F0805}" type="presParOf" srcId="{D383F757-9FB7-9F4C-B26B-36C9C3514054}" destId="{A889AAC1-9CE3-C646-8E80-E5F9252FC0F8}" srcOrd="1" destOrd="0" presId="urn:microsoft.com/office/officeart/2005/8/layout/orgChart1"/>
    <dgm:cxn modelId="{80F2E011-4996-DE46-836B-7BE05C6BC761}" type="presParOf" srcId="{A889AAC1-9CE3-C646-8E80-E5F9252FC0F8}" destId="{B80DE574-532B-A249-973C-C8B295F8F35E}" srcOrd="0" destOrd="0" presId="urn:microsoft.com/office/officeart/2005/8/layout/orgChart1"/>
    <dgm:cxn modelId="{DCC74A90-91B5-A14C-92CA-6C84FFC8EC44}" type="presParOf" srcId="{B80DE574-532B-A249-973C-C8B295F8F35E}" destId="{E52230EA-D0FF-0145-ACD9-3E25101496BA}" srcOrd="0" destOrd="0" presId="urn:microsoft.com/office/officeart/2005/8/layout/orgChart1"/>
    <dgm:cxn modelId="{042ED648-01EC-3140-973D-0251540B8BF9}" type="presParOf" srcId="{B80DE574-532B-A249-973C-C8B295F8F35E}" destId="{92599CBD-6A25-9941-96CC-3E209EFCAD65}" srcOrd="1" destOrd="0" presId="urn:microsoft.com/office/officeart/2005/8/layout/orgChart1"/>
    <dgm:cxn modelId="{DC22FCE4-7A22-7249-9E55-F03467897948}" type="presParOf" srcId="{A889AAC1-9CE3-C646-8E80-E5F9252FC0F8}" destId="{59824DFC-B6DC-E147-98DE-91A671F384FD}" srcOrd="1" destOrd="0" presId="urn:microsoft.com/office/officeart/2005/8/layout/orgChart1"/>
    <dgm:cxn modelId="{F95B72BA-6DD5-8E4C-BE50-92275D63B7C0}" type="presParOf" srcId="{A889AAC1-9CE3-C646-8E80-E5F9252FC0F8}" destId="{B84F769A-AD94-6F4C-96BA-28F2AAFF5900}" srcOrd="2" destOrd="0" presId="urn:microsoft.com/office/officeart/2005/8/layout/orgChart1"/>
    <dgm:cxn modelId="{0F3D3DFF-7F5F-5D43-A263-FA323FC425EC}" type="presParOf" srcId="{D383F757-9FB7-9F4C-B26B-36C9C3514054}" destId="{011AF661-3DA4-8F44-B1CE-BB1678E7789D}" srcOrd="2" destOrd="0" presId="urn:microsoft.com/office/officeart/2005/8/layout/orgChart1"/>
    <dgm:cxn modelId="{A14DC4D7-E127-E045-8030-E607A7B56089}" type="presParOf" srcId="{D383F757-9FB7-9F4C-B26B-36C9C3514054}" destId="{8D45C95B-BC49-194A-A87C-BCB05F93F8B8}" srcOrd="3" destOrd="0" presId="urn:microsoft.com/office/officeart/2005/8/layout/orgChart1"/>
    <dgm:cxn modelId="{92E7B21C-AFED-8B4A-A422-6AAC9F6BEC50}" type="presParOf" srcId="{8D45C95B-BC49-194A-A87C-BCB05F93F8B8}" destId="{4D5A4A1A-0ED7-9D42-9516-C029CC7C8F8A}" srcOrd="0" destOrd="0" presId="urn:microsoft.com/office/officeart/2005/8/layout/orgChart1"/>
    <dgm:cxn modelId="{9BDB61EC-A751-4343-920B-E9ABB94DD573}" type="presParOf" srcId="{4D5A4A1A-0ED7-9D42-9516-C029CC7C8F8A}" destId="{9946CF17-95F5-D048-B526-A5B135A845C7}" srcOrd="0" destOrd="0" presId="urn:microsoft.com/office/officeart/2005/8/layout/orgChart1"/>
    <dgm:cxn modelId="{DF6E2E53-4A2F-354F-8506-4715C6FD7E5F}" type="presParOf" srcId="{4D5A4A1A-0ED7-9D42-9516-C029CC7C8F8A}" destId="{433DBD13-9366-0B4E-AE46-374BD8F621BB}" srcOrd="1" destOrd="0" presId="urn:microsoft.com/office/officeart/2005/8/layout/orgChart1"/>
    <dgm:cxn modelId="{032F3834-EFE1-994C-BDBA-B684F4C6491D}" type="presParOf" srcId="{8D45C95B-BC49-194A-A87C-BCB05F93F8B8}" destId="{0DC3485D-E09C-3144-8121-34E6718E0971}" srcOrd="1" destOrd="0" presId="urn:microsoft.com/office/officeart/2005/8/layout/orgChart1"/>
    <dgm:cxn modelId="{AA6DC50D-3D70-DE41-8AFC-8C7D2733854E}" type="presParOf" srcId="{8D45C95B-BC49-194A-A87C-BCB05F93F8B8}" destId="{64F7F3BA-340B-574A-AA34-A4AC74AE1812}" srcOrd="2" destOrd="0" presId="urn:microsoft.com/office/officeart/2005/8/layout/orgChart1"/>
    <dgm:cxn modelId="{644B85C6-B39D-8747-B7F6-29EA468DC5AC}" type="presParOf" srcId="{D383F757-9FB7-9F4C-B26B-36C9C3514054}" destId="{2F2AA48F-D673-6143-A8B9-089521E56FFA}" srcOrd="4" destOrd="0" presId="urn:microsoft.com/office/officeart/2005/8/layout/orgChart1"/>
    <dgm:cxn modelId="{D51C92C0-F1C0-E441-95CA-D6790E5F34E9}" type="presParOf" srcId="{D383F757-9FB7-9F4C-B26B-36C9C3514054}" destId="{486EEC7E-1DC5-9B41-BE24-E5DC3E8C915C}" srcOrd="5" destOrd="0" presId="urn:microsoft.com/office/officeart/2005/8/layout/orgChart1"/>
    <dgm:cxn modelId="{D8BDF19E-3A83-0E49-B75A-29089F23A5C6}" type="presParOf" srcId="{486EEC7E-1DC5-9B41-BE24-E5DC3E8C915C}" destId="{5FCDCE76-F872-E540-9490-2F5F2B58A1A4}" srcOrd="0" destOrd="0" presId="urn:microsoft.com/office/officeart/2005/8/layout/orgChart1"/>
    <dgm:cxn modelId="{A9BF7567-350D-DA46-8B71-CDB14E33329D}" type="presParOf" srcId="{5FCDCE76-F872-E540-9490-2F5F2B58A1A4}" destId="{2373091B-98B6-3443-8857-AFDED27CB677}" srcOrd="0" destOrd="0" presId="urn:microsoft.com/office/officeart/2005/8/layout/orgChart1"/>
    <dgm:cxn modelId="{84D23747-0D89-7F42-B0C7-D0718F6A2152}" type="presParOf" srcId="{5FCDCE76-F872-E540-9490-2F5F2B58A1A4}" destId="{885A1773-7402-204F-90A7-9CFDBC8720FB}" srcOrd="1" destOrd="0" presId="urn:microsoft.com/office/officeart/2005/8/layout/orgChart1"/>
    <dgm:cxn modelId="{989B77BA-937F-CE46-B8B3-59405FD9F6C4}" type="presParOf" srcId="{486EEC7E-1DC5-9B41-BE24-E5DC3E8C915C}" destId="{A6C34147-1145-1D49-9FA7-DE773683C599}" srcOrd="1" destOrd="0" presId="urn:microsoft.com/office/officeart/2005/8/layout/orgChart1"/>
    <dgm:cxn modelId="{61E6586B-BDC3-C049-B5ED-963E798D6CD4}" type="presParOf" srcId="{486EEC7E-1DC5-9B41-BE24-E5DC3E8C915C}" destId="{0E3BB0A3-4C60-6D42-B5B3-C421C0656EA8}" srcOrd="2" destOrd="0" presId="urn:microsoft.com/office/officeart/2005/8/layout/orgChart1"/>
    <dgm:cxn modelId="{A86CADB2-B570-5647-9577-338446DBD63B}" type="presParOf" srcId="{D383F757-9FB7-9F4C-B26B-36C9C3514054}" destId="{26B17D07-DD9D-BF48-9409-A5FD71B8C582}" srcOrd="6" destOrd="0" presId="urn:microsoft.com/office/officeart/2005/8/layout/orgChart1"/>
    <dgm:cxn modelId="{772216FD-B3FE-004C-ADAA-F8B17FE9D048}" type="presParOf" srcId="{D383F757-9FB7-9F4C-B26B-36C9C3514054}" destId="{31700111-E27B-FA4E-8F7C-B0AFA6F2E3E4}" srcOrd="7" destOrd="0" presId="urn:microsoft.com/office/officeart/2005/8/layout/orgChart1"/>
    <dgm:cxn modelId="{36F20560-C2FF-514E-8CBB-80D3A82BC316}" type="presParOf" srcId="{31700111-E27B-FA4E-8F7C-B0AFA6F2E3E4}" destId="{77385C22-581F-6C4F-9B7A-1ACB81116712}" srcOrd="0" destOrd="0" presId="urn:microsoft.com/office/officeart/2005/8/layout/orgChart1"/>
    <dgm:cxn modelId="{7289F924-6DFD-CC48-B43D-17BE4B079E7D}" type="presParOf" srcId="{77385C22-581F-6C4F-9B7A-1ACB81116712}" destId="{A0DFEB5A-A00B-7A45-8D97-BCCD1351CA52}" srcOrd="0" destOrd="0" presId="urn:microsoft.com/office/officeart/2005/8/layout/orgChart1"/>
    <dgm:cxn modelId="{5BD7DBC0-5CF2-ED4A-B302-13548DB27099}" type="presParOf" srcId="{77385C22-581F-6C4F-9B7A-1ACB81116712}" destId="{F007E53F-75F2-0046-8361-91A34231D51C}" srcOrd="1" destOrd="0" presId="urn:microsoft.com/office/officeart/2005/8/layout/orgChart1"/>
    <dgm:cxn modelId="{7A6116D3-0CAD-3848-858D-931713998DA6}" type="presParOf" srcId="{31700111-E27B-FA4E-8F7C-B0AFA6F2E3E4}" destId="{B5EB41A7-11BD-2044-8927-FDC4B237B5D1}" srcOrd="1" destOrd="0" presId="urn:microsoft.com/office/officeart/2005/8/layout/orgChart1"/>
    <dgm:cxn modelId="{05BB511F-3B02-EE4C-A2A6-31364048CB27}" type="presParOf" srcId="{31700111-E27B-FA4E-8F7C-B0AFA6F2E3E4}" destId="{C4DF5EB4-49FE-8742-8A84-ADE4466BE335}" srcOrd="2" destOrd="0" presId="urn:microsoft.com/office/officeart/2005/8/layout/orgChart1"/>
    <dgm:cxn modelId="{91A329CA-935E-0047-B4C5-A7FFE1538F74}" type="presParOf" srcId="{D383F757-9FB7-9F4C-B26B-36C9C3514054}" destId="{D78AA963-221A-1249-A86C-2CE0A462028B}" srcOrd="8" destOrd="0" presId="urn:microsoft.com/office/officeart/2005/8/layout/orgChart1"/>
    <dgm:cxn modelId="{DE9E29B5-AFE6-6F4A-B126-99711A7BFC91}" type="presParOf" srcId="{D383F757-9FB7-9F4C-B26B-36C9C3514054}" destId="{D87F7C74-A224-CF4C-8B2F-226C3E35D899}" srcOrd="9" destOrd="0" presId="urn:microsoft.com/office/officeart/2005/8/layout/orgChart1"/>
    <dgm:cxn modelId="{141B5B1D-D4B6-E742-BEB4-3685F993C7EC}" type="presParOf" srcId="{D87F7C74-A224-CF4C-8B2F-226C3E35D899}" destId="{096F8628-59D7-2940-BAB0-7A9F932E8E5E}" srcOrd="0" destOrd="0" presId="urn:microsoft.com/office/officeart/2005/8/layout/orgChart1"/>
    <dgm:cxn modelId="{7E0F5C32-4DEC-5F48-8046-79DD254AEDFB}" type="presParOf" srcId="{096F8628-59D7-2940-BAB0-7A9F932E8E5E}" destId="{7364A58D-5B51-AA4F-9A17-5D6C64D70BC7}" srcOrd="0" destOrd="0" presId="urn:microsoft.com/office/officeart/2005/8/layout/orgChart1"/>
    <dgm:cxn modelId="{B6FE1842-4A29-284A-BCC2-079AF2A8163E}" type="presParOf" srcId="{096F8628-59D7-2940-BAB0-7A9F932E8E5E}" destId="{72228EE5-81F3-6449-AB2B-27F85A46687E}" srcOrd="1" destOrd="0" presId="urn:microsoft.com/office/officeart/2005/8/layout/orgChart1"/>
    <dgm:cxn modelId="{0381FDE3-DEEF-364C-B9BE-8D6A7AC12FD7}" type="presParOf" srcId="{D87F7C74-A224-CF4C-8B2F-226C3E35D899}" destId="{1F2FB832-85C1-0C41-952A-996306FCC543}" srcOrd="1" destOrd="0" presId="urn:microsoft.com/office/officeart/2005/8/layout/orgChart1"/>
    <dgm:cxn modelId="{4B3D8D9A-1F03-9F4E-A6EA-DF64625FB352}" type="presParOf" srcId="{D87F7C74-A224-CF4C-8B2F-226C3E35D899}" destId="{C3C23412-3547-5F47-ADED-F2EF3119E39C}" srcOrd="2" destOrd="0" presId="urn:microsoft.com/office/officeart/2005/8/layout/orgChart1"/>
    <dgm:cxn modelId="{5F8A768D-F184-4447-8D40-1705FD73178B}" type="presParOf" srcId="{EFB1C7CA-4C59-6445-B5B0-CE2047C8C43B}" destId="{049460EE-0C55-8349-B0FD-6D0B6323282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3D93A4-80F4-43B8-BA76-0D93AFF1479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CDB9D49-64C4-4B88-9D30-26666CB7D968}">
      <dgm:prSet/>
      <dgm:spPr/>
      <dgm:t>
        <a:bodyPr/>
        <a:lstStyle/>
        <a:p>
          <a:r>
            <a:rPr lang="fr-FR" b="1"/>
            <a:t>Normaliser</a:t>
          </a:r>
          <a:r>
            <a:rPr lang="fr-FR"/>
            <a:t> en situation d’urgence l’état clinique de la victime en permettant une régulation des états aigus sur le plan de la santé mentale.</a:t>
          </a:r>
          <a:endParaRPr lang="en-US"/>
        </a:p>
      </dgm:t>
    </dgm:pt>
    <dgm:pt modelId="{A68FF35C-16F5-4A67-AF56-ADD1974662D6}" type="parTrans" cxnId="{FC4804FC-4BFC-449D-B289-24BF41DD2102}">
      <dgm:prSet/>
      <dgm:spPr/>
      <dgm:t>
        <a:bodyPr/>
        <a:lstStyle/>
        <a:p>
          <a:endParaRPr lang="en-US"/>
        </a:p>
      </dgm:t>
    </dgm:pt>
    <dgm:pt modelId="{0A2A01BA-63C1-48A6-ABAB-146CE0061E4B}" type="sibTrans" cxnId="{FC4804FC-4BFC-449D-B289-24BF41DD2102}">
      <dgm:prSet/>
      <dgm:spPr/>
      <dgm:t>
        <a:bodyPr/>
        <a:lstStyle/>
        <a:p>
          <a:endParaRPr lang="en-US"/>
        </a:p>
      </dgm:t>
    </dgm:pt>
    <dgm:pt modelId="{63E249DC-DD4E-49C7-9DFF-EE250E0E1F97}">
      <dgm:prSet/>
      <dgm:spPr/>
      <dgm:t>
        <a:bodyPr/>
        <a:lstStyle/>
        <a:p>
          <a:r>
            <a:rPr lang="fr-FR" b="1"/>
            <a:t>Permettre</a:t>
          </a:r>
          <a:r>
            <a:rPr lang="fr-FR"/>
            <a:t> un tri des victimes en fonction du niveau pathologique de la victime en santé mentale (« faible », « modéré », « élevé », « pathologique »).</a:t>
          </a:r>
          <a:endParaRPr lang="en-US"/>
        </a:p>
      </dgm:t>
    </dgm:pt>
    <dgm:pt modelId="{2E42C0DD-A855-499D-B2CA-FDF25AD10AAE}" type="parTrans" cxnId="{E2811227-5CF3-43A3-A901-F60AE9E73F20}">
      <dgm:prSet/>
      <dgm:spPr/>
      <dgm:t>
        <a:bodyPr/>
        <a:lstStyle/>
        <a:p>
          <a:endParaRPr lang="en-US"/>
        </a:p>
      </dgm:t>
    </dgm:pt>
    <dgm:pt modelId="{8693AFA1-57CD-44BE-917A-5FDB3008F9A2}" type="sibTrans" cxnId="{E2811227-5CF3-43A3-A901-F60AE9E73F20}">
      <dgm:prSet/>
      <dgm:spPr/>
      <dgm:t>
        <a:bodyPr/>
        <a:lstStyle/>
        <a:p>
          <a:endParaRPr lang="en-US"/>
        </a:p>
      </dgm:t>
    </dgm:pt>
    <dgm:pt modelId="{836130CE-36F0-4D22-90CF-6B35FCFBB278}">
      <dgm:prSet/>
      <dgm:spPr/>
      <dgm:t>
        <a:bodyPr/>
        <a:lstStyle/>
        <a:p>
          <a:r>
            <a:rPr lang="fr-FR" b="1"/>
            <a:t>Gérer </a:t>
          </a:r>
          <a:r>
            <a:rPr lang="fr-FR"/>
            <a:t>de façon efficiente le flux de victime en situation aigüe.</a:t>
          </a:r>
          <a:endParaRPr lang="en-US"/>
        </a:p>
      </dgm:t>
    </dgm:pt>
    <dgm:pt modelId="{1CEB7CF2-7A0C-4CAD-B1C7-E4489632F626}" type="parTrans" cxnId="{2CB59F3E-C5DC-4755-A9AA-7F5398EFC6EB}">
      <dgm:prSet/>
      <dgm:spPr/>
      <dgm:t>
        <a:bodyPr/>
        <a:lstStyle/>
        <a:p>
          <a:endParaRPr lang="en-US"/>
        </a:p>
      </dgm:t>
    </dgm:pt>
    <dgm:pt modelId="{1FFB13F9-ED98-4B45-AEA7-8C1BB2C7ECD3}" type="sibTrans" cxnId="{2CB59F3E-C5DC-4755-A9AA-7F5398EFC6EB}">
      <dgm:prSet/>
      <dgm:spPr/>
      <dgm:t>
        <a:bodyPr/>
        <a:lstStyle/>
        <a:p>
          <a:endParaRPr lang="en-US"/>
        </a:p>
      </dgm:t>
    </dgm:pt>
    <dgm:pt modelId="{0AFD5C75-AF12-492C-BEBB-FA019B4D56F5}">
      <dgm:prSet/>
      <dgm:spPr/>
      <dgm:t>
        <a:bodyPr/>
        <a:lstStyle/>
        <a:p>
          <a:r>
            <a:rPr lang="fr-FR" b="1"/>
            <a:t>Stabiliser</a:t>
          </a:r>
          <a:r>
            <a:rPr lang="fr-FR"/>
            <a:t> psychiquement les victimes en situation aigüe</a:t>
          </a:r>
          <a:endParaRPr lang="en-US"/>
        </a:p>
      </dgm:t>
    </dgm:pt>
    <dgm:pt modelId="{E57DE6B4-2E91-49BA-B98B-2B7038CC503E}" type="parTrans" cxnId="{3FCF4125-DCA9-43AC-A61C-BDF6EBF85A0B}">
      <dgm:prSet/>
      <dgm:spPr/>
      <dgm:t>
        <a:bodyPr/>
        <a:lstStyle/>
        <a:p>
          <a:endParaRPr lang="en-US"/>
        </a:p>
      </dgm:t>
    </dgm:pt>
    <dgm:pt modelId="{D20E6F32-3BE6-4B6F-AF69-3B142AE80F9C}" type="sibTrans" cxnId="{3FCF4125-DCA9-43AC-A61C-BDF6EBF85A0B}">
      <dgm:prSet/>
      <dgm:spPr/>
      <dgm:t>
        <a:bodyPr/>
        <a:lstStyle/>
        <a:p>
          <a:endParaRPr lang="en-US"/>
        </a:p>
      </dgm:t>
    </dgm:pt>
    <dgm:pt modelId="{4D9BC637-E109-47C5-82A3-0BF4A2BDF6E2}">
      <dgm:prSet/>
      <dgm:spPr/>
      <dgm:t>
        <a:bodyPr/>
        <a:lstStyle/>
        <a:p>
          <a:r>
            <a:rPr lang="fr-FR" b="1"/>
            <a:t>Orienter</a:t>
          </a:r>
          <a:r>
            <a:rPr lang="fr-FR"/>
            <a:t> les victimes vers une prise en charge curative.</a:t>
          </a:r>
          <a:endParaRPr lang="en-US"/>
        </a:p>
      </dgm:t>
    </dgm:pt>
    <dgm:pt modelId="{04C9FA48-C6D4-4C42-944B-57A1782B8740}" type="parTrans" cxnId="{DCC81ED5-0598-41F7-A617-1F9550D11BEB}">
      <dgm:prSet/>
      <dgm:spPr/>
      <dgm:t>
        <a:bodyPr/>
        <a:lstStyle/>
        <a:p>
          <a:endParaRPr lang="en-US"/>
        </a:p>
      </dgm:t>
    </dgm:pt>
    <dgm:pt modelId="{5ECB7DC8-FB25-4DE4-ACD4-42A7ECF10347}" type="sibTrans" cxnId="{DCC81ED5-0598-41F7-A617-1F9550D11BEB}">
      <dgm:prSet/>
      <dgm:spPr/>
      <dgm:t>
        <a:bodyPr/>
        <a:lstStyle/>
        <a:p>
          <a:endParaRPr lang="en-US"/>
        </a:p>
      </dgm:t>
    </dgm:pt>
    <dgm:pt modelId="{E15537EE-50EE-6F41-B024-19FF3398AF33}" type="pres">
      <dgm:prSet presAssocID="{CE3D93A4-80F4-43B8-BA76-0D93AFF14799}" presName="linear" presStyleCnt="0">
        <dgm:presLayoutVars>
          <dgm:animLvl val="lvl"/>
          <dgm:resizeHandles val="exact"/>
        </dgm:presLayoutVars>
      </dgm:prSet>
      <dgm:spPr/>
    </dgm:pt>
    <dgm:pt modelId="{26D44ADD-D442-FD45-9DAD-53B406BC733D}" type="pres">
      <dgm:prSet presAssocID="{CCDB9D49-64C4-4B88-9D30-26666CB7D968}" presName="parentText" presStyleLbl="node1" presStyleIdx="0" presStyleCnt="5">
        <dgm:presLayoutVars>
          <dgm:chMax val="0"/>
          <dgm:bulletEnabled val="1"/>
        </dgm:presLayoutVars>
      </dgm:prSet>
      <dgm:spPr/>
    </dgm:pt>
    <dgm:pt modelId="{29C51A40-10CA-7245-AAA5-FF64145A2501}" type="pres">
      <dgm:prSet presAssocID="{0A2A01BA-63C1-48A6-ABAB-146CE0061E4B}" presName="spacer" presStyleCnt="0"/>
      <dgm:spPr/>
    </dgm:pt>
    <dgm:pt modelId="{838B33AB-FA03-1B45-B762-D6275EA772BE}" type="pres">
      <dgm:prSet presAssocID="{63E249DC-DD4E-49C7-9DFF-EE250E0E1F97}" presName="parentText" presStyleLbl="node1" presStyleIdx="1" presStyleCnt="5">
        <dgm:presLayoutVars>
          <dgm:chMax val="0"/>
          <dgm:bulletEnabled val="1"/>
        </dgm:presLayoutVars>
      </dgm:prSet>
      <dgm:spPr/>
    </dgm:pt>
    <dgm:pt modelId="{C83E431E-ADF9-424A-A91D-E70BA057C3F4}" type="pres">
      <dgm:prSet presAssocID="{8693AFA1-57CD-44BE-917A-5FDB3008F9A2}" presName="spacer" presStyleCnt="0"/>
      <dgm:spPr/>
    </dgm:pt>
    <dgm:pt modelId="{FD74038A-FF6D-0D43-8293-80D06019679F}" type="pres">
      <dgm:prSet presAssocID="{836130CE-36F0-4D22-90CF-6B35FCFBB278}" presName="parentText" presStyleLbl="node1" presStyleIdx="2" presStyleCnt="5">
        <dgm:presLayoutVars>
          <dgm:chMax val="0"/>
          <dgm:bulletEnabled val="1"/>
        </dgm:presLayoutVars>
      </dgm:prSet>
      <dgm:spPr/>
    </dgm:pt>
    <dgm:pt modelId="{C12E55CF-5C6C-8C4D-86AA-F7BF3DFB7E65}" type="pres">
      <dgm:prSet presAssocID="{1FFB13F9-ED98-4B45-AEA7-8C1BB2C7ECD3}" presName="spacer" presStyleCnt="0"/>
      <dgm:spPr/>
    </dgm:pt>
    <dgm:pt modelId="{31F2C856-02D5-6546-BE92-CB3B75503152}" type="pres">
      <dgm:prSet presAssocID="{0AFD5C75-AF12-492C-BEBB-FA019B4D56F5}" presName="parentText" presStyleLbl="node1" presStyleIdx="3" presStyleCnt="5">
        <dgm:presLayoutVars>
          <dgm:chMax val="0"/>
          <dgm:bulletEnabled val="1"/>
        </dgm:presLayoutVars>
      </dgm:prSet>
      <dgm:spPr/>
    </dgm:pt>
    <dgm:pt modelId="{03958DDE-EC99-684F-9175-15DA0098278C}" type="pres">
      <dgm:prSet presAssocID="{D20E6F32-3BE6-4B6F-AF69-3B142AE80F9C}" presName="spacer" presStyleCnt="0"/>
      <dgm:spPr/>
    </dgm:pt>
    <dgm:pt modelId="{FFCBA852-0538-9941-A042-A370F1225881}" type="pres">
      <dgm:prSet presAssocID="{4D9BC637-E109-47C5-82A3-0BF4A2BDF6E2}" presName="parentText" presStyleLbl="node1" presStyleIdx="4" presStyleCnt="5">
        <dgm:presLayoutVars>
          <dgm:chMax val="0"/>
          <dgm:bulletEnabled val="1"/>
        </dgm:presLayoutVars>
      </dgm:prSet>
      <dgm:spPr/>
    </dgm:pt>
  </dgm:ptLst>
  <dgm:cxnLst>
    <dgm:cxn modelId="{3FCF4125-DCA9-43AC-A61C-BDF6EBF85A0B}" srcId="{CE3D93A4-80F4-43B8-BA76-0D93AFF14799}" destId="{0AFD5C75-AF12-492C-BEBB-FA019B4D56F5}" srcOrd="3" destOrd="0" parTransId="{E57DE6B4-2E91-49BA-B98B-2B7038CC503E}" sibTransId="{D20E6F32-3BE6-4B6F-AF69-3B142AE80F9C}"/>
    <dgm:cxn modelId="{E2811227-5CF3-43A3-A901-F60AE9E73F20}" srcId="{CE3D93A4-80F4-43B8-BA76-0D93AFF14799}" destId="{63E249DC-DD4E-49C7-9DFF-EE250E0E1F97}" srcOrd="1" destOrd="0" parTransId="{2E42C0DD-A855-499D-B2CA-FDF25AD10AAE}" sibTransId="{8693AFA1-57CD-44BE-917A-5FDB3008F9A2}"/>
    <dgm:cxn modelId="{6B49B234-9664-E246-B094-C8DBE3A7032B}" type="presOf" srcId="{4D9BC637-E109-47C5-82A3-0BF4A2BDF6E2}" destId="{FFCBA852-0538-9941-A042-A370F1225881}" srcOrd="0" destOrd="0" presId="urn:microsoft.com/office/officeart/2005/8/layout/vList2"/>
    <dgm:cxn modelId="{2CB59F3E-C5DC-4755-A9AA-7F5398EFC6EB}" srcId="{CE3D93A4-80F4-43B8-BA76-0D93AFF14799}" destId="{836130CE-36F0-4D22-90CF-6B35FCFBB278}" srcOrd="2" destOrd="0" parTransId="{1CEB7CF2-7A0C-4CAD-B1C7-E4489632F626}" sibTransId="{1FFB13F9-ED98-4B45-AEA7-8C1BB2C7ECD3}"/>
    <dgm:cxn modelId="{8C4EB45E-F37C-2A4E-A5F0-91A62E8D1CD8}" type="presOf" srcId="{63E249DC-DD4E-49C7-9DFF-EE250E0E1F97}" destId="{838B33AB-FA03-1B45-B762-D6275EA772BE}" srcOrd="0" destOrd="0" presId="urn:microsoft.com/office/officeart/2005/8/layout/vList2"/>
    <dgm:cxn modelId="{F2549767-26A2-914E-A884-290DF62949B3}" type="presOf" srcId="{CE3D93A4-80F4-43B8-BA76-0D93AFF14799}" destId="{E15537EE-50EE-6F41-B024-19FF3398AF33}" srcOrd="0" destOrd="0" presId="urn:microsoft.com/office/officeart/2005/8/layout/vList2"/>
    <dgm:cxn modelId="{6EADD78D-973E-B340-B3A8-BBB45C050FDB}" type="presOf" srcId="{836130CE-36F0-4D22-90CF-6B35FCFBB278}" destId="{FD74038A-FF6D-0D43-8293-80D06019679F}" srcOrd="0" destOrd="0" presId="urn:microsoft.com/office/officeart/2005/8/layout/vList2"/>
    <dgm:cxn modelId="{36D76294-2CBF-774A-85C0-1B095E238472}" type="presOf" srcId="{CCDB9D49-64C4-4B88-9D30-26666CB7D968}" destId="{26D44ADD-D442-FD45-9DAD-53B406BC733D}" srcOrd="0" destOrd="0" presId="urn:microsoft.com/office/officeart/2005/8/layout/vList2"/>
    <dgm:cxn modelId="{D2995997-7BAB-3244-8D80-8463E14C4CA1}" type="presOf" srcId="{0AFD5C75-AF12-492C-BEBB-FA019B4D56F5}" destId="{31F2C856-02D5-6546-BE92-CB3B75503152}" srcOrd="0" destOrd="0" presId="urn:microsoft.com/office/officeart/2005/8/layout/vList2"/>
    <dgm:cxn modelId="{DCC81ED5-0598-41F7-A617-1F9550D11BEB}" srcId="{CE3D93A4-80F4-43B8-BA76-0D93AFF14799}" destId="{4D9BC637-E109-47C5-82A3-0BF4A2BDF6E2}" srcOrd="4" destOrd="0" parTransId="{04C9FA48-C6D4-4C42-944B-57A1782B8740}" sibTransId="{5ECB7DC8-FB25-4DE4-ACD4-42A7ECF10347}"/>
    <dgm:cxn modelId="{FC4804FC-4BFC-449D-B289-24BF41DD2102}" srcId="{CE3D93A4-80F4-43B8-BA76-0D93AFF14799}" destId="{CCDB9D49-64C4-4B88-9D30-26666CB7D968}" srcOrd="0" destOrd="0" parTransId="{A68FF35C-16F5-4A67-AF56-ADD1974662D6}" sibTransId="{0A2A01BA-63C1-48A6-ABAB-146CE0061E4B}"/>
    <dgm:cxn modelId="{C8EF9201-F91B-2C4E-99CC-10FD1421E69F}" type="presParOf" srcId="{E15537EE-50EE-6F41-B024-19FF3398AF33}" destId="{26D44ADD-D442-FD45-9DAD-53B406BC733D}" srcOrd="0" destOrd="0" presId="urn:microsoft.com/office/officeart/2005/8/layout/vList2"/>
    <dgm:cxn modelId="{C753CF50-E8EE-C74A-906E-11F30B146226}" type="presParOf" srcId="{E15537EE-50EE-6F41-B024-19FF3398AF33}" destId="{29C51A40-10CA-7245-AAA5-FF64145A2501}" srcOrd="1" destOrd="0" presId="urn:microsoft.com/office/officeart/2005/8/layout/vList2"/>
    <dgm:cxn modelId="{FA75723E-4EF5-D049-85C6-5CC6315DDDF2}" type="presParOf" srcId="{E15537EE-50EE-6F41-B024-19FF3398AF33}" destId="{838B33AB-FA03-1B45-B762-D6275EA772BE}" srcOrd="2" destOrd="0" presId="urn:microsoft.com/office/officeart/2005/8/layout/vList2"/>
    <dgm:cxn modelId="{F61089B6-9022-1A42-96D4-2C9F6F789ECC}" type="presParOf" srcId="{E15537EE-50EE-6F41-B024-19FF3398AF33}" destId="{C83E431E-ADF9-424A-A91D-E70BA057C3F4}" srcOrd="3" destOrd="0" presId="urn:microsoft.com/office/officeart/2005/8/layout/vList2"/>
    <dgm:cxn modelId="{7685F413-4254-2145-81AA-4758F6B68904}" type="presParOf" srcId="{E15537EE-50EE-6F41-B024-19FF3398AF33}" destId="{FD74038A-FF6D-0D43-8293-80D06019679F}" srcOrd="4" destOrd="0" presId="urn:microsoft.com/office/officeart/2005/8/layout/vList2"/>
    <dgm:cxn modelId="{83AD0991-B0B8-D24D-A8E2-5E8691EB6B94}" type="presParOf" srcId="{E15537EE-50EE-6F41-B024-19FF3398AF33}" destId="{C12E55CF-5C6C-8C4D-86AA-F7BF3DFB7E65}" srcOrd="5" destOrd="0" presId="urn:microsoft.com/office/officeart/2005/8/layout/vList2"/>
    <dgm:cxn modelId="{784F9220-B3E4-F341-BEB5-771A6213E532}" type="presParOf" srcId="{E15537EE-50EE-6F41-B024-19FF3398AF33}" destId="{31F2C856-02D5-6546-BE92-CB3B75503152}" srcOrd="6" destOrd="0" presId="urn:microsoft.com/office/officeart/2005/8/layout/vList2"/>
    <dgm:cxn modelId="{E7F5B6FC-8D0D-3343-AD84-1317E3A94FF8}" type="presParOf" srcId="{E15537EE-50EE-6F41-B024-19FF3398AF33}" destId="{03958DDE-EC99-684F-9175-15DA0098278C}" srcOrd="7" destOrd="0" presId="urn:microsoft.com/office/officeart/2005/8/layout/vList2"/>
    <dgm:cxn modelId="{0BD6CE9D-C4D1-5748-BCC5-98F2F4D44A1A}" type="presParOf" srcId="{E15537EE-50EE-6F41-B024-19FF3398AF33}" destId="{FFCBA852-0538-9941-A042-A370F1225881}"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DAEC2-102B-CD41-9D22-B3DA62404EC9}">
      <dsp:nvSpPr>
        <dsp:cNvPr id="0" name=""/>
        <dsp:cNvSpPr/>
      </dsp:nvSpPr>
      <dsp:spPr>
        <a:xfrm>
          <a:off x="0" y="0"/>
          <a:ext cx="9898603" cy="12834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1" i="0" kern="1200" dirty="0"/>
            <a:t>Concept de « Golden </a:t>
          </a:r>
          <a:r>
            <a:rPr lang="fr-FR" sz="1300" b="1" i="0" kern="1200" dirty="0" err="1"/>
            <a:t>Hour</a:t>
          </a:r>
          <a:r>
            <a:rPr lang="fr-FR" sz="1300" b="1" i="0" kern="1200" dirty="0"/>
            <a:t> » </a:t>
          </a:r>
          <a:r>
            <a:rPr lang="fr-FR" sz="1300" b="0" i="0" kern="1200" dirty="0"/>
            <a:t> : Ce concept implique qu’il est nécessaire d’optimiser le temps de prise en charge du patient pour l’orienter le plus rapidement possible vers une structure adaptée sans perdre du temps à réaliser des actes en phase </a:t>
          </a:r>
          <a:r>
            <a:rPr lang="fr-FR" sz="1300" b="0" i="0" kern="1200" dirty="0" err="1"/>
            <a:t>pré-hospitalière</a:t>
          </a:r>
          <a:r>
            <a:rPr lang="fr-FR" sz="1300" b="0" i="0" kern="1200" dirty="0"/>
            <a:t> qui ne seront pas efficaces. Il faut donc l’orienter le plus rapidement possible vers une structure hospitalière qui disposera des équipements adaptés à sa prise en charge.</a:t>
          </a:r>
          <a:endParaRPr lang="en-US" sz="1300" kern="1200" dirty="0"/>
        </a:p>
      </dsp:txBody>
      <dsp:txXfrm>
        <a:off x="37590" y="37590"/>
        <a:ext cx="8513685" cy="1208248"/>
      </dsp:txXfrm>
    </dsp:sp>
    <dsp:sp modelId="{62DA2D50-4629-9B44-82F1-69425CEA1BAB}">
      <dsp:nvSpPr>
        <dsp:cNvPr id="0" name=""/>
        <dsp:cNvSpPr/>
      </dsp:nvSpPr>
      <dsp:spPr>
        <a:xfrm>
          <a:off x="873406" y="1497332"/>
          <a:ext cx="9898603" cy="12834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1" i="0" kern="1200"/>
            <a:t>Concept de « small-volume ressuscitation »</a:t>
          </a:r>
          <a:r>
            <a:rPr lang="fr-FR" sz="1300" b="0" i="0" kern="1200"/>
            <a:t> : Ce concept a pour objectif de réduire les problèmes de coagulation par l’injection de produits hypertoniques en phase pré-hospitalière. Ces soins permettent de réduire les effets liés à la pathologie traumatique.</a:t>
          </a:r>
          <a:endParaRPr lang="en-US" sz="1300" kern="1200"/>
        </a:p>
      </dsp:txBody>
      <dsp:txXfrm>
        <a:off x="910996" y="1534922"/>
        <a:ext cx="8115789" cy="1208248"/>
      </dsp:txXfrm>
    </dsp:sp>
    <dsp:sp modelId="{0B68B89C-D5A3-014A-8B74-B2594649049F}">
      <dsp:nvSpPr>
        <dsp:cNvPr id="0" name=""/>
        <dsp:cNvSpPr/>
      </dsp:nvSpPr>
      <dsp:spPr>
        <a:xfrm>
          <a:off x="1746812" y="2994665"/>
          <a:ext cx="9898603" cy="12834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1" i="0" kern="1200" dirty="0"/>
            <a:t>Concept de « Damage control </a:t>
          </a:r>
          <a:r>
            <a:rPr lang="fr-FR" sz="1300" b="0" i="0" kern="1200" dirty="0"/>
            <a:t> » : « appliqué à l’homme, il signifie mettre en œuvre toute une série de techniques qui vont permettre de maintenir en vie un patient ayant une ou plusieurs lésions létales ». Ce concept se décline en 4 phases qui vont de la prise en charge du patient sur le théâtre des opérations jusqu’aux actes de chirurgie réparatrice au sein d’une structure hospitalière. La phase </a:t>
          </a:r>
          <a:r>
            <a:rPr lang="fr-FR" sz="1300" b="0" i="0" kern="1200" dirty="0" err="1"/>
            <a:t>pré-hospitalière</a:t>
          </a:r>
          <a:r>
            <a:rPr lang="fr-FR" sz="1300" b="0" i="0" kern="1200" dirty="0"/>
            <a:t> du « Damage control » consiste à déterminer le plus rapidement possible la gravité des lésions du patient, à mettre en œuvre des soins d’urgence pour limiter leurs effets et d’orienter le patient vers une structure médicale adaptée à ses besoins.</a:t>
          </a:r>
          <a:endParaRPr lang="en-US" sz="1300" kern="1200" dirty="0"/>
        </a:p>
      </dsp:txBody>
      <dsp:txXfrm>
        <a:off x="1784402" y="3032255"/>
        <a:ext cx="8115789" cy="1208248"/>
      </dsp:txXfrm>
    </dsp:sp>
    <dsp:sp modelId="{E0FE3B44-5BB6-3F4E-B2F9-F36415CA4A80}">
      <dsp:nvSpPr>
        <dsp:cNvPr id="0" name=""/>
        <dsp:cNvSpPr/>
      </dsp:nvSpPr>
      <dsp:spPr>
        <a:xfrm>
          <a:off x="9064375" y="973266"/>
          <a:ext cx="834228" cy="8342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252076" y="973266"/>
        <a:ext cx="458826" cy="627757"/>
      </dsp:txXfrm>
    </dsp:sp>
    <dsp:sp modelId="{1B2968CB-AAD8-BF4C-8F97-C7B677A1737A}">
      <dsp:nvSpPr>
        <dsp:cNvPr id="0" name=""/>
        <dsp:cNvSpPr/>
      </dsp:nvSpPr>
      <dsp:spPr>
        <a:xfrm>
          <a:off x="9937781" y="2462043"/>
          <a:ext cx="834228" cy="8342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125482" y="2462043"/>
        <a:ext cx="458826" cy="627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AA963-221A-1249-A86C-2CE0A462028B}">
      <dsp:nvSpPr>
        <dsp:cNvPr id="0" name=""/>
        <dsp:cNvSpPr/>
      </dsp:nvSpPr>
      <dsp:spPr>
        <a:xfrm>
          <a:off x="5677611" y="2277846"/>
          <a:ext cx="4704613" cy="408251"/>
        </a:xfrm>
        <a:custGeom>
          <a:avLst/>
          <a:gdLst/>
          <a:ahLst/>
          <a:cxnLst/>
          <a:rect l="0" t="0" r="0" b="0"/>
          <a:pathLst>
            <a:path>
              <a:moveTo>
                <a:pt x="0" y="0"/>
              </a:moveTo>
              <a:lnTo>
                <a:pt x="0" y="204125"/>
              </a:lnTo>
              <a:lnTo>
                <a:pt x="4704613" y="204125"/>
              </a:lnTo>
              <a:lnTo>
                <a:pt x="4704613" y="408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B17D07-DD9D-BF48-9409-A5FD71B8C582}">
      <dsp:nvSpPr>
        <dsp:cNvPr id="0" name=""/>
        <dsp:cNvSpPr/>
      </dsp:nvSpPr>
      <dsp:spPr>
        <a:xfrm>
          <a:off x="5677611" y="2277846"/>
          <a:ext cx="2352306" cy="408251"/>
        </a:xfrm>
        <a:custGeom>
          <a:avLst/>
          <a:gdLst/>
          <a:ahLst/>
          <a:cxnLst/>
          <a:rect l="0" t="0" r="0" b="0"/>
          <a:pathLst>
            <a:path>
              <a:moveTo>
                <a:pt x="0" y="0"/>
              </a:moveTo>
              <a:lnTo>
                <a:pt x="0" y="204125"/>
              </a:lnTo>
              <a:lnTo>
                <a:pt x="2352306" y="204125"/>
              </a:lnTo>
              <a:lnTo>
                <a:pt x="2352306" y="408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2AA48F-D673-6143-A8B9-089521E56FFA}">
      <dsp:nvSpPr>
        <dsp:cNvPr id="0" name=""/>
        <dsp:cNvSpPr/>
      </dsp:nvSpPr>
      <dsp:spPr>
        <a:xfrm>
          <a:off x="5631891" y="2277846"/>
          <a:ext cx="91440" cy="408251"/>
        </a:xfrm>
        <a:custGeom>
          <a:avLst/>
          <a:gdLst/>
          <a:ahLst/>
          <a:cxnLst/>
          <a:rect l="0" t="0" r="0" b="0"/>
          <a:pathLst>
            <a:path>
              <a:moveTo>
                <a:pt x="45720" y="0"/>
              </a:moveTo>
              <a:lnTo>
                <a:pt x="45720" y="408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1AF661-3DA4-8F44-B1CE-BB1678E7789D}">
      <dsp:nvSpPr>
        <dsp:cNvPr id="0" name=""/>
        <dsp:cNvSpPr/>
      </dsp:nvSpPr>
      <dsp:spPr>
        <a:xfrm>
          <a:off x="3325304" y="2277846"/>
          <a:ext cx="2352306" cy="408251"/>
        </a:xfrm>
        <a:custGeom>
          <a:avLst/>
          <a:gdLst/>
          <a:ahLst/>
          <a:cxnLst/>
          <a:rect l="0" t="0" r="0" b="0"/>
          <a:pathLst>
            <a:path>
              <a:moveTo>
                <a:pt x="2352306" y="0"/>
              </a:moveTo>
              <a:lnTo>
                <a:pt x="2352306" y="204125"/>
              </a:lnTo>
              <a:lnTo>
                <a:pt x="0" y="204125"/>
              </a:lnTo>
              <a:lnTo>
                <a:pt x="0" y="408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8B33EB-6610-FC4D-81F9-AD49E4EB5CEF}">
      <dsp:nvSpPr>
        <dsp:cNvPr id="0" name=""/>
        <dsp:cNvSpPr/>
      </dsp:nvSpPr>
      <dsp:spPr>
        <a:xfrm>
          <a:off x="972997" y="2277846"/>
          <a:ext cx="4704613" cy="408251"/>
        </a:xfrm>
        <a:custGeom>
          <a:avLst/>
          <a:gdLst/>
          <a:ahLst/>
          <a:cxnLst/>
          <a:rect l="0" t="0" r="0" b="0"/>
          <a:pathLst>
            <a:path>
              <a:moveTo>
                <a:pt x="4704613" y="0"/>
              </a:moveTo>
              <a:lnTo>
                <a:pt x="4704613" y="204125"/>
              </a:lnTo>
              <a:lnTo>
                <a:pt x="0" y="204125"/>
              </a:lnTo>
              <a:lnTo>
                <a:pt x="0" y="408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BBC463-6BF8-6442-842C-CBBE2B74B3FA}">
      <dsp:nvSpPr>
        <dsp:cNvPr id="0" name=""/>
        <dsp:cNvSpPr/>
      </dsp:nvSpPr>
      <dsp:spPr>
        <a:xfrm>
          <a:off x="4705583" y="1305818"/>
          <a:ext cx="1944055" cy="972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b="1" i="0" kern="1200" baseline="0" dirty="0"/>
            <a:t>Golden </a:t>
          </a:r>
          <a:r>
            <a:rPr lang="fr-FR" sz="1700" b="1" i="0" kern="1200" baseline="0" dirty="0" err="1"/>
            <a:t>hour</a:t>
          </a:r>
          <a:r>
            <a:rPr lang="fr-FR" sz="1700" b="1" i="0" kern="1200" baseline="0" dirty="0"/>
            <a:t> et minutes de platines</a:t>
          </a:r>
          <a:r>
            <a:rPr lang="fr-FR" sz="1700" b="0" i="0" kern="1200" baseline="0" dirty="0"/>
            <a:t> (les 10 premières minutes)</a:t>
          </a:r>
          <a:endParaRPr lang="fr-FR" sz="1700" kern="1200" dirty="0"/>
        </a:p>
      </dsp:txBody>
      <dsp:txXfrm>
        <a:off x="4705583" y="1305818"/>
        <a:ext cx="1944055" cy="972027"/>
      </dsp:txXfrm>
    </dsp:sp>
    <dsp:sp modelId="{E52230EA-D0FF-0145-ACD9-3E25101496BA}">
      <dsp:nvSpPr>
        <dsp:cNvPr id="0" name=""/>
        <dsp:cNvSpPr/>
      </dsp:nvSpPr>
      <dsp:spPr>
        <a:xfrm>
          <a:off x="970" y="2686097"/>
          <a:ext cx="1944055" cy="972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b="0" i="0" kern="1200" baseline="0"/>
            <a:t>S’adapter</a:t>
          </a:r>
          <a:endParaRPr lang="fr-FR" sz="1700" kern="1200"/>
        </a:p>
      </dsp:txBody>
      <dsp:txXfrm>
        <a:off x="970" y="2686097"/>
        <a:ext cx="1944055" cy="972027"/>
      </dsp:txXfrm>
    </dsp:sp>
    <dsp:sp modelId="{9946CF17-95F5-D048-B526-A5B135A845C7}">
      <dsp:nvSpPr>
        <dsp:cNvPr id="0" name=""/>
        <dsp:cNvSpPr/>
      </dsp:nvSpPr>
      <dsp:spPr>
        <a:xfrm>
          <a:off x="2353276" y="2686097"/>
          <a:ext cx="1944055" cy="972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b="0" i="0" kern="1200" baseline="0"/>
            <a:t>Prioriser</a:t>
          </a:r>
          <a:endParaRPr lang="fr-FR" sz="1700" kern="1200"/>
        </a:p>
      </dsp:txBody>
      <dsp:txXfrm>
        <a:off x="2353276" y="2686097"/>
        <a:ext cx="1944055" cy="972027"/>
      </dsp:txXfrm>
    </dsp:sp>
    <dsp:sp modelId="{2373091B-98B6-3443-8857-AFDED27CB677}">
      <dsp:nvSpPr>
        <dsp:cNvPr id="0" name=""/>
        <dsp:cNvSpPr/>
      </dsp:nvSpPr>
      <dsp:spPr>
        <a:xfrm>
          <a:off x="4705583" y="2686097"/>
          <a:ext cx="1944055" cy="972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b="0" i="0" kern="1200" baseline="0"/>
            <a:t>Apprendre à ne pas faire</a:t>
          </a:r>
          <a:endParaRPr lang="fr-FR" sz="1700" kern="1200"/>
        </a:p>
      </dsp:txBody>
      <dsp:txXfrm>
        <a:off x="4705583" y="2686097"/>
        <a:ext cx="1944055" cy="972027"/>
      </dsp:txXfrm>
    </dsp:sp>
    <dsp:sp modelId="{A0DFEB5A-A00B-7A45-8D97-BCCD1351CA52}">
      <dsp:nvSpPr>
        <dsp:cNvPr id="0" name=""/>
        <dsp:cNvSpPr/>
      </dsp:nvSpPr>
      <dsp:spPr>
        <a:xfrm>
          <a:off x="7057890" y="2686097"/>
          <a:ext cx="1944055" cy="972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b="0" i="0" kern="1200" baseline="0"/>
            <a:t>Décider</a:t>
          </a:r>
          <a:endParaRPr lang="fr-FR" sz="1700" kern="1200"/>
        </a:p>
      </dsp:txBody>
      <dsp:txXfrm>
        <a:off x="7057890" y="2686097"/>
        <a:ext cx="1944055" cy="972027"/>
      </dsp:txXfrm>
    </dsp:sp>
    <dsp:sp modelId="{7364A58D-5B51-AA4F-9A17-5D6C64D70BC7}">
      <dsp:nvSpPr>
        <dsp:cNvPr id="0" name=""/>
        <dsp:cNvSpPr/>
      </dsp:nvSpPr>
      <dsp:spPr>
        <a:xfrm>
          <a:off x="9410196" y="2686097"/>
          <a:ext cx="1944055" cy="972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b="0" i="0" kern="1200" baseline="0"/>
            <a:t>Diriger</a:t>
          </a:r>
          <a:endParaRPr lang="fr-FR" sz="1700" kern="1200"/>
        </a:p>
      </dsp:txBody>
      <dsp:txXfrm>
        <a:off x="9410196" y="2686097"/>
        <a:ext cx="1944055" cy="972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44ADD-D442-FD45-9DAD-53B406BC733D}">
      <dsp:nvSpPr>
        <dsp:cNvPr id="0" name=""/>
        <dsp:cNvSpPr/>
      </dsp:nvSpPr>
      <dsp:spPr>
        <a:xfrm>
          <a:off x="0" y="714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a:t>Normaliser</a:t>
          </a:r>
          <a:r>
            <a:rPr lang="fr-FR" sz="2000" kern="1200"/>
            <a:t> en situation d’urgence l’état clinique de la victime en permettant une régulation des états aigus sur le plan de la santé mentale.</a:t>
          </a:r>
          <a:endParaRPr lang="en-US" sz="2000" kern="1200"/>
        </a:p>
      </dsp:txBody>
      <dsp:txXfrm>
        <a:off x="38838" y="110307"/>
        <a:ext cx="10437924" cy="717924"/>
      </dsp:txXfrm>
    </dsp:sp>
    <dsp:sp modelId="{838B33AB-FA03-1B45-B762-D6275EA772BE}">
      <dsp:nvSpPr>
        <dsp:cNvPr id="0" name=""/>
        <dsp:cNvSpPr/>
      </dsp:nvSpPr>
      <dsp:spPr>
        <a:xfrm>
          <a:off x="0" y="9246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a:t>Permettre</a:t>
          </a:r>
          <a:r>
            <a:rPr lang="fr-FR" sz="2000" kern="1200"/>
            <a:t> un tri des victimes en fonction du niveau pathologique de la victime en santé mentale (« faible », « modéré », « élevé », « pathologique »).</a:t>
          </a:r>
          <a:endParaRPr lang="en-US" sz="2000" kern="1200"/>
        </a:p>
      </dsp:txBody>
      <dsp:txXfrm>
        <a:off x="38838" y="963507"/>
        <a:ext cx="10437924" cy="717924"/>
      </dsp:txXfrm>
    </dsp:sp>
    <dsp:sp modelId="{FD74038A-FF6D-0D43-8293-80D06019679F}">
      <dsp:nvSpPr>
        <dsp:cNvPr id="0" name=""/>
        <dsp:cNvSpPr/>
      </dsp:nvSpPr>
      <dsp:spPr>
        <a:xfrm>
          <a:off x="0" y="17778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a:t>Gérer </a:t>
          </a:r>
          <a:r>
            <a:rPr lang="fr-FR" sz="2000" kern="1200"/>
            <a:t>de façon efficiente le flux de victime en situation aigüe.</a:t>
          </a:r>
          <a:endParaRPr lang="en-US" sz="2000" kern="1200"/>
        </a:p>
      </dsp:txBody>
      <dsp:txXfrm>
        <a:off x="38838" y="1816707"/>
        <a:ext cx="10437924" cy="717924"/>
      </dsp:txXfrm>
    </dsp:sp>
    <dsp:sp modelId="{31F2C856-02D5-6546-BE92-CB3B75503152}">
      <dsp:nvSpPr>
        <dsp:cNvPr id="0" name=""/>
        <dsp:cNvSpPr/>
      </dsp:nvSpPr>
      <dsp:spPr>
        <a:xfrm>
          <a:off x="0" y="26310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a:t>Stabiliser</a:t>
          </a:r>
          <a:r>
            <a:rPr lang="fr-FR" sz="2000" kern="1200"/>
            <a:t> psychiquement les victimes en situation aigüe</a:t>
          </a:r>
          <a:endParaRPr lang="en-US" sz="2000" kern="1200"/>
        </a:p>
      </dsp:txBody>
      <dsp:txXfrm>
        <a:off x="38838" y="2669907"/>
        <a:ext cx="10437924" cy="717924"/>
      </dsp:txXfrm>
    </dsp:sp>
    <dsp:sp modelId="{FFCBA852-0538-9941-A042-A370F1225881}">
      <dsp:nvSpPr>
        <dsp:cNvPr id="0" name=""/>
        <dsp:cNvSpPr/>
      </dsp:nvSpPr>
      <dsp:spPr>
        <a:xfrm>
          <a:off x="0" y="34842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a:t>Orienter</a:t>
          </a:r>
          <a:r>
            <a:rPr lang="fr-FR" sz="2000" kern="1200"/>
            <a:t> les victimes vers une prise en charge curative.</a:t>
          </a:r>
          <a:endParaRPr lang="en-US" sz="2000" kern="1200"/>
        </a:p>
      </dsp:txBody>
      <dsp:txXfrm>
        <a:off x="38838" y="3523107"/>
        <a:ext cx="10437924" cy="71792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53AE6-8778-5845-88A0-2D4837289888}" type="datetimeFigureOut">
              <a:rPr lang="fr-FR" smtClean="0"/>
              <a:t>30/04/2023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4B4BD-5F25-1A40-888C-D1CB08E7E61D}" type="slidenum">
              <a:rPr lang="fr-FR" smtClean="0"/>
              <a:t>‹N°›</a:t>
            </a:fld>
            <a:endParaRPr lang="fr-FR"/>
          </a:p>
        </p:txBody>
      </p:sp>
    </p:spTree>
    <p:extLst>
      <p:ext uri="{BB962C8B-B14F-4D97-AF65-F5344CB8AC3E}">
        <p14:creationId xmlns:p14="http://schemas.microsoft.com/office/powerpoint/2010/main" val="164609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14B4BD-5F25-1A40-888C-D1CB08E7E61D}" type="slidenum">
              <a:rPr lang="fr-FR" smtClean="0"/>
              <a:t>1</a:t>
            </a:fld>
            <a:endParaRPr lang="fr-FR"/>
          </a:p>
        </p:txBody>
      </p:sp>
    </p:spTree>
    <p:extLst>
      <p:ext uri="{BB962C8B-B14F-4D97-AF65-F5344CB8AC3E}">
        <p14:creationId xmlns:p14="http://schemas.microsoft.com/office/powerpoint/2010/main" val="3340973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Il s’inscrit dans une compréhension du sujet impacté par une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psychotraumatisme</a:t>
            </a:r>
            <a:r>
              <a:rPr lang="fr-FR" sz="1800" dirty="0">
                <a:effectLst/>
                <a:latin typeface="Arial" panose="020B0604020202020204" pitchFamily="34" charset="0"/>
                <a:ea typeface="Calibri" panose="020F0502020204030204" pitchFamily="34" charset="0"/>
                <a:cs typeface="Times New Roman" panose="02020603050405020304" pitchFamily="18" charset="0"/>
              </a:rPr>
              <a:t> déjà installé. La victime a certes été confrontée à une situation aigüe, mais ce dernier choc psycho-émotionnelle vient faire écho à une histoire psychotraumatique qui a déjà laissé sa trace sur le plan psychopathologique. A ce stade, les victimes en question ne relèvent pas d’une situation d’urgence puisque ces dernières sont les dépositaires de tableaux cliniques qui se sont chronicisés parfois complexes sur le plan psychopathologique, non-traités, et pour lesquelles les dispositifs mobilisés ici ne seront pas suffisants. Il conviendra à ce stade d’orienter les victimes vers une prise en charge psychothérapeutique spécifique qui nécessitera du temps et de l’expertise si l’on veut à ce stade venir à bout de la situation de souffrance de ces personnes dont les tableaux cliniques peuvent être variés, allant d’un TSPT simple à un TSPT complexe ainsi que des mouvements dissociatifs pouvant prendre des formes graves (TDSP ; TDI).</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dirty="0">
                <a:effectLst/>
                <a:latin typeface="Calibri" panose="020F0502020204030204" pitchFamily="34" charset="0"/>
                <a:ea typeface="Calibri" panose="020F0502020204030204" pitchFamily="34" charset="0"/>
                <a:cs typeface="Times New Roman" panose="02020603050405020304" pitchFamily="18" charset="0"/>
              </a:rPr>
              <a:t>TDSP : Théorie de la Dissociation Structurelle de la Personnalité : Il s’agit d’une théorie moderne qui explique comment la personnalité peut se réorganiser en différentes sous-parties sous la contrainte d’expériences traumatiques majeures qui peuvent avoir lieu pendant l’enfance ainsi que durant la vie adulte. La TDSP permet une lecture précise des processus de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traumatisation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 psychique bien au-delà des considérations classiques et parfois réductrices du TSPT.</a:t>
            </a:r>
          </a:p>
          <a:p>
            <a:pPr algn="just"/>
            <a:r>
              <a:rPr lang="fr-FR" sz="1800" dirty="0">
                <a:effectLst/>
                <a:latin typeface="Calibri" panose="020F0502020204030204" pitchFamily="34" charset="0"/>
                <a:ea typeface="Calibri" panose="020F0502020204030204" pitchFamily="34" charset="0"/>
                <a:cs typeface="Times New Roman" panose="02020603050405020304" pitchFamily="18" charset="0"/>
              </a:rPr>
              <a:t>TDI : Troubles Dissociatifs de l’Identité. Autrefois appelé « personnalité multiple », le TDI est la forme la plus grave du processus de dissociation traumatique.</a:t>
            </a:r>
          </a:p>
        </p:txBody>
      </p:sp>
      <p:sp>
        <p:nvSpPr>
          <p:cNvPr id="4" name="Espace réservé du numéro de diapositive 3"/>
          <p:cNvSpPr>
            <a:spLocks noGrp="1"/>
          </p:cNvSpPr>
          <p:nvPr>
            <p:ph type="sldNum" sz="quarter" idx="5"/>
          </p:nvPr>
        </p:nvSpPr>
        <p:spPr/>
        <p:txBody>
          <a:bodyPr/>
          <a:lstStyle/>
          <a:p>
            <a:fld id="{4314B4BD-5F25-1A40-888C-D1CB08E7E61D}" type="slidenum">
              <a:rPr lang="fr-FR" smtClean="0"/>
              <a:t>19</a:t>
            </a:fld>
            <a:endParaRPr lang="fr-FR"/>
          </a:p>
        </p:txBody>
      </p:sp>
    </p:spTree>
    <p:extLst>
      <p:ext uri="{BB962C8B-B14F-4D97-AF65-F5344CB8AC3E}">
        <p14:creationId xmlns:p14="http://schemas.microsoft.com/office/powerpoint/2010/main" val="367092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Il s’inscrit dans une compréhension du sujet impacté par une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psychotraumatisme</a:t>
            </a:r>
            <a:r>
              <a:rPr lang="fr-FR" sz="1800" dirty="0">
                <a:effectLst/>
                <a:latin typeface="Arial" panose="020B0604020202020204" pitchFamily="34" charset="0"/>
                <a:ea typeface="Calibri" panose="020F0502020204030204" pitchFamily="34" charset="0"/>
                <a:cs typeface="Times New Roman" panose="02020603050405020304" pitchFamily="18" charset="0"/>
              </a:rPr>
              <a:t> déjà installé. La victime a certes été confrontée à une situation aigüe, mais ce dernier choc psycho-émotionnelle vient faire écho à une histoire psychotraumatique qui a déjà laissé sa trace sur le plan psychopathologique. A ce stade, les victimes en question ne relèvent pas d’une situation d’urgence puisque ces dernières sont les dépositaires de tableaux cliniques qui se sont chronicisés parfois complexes sur le plan psychopathologique, non-traités, et pour lesquelles les dispositifs mobilisés ici ne seront pas suffisants. Il conviendra à ce stade d’orienter les victimes vers une prise en charge psychothérapeutique spécifique qui nécessitera du temps et de l’expertise si l’on veut à ce stade venir à bout de la situation de souffrance de ces personnes dont les tableaux cliniques peuvent être variés, allant d’un TSPT simple à un TSPT complexe ainsi que des mouvements dissociatifs pouvant prendre des formes graves (TDSP ; TDI).</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dirty="0">
                <a:effectLst/>
                <a:latin typeface="Calibri" panose="020F0502020204030204" pitchFamily="34" charset="0"/>
                <a:ea typeface="Calibri" panose="020F0502020204030204" pitchFamily="34" charset="0"/>
                <a:cs typeface="Times New Roman" panose="02020603050405020304" pitchFamily="18" charset="0"/>
              </a:rPr>
              <a:t>TDSP : Théorie de la Dissociation Structurelle de la Personnalité : Il s’agit d’une théorie moderne qui explique comment la personnalité peut se réorganiser en différentes sous-parties sous la contrainte d’expériences traumatiques majeures qui peuvent avoir lieu pendant l’enfance ainsi que durant la vie adulte. La TDSP permet une lecture précise des processus de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traumatisation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 psychique bien au-delà des considérations classiques et parfois réductrices du TSPT.</a:t>
            </a:r>
          </a:p>
          <a:p>
            <a:pPr algn="just"/>
            <a:r>
              <a:rPr lang="fr-FR" sz="1800" dirty="0">
                <a:effectLst/>
                <a:latin typeface="Calibri" panose="020F0502020204030204" pitchFamily="34" charset="0"/>
                <a:ea typeface="Calibri" panose="020F0502020204030204" pitchFamily="34" charset="0"/>
                <a:cs typeface="Times New Roman" panose="02020603050405020304" pitchFamily="18" charset="0"/>
              </a:rPr>
              <a:t>TDI : Troubles Dissociatifs de l’Identité. Autrefois appelé « personnalité multiple », le TDI est la forme la plus grave du processus de dissociation traumatique.</a:t>
            </a:r>
          </a:p>
        </p:txBody>
      </p:sp>
      <p:sp>
        <p:nvSpPr>
          <p:cNvPr id="4" name="Espace réservé du numéro de diapositive 3"/>
          <p:cNvSpPr>
            <a:spLocks noGrp="1"/>
          </p:cNvSpPr>
          <p:nvPr>
            <p:ph type="sldNum" sz="quarter" idx="5"/>
          </p:nvPr>
        </p:nvSpPr>
        <p:spPr/>
        <p:txBody>
          <a:bodyPr/>
          <a:lstStyle/>
          <a:p>
            <a:fld id="{4314B4BD-5F25-1A40-888C-D1CB08E7E61D}" type="slidenum">
              <a:rPr lang="fr-FR" smtClean="0"/>
              <a:t>20</a:t>
            </a:fld>
            <a:endParaRPr lang="fr-FR"/>
          </a:p>
        </p:txBody>
      </p:sp>
    </p:spTree>
    <p:extLst>
      <p:ext uri="{BB962C8B-B14F-4D97-AF65-F5344CB8AC3E}">
        <p14:creationId xmlns:p14="http://schemas.microsoft.com/office/powerpoint/2010/main" val="3033125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14B4BD-5F25-1A40-888C-D1CB08E7E61D}" type="slidenum">
              <a:rPr lang="fr-FR" smtClean="0"/>
              <a:t>23</a:t>
            </a:fld>
            <a:endParaRPr lang="fr-FR"/>
          </a:p>
        </p:txBody>
      </p:sp>
    </p:spTree>
    <p:extLst>
      <p:ext uri="{BB962C8B-B14F-4D97-AF65-F5344CB8AC3E}">
        <p14:creationId xmlns:p14="http://schemas.microsoft.com/office/powerpoint/2010/main" val="353851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14B4BD-5F25-1A40-888C-D1CB08E7E61D}" type="slidenum">
              <a:rPr lang="fr-FR" smtClean="0"/>
              <a:t>3</a:t>
            </a:fld>
            <a:endParaRPr lang="fr-FR"/>
          </a:p>
        </p:txBody>
      </p:sp>
    </p:spTree>
    <p:extLst>
      <p:ext uri="{BB962C8B-B14F-4D97-AF65-F5344CB8AC3E}">
        <p14:creationId xmlns:p14="http://schemas.microsoft.com/office/powerpoint/2010/main" val="299829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Nous avons fait le choix d’identifier </a:t>
            </a:r>
            <a:r>
              <a:rPr lang="fr-FR" sz="1800" b="1" dirty="0">
                <a:effectLst/>
                <a:latin typeface="Arial" panose="020B0604020202020204" pitchFamily="34" charset="0"/>
                <a:ea typeface="Calibri" panose="020F0502020204030204" pitchFamily="34" charset="0"/>
                <a:cs typeface="Times New Roman" panose="02020603050405020304" pitchFamily="18" charset="0"/>
              </a:rPr>
              <a:t>4 niveaux de gravité</a:t>
            </a:r>
            <a:r>
              <a:rPr lang="fr-FR" sz="1800" dirty="0">
                <a:effectLst/>
                <a:latin typeface="Arial" panose="020B0604020202020204" pitchFamily="34" charset="0"/>
                <a:ea typeface="Calibri" panose="020F0502020204030204" pitchFamily="34" charset="0"/>
                <a:cs typeface="Times New Roman" panose="02020603050405020304" pitchFamily="18" charset="0"/>
              </a:rPr>
              <a:t> en termes de santé mentale consécutifs à la confrontation d’un événement traumatique pendant la phase aiguë (</a:t>
            </a:r>
            <a:r>
              <a:rPr lang="fr-FR" sz="1800" i="1" dirty="0">
                <a:effectLst/>
                <a:latin typeface="Arial" panose="020B0604020202020204" pitchFamily="34" charset="0"/>
                <a:ea typeface="Calibri" panose="020F0502020204030204" pitchFamily="34" charset="0"/>
                <a:cs typeface="Times New Roman" panose="02020603050405020304" pitchFamily="18" charset="0"/>
              </a:rPr>
              <a:t>cf. figure1</a:t>
            </a:r>
            <a:r>
              <a:rPr lang="fr-FR" sz="1800" dirty="0">
                <a:effectLst/>
                <a:latin typeface="Arial" panose="020B0604020202020204" pitchFamily="34" charset="0"/>
                <a:ea typeface="Calibri" panose="020F0502020204030204" pitchFamily="34" charset="0"/>
                <a:cs typeface="Times New Roman" panose="02020603050405020304" pitchFamily="18" charset="0"/>
              </a:rPr>
              <a:t>). L’objectif de cette décomposition des niveaux de gravité est de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itchFamily="2" charset="2"/>
              <a:buChar char=""/>
            </a:pPr>
            <a:r>
              <a:rPr lang="fr-FR" sz="1800" b="1" dirty="0">
                <a:effectLst/>
                <a:latin typeface="Arial" panose="020B0604020202020204" pitchFamily="34" charset="0"/>
                <a:ea typeface="Calibri" panose="020F0502020204030204" pitchFamily="34" charset="0"/>
                <a:cs typeface="Times New Roman" panose="02020603050405020304" pitchFamily="18" charset="0"/>
              </a:rPr>
              <a:t>Permettre </a:t>
            </a:r>
            <a:r>
              <a:rPr lang="fr-FR" sz="1800" dirty="0">
                <a:effectLst/>
                <a:latin typeface="Arial" panose="020B0604020202020204" pitchFamily="34" charset="0"/>
                <a:ea typeface="Calibri" panose="020F0502020204030204" pitchFamily="34" charset="0"/>
                <a:cs typeface="Times New Roman" panose="02020603050405020304" pitchFamily="18" charset="0"/>
              </a:rPr>
              <a:t>un tri des victimes en fonction du niveau de gravité de leur état psychopathologique (« faible », « modéré », « élevé », « pathologique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itchFamily="2" charset="2"/>
              <a:buChar char=""/>
            </a:pPr>
            <a:r>
              <a:rPr lang="fr-FR" sz="1800" b="1" dirty="0">
                <a:effectLst/>
                <a:latin typeface="Arial" panose="020B0604020202020204" pitchFamily="34" charset="0"/>
                <a:ea typeface="Calibri" panose="020F0502020204030204" pitchFamily="34" charset="0"/>
                <a:cs typeface="Times New Roman" panose="02020603050405020304" pitchFamily="18" charset="0"/>
              </a:rPr>
              <a:t>Favoriser</a:t>
            </a:r>
            <a:r>
              <a:rPr lang="fr-FR" sz="1800" dirty="0">
                <a:effectLst/>
                <a:latin typeface="Arial" panose="020B0604020202020204" pitchFamily="34" charset="0"/>
                <a:ea typeface="Calibri" panose="020F0502020204030204" pitchFamily="34" charset="0"/>
                <a:cs typeface="Times New Roman" panose="02020603050405020304" pitchFamily="18" charset="0"/>
              </a:rPr>
              <a:t> l’orientation des victimes pour une prise en charge ciblée et personnalisée.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Arial" panose="020B0604020202020204" pitchFamily="34" charset="0"/>
                <a:ea typeface="Calibri" panose="020F0502020204030204" pitchFamily="34" charset="0"/>
                <a:cs typeface="Times New Roman" panose="02020603050405020304" pitchFamily="18" charset="0"/>
              </a:rPr>
              <a:t>Bien entendu, cette décomposition en 4 niveaux de gravité n’a comme légitimité que de permettre une opérationnalisation efficiente de la prise en charge. Sa construction a été déterminée sur la base de l’expérience théorico-clinique des chercheurs et cliniciens du </a:t>
            </a:r>
            <a:r>
              <a:rPr lang="fr-FR" sz="1800" b="1" dirty="0">
                <a:effectLst/>
                <a:latin typeface="Arial" panose="020B0604020202020204" pitchFamily="34" charset="0"/>
                <a:ea typeface="Calibri" panose="020F0502020204030204" pitchFamily="34" charset="0"/>
                <a:cs typeface="Times New Roman" panose="02020603050405020304" pitchFamily="18" charset="0"/>
              </a:rPr>
              <a:t>Centre Pierre Janet et du laboratoire APEMAC UR4360</a:t>
            </a:r>
            <a:r>
              <a:rPr lang="fr-FR" sz="1800" dirty="0">
                <a:effectLst/>
                <a:latin typeface="Arial" panose="020B0604020202020204" pitchFamily="34" charset="0"/>
                <a:ea typeface="Calibri" panose="020F0502020204030204" pitchFamily="34" charset="0"/>
                <a:cs typeface="Times New Roman" panose="02020603050405020304" pitchFamily="18" charset="0"/>
              </a:rPr>
              <a:t>. En d’autres termes, une telle catégorisation s’inscrit fondamentalement dans une perspective de clinique appliquée et de terrain. La logique développementale de cette formation est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i</a:t>
            </a:r>
            <a:r>
              <a:rPr lang="fr-FR" sz="1800" b="1" dirty="0" err="1">
                <a:effectLst/>
                <a:latin typeface="Arial" panose="020B0604020202020204" pitchFamily="34" charset="0"/>
                <a:ea typeface="Calibri" panose="020F0502020204030204" pitchFamily="34" charset="0"/>
                <a:cs typeface="Times New Roman" panose="02020603050405020304" pitchFamily="18" charset="0"/>
              </a:rPr>
              <a:t>mplémentative</a:t>
            </a:r>
            <a:r>
              <a:rPr lang="fr-FR" sz="1800" dirty="0">
                <a:effectLst/>
                <a:latin typeface="Arial" panose="020B0604020202020204" pitchFamily="34" charset="0"/>
                <a:ea typeface="Calibri" panose="020F0502020204030204" pitchFamily="34" charset="0"/>
                <a:cs typeface="Times New Roman" panose="02020603050405020304" pitchFamily="18" charset="0"/>
              </a:rPr>
              <a:t>. Autrement dit, cette formation va donner lieu à une implication sur le terrain, implication qui, sera évaluée et dont les résultats permettront l’amélioration de la politique et la pratique des soins en matière de santé mentale. Nous considérons comme « incident critique » l’ensemble des événements, le plus souvent inattendus, qui viennent perturber l’équilibre normal de la vie du sujet. En fonction de son intensité et des caractéristiques personnelles, familiales, sociales, culturelles et cultuelles du sujet, un tel événement pourra avoir un impact plus ou moins important sur la personne qui en est la victime. Des conséquences pouvant aller d’une réaction de stress, en passant par la détresse et l’anxiété, jusqu’au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psychotraumatisme</a:t>
            </a:r>
            <a:r>
              <a:rPr lang="fr-FR" sz="1800" dirty="0">
                <a:effectLst/>
                <a:latin typeface="Arial" panose="020B0604020202020204" pitchFamily="34" charset="0"/>
                <a:ea typeface="Calibri" panose="020F0502020204030204" pitchFamily="34" charset="0"/>
                <a:cs typeface="Times New Roman" panose="02020603050405020304" pitchFamily="18" charset="0"/>
              </a:rPr>
              <a:t> (ceci quel que soit sa forme).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Arial" panose="020B0604020202020204" pitchFamily="34" charset="0"/>
                <a:ea typeface="Calibri" panose="020F0502020204030204" pitchFamily="34" charset="0"/>
                <a:cs typeface="Times New Roman" panose="02020603050405020304" pitchFamily="18" charset="0"/>
              </a:rPr>
              <a:t>C’est dans un tel contexte que nous avons identifié différents niveaux pathologiques susceptibles de caractériser les victimes. Nous avons nommé ces niveaux « faible », « modéré », « élevé » et « chronicisation pathologique ». Nous allons ici tenter d’expliciter les caractéristiques cliniques et psychopathologiques de ces différents niveaux tout en donnant des pistes générales pour orienter l’intervention.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4314B4BD-5F25-1A40-888C-D1CB08E7E61D}" type="slidenum">
              <a:rPr lang="fr-FR" smtClean="0"/>
              <a:t>9</a:t>
            </a:fld>
            <a:endParaRPr lang="fr-FR"/>
          </a:p>
        </p:txBody>
      </p:sp>
    </p:spTree>
    <p:extLst>
      <p:ext uri="{BB962C8B-B14F-4D97-AF65-F5344CB8AC3E}">
        <p14:creationId xmlns:p14="http://schemas.microsoft.com/office/powerpoint/2010/main" val="11872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Il consiste dans une réaction normale de l’organisme tant sur le plan somatique que psychique à une situation ou un incident critique. On peut considérer que le niveau faible relève d’une activation de l’organisme en termes de physiologie et de psychologie du stress. Ainsi, la personne confrontée à un incident critique dans un tel contexte va s’adapter en mobilisant les ressources psychiques et physiologiques disponibles pour faire face à l’événement. On peut considérer à ce stade qu’il existe un équilibre entre les ressources que peut mobiliser le sujet et les contraintes que lui impose la situation à laquelle il est confronté. Bien que considéré comme non-problématique, ce niveau considéré comme faible sur le plan de ses conséquences psychopathologiques a néanmoins pour effet de solliciter une réaction de l’organisme. C’est pourquoi il ne peut être considéré comme sans conséquences, en particulier si le sujet s’inscrit dans une dynamique chronique, dont chacun sait que les conséquences peuvent conduire à une altération de l’efficacité du système immunitaire.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Ainsi, l’augmentation du rythme cardiaque ou respiratoire, l’augmentation de la température du corps, le niveau de sudation sur le plan physique, ainsi que l’augmentation du niveau de vigilance sur le plan psychologique, sont des critères à prendre en considération afin de proposer aux personnes engagées dans ce processus, des outils pour les aider à gérer ce type de situation. En la matière, il s’agira de</a:t>
            </a:r>
            <a:r>
              <a:rPr lang="fr-FR" sz="1800" b="1" dirty="0">
                <a:effectLst/>
                <a:latin typeface="Arial" panose="020B0604020202020204" pitchFamily="34" charset="0"/>
                <a:ea typeface="Calibri" panose="020F0502020204030204" pitchFamily="34" charset="0"/>
                <a:cs typeface="Times New Roman" panose="02020603050405020304" pitchFamily="18" charset="0"/>
              </a:rPr>
              <a:t> doter les personnes de compétences nouvelles </a:t>
            </a:r>
            <a:r>
              <a:rPr lang="fr-FR" sz="1800" dirty="0">
                <a:effectLst/>
                <a:latin typeface="Arial" panose="020B0604020202020204" pitchFamily="34" charset="0"/>
                <a:ea typeface="Calibri" panose="020F0502020204030204" pitchFamily="34" charset="0"/>
                <a:cs typeface="Times New Roman" panose="02020603050405020304" pitchFamily="18" charset="0"/>
              </a:rPr>
              <a:t>susceptibles de les aider à potentialiser leurs capacités d’adaptation et à réguler leurs émotions. Notons qu’un stress chronique peut avoir des conséquences majeures sur la santé physique et conduire à une situation d’usure mentale et de </a:t>
            </a:r>
            <a:r>
              <a:rPr lang="fr-FR" sz="1800" i="1" dirty="0">
                <a:effectLst/>
                <a:latin typeface="Arial" panose="020B0604020202020204" pitchFamily="34" charset="0"/>
                <a:ea typeface="Calibri" panose="020F0502020204030204" pitchFamily="34" charset="0"/>
                <a:cs typeface="Times New Roman" panose="02020603050405020304" pitchFamily="18" charset="0"/>
              </a:rPr>
              <a:t>burnout</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Philosophie de l’intervention pour le niveau faible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Faire de la psychoéducation sur la physiologie et la psychologie du stress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Donner des outils simples de gestion des émotions et d’activation de l’équilibre du système sympathique/parasympathique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314B4BD-5F25-1A40-888C-D1CB08E7E61D}" type="slidenum">
              <a:rPr lang="fr-FR" smtClean="0"/>
              <a:t>10</a:t>
            </a:fld>
            <a:endParaRPr lang="fr-FR"/>
          </a:p>
        </p:txBody>
      </p:sp>
    </p:spTree>
    <p:extLst>
      <p:ext uri="{BB962C8B-B14F-4D97-AF65-F5344CB8AC3E}">
        <p14:creationId xmlns:p14="http://schemas.microsoft.com/office/powerpoint/2010/main" val="421518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Il consiste dans une réaction normale de l’organisme tant sur le plan somatique que psychique à une situation ou un incident critique. On peut considérer que le niveau faible relève d’une activation de l’organisme en termes de physiologie et de psychologie du stress. Ainsi, la personne confrontée à un incident critique dans un tel contexte va s’adapter en mobilisant les ressources psychiques et physiologiques disponibles pour faire face à l’événement. On peut considérer à ce stade qu’il existe un équilibre entre les ressources que peut mobiliser le sujet et les contraintes que lui impose la situation à laquelle il est confronté. Bien que considéré comme non-problématique, ce niveau considéré comme faible sur le plan de ses conséquences psychopathologiques a néanmoins pour effet de solliciter une réaction de l’organisme. C’est pourquoi il ne peut être considéré comme sans conséquences, en particulier si le sujet s’inscrit dans une dynamique chronique, dont chacun sait que les conséquences peuvent conduire à une altération de l’efficacité du système immunitaire.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Ainsi, l’augmentation du rythme cardiaque ou respiratoire, l’augmentation de la température du corps, le niveau de sudation sur le plan physique, ainsi que l’augmentation du niveau de vigilance sur le plan psychologique, sont des critères à prendre en considération afin de proposer aux personnes engagées dans ce processus, des outils pour les aider à gérer ce type de situation. En la matière, il s’agira de</a:t>
            </a:r>
            <a:r>
              <a:rPr lang="fr-FR" sz="1800" b="1" dirty="0">
                <a:effectLst/>
                <a:latin typeface="Arial" panose="020B0604020202020204" pitchFamily="34" charset="0"/>
                <a:ea typeface="Calibri" panose="020F0502020204030204" pitchFamily="34" charset="0"/>
                <a:cs typeface="Times New Roman" panose="02020603050405020304" pitchFamily="18" charset="0"/>
              </a:rPr>
              <a:t> doter les personnes de compétences nouvelles </a:t>
            </a:r>
            <a:r>
              <a:rPr lang="fr-FR" sz="1800" dirty="0">
                <a:effectLst/>
                <a:latin typeface="Arial" panose="020B0604020202020204" pitchFamily="34" charset="0"/>
                <a:ea typeface="Calibri" panose="020F0502020204030204" pitchFamily="34" charset="0"/>
                <a:cs typeface="Times New Roman" panose="02020603050405020304" pitchFamily="18" charset="0"/>
              </a:rPr>
              <a:t>susceptibles de les aider à potentialiser leurs capacités d’adaptation et à réguler leurs émotions. Notons qu’un stress chronique peut avoir des conséquences majeures sur la santé physique et conduire à une situation d’usure mentale et de </a:t>
            </a:r>
            <a:r>
              <a:rPr lang="fr-FR" sz="1800" i="1" dirty="0">
                <a:effectLst/>
                <a:latin typeface="Arial" panose="020B0604020202020204" pitchFamily="34" charset="0"/>
                <a:ea typeface="Calibri" panose="020F0502020204030204" pitchFamily="34" charset="0"/>
                <a:cs typeface="Times New Roman" panose="02020603050405020304" pitchFamily="18" charset="0"/>
              </a:rPr>
              <a:t>burnout</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Philosophie de l’intervention pour le niveau faible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Faire de la psychoéducation sur la physiologie et la psychologie du stress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Donner des outils simples de gestion des émotions et d’activation de l’équilibre du système sympathique/parasympathique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314B4BD-5F25-1A40-888C-D1CB08E7E61D}" type="slidenum">
              <a:rPr lang="fr-FR" smtClean="0"/>
              <a:t>11</a:t>
            </a:fld>
            <a:endParaRPr lang="fr-FR"/>
          </a:p>
        </p:txBody>
      </p:sp>
    </p:spTree>
    <p:extLst>
      <p:ext uri="{BB962C8B-B14F-4D97-AF65-F5344CB8AC3E}">
        <p14:creationId xmlns:p14="http://schemas.microsoft.com/office/powerpoint/2010/main" val="3037253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Il se caractérise néanmoins par une situation clinique des personnes impliquées qui renvoie à une certaine détresse, à une certaine insécurité et/ou anxiété. Ainsi, ce qui va caractériser ce niveau « modéré » renvoie fondamentalement à un sentiment de peur dans le vécu des moments présents ainsi que dans la projection vers l’avenir. Qu’il s’agisse d’un avenir à très court terme (quelques heures ou quelques jours) à moyen terme (quelques semaines) ou à très long terme (plusieurs années). Les victimes dans ce niveau « modéré » se caractérisent donc par un état anxieux : une crainte permanente qui peut s’exprimer de différentes manières. La victime se sent inquiète, a du mal à se concentrer, peut avoir des peurs irrationnelles de mourir pour elle ou pour son entourage. Sur le plan physique, en plus des caractéristiques liées à la phase de niveau « faible », le sentiment d’oppression dans la poitrine (serrement ou douleur thoracique), ainsi que des maux de ventre peuvent être caractéristiques de cet état. Nous notons qu’une telle situation altère sérieusement la qualité de vie des victimes. Une des caractéristiques de cet état peut également se trouver sous la forme de troubles paniques. On peut considérer les troubles paniques comme des crises d’angoisses aigues, plus ou moins fréquentes et imprévisibles. Elles se manifestent par une intensification sur une période souvent limitée (quelques minutes ou quelques heures) des symptômes préalablement évoqués.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Notons que ces attaques de panique ont pour effet de générer par elles-mêmes de nouvelles craintes : celles de la survenue et de la répétition de ces crises aigues. En effet, les attaques de paniques ont en soi, un impact sur la santé mentale des victimes et génèrent chez elles la crainte de les voir ressurgir à n’importe quel moment, sans pouvoir les contrôler. Dans un tel contexte, il s’agira de </a:t>
            </a:r>
            <a:r>
              <a:rPr lang="fr-FR" sz="1800" b="1" dirty="0">
                <a:effectLst/>
                <a:latin typeface="Arial" panose="020B0604020202020204" pitchFamily="34" charset="0"/>
                <a:ea typeface="Calibri" panose="020F0502020204030204" pitchFamily="34" charset="0"/>
                <a:cs typeface="Times New Roman" panose="02020603050405020304" pitchFamily="18" charset="0"/>
              </a:rPr>
              <a:t>proposer des outils de stabilisation émotionnelle plus technique que dans le premier niveau</a:t>
            </a:r>
            <a:r>
              <a:rPr lang="fr-FR" sz="1800" dirty="0">
                <a:effectLst/>
                <a:latin typeface="Arial" panose="020B0604020202020204" pitchFamily="34" charset="0"/>
                <a:ea typeface="Calibri" panose="020F0502020204030204" pitchFamily="34" charset="0"/>
                <a:cs typeface="Times New Roman" panose="02020603050405020304" pitchFamily="18" charset="0"/>
              </a:rPr>
              <a:t>, permettant d’anticiper la survenue des crises d’angoisse/attaques de panique. Ce sont donc des compétences « d’autosoin » qu’il s’agira de développer chez la victime, afin de lui permettre au mieux de gérer le caractère aigu et spécifique de ses émotions.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Philosophie d’intervention pour le niveau modéré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Psychoéducation de la physiologie et psychologie du stress et des troubles anxieux.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Redonner du contrôle en expérimentant des techniques de stabilisation (technique de gestion du stress, contenant, cohérence cardiaque…)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Proposer lorsque c’est possible des groupes de paroles permettant la ventilation des émotions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314B4BD-5F25-1A40-888C-D1CB08E7E61D}" type="slidenum">
              <a:rPr lang="fr-FR" smtClean="0"/>
              <a:t>13</a:t>
            </a:fld>
            <a:endParaRPr lang="fr-FR"/>
          </a:p>
        </p:txBody>
      </p:sp>
    </p:spTree>
    <p:extLst>
      <p:ext uri="{BB962C8B-B14F-4D97-AF65-F5344CB8AC3E}">
        <p14:creationId xmlns:p14="http://schemas.microsoft.com/office/powerpoint/2010/main" val="383746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Il se caractérise néanmoins par une situation clinique des personnes impliquées qui renvoie à une certaine détresse, à une certaine insécurité et/ou anxiété. Ainsi, ce qui va caractériser ce niveau « modéré » renvoie fondamentalement à un sentiment de peur dans le vécu des moments présents ainsi que dans la projection vers l’avenir. Qu’il s’agisse d’un avenir à très court terme (quelques heures ou quelques jours) à moyen terme (quelques semaines) ou à très long terme (plusieurs années). Les victimes dans ce niveau « modéré » se caractérisent donc par un état anxieux : une crainte permanente qui peut s’exprimer de différentes manières. La victime se sent inquiète, a du mal à se concentrer, peut avoir des peurs irrationnelles de mourir pour elle ou pour son entourage. Sur le plan physique, en plus des caractéristiques liées à la phase de niveau « faible », le sentiment d’oppression dans la poitrine (serrement ou douleur thoracique), ainsi que des maux de ventre peuvent être caractéristiques de cet état. Nous notons qu’une telle situation altère sérieusement la qualité de vie des victimes. Une des caractéristiques de cet état peut également se trouver sous la forme de troubles paniques. On peut considérer les troubles paniques comme des crises d’angoisses aigues, plus ou moins fréquentes et imprévisibles. Elles se manifestent par une intensification sur une période souvent limitée (quelques minutes ou quelques heures) des symptômes préalablement évoqués.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Notons que ces attaques de panique ont pour effet de générer par elles-mêmes de nouvelles craintes : celles de la survenue et de la répétition de ces crises aigues. En effet, les attaques de paniques ont en soi, un impact sur la santé mentale des victimes et génèrent chez elles la crainte de les voir ressurgir à n’importe quel moment, sans pouvoir les contrôler. Dans un tel contexte, il s’agira de </a:t>
            </a:r>
            <a:r>
              <a:rPr lang="fr-FR" sz="1800" b="1" dirty="0">
                <a:effectLst/>
                <a:latin typeface="Arial" panose="020B0604020202020204" pitchFamily="34" charset="0"/>
                <a:ea typeface="Calibri" panose="020F0502020204030204" pitchFamily="34" charset="0"/>
                <a:cs typeface="Times New Roman" panose="02020603050405020304" pitchFamily="18" charset="0"/>
              </a:rPr>
              <a:t>proposer des outils de stabilisation émotionnelle plus technique que dans le premier niveau</a:t>
            </a:r>
            <a:r>
              <a:rPr lang="fr-FR" sz="1800" dirty="0">
                <a:effectLst/>
                <a:latin typeface="Arial" panose="020B0604020202020204" pitchFamily="34" charset="0"/>
                <a:ea typeface="Calibri" panose="020F0502020204030204" pitchFamily="34" charset="0"/>
                <a:cs typeface="Times New Roman" panose="02020603050405020304" pitchFamily="18" charset="0"/>
              </a:rPr>
              <a:t>, permettant d’anticiper la survenue des crises d’angoisse/attaques de panique. Ce sont donc des compétences « d’autosoin » qu’il s’agira de développer chez la victime, afin de lui permettre au mieux de gérer le caractère aigu et spécifique de ses émotions.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Philosophie d’intervention pour le niveau modéré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Psychoéducation de la physiologie et psychologie du stress et des troubles anxieux.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Redonner du contrôle en expérimentant des techniques de stabilisation (technique de gestion du stress, contenant, cohérence cardiaque…)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Proposer lorsque c’est possible des groupes de paroles permettant la ventilation des émotions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314B4BD-5F25-1A40-888C-D1CB08E7E61D}" type="slidenum">
              <a:rPr lang="fr-FR" smtClean="0"/>
              <a:t>14</a:t>
            </a:fld>
            <a:endParaRPr lang="fr-FR"/>
          </a:p>
        </p:txBody>
      </p:sp>
    </p:spTree>
    <p:extLst>
      <p:ext uri="{BB962C8B-B14F-4D97-AF65-F5344CB8AC3E}">
        <p14:creationId xmlns:p14="http://schemas.microsoft.com/office/powerpoint/2010/main" val="2216326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On considère, en effet, que ce niveau s’inscrit dans une configuration spécifique car il exprime l’empreinte de l’incident critique devenu traumatique chez la victime. Il s’agit donc d’un ensemble de symptômes qui se développent en réaction à l’exposition à un ou plusieurs événement(s) traumatique(s). Cet état clinique se caractérise par un ensemble de symptômes spécifiques comme des idées intrusives, involontaires et envahissantes de l’événement traumatique, des rêves répétitifs, le sentiment que l’événement peut se reproduire à n’importe quel moment (induisant ainsi une détresse psychologique intense et prolongée). La victime se trouve dans l’impossibilité depuis l’événement de ressentir une émotion ou un sentiment positif. Ce dernier semble dans certains cas, être dans un état second, coupé de lui-même, de ses sensations et de son environnement (cf. psychopathologies des événements récents). La prise en charge de tels tableaux cliniques nécessite d’accompagner la victime dans le cadre de protocole spécifiques dont l’objectif n’est plus d’uniquement stabiliser les émotions, mais bien de </a:t>
            </a:r>
            <a:r>
              <a:rPr lang="fr-FR" sz="1800" b="1" dirty="0">
                <a:effectLst/>
                <a:latin typeface="Arial" panose="020B0604020202020204" pitchFamily="34" charset="0"/>
                <a:ea typeface="Calibri" panose="020F0502020204030204" pitchFamily="34" charset="0"/>
                <a:cs typeface="Times New Roman" panose="02020603050405020304" pitchFamily="18" charset="0"/>
              </a:rPr>
              <a:t>repérer les conséquences liées à la confrontation d’un événement traumatique</a:t>
            </a:r>
            <a:r>
              <a:rPr lang="fr-FR" sz="1800" dirty="0">
                <a:effectLst/>
                <a:latin typeface="Arial" panose="020B0604020202020204" pitchFamily="34" charset="0"/>
                <a:ea typeface="Calibri" panose="020F0502020204030204" pitchFamily="34" charset="0"/>
                <a:cs typeface="Times New Roman" panose="02020603050405020304" pitchFamily="18" charset="0"/>
              </a:rPr>
              <a:t>. Ainsi, à ce stade, la prise en charge devient fondamentalement </a:t>
            </a:r>
            <a:r>
              <a:rPr lang="fr-FR" sz="1800" b="1" dirty="0">
                <a:effectLst/>
                <a:latin typeface="Arial" panose="020B0604020202020204" pitchFamily="34" charset="0"/>
                <a:ea typeface="Calibri" panose="020F0502020204030204" pitchFamily="34" charset="0"/>
                <a:cs typeface="Times New Roman" panose="02020603050405020304" pitchFamily="18" charset="0"/>
              </a:rPr>
              <a:t>curative</a:t>
            </a:r>
            <a:r>
              <a:rPr lang="fr-FR" sz="1800" dirty="0">
                <a:effectLst/>
                <a:latin typeface="Arial" panose="020B0604020202020204" pitchFamily="34" charset="0"/>
                <a:ea typeface="Calibri" panose="020F0502020204030204" pitchFamily="34" charset="0"/>
                <a:cs typeface="Times New Roman" panose="02020603050405020304" pitchFamily="18" charset="0"/>
              </a:rPr>
              <a:t> et nécessite l’utilisation de </a:t>
            </a:r>
            <a:r>
              <a:rPr lang="fr-FR" sz="1800" b="1" dirty="0">
                <a:effectLst/>
                <a:latin typeface="Arial" panose="020B0604020202020204" pitchFamily="34" charset="0"/>
                <a:ea typeface="Calibri" panose="020F0502020204030204" pitchFamily="34" charset="0"/>
                <a:cs typeface="Times New Roman" panose="02020603050405020304" pitchFamily="18" charset="0"/>
              </a:rPr>
              <a:t>protocoles spécifiques</a:t>
            </a:r>
            <a:r>
              <a:rPr lang="fr-FR" sz="1800" dirty="0">
                <a:effectLst/>
                <a:latin typeface="Arial" panose="020B0604020202020204" pitchFamily="34" charset="0"/>
                <a:ea typeface="Calibri" panose="020F0502020204030204" pitchFamily="34" charset="0"/>
                <a:cs typeface="Times New Roman" panose="02020603050405020304" pitchFamily="18" charset="0"/>
              </a:rPr>
              <a:t> qui seront cette fois hétéro-appliquée.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Philosophie d’intervention pour le niveau élevé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Connaître et appliquer les modalités de prise en charge des niveaux précédents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Utiliser des protocoles de prise en charge individuel capables de réguler des conséquences d’une exposition à des événements aigus.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Utiliser des protocoles de prise en charge groupal capables de réguler des conséquences d’une exposition à des événements aigus.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314B4BD-5F25-1A40-888C-D1CB08E7E61D}" type="slidenum">
              <a:rPr lang="fr-FR" smtClean="0"/>
              <a:t>16</a:t>
            </a:fld>
            <a:endParaRPr lang="fr-FR"/>
          </a:p>
        </p:txBody>
      </p:sp>
    </p:spTree>
    <p:extLst>
      <p:ext uri="{BB962C8B-B14F-4D97-AF65-F5344CB8AC3E}">
        <p14:creationId xmlns:p14="http://schemas.microsoft.com/office/powerpoint/2010/main" val="288060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On considère, en effet, que ce niveau s’inscrit dans une configuration spécifique car il exprime l’empreinte de l’incident critique devenu traumatique chez la victime. Il s’agit donc d’un ensemble de symptômes qui se développent en réaction à l’exposition à un ou plusieurs événement(s) traumatique(s). Cet état clinique se caractérise par un ensemble de symptômes spécifiques comme des idées intrusives, involontaires et envahissantes de l’événement traumatique, des rêves répétitifs, le sentiment que l’événement peut se reproduire à n’importe quel moment (induisant ainsi une détresse psychologique intense et prolongée). La victime se trouve dans l’impossibilité depuis l’événement de ressentir une émotion ou un sentiment positif. Ce dernier semble dans certains cas, être dans un état second, coupé de lui-même, de ses sensations et de son environnement (cf. psychopathologies des événements récents). La prise en charge de tels tableaux cliniques nécessite d’accompagner la victime dans le cadre de protocole spécifiques dont l’objectif n’est plus d’uniquement stabiliser les émotions, mais bien de </a:t>
            </a:r>
            <a:r>
              <a:rPr lang="fr-FR" sz="1800" b="1" dirty="0">
                <a:effectLst/>
                <a:latin typeface="Arial" panose="020B0604020202020204" pitchFamily="34" charset="0"/>
                <a:ea typeface="Calibri" panose="020F0502020204030204" pitchFamily="34" charset="0"/>
                <a:cs typeface="Times New Roman" panose="02020603050405020304" pitchFamily="18" charset="0"/>
              </a:rPr>
              <a:t>repérer les conséquences liées à la confrontation d’un événement traumatique</a:t>
            </a:r>
            <a:r>
              <a:rPr lang="fr-FR" sz="1800" dirty="0">
                <a:effectLst/>
                <a:latin typeface="Arial" panose="020B0604020202020204" pitchFamily="34" charset="0"/>
                <a:ea typeface="Calibri" panose="020F0502020204030204" pitchFamily="34" charset="0"/>
                <a:cs typeface="Times New Roman" panose="02020603050405020304" pitchFamily="18" charset="0"/>
              </a:rPr>
              <a:t>. Ainsi, à ce stade, la prise en charge devient fondamentalement </a:t>
            </a:r>
            <a:r>
              <a:rPr lang="fr-FR" sz="1800" b="1" dirty="0">
                <a:effectLst/>
                <a:latin typeface="Arial" panose="020B0604020202020204" pitchFamily="34" charset="0"/>
                <a:ea typeface="Calibri" panose="020F0502020204030204" pitchFamily="34" charset="0"/>
                <a:cs typeface="Times New Roman" panose="02020603050405020304" pitchFamily="18" charset="0"/>
              </a:rPr>
              <a:t>curative</a:t>
            </a:r>
            <a:r>
              <a:rPr lang="fr-FR" sz="1800" dirty="0">
                <a:effectLst/>
                <a:latin typeface="Arial" panose="020B0604020202020204" pitchFamily="34" charset="0"/>
                <a:ea typeface="Calibri" panose="020F0502020204030204" pitchFamily="34" charset="0"/>
                <a:cs typeface="Times New Roman" panose="02020603050405020304" pitchFamily="18" charset="0"/>
              </a:rPr>
              <a:t> et nécessite l’utilisation de </a:t>
            </a:r>
            <a:r>
              <a:rPr lang="fr-FR" sz="1800" b="1" dirty="0">
                <a:effectLst/>
                <a:latin typeface="Arial" panose="020B0604020202020204" pitchFamily="34" charset="0"/>
                <a:ea typeface="Calibri" panose="020F0502020204030204" pitchFamily="34" charset="0"/>
                <a:cs typeface="Times New Roman" panose="02020603050405020304" pitchFamily="18" charset="0"/>
              </a:rPr>
              <a:t>protocoles spécifiques</a:t>
            </a:r>
            <a:r>
              <a:rPr lang="fr-FR" sz="1800" dirty="0">
                <a:effectLst/>
                <a:latin typeface="Arial" panose="020B0604020202020204" pitchFamily="34" charset="0"/>
                <a:ea typeface="Calibri" panose="020F0502020204030204" pitchFamily="34" charset="0"/>
                <a:cs typeface="Times New Roman" panose="02020603050405020304" pitchFamily="18" charset="0"/>
              </a:rPr>
              <a:t> qui seront cette fois hétéro-appliquée.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0980"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Philosophie d’intervention pour le niveau élevé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Connaître et appliquer les modalités de prise en charge des niveaux précédents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Utiliser des protocoles de prise en charge individuel capables de réguler des conséquences d’une exposition à des événements aigus.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Utiliser des protocoles de prise en charge groupal capables de réguler des conséquences d’une exposition à des événements aigus.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314B4BD-5F25-1A40-888C-D1CB08E7E61D}" type="slidenum">
              <a:rPr lang="fr-FR" smtClean="0"/>
              <a:t>17</a:t>
            </a:fld>
            <a:endParaRPr lang="fr-FR"/>
          </a:p>
        </p:txBody>
      </p:sp>
    </p:spTree>
    <p:extLst>
      <p:ext uri="{BB962C8B-B14F-4D97-AF65-F5344CB8AC3E}">
        <p14:creationId xmlns:p14="http://schemas.microsoft.com/office/powerpoint/2010/main" val="321365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5CE25A5-1426-4331-906B-93EA9AE2BFA9}" type="datetimeFigureOut">
              <a:rPr lang="fr-FR" smtClean="0"/>
              <a:t>30/04/2023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81E17E-B3D6-4C5F-9B99-2C456754D88D}" type="slidenum">
              <a:rPr lang="fr-FR" smtClean="0"/>
              <a:t>‹N°›</a:t>
            </a:fld>
            <a:endParaRPr lang="fr-FR"/>
          </a:p>
        </p:txBody>
      </p:sp>
    </p:spTree>
    <p:extLst>
      <p:ext uri="{BB962C8B-B14F-4D97-AF65-F5344CB8AC3E}">
        <p14:creationId xmlns:p14="http://schemas.microsoft.com/office/powerpoint/2010/main" val="3087818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5CE25A5-1426-4331-906B-93EA9AE2BFA9}" type="datetimeFigureOut">
              <a:rPr lang="fr-FR" smtClean="0"/>
              <a:t>30/04/2023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81E17E-B3D6-4C5F-9B99-2C456754D88D}" type="slidenum">
              <a:rPr lang="fr-FR" smtClean="0"/>
              <a:t>‹N°›</a:t>
            </a:fld>
            <a:endParaRPr lang="fr-FR"/>
          </a:p>
        </p:txBody>
      </p:sp>
    </p:spTree>
    <p:extLst>
      <p:ext uri="{BB962C8B-B14F-4D97-AF65-F5344CB8AC3E}">
        <p14:creationId xmlns:p14="http://schemas.microsoft.com/office/powerpoint/2010/main" val="423263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5CE25A5-1426-4331-906B-93EA9AE2BFA9}" type="datetimeFigureOut">
              <a:rPr lang="fr-FR" smtClean="0"/>
              <a:t>30/04/2023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81E17E-B3D6-4C5F-9B99-2C456754D88D}" type="slidenum">
              <a:rPr lang="fr-FR" smtClean="0"/>
              <a:t>‹N°›</a:t>
            </a:fld>
            <a:endParaRPr lang="fr-FR"/>
          </a:p>
        </p:txBody>
      </p:sp>
    </p:spTree>
    <p:extLst>
      <p:ext uri="{BB962C8B-B14F-4D97-AF65-F5344CB8AC3E}">
        <p14:creationId xmlns:p14="http://schemas.microsoft.com/office/powerpoint/2010/main" val="63539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5CE25A5-1426-4331-906B-93EA9AE2BFA9}" type="datetimeFigureOut">
              <a:rPr lang="fr-FR" smtClean="0"/>
              <a:t>30/04/2023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81E17E-B3D6-4C5F-9B99-2C456754D88D}" type="slidenum">
              <a:rPr lang="fr-FR" smtClean="0"/>
              <a:t>‹N°›</a:t>
            </a:fld>
            <a:endParaRPr lang="fr-FR"/>
          </a:p>
        </p:txBody>
      </p:sp>
    </p:spTree>
    <p:extLst>
      <p:ext uri="{BB962C8B-B14F-4D97-AF65-F5344CB8AC3E}">
        <p14:creationId xmlns:p14="http://schemas.microsoft.com/office/powerpoint/2010/main" val="266833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5CE25A5-1426-4331-906B-93EA9AE2BFA9}" type="datetimeFigureOut">
              <a:rPr lang="fr-FR" smtClean="0"/>
              <a:t>30/04/2023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81E17E-B3D6-4C5F-9B99-2C456754D88D}" type="slidenum">
              <a:rPr lang="fr-FR" smtClean="0"/>
              <a:t>‹N°›</a:t>
            </a:fld>
            <a:endParaRPr lang="fr-FR"/>
          </a:p>
        </p:txBody>
      </p:sp>
    </p:spTree>
    <p:extLst>
      <p:ext uri="{BB962C8B-B14F-4D97-AF65-F5344CB8AC3E}">
        <p14:creationId xmlns:p14="http://schemas.microsoft.com/office/powerpoint/2010/main" val="194147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5CE25A5-1426-4331-906B-93EA9AE2BFA9}" type="datetimeFigureOut">
              <a:rPr lang="fr-FR" smtClean="0"/>
              <a:t>30/04/2023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81E17E-B3D6-4C5F-9B99-2C456754D88D}" type="slidenum">
              <a:rPr lang="fr-FR" smtClean="0"/>
              <a:t>‹N°›</a:t>
            </a:fld>
            <a:endParaRPr lang="fr-FR"/>
          </a:p>
        </p:txBody>
      </p:sp>
    </p:spTree>
    <p:extLst>
      <p:ext uri="{BB962C8B-B14F-4D97-AF65-F5344CB8AC3E}">
        <p14:creationId xmlns:p14="http://schemas.microsoft.com/office/powerpoint/2010/main" val="82171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5CE25A5-1426-4331-906B-93EA9AE2BFA9}" type="datetimeFigureOut">
              <a:rPr lang="fr-FR" smtClean="0"/>
              <a:t>30/04/2023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281E17E-B3D6-4C5F-9B99-2C456754D88D}" type="slidenum">
              <a:rPr lang="fr-FR" smtClean="0"/>
              <a:t>‹N°›</a:t>
            </a:fld>
            <a:endParaRPr lang="fr-FR"/>
          </a:p>
        </p:txBody>
      </p:sp>
    </p:spTree>
    <p:extLst>
      <p:ext uri="{BB962C8B-B14F-4D97-AF65-F5344CB8AC3E}">
        <p14:creationId xmlns:p14="http://schemas.microsoft.com/office/powerpoint/2010/main" val="348671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5CE25A5-1426-4331-906B-93EA9AE2BFA9}" type="datetimeFigureOut">
              <a:rPr lang="fr-FR" smtClean="0"/>
              <a:t>30/04/2023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281E17E-B3D6-4C5F-9B99-2C456754D88D}" type="slidenum">
              <a:rPr lang="fr-FR" smtClean="0"/>
              <a:t>‹N°›</a:t>
            </a:fld>
            <a:endParaRPr lang="fr-FR"/>
          </a:p>
        </p:txBody>
      </p:sp>
    </p:spTree>
    <p:extLst>
      <p:ext uri="{BB962C8B-B14F-4D97-AF65-F5344CB8AC3E}">
        <p14:creationId xmlns:p14="http://schemas.microsoft.com/office/powerpoint/2010/main" val="128371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E25A5-1426-4331-906B-93EA9AE2BFA9}" type="datetimeFigureOut">
              <a:rPr lang="fr-FR" smtClean="0"/>
              <a:t>30/04/2023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281E17E-B3D6-4C5F-9B99-2C456754D88D}" type="slidenum">
              <a:rPr lang="fr-FR" smtClean="0"/>
              <a:t>‹N°›</a:t>
            </a:fld>
            <a:endParaRPr lang="fr-FR"/>
          </a:p>
        </p:txBody>
      </p:sp>
    </p:spTree>
    <p:extLst>
      <p:ext uri="{BB962C8B-B14F-4D97-AF65-F5344CB8AC3E}">
        <p14:creationId xmlns:p14="http://schemas.microsoft.com/office/powerpoint/2010/main" val="185050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5CE25A5-1426-4331-906B-93EA9AE2BFA9}" type="datetimeFigureOut">
              <a:rPr lang="fr-FR" smtClean="0"/>
              <a:t>30/04/2023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81E17E-B3D6-4C5F-9B99-2C456754D88D}" type="slidenum">
              <a:rPr lang="fr-FR" smtClean="0"/>
              <a:t>‹N°›</a:t>
            </a:fld>
            <a:endParaRPr lang="fr-FR"/>
          </a:p>
        </p:txBody>
      </p:sp>
    </p:spTree>
    <p:extLst>
      <p:ext uri="{BB962C8B-B14F-4D97-AF65-F5344CB8AC3E}">
        <p14:creationId xmlns:p14="http://schemas.microsoft.com/office/powerpoint/2010/main" val="217271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5CE25A5-1426-4331-906B-93EA9AE2BFA9}" type="datetimeFigureOut">
              <a:rPr lang="fr-FR" smtClean="0"/>
              <a:t>30/04/2023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81E17E-B3D6-4C5F-9B99-2C456754D88D}" type="slidenum">
              <a:rPr lang="fr-FR" smtClean="0"/>
              <a:t>‹N°›</a:t>
            </a:fld>
            <a:endParaRPr lang="fr-FR"/>
          </a:p>
        </p:txBody>
      </p:sp>
    </p:spTree>
    <p:extLst>
      <p:ext uri="{BB962C8B-B14F-4D97-AF65-F5344CB8AC3E}">
        <p14:creationId xmlns:p14="http://schemas.microsoft.com/office/powerpoint/2010/main" val="74308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E25A5-1426-4331-906B-93EA9AE2BFA9}" type="datetimeFigureOut">
              <a:rPr lang="fr-FR" smtClean="0"/>
              <a:t>30/04/2023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1E17E-B3D6-4C5F-9B99-2C456754D88D}" type="slidenum">
              <a:rPr lang="fr-FR" smtClean="0"/>
              <a:t>‹N°›</a:t>
            </a:fld>
            <a:endParaRPr lang="fr-FR"/>
          </a:p>
        </p:txBody>
      </p:sp>
    </p:spTree>
    <p:extLst>
      <p:ext uri="{BB962C8B-B14F-4D97-AF65-F5344CB8AC3E}">
        <p14:creationId xmlns:p14="http://schemas.microsoft.com/office/powerpoint/2010/main" val="22389811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g"/><Relationship Id="rId7" Type="http://schemas.openxmlformats.org/officeDocument/2006/relationships/diagramColors" Target="../diagrams/colors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81893DC-FD61-FEEF-ADA6-68F7C48A5BF9}"/>
              </a:ext>
            </a:extLst>
          </p:cNvPr>
          <p:cNvPicPr>
            <a:picLocks noChangeAspect="1"/>
          </p:cNvPicPr>
          <p:nvPr/>
        </p:nvPicPr>
        <p:blipFill>
          <a:blip r:embed="rId3"/>
          <a:stretch>
            <a:fillRect/>
          </a:stretch>
        </p:blipFill>
        <p:spPr>
          <a:xfrm>
            <a:off x="61912" y="233834"/>
            <a:ext cx="12130088" cy="6390331"/>
          </a:xfrm>
          <a:prstGeom prst="rect">
            <a:avLst/>
          </a:prstGeom>
        </p:spPr>
      </p:pic>
      <p:sp>
        <p:nvSpPr>
          <p:cNvPr id="3" name="ZoneTexte 2">
            <a:extLst>
              <a:ext uri="{FF2B5EF4-FFF2-40B4-BE49-F238E27FC236}">
                <a16:creationId xmlns:a16="http://schemas.microsoft.com/office/drawing/2014/main" id="{2A6FB607-E0BB-56A1-2B57-79B420DA2B45}"/>
              </a:ext>
            </a:extLst>
          </p:cNvPr>
          <p:cNvSpPr txBox="1"/>
          <p:nvPr/>
        </p:nvSpPr>
        <p:spPr>
          <a:xfrm>
            <a:off x="3200399" y="3540369"/>
            <a:ext cx="5826369" cy="830997"/>
          </a:xfrm>
          <a:prstGeom prst="rect">
            <a:avLst/>
          </a:prstGeom>
          <a:noFill/>
        </p:spPr>
        <p:txBody>
          <a:bodyPr wrap="square" rtlCol="0">
            <a:spAutoFit/>
          </a:bodyPr>
          <a:lstStyle/>
          <a:p>
            <a:pPr algn="ctr"/>
            <a:r>
              <a:rPr lang="fr-FR" sz="2400" dirty="0">
                <a:solidFill>
                  <a:srgbClr val="FFFF00"/>
                </a:solidFill>
              </a:rPr>
              <a:t>DU Psychotraumatisme</a:t>
            </a:r>
          </a:p>
          <a:p>
            <a:pPr algn="ctr"/>
            <a:r>
              <a:rPr lang="fr-FR" sz="2400" dirty="0">
                <a:solidFill>
                  <a:srgbClr val="FFFF00"/>
                </a:solidFill>
              </a:rPr>
              <a:t>UE8 – EC3</a:t>
            </a:r>
          </a:p>
        </p:txBody>
      </p:sp>
    </p:spTree>
    <p:extLst>
      <p:ext uri="{BB962C8B-B14F-4D97-AF65-F5344CB8AC3E}">
        <p14:creationId xmlns:p14="http://schemas.microsoft.com/office/powerpoint/2010/main" val="268628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812FBE-16B7-47ED-B20B-6ED3A13E5FEA}"/>
              </a:ext>
            </a:extLst>
          </p:cNvPr>
          <p:cNvSpPr/>
          <p:nvPr/>
        </p:nvSpPr>
        <p:spPr>
          <a:xfrm>
            <a:off x="0" y="0"/>
            <a:ext cx="12192000" cy="6127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Le niveau faible</a:t>
            </a:r>
          </a:p>
        </p:txBody>
      </p:sp>
      <p:sp>
        <p:nvSpPr>
          <p:cNvPr id="8" name="Espace réservé du contenu 7">
            <a:extLst>
              <a:ext uri="{FF2B5EF4-FFF2-40B4-BE49-F238E27FC236}">
                <a16:creationId xmlns:a16="http://schemas.microsoft.com/office/drawing/2014/main" id="{13A7A3B5-78C2-EC1A-FF76-3F42DD6144B1}"/>
              </a:ext>
            </a:extLst>
          </p:cNvPr>
          <p:cNvSpPr>
            <a:spLocks noGrp="1"/>
          </p:cNvSpPr>
          <p:nvPr>
            <p:ph idx="1"/>
          </p:nvPr>
        </p:nvSpPr>
        <p:spPr>
          <a:xfrm>
            <a:off x="713196" y="1866072"/>
            <a:ext cx="11073992" cy="4318795"/>
          </a:xfrm>
        </p:spPr>
        <p:txBody>
          <a:bodyPr>
            <a:normAutofit/>
          </a:bodyPr>
          <a:lstStyle/>
          <a:p>
            <a:pPr algn="just"/>
            <a:r>
              <a:rPr lang="fr-FR" b="1" dirty="0">
                <a:solidFill>
                  <a:srgbClr val="FF0000"/>
                </a:solidFill>
                <a:cs typeface="Times New Roman" panose="02020603050405020304" pitchFamily="18" charset="0"/>
              </a:rPr>
              <a:t>Le niveau « faible » </a:t>
            </a:r>
            <a:r>
              <a:rPr lang="fr-FR" dirty="0">
                <a:cs typeface="Times New Roman" panose="02020603050405020304" pitchFamily="18" charset="0"/>
              </a:rPr>
              <a:t>est considéré dans ce modèle comme le niveau le moins pathologique</a:t>
            </a:r>
          </a:p>
          <a:p>
            <a:pPr lvl="1" algn="just"/>
            <a:r>
              <a:rPr lang="fr-FR" sz="2800" dirty="0">
                <a:cs typeface="Times New Roman" panose="02020603050405020304" pitchFamily="18" charset="0"/>
              </a:rPr>
              <a:t>Réaction normal à un incident critique</a:t>
            </a:r>
          </a:p>
          <a:p>
            <a:pPr lvl="1" algn="just"/>
            <a:r>
              <a:rPr lang="fr-FR" sz="2800" dirty="0">
                <a:cs typeface="Times New Roman" panose="02020603050405020304" pitchFamily="18" charset="0"/>
              </a:rPr>
              <a:t>Activation de l’organisme </a:t>
            </a:r>
            <a:r>
              <a:rPr lang="fr-FR" sz="2800" dirty="0">
                <a:cs typeface="Times New Roman" panose="02020603050405020304" pitchFamily="18" charset="0"/>
                <a:sym typeface="Wingdings" pitchFamily="2" charset="2"/>
              </a:rPr>
              <a:t> physiologique et psychologique</a:t>
            </a:r>
          </a:p>
          <a:p>
            <a:pPr lvl="1" algn="just"/>
            <a:r>
              <a:rPr lang="fr-FR" sz="2800" dirty="0">
                <a:cs typeface="Times New Roman" panose="02020603050405020304" pitchFamily="18" charset="0"/>
              </a:rPr>
              <a:t>On peut considérer à ce stade qu’il existe un équilibre entre les ressources que peut mobiliser le sujet et les contraintes que lui impose la situation à laquelle il est confronté. </a:t>
            </a:r>
          </a:p>
          <a:p>
            <a:pPr marL="457200" lvl="1" indent="0">
              <a:buNone/>
            </a:pPr>
            <a:endParaRPr lang="fr-FR" dirty="0"/>
          </a:p>
        </p:txBody>
      </p:sp>
    </p:spTree>
    <p:extLst>
      <p:ext uri="{BB962C8B-B14F-4D97-AF65-F5344CB8AC3E}">
        <p14:creationId xmlns:p14="http://schemas.microsoft.com/office/powerpoint/2010/main" val="2536664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812FBE-16B7-47ED-B20B-6ED3A13E5FEA}"/>
              </a:ext>
            </a:extLst>
          </p:cNvPr>
          <p:cNvSpPr/>
          <p:nvPr/>
        </p:nvSpPr>
        <p:spPr>
          <a:xfrm>
            <a:off x="0" y="0"/>
            <a:ext cx="12192000" cy="6127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Le niveau faible</a:t>
            </a:r>
          </a:p>
        </p:txBody>
      </p:sp>
      <p:sp>
        <p:nvSpPr>
          <p:cNvPr id="8" name="Espace réservé du contenu 7">
            <a:extLst>
              <a:ext uri="{FF2B5EF4-FFF2-40B4-BE49-F238E27FC236}">
                <a16:creationId xmlns:a16="http://schemas.microsoft.com/office/drawing/2014/main" id="{13A7A3B5-78C2-EC1A-FF76-3F42DD6144B1}"/>
              </a:ext>
            </a:extLst>
          </p:cNvPr>
          <p:cNvSpPr>
            <a:spLocks noGrp="1"/>
          </p:cNvSpPr>
          <p:nvPr>
            <p:ph idx="1"/>
          </p:nvPr>
        </p:nvSpPr>
        <p:spPr>
          <a:xfrm>
            <a:off x="798921" y="1253330"/>
            <a:ext cx="11073992" cy="5218907"/>
          </a:xfrm>
        </p:spPr>
        <p:txBody>
          <a:bodyPr>
            <a:normAutofit/>
          </a:bodyPr>
          <a:lstStyle/>
          <a:p>
            <a:pPr algn="just"/>
            <a:r>
              <a:rPr lang="fr-FR" b="1" dirty="0">
                <a:solidFill>
                  <a:srgbClr val="FF0000"/>
                </a:solidFill>
                <a:cs typeface="Times New Roman" panose="02020603050405020304" pitchFamily="18" charset="0"/>
              </a:rPr>
              <a:t>Le niveau « faible » </a:t>
            </a:r>
            <a:r>
              <a:rPr lang="fr-FR" dirty="0">
                <a:cs typeface="Times New Roman" panose="02020603050405020304" pitchFamily="18" charset="0"/>
              </a:rPr>
              <a:t>est considéré dans ce modèle comme le niveau le moins pathologique</a:t>
            </a:r>
          </a:p>
          <a:p>
            <a:pPr lvl="1" algn="just"/>
            <a:r>
              <a:rPr lang="fr-FR" sz="2800" dirty="0">
                <a:effectLst/>
                <a:ea typeface="Calibri" panose="020F0502020204030204" pitchFamily="34" charset="0"/>
                <a:cs typeface="Times New Roman" panose="02020603050405020304" pitchFamily="18" charset="0"/>
              </a:rPr>
              <a:t>Philosophie de l’intervention pour le niveau faible : </a:t>
            </a:r>
            <a:endParaRPr lang="fr-FR" sz="2800" dirty="0">
              <a:ea typeface="Calibri" panose="020F0502020204030204" pitchFamily="34" charset="0"/>
              <a:cs typeface="Times New Roman" panose="02020603050405020304" pitchFamily="18" charset="0"/>
            </a:endParaRPr>
          </a:p>
          <a:p>
            <a:pPr lvl="2" algn="just"/>
            <a:r>
              <a:rPr lang="fr-FR" sz="2800" dirty="0">
                <a:effectLst/>
                <a:ea typeface="Calibri" panose="020F0502020204030204" pitchFamily="34" charset="0"/>
                <a:cs typeface="Times New Roman" panose="02020603050405020304" pitchFamily="18" charset="0"/>
              </a:rPr>
              <a:t>Faire de la psychoéducation sur la physiologie et la psychologie du stress</a:t>
            </a:r>
            <a:endParaRPr lang="fr-FR" sz="2800" dirty="0">
              <a:ea typeface="Calibri" panose="020F0502020204030204" pitchFamily="34" charset="0"/>
              <a:cs typeface="Times New Roman" panose="02020603050405020304" pitchFamily="18" charset="0"/>
            </a:endParaRPr>
          </a:p>
          <a:p>
            <a:pPr lvl="2" algn="just"/>
            <a:r>
              <a:rPr lang="fr-FR" sz="2800" dirty="0">
                <a:effectLst/>
                <a:ea typeface="Calibri" panose="020F0502020204030204" pitchFamily="34" charset="0"/>
                <a:cs typeface="Times New Roman" panose="02020603050405020304" pitchFamily="18" charset="0"/>
              </a:rPr>
              <a:t>Donner des outils simples de gestion des émotions et d’activation de l’équilibre du système sympathique/parasympathique</a:t>
            </a:r>
          </a:p>
          <a:p>
            <a:pPr lvl="1"/>
            <a:endParaRPr lang="fr-FR" dirty="0"/>
          </a:p>
        </p:txBody>
      </p:sp>
    </p:spTree>
    <p:extLst>
      <p:ext uri="{BB962C8B-B14F-4D97-AF65-F5344CB8AC3E}">
        <p14:creationId xmlns:p14="http://schemas.microsoft.com/office/powerpoint/2010/main" val="1739853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1A5F1C6-3583-8240-ACB8-96C6386EFA3F}"/>
              </a:ext>
            </a:extLst>
          </p:cNvPr>
          <p:cNvSpPr txBox="1"/>
          <p:nvPr/>
        </p:nvSpPr>
        <p:spPr>
          <a:xfrm>
            <a:off x="1990853" y="1074930"/>
            <a:ext cx="1284529" cy="561436"/>
          </a:xfrm>
          <a:prstGeom prst="rect">
            <a:avLst/>
          </a:prstGeom>
          <a:solidFill>
            <a:schemeClr val="accent6">
              <a:lumMod val="60000"/>
              <a:lumOff val="4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524" dirty="0"/>
              <a:t>Niveau de gravité faible</a:t>
            </a:r>
          </a:p>
        </p:txBody>
      </p:sp>
      <p:sp>
        <p:nvSpPr>
          <p:cNvPr id="7" name="ZoneTexte 6">
            <a:extLst>
              <a:ext uri="{FF2B5EF4-FFF2-40B4-BE49-F238E27FC236}">
                <a16:creationId xmlns:a16="http://schemas.microsoft.com/office/drawing/2014/main" id="{D47BD28D-3855-3377-C188-23D98925444F}"/>
              </a:ext>
            </a:extLst>
          </p:cNvPr>
          <p:cNvSpPr txBox="1"/>
          <p:nvPr/>
        </p:nvSpPr>
        <p:spPr>
          <a:xfrm>
            <a:off x="1876117" y="1973806"/>
            <a:ext cx="1566326" cy="561436"/>
          </a:xfrm>
          <a:prstGeom prst="rect">
            <a:avLst/>
          </a:prstGeom>
          <a:solidFill>
            <a:srgbClr val="FFFF00"/>
          </a:solidFill>
          <a:ln>
            <a:solidFill>
              <a:schemeClr val="tx1"/>
            </a:solidFill>
          </a:ln>
        </p:spPr>
        <p:txBody>
          <a:bodyPr wrap="none" rtlCol="0">
            <a:spAutoFit/>
          </a:bodyPr>
          <a:lstStyle/>
          <a:p>
            <a:pPr algn="ctr"/>
            <a:r>
              <a:rPr lang="fr-FR" sz="1524" dirty="0"/>
              <a:t>Niveau de gravité</a:t>
            </a:r>
          </a:p>
          <a:p>
            <a:pPr algn="ctr"/>
            <a:r>
              <a:rPr lang="fr-FR" sz="1524" dirty="0"/>
              <a:t>modéré</a:t>
            </a:r>
            <a:endParaRPr lang="fr-FR" sz="2032" dirty="0"/>
          </a:p>
        </p:txBody>
      </p:sp>
      <p:sp>
        <p:nvSpPr>
          <p:cNvPr id="8" name="ZoneTexte 7">
            <a:extLst>
              <a:ext uri="{FF2B5EF4-FFF2-40B4-BE49-F238E27FC236}">
                <a16:creationId xmlns:a16="http://schemas.microsoft.com/office/drawing/2014/main" id="{0B41454C-E1E1-6AEE-7864-614F94EEEFF5}"/>
              </a:ext>
            </a:extLst>
          </p:cNvPr>
          <p:cNvSpPr txBox="1"/>
          <p:nvPr/>
        </p:nvSpPr>
        <p:spPr>
          <a:xfrm>
            <a:off x="1876117" y="3559690"/>
            <a:ext cx="1566326" cy="561436"/>
          </a:xfrm>
          <a:prstGeom prst="rect">
            <a:avLst/>
          </a:prstGeom>
          <a:solidFill>
            <a:schemeClr val="accent2">
              <a:lumMod val="60000"/>
              <a:lumOff val="40000"/>
            </a:schemeClr>
          </a:solidFill>
          <a:ln>
            <a:solidFill>
              <a:schemeClr val="tx1"/>
            </a:solidFill>
          </a:ln>
        </p:spPr>
        <p:txBody>
          <a:bodyPr wrap="none" rtlCol="0">
            <a:spAutoFit/>
          </a:bodyPr>
          <a:lstStyle/>
          <a:p>
            <a:pPr algn="ctr"/>
            <a:r>
              <a:rPr lang="fr-FR" sz="1524" dirty="0"/>
              <a:t>Niveau de gravité</a:t>
            </a:r>
          </a:p>
          <a:p>
            <a:pPr algn="ctr"/>
            <a:r>
              <a:rPr lang="fr-FR" sz="1524" dirty="0"/>
              <a:t>Elevé</a:t>
            </a:r>
          </a:p>
        </p:txBody>
      </p:sp>
      <p:sp>
        <p:nvSpPr>
          <p:cNvPr id="9" name="ZoneTexte 8">
            <a:extLst>
              <a:ext uri="{FF2B5EF4-FFF2-40B4-BE49-F238E27FC236}">
                <a16:creationId xmlns:a16="http://schemas.microsoft.com/office/drawing/2014/main" id="{4E1A24B6-D94D-B86E-BFC8-5743F91CDF5B}"/>
              </a:ext>
            </a:extLst>
          </p:cNvPr>
          <p:cNvSpPr txBox="1"/>
          <p:nvPr/>
        </p:nvSpPr>
        <p:spPr>
          <a:xfrm>
            <a:off x="1479576" y="5246160"/>
            <a:ext cx="2415726" cy="561436"/>
          </a:xfrm>
          <a:prstGeom prst="rect">
            <a:avLst/>
          </a:prstGeom>
          <a:solidFill>
            <a:srgbClr val="FF0000"/>
          </a:solidFill>
          <a:ln>
            <a:solidFill>
              <a:schemeClr val="tx1"/>
            </a:solidFill>
          </a:ln>
        </p:spPr>
        <p:txBody>
          <a:bodyPr wrap="none" rtlCol="0">
            <a:spAutoFit/>
          </a:bodyPr>
          <a:lstStyle/>
          <a:p>
            <a:pPr algn="ctr"/>
            <a:r>
              <a:rPr lang="fr-FR" sz="1524" dirty="0"/>
              <a:t>Niveau de gravité</a:t>
            </a:r>
          </a:p>
          <a:p>
            <a:pPr algn="ctr"/>
            <a:r>
              <a:rPr lang="fr-FR" sz="1524" dirty="0"/>
              <a:t>Chronicisation pathologique</a:t>
            </a:r>
          </a:p>
        </p:txBody>
      </p:sp>
      <p:sp>
        <p:nvSpPr>
          <p:cNvPr id="18" name="ZoneTexte 17">
            <a:extLst>
              <a:ext uri="{FF2B5EF4-FFF2-40B4-BE49-F238E27FC236}">
                <a16:creationId xmlns:a16="http://schemas.microsoft.com/office/drawing/2014/main" id="{C132D3A4-CC95-6AEB-55C4-01DA34FA8C7D}"/>
              </a:ext>
            </a:extLst>
          </p:cNvPr>
          <p:cNvSpPr txBox="1"/>
          <p:nvPr/>
        </p:nvSpPr>
        <p:spPr>
          <a:xfrm>
            <a:off x="5785510" y="1154923"/>
            <a:ext cx="1612749" cy="401328"/>
          </a:xfrm>
          <a:prstGeom prst="rect">
            <a:avLst/>
          </a:prstGeom>
          <a:solidFill>
            <a:schemeClr val="accent6">
              <a:lumMod val="60000"/>
              <a:lumOff val="40000"/>
            </a:schemeClr>
          </a:solidFill>
          <a:ln>
            <a:solidFill>
              <a:schemeClr val="tx1"/>
            </a:solidFill>
          </a:ln>
        </p:spPr>
        <p:txBody>
          <a:bodyPr wrap="none" rtlCol="0">
            <a:spAutoFit/>
          </a:bodyPr>
          <a:lstStyle/>
          <a:p>
            <a:pPr algn="ctr"/>
            <a:r>
              <a:rPr lang="fr-FR" sz="2008" dirty="0"/>
              <a:t>Stress normal</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02D979EB-7718-FAF6-92DF-E478162C35DC}"/>
                  </a:ext>
                </a:extLst>
              </p:cNvPr>
              <p:cNvSpPr txBox="1"/>
              <p:nvPr/>
            </p:nvSpPr>
            <p:spPr>
              <a:xfrm>
                <a:off x="8922263" y="981486"/>
                <a:ext cx="2990896" cy="734124"/>
              </a:xfrm>
              <a:prstGeom prst="ellipse">
                <a:avLst/>
              </a:prstGeom>
              <a:solidFill>
                <a:schemeClr val="accent6">
                  <a:lumMod val="60000"/>
                  <a:lumOff val="40000"/>
                </a:schemeClr>
              </a:solidFill>
              <a:ln>
                <a:solidFill>
                  <a:schemeClr val="tx1"/>
                </a:solidFill>
              </a:ln>
            </p:spPr>
            <p:txBody>
              <a:bodyPr wrap="square" rtlCol="0">
                <a:spAutoFit/>
              </a:bodyPr>
              <a:lstStyle/>
              <a:p>
                <a:pPr algn="ctr"/>
                <a14:m>
                  <m:oMath xmlns:m="http://schemas.openxmlformats.org/officeDocument/2006/math">
                    <m:r>
                      <a:rPr lang="fr-FR" sz="931" i="1">
                        <a:latin typeface="Cambria Math" panose="02040503050406030204" pitchFamily="18" charset="0"/>
                        <a:ea typeface="Cambria Math" panose="02040503050406030204" pitchFamily="18" charset="0"/>
                      </a:rPr>
                      <m:t>↗</m:t>
                    </m:r>
                  </m:oMath>
                </a14:m>
                <a:r>
                  <a:rPr lang="fr-FR" sz="931" i="1" dirty="0"/>
                  <a:t> Rythmes cardiaque et respiratoire </a:t>
                </a:r>
              </a:p>
              <a:p>
                <a:pPr algn="ctr"/>
                <a14:m>
                  <m:oMath xmlns:m="http://schemas.openxmlformats.org/officeDocument/2006/math">
                    <m:r>
                      <a:rPr lang="fr-FR" sz="931" i="1">
                        <a:latin typeface="Cambria Math" panose="02040503050406030204" pitchFamily="18" charset="0"/>
                        <a:ea typeface="Cambria Math" panose="02040503050406030204" pitchFamily="18" charset="0"/>
                      </a:rPr>
                      <m:t>↗ </m:t>
                    </m:r>
                  </m:oMath>
                </a14:m>
                <a:r>
                  <a:rPr lang="fr-FR" sz="931" i="1" dirty="0"/>
                  <a:t>Température </a:t>
                </a:r>
              </a:p>
              <a:p>
                <a:pPr algn="ctr"/>
                <a14:m>
                  <m:oMath xmlns:m="http://schemas.openxmlformats.org/officeDocument/2006/math">
                    <m:r>
                      <a:rPr lang="fr-FR" sz="931" i="1">
                        <a:latin typeface="Cambria Math" panose="02040503050406030204" pitchFamily="18" charset="0"/>
                        <a:ea typeface="Cambria Math" panose="02040503050406030204" pitchFamily="18" charset="0"/>
                      </a:rPr>
                      <m:t>↗</m:t>
                    </m:r>
                  </m:oMath>
                </a14:m>
                <a:r>
                  <a:rPr lang="fr-FR" sz="931" i="1" dirty="0"/>
                  <a:t> vigilance</a:t>
                </a:r>
              </a:p>
            </p:txBody>
          </p:sp>
        </mc:Choice>
        <mc:Fallback xmlns="">
          <p:sp>
            <p:nvSpPr>
              <p:cNvPr id="22" name="ZoneTexte 21">
                <a:extLst>
                  <a:ext uri="{FF2B5EF4-FFF2-40B4-BE49-F238E27FC236}">
                    <a16:creationId xmlns:a16="http://schemas.microsoft.com/office/drawing/2014/main" id="{02D979EB-7718-FAF6-92DF-E478162C35DC}"/>
                  </a:ext>
                </a:extLst>
              </p:cNvPr>
              <p:cNvSpPr txBox="1">
                <a:spLocks noRot="1" noChangeAspect="1" noMove="1" noResize="1" noEditPoints="1" noAdjustHandles="1" noChangeArrowheads="1" noChangeShapeType="1" noTextEdit="1"/>
              </p:cNvSpPr>
              <p:nvPr/>
            </p:nvSpPr>
            <p:spPr>
              <a:xfrm>
                <a:off x="8922263" y="981486"/>
                <a:ext cx="2990896" cy="734124"/>
              </a:xfrm>
              <a:prstGeom prst="ellipse">
                <a:avLst/>
              </a:prstGeom>
              <a:blipFill>
                <a:blip r:embed="rId2"/>
                <a:stretch>
                  <a:fillRect/>
                </a:stretch>
              </a:blipFill>
              <a:ln>
                <a:solidFill>
                  <a:schemeClr val="tx1"/>
                </a:solidFill>
              </a:ln>
            </p:spPr>
            <p:txBody>
              <a:bodyPr/>
              <a:lstStyle/>
              <a:p>
                <a:r>
                  <a:rPr lang="fr-FR">
                    <a:noFill/>
                  </a:rPr>
                  <a:t> </a:t>
                </a:r>
              </a:p>
            </p:txBody>
          </p:sp>
        </mc:Fallback>
      </mc:AlternateContent>
      <p:cxnSp>
        <p:nvCxnSpPr>
          <p:cNvPr id="33" name="Connecteur droit avec flèche 32">
            <a:extLst>
              <a:ext uri="{FF2B5EF4-FFF2-40B4-BE49-F238E27FC236}">
                <a16:creationId xmlns:a16="http://schemas.microsoft.com/office/drawing/2014/main" id="{8C6BE90B-B385-FAF5-FB16-00257CECDAE3}"/>
              </a:ext>
            </a:extLst>
          </p:cNvPr>
          <p:cNvCxnSpPr>
            <a:cxnSpLocks/>
            <a:stCxn id="4" idx="3"/>
            <a:endCxn id="18" idx="1"/>
          </p:cNvCxnSpPr>
          <p:nvPr/>
        </p:nvCxnSpPr>
        <p:spPr>
          <a:xfrm flipV="1">
            <a:off x="3275382" y="1355587"/>
            <a:ext cx="2510128" cy="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a:extLst>
              <a:ext uri="{FF2B5EF4-FFF2-40B4-BE49-F238E27FC236}">
                <a16:creationId xmlns:a16="http://schemas.microsoft.com/office/drawing/2014/main" id="{1881BF43-E121-440C-A710-78C20172EEE4}"/>
              </a:ext>
            </a:extLst>
          </p:cNvPr>
          <p:cNvCxnSpPr>
            <a:cxnSpLocks/>
            <a:stCxn id="18" idx="3"/>
            <a:endCxn id="22" idx="2"/>
          </p:cNvCxnSpPr>
          <p:nvPr/>
        </p:nvCxnSpPr>
        <p:spPr>
          <a:xfrm flipV="1">
            <a:off x="7398259" y="1348548"/>
            <a:ext cx="1524004" cy="70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E0E68092-4621-23D6-2CBA-1A55BCD85AFA}"/>
              </a:ext>
            </a:extLst>
          </p:cNvPr>
          <p:cNvCxnSpPr/>
          <p:nvPr/>
        </p:nvCxnSpPr>
        <p:spPr>
          <a:xfrm flipH="1">
            <a:off x="1316586" y="1143315"/>
            <a:ext cx="37118" cy="47805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862D0821-CCC1-16B7-FAB3-B77EB6DAACE5}"/>
              </a:ext>
            </a:extLst>
          </p:cNvPr>
          <p:cNvSpPr txBox="1"/>
          <p:nvPr/>
        </p:nvSpPr>
        <p:spPr>
          <a:xfrm>
            <a:off x="1249015" y="777775"/>
            <a:ext cx="243978" cy="326884"/>
          </a:xfrm>
          <a:prstGeom prst="rect">
            <a:avLst/>
          </a:prstGeom>
          <a:noFill/>
        </p:spPr>
        <p:txBody>
          <a:bodyPr wrap="none" rtlCol="0">
            <a:spAutoFit/>
          </a:bodyPr>
          <a:lstStyle/>
          <a:p>
            <a:r>
              <a:rPr lang="fr-FR" sz="1524" dirty="0"/>
              <a:t>-</a:t>
            </a:r>
          </a:p>
        </p:txBody>
      </p:sp>
      <p:sp>
        <p:nvSpPr>
          <p:cNvPr id="27" name="ZoneTexte 26">
            <a:extLst>
              <a:ext uri="{FF2B5EF4-FFF2-40B4-BE49-F238E27FC236}">
                <a16:creationId xmlns:a16="http://schemas.microsoft.com/office/drawing/2014/main" id="{FDEDC686-5C1F-1B20-59C9-E7269B3A8CAC}"/>
              </a:ext>
            </a:extLst>
          </p:cNvPr>
          <p:cNvSpPr txBox="1"/>
          <p:nvPr/>
        </p:nvSpPr>
        <p:spPr>
          <a:xfrm>
            <a:off x="1189551" y="5976719"/>
            <a:ext cx="282450" cy="326884"/>
          </a:xfrm>
          <a:prstGeom prst="rect">
            <a:avLst/>
          </a:prstGeom>
          <a:noFill/>
        </p:spPr>
        <p:txBody>
          <a:bodyPr wrap="none" rtlCol="0">
            <a:spAutoFit/>
          </a:bodyPr>
          <a:lstStyle/>
          <a:p>
            <a:r>
              <a:rPr lang="fr-FR" sz="1524" dirty="0"/>
              <a:t>+</a:t>
            </a:r>
          </a:p>
        </p:txBody>
      </p:sp>
      <p:sp>
        <p:nvSpPr>
          <p:cNvPr id="28" name="ZoneTexte 27">
            <a:extLst>
              <a:ext uri="{FF2B5EF4-FFF2-40B4-BE49-F238E27FC236}">
                <a16:creationId xmlns:a16="http://schemas.microsoft.com/office/drawing/2014/main" id="{771A7B0E-49AC-FBDF-1D5C-79D33808C13D}"/>
              </a:ext>
            </a:extLst>
          </p:cNvPr>
          <p:cNvSpPr txBox="1"/>
          <p:nvPr/>
        </p:nvSpPr>
        <p:spPr>
          <a:xfrm rot="16200000">
            <a:off x="291937" y="3368785"/>
            <a:ext cx="1651286" cy="326884"/>
          </a:xfrm>
          <a:prstGeom prst="rect">
            <a:avLst/>
          </a:prstGeom>
          <a:noFill/>
        </p:spPr>
        <p:txBody>
          <a:bodyPr wrap="none" rtlCol="0">
            <a:spAutoFit/>
          </a:bodyPr>
          <a:lstStyle/>
          <a:p>
            <a:r>
              <a:rPr lang="fr-FR" sz="1524" dirty="0"/>
              <a:t>Niveaux de gravité</a:t>
            </a:r>
          </a:p>
        </p:txBody>
      </p:sp>
      <p:sp>
        <p:nvSpPr>
          <p:cNvPr id="3" name="ZoneTexte 2">
            <a:extLst>
              <a:ext uri="{FF2B5EF4-FFF2-40B4-BE49-F238E27FC236}">
                <a16:creationId xmlns:a16="http://schemas.microsoft.com/office/drawing/2014/main" id="{A974AC6E-3870-14C5-D2A3-46AB050B271E}"/>
              </a:ext>
            </a:extLst>
          </p:cNvPr>
          <p:cNvSpPr txBox="1"/>
          <p:nvPr/>
        </p:nvSpPr>
        <p:spPr>
          <a:xfrm>
            <a:off x="225944" y="44781"/>
            <a:ext cx="11966055" cy="373757"/>
          </a:xfrm>
          <a:prstGeom prst="rect">
            <a:avLst/>
          </a:prstGeom>
          <a:noFill/>
        </p:spPr>
        <p:txBody>
          <a:bodyPr wrap="square">
            <a:spAutoFit/>
          </a:bodyPr>
          <a:lstStyle/>
          <a:p>
            <a:pPr algn="just">
              <a:lnSpc>
                <a:spcPct val="107000"/>
              </a:lnSpc>
              <a:spcAft>
                <a:spcPts val="800"/>
              </a:spcAft>
            </a:pPr>
            <a:r>
              <a:rPr lang="fr-FR" sz="1800" i="1" dirty="0">
                <a:effectLst/>
                <a:latin typeface="Arial" panose="020B0604020202020204" pitchFamily="34" charset="0"/>
                <a:ea typeface="Calibri" panose="020F0502020204030204" pitchFamily="34" charset="0"/>
                <a:cs typeface="Times New Roman" panose="02020603050405020304" pitchFamily="18" charset="0"/>
              </a:rPr>
              <a:t>Logigramme décisionnel du psychological damage control relatif au niveau psychopathologique de la victime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5220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812FBE-16B7-47ED-B20B-6ED3A13E5FEA}"/>
              </a:ext>
            </a:extLst>
          </p:cNvPr>
          <p:cNvSpPr/>
          <p:nvPr/>
        </p:nvSpPr>
        <p:spPr>
          <a:xfrm>
            <a:off x="0" y="0"/>
            <a:ext cx="12192000" cy="6127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Le niveau modéré</a:t>
            </a:r>
          </a:p>
        </p:txBody>
      </p:sp>
      <p:sp>
        <p:nvSpPr>
          <p:cNvPr id="8" name="Espace réservé du contenu 7">
            <a:extLst>
              <a:ext uri="{FF2B5EF4-FFF2-40B4-BE49-F238E27FC236}">
                <a16:creationId xmlns:a16="http://schemas.microsoft.com/office/drawing/2014/main" id="{13A7A3B5-78C2-EC1A-FF76-3F42DD6144B1}"/>
              </a:ext>
            </a:extLst>
          </p:cNvPr>
          <p:cNvSpPr>
            <a:spLocks noGrp="1"/>
          </p:cNvSpPr>
          <p:nvPr>
            <p:ph idx="1"/>
          </p:nvPr>
        </p:nvSpPr>
        <p:spPr>
          <a:xfrm>
            <a:off x="309562" y="1467643"/>
            <a:ext cx="11572875" cy="4904583"/>
          </a:xfrm>
        </p:spPr>
        <p:txBody>
          <a:bodyPr>
            <a:noAutofit/>
          </a:bodyPr>
          <a:lstStyle/>
          <a:p>
            <a:pPr marL="342900" lvl="0" indent="-342900" algn="just">
              <a:lnSpc>
                <a:spcPct val="100000"/>
              </a:lnSpc>
              <a:spcBef>
                <a:spcPts val="0"/>
              </a:spcBef>
              <a:buFont typeface="Wingdings" pitchFamily="2" charset="2"/>
              <a:buChar char=""/>
            </a:pPr>
            <a:r>
              <a:rPr lang="fr-FR" sz="2400" b="1" dirty="0">
                <a:solidFill>
                  <a:srgbClr val="FF0000"/>
                </a:solidFill>
                <a:effectLst/>
                <a:ea typeface="Calibri" panose="020F0502020204030204" pitchFamily="34" charset="0"/>
                <a:cs typeface="Times New Roman" panose="02020603050405020304" pitchFamily="18" charset="0"/>
              </a:rPr>
              <a:t>Le niveau « modéré </a:t>
            </a:r>
            <a:r>
              <a:rPr lang="fr-FR" sz="2400" b="1" dirty="0">
                <a:effectLst/>
                <a:ea typeface="Calibri" panose="020F0502020204030204" pitchFamily="34" charset="0"/>
                <a:cs typeface="Times New Roman" panose="02020603050405020304" pitchFamily="18" charset="0"/>
              </a:rPr>
              <a:t>»</a:t>
            </a:r>
            <a:r>
              <a:rPr lang="fr-FR" sz="2400" dirty="0">
                <a:effectLst/>
                <a:ea typeface="Calibri" panose="020F0502020204030204" pitchFamily="34" charset="0"/>
                <a:cs typeface="Times New Roman" panose="02020603050405020304" pitchFamily="18" charset="0"/>
              </a:rPr>
              <a:t> inclut par définition les caractéristiques du niveau précédent (dynamique inclusive, cf. schéma). </a:t>
            </a:r>
          </a:p>
          <a:p>
            <a:pPr marL="800100" lvl="1" indent="-342900" algn="just">
              <a:lnSpc>
                <a:spcPct val="100000"/>
              </a:lnSpc>
              <a:spcBef>
                <a:spcPts val="0"/>
              </a:spcBef>
              <a:buFont typeface="Wingdings" pitchFamily="2" charset="2"/>
              <a:buChar char=""/>
            </a:pPr>
            <a:r>
              <a:rPr lang="fr-FR" dirty="0">
                <a:effectLst/>
                <a:ea typeface="Calibri" panose="020F0502020204030204" pitchFamily="34" charset="0"/>
              </a:rPr>
              <a:t>Il se caractérise néanmoins par une situation clinique des personnes impliquées qui renvoie à une certaine détresse, à une certaine insécurité et/ou anxiété</a:t>
            </a:r>
            <a:r>
              <a:rPr lang="fr-FR" dirty="0">
                <a:effectLst/>
              </a:rPr>
              <a:t> </a:t>
            </a:r>
          </a:p>
          <a:p>
            <a:pPr marL="800100" lvl="1" indent="-342900" algn="just">
              <a:lnSpc>
                <a:spcPct val="100000"/>
              </a:lnSpc>
              <a:spcBef>
                <a:spcPts val="0"/>
              </a:spcBef>
              <a:buFont typeface="Wingdings" pitchFamily="2" charset="2"/>
              <a:buChar char=""/>
            </a:pPr>
            <a:r>
              <a:rPr lang="fr-FR" dirty="0">
                <a:effectLst/>
                <a:ea typeface="Calibri" panose="020F0502020204030204" pitchFamily="34" charset="0"/>
              </a:rPr>
              <a:t>ce qui va caractériser ce niveau « modéré » renvoie fondamentalement à un sentiment de peur dans le vécu des moments présents ainsi que dans la projection vers l’avenir</a:t>
            </a:r>
          </a:p>
          <a:p>
            <a:pPr marL="800100" lvl="1" indent="-342900" algn="just">
              <a:lnSpc>
                <a:spcPct val="100000"/>
              </a:lnSpc>
              <a:spcBef>
                <a:spcPts val="0"/>
              </a:spcBef>
              <a:buFont typeface="Wingdings" pitchFamily="2" charset="2"/>
              <a:buChar char=""/>
            </a:pPr>
            <a:r>
              <a:rPr lang="fr-FR" dirty="0">
                <a:effectLst/>
                <a:ea typeface="Calibri" panose="020F0502020204030204" pitchFamily="34" charset="0"/>
              </a:rPr>
              <a:t>Une des caractéristiques de cet état peut également se trouver sous la forme de troubles paniques. </a:t>
            </a:r>
          </a:p>
          <a:p>
            <a:pPr marL="457200" lvl="1" indent="0" algn="just">
              <a:lnSpc>
                <a:spcPct val="100000"/>
              </a:lnSpc>
              <a:spcBef>
                <a:spcPts val="0"/>
              </a:spcBef>
              <a:buNone/>
            </a:pPr>
            <a:endParaRPr lang="fr-FR"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577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812FBE-16B7-47ED-B20B-6ED3A13E5FEA}"/>
              </a:ext>
            </a:extLst>
          </p:cNvPr>
          <p:cNvSpPr/>
          <p:nvPr/>
        </p:nvSpPr>
        <p:spPr>
          <a:xfrm>
            <a:off x="0" y="0"/>
            <a:ext cx="12192000" cy="6127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Le niveau modéré</a:t>
            </a:r>
          </a:p>
        </p:txBody>
      </p:sp>
      <p:sp>
        <p:nvSpPr>
          <p:cNvPr id="8" name="Espace réservé du contenu 7">
            <a:extLst>
              <a:ext uri="{FF2B5EF4-FFF2-40B4-BE49-F238E27FC236}">
                <a16:creationId xmlns:a16="http://schemas.microsoft.com/office/drawing/2014/main" id="{13A7A3B5-78C2-EC1A-FF76-3F42DD6144B1}"/>
              </a:ext>
            </a:extLst>
          </p:cNvPr>
          <p:cNvSpPr>
            <a:spLocks noGrp="1"/>
          </p:cNvSpPr>
          <p:nvPr>
            <p:ph idx="1"/>
          </p:nvPr>
        </p:nvSpPr>
        <p:spPr>
          <a:xfrm>
            <a:off x="309562" y="1496218"/>
            <a:ext cx="11572875" cy="4904583"/>
          </a:xfrm>
        </p:spPr>
        <p:txBody>
          <a:bodyPr>
            <a:noAutofit/>
          </a:bodyPr>
          <a:lstStyle/>
          <a:p>
            <a:pPr marL="342900" lvl="0" indent="-342900" algn="just">
              <a:lnSpc>
                <a:spcPct val="100000"/>
              </a:lnSpc>
              <a:spcBef>
                <a:spcPts val="0"/>
              </a:spcBef>
              <a:buFont typeface="Wingdings" pitchFamily="2" charset="2"/>
              <a:buChar char=""/>
            </a:pPr>
            <a:r>
              <a:rPr lang="fr-FR" sz="2400" b="1" dirty="0">
                <a:solidFill>
                  <a:srgbClr val="FF0000"/>
                </a:solidFill>
                <a:effectLst/>
                <a:ea typeface="Calibri" panose="020F0502020204030204" pitchFamily="34" charset="0"/>
                <a:cs typeface="Times New Roman" panose="02020603050405020304" pitchFamily="18" charset="0"/>
              </a:rPr>
              <a:t>Le niveau « modéré </a:t>
            </a:r>
            <a:r>
              <a:rPr lang="fr-FR" sz="2400" b="1" dirty="0">
                <a:effectLst/>
                <a:ea typeface="Calibri" panose="020F0502020204030204" pitchFamily="34" charset="0"/>
                <a:cs typeface="Times New Roman" panose="02020603050405020304" pitchFamily="18" charset="0"/>
              </a:rPr>
              <a:t>»</a:t>
            </a:r>
            <a:r>
              <a:rPr lang="fr-FR" sz="2400" dirty="0">
                <a:effectLst/>
                <a:ea typeface="Calibri" panose="020F0502020204030204" pitchFamily="34" charset="0"/>
                <a:cs typeface="Times New Roman" panose="02020603050405020304" pitchFamily="18" charset="0"/>
              </a:rPr>
              <a:t> inclut par définition les caractéristiques du niveau précédent (dynamique inclusive, cf. schéma). </a:t>
            </a:r>
          </a:p>
          <a:p>
            <a:pPr marL="800100" lvl="1" indent="-342900" algn="just">
              <a:lnSpc>
                <a:spcPct val="100000"/>
              </a:lnSpc>
              <a:spcBef>
                <a:spcPts val="0"/>
              </a:spcBef>
              <a:buFont typeface="Wingdings" pitchFamily="2" charset="2"/>
              <a:buChar char=""/>
            </a:pPr>
            <a:r>
              <a:rPr lang="fr-FR" dirty="0">
                <a:effectLst/>
                <a:ea typeface="Calibri" panose="020F0502020204030204" pitchFamily="34" charset="0"/>
                <a:cs typeface="Times New Roman" panose="02020603050405020304" pitchFamily="18" charset="0"/>
              </a:rPr>
              <a:t>Philosophie d’intervention pour le niveau modéré :</a:t>
            </a:r>
          </a:p>
          <a:p>
            <a:pPr marL="1257300" lvl="2" indent="-342900" algn="just">
              <a:lnSpc>
                <a:spcPct val="100000"/>
              </a:lnSpc>
              <a:spcBef>
                <a:spcPts val="0"/>
              </a:spcBef>
              <a:buFont typeface="Wingdings" pitchFamily="2" charset="2"/>
              <a:buChar char=""/>
            </a:pPr>
            <a:r>
              <a:rPr lang="fr-FR" sz="2400" dirty="0">
                <a:cs typeface="Times New Roman" panose="02020603050405020304" pitchFamily="18" charset="0"/>
              </a:rPr>
              <a:t>Psychoéducation de la physiologie et psychologie du stress et des troubles anxieux.</a:t>
            </a:r>
          </a:p>
          <a:p>
            <a:pPr marL="1257300" lvl="2" indent="-342900" algn="just">
              <a:lnSpc>
                <a:spcPct val="100000"/>
              </a:lnSpc>
              <a:spcBef>
                <a:spcPts val="0"/>
              </a:spcBef>
              <a:buFont typeface="Wingdings" pitchFamily="2" charset="2"/>
              <a:buChar char=""/>
            </a:pPr>
            <a:r>
              <a:rPr lang="fr-FR" sz="2400" dirty="0">
                <a:effectLst/>
                <a:ea typeface="Calibri" panose="020F0502020204030204" pitchFamily="34" charset="0"/>
                <a:cs typeface="Times New Roman" panose="02020603050405020304" pitchFamily="18" charset="0"/>
              </a:rPr>
              <a:t>Redonner du contrôle en expérimentant des techniques de stabilisation (technique de gestion du stress, contenant, cohérence cardiaque…)</a:t>
            </a:r>
          </a:p>
          <a:p>
            <a:pPr marL="1257300" lvl="2" indent="-342900" algn="just">
              <a:lnSpc>
                <a:spcPct val="100000"/>
              </a:lnSpc>
              <a:spcBef>
                <a:spcPts val="0"/>
              </a:spcBef>
              <a:buFont typeface="Wingdings" pitchFamily="2" charset="2"/>
              <a:buChar char=""/>
            </a:pPr>
            <a:r>
              <a:rPr lang="fr-FR" sz="2400" dirty="0">
                <a:effectLst/>
                <a:ea typeface="Calibri" panose="020F0502020204030204" pitchFamily="34" charset="0"/>
                <a:cs typeface="Times New Roman" panose="02020603050405020304" pitchFamily="18" charset="0"/>
              </a:rPr>
              <a:t>Proposer lorsque c’est possible des groupes de paroles permettant la ventilation des émotions</a:t>
            </a:r>
            <a:endParaRPr lang="fr-FR" sz="2400" dirty="0">
              <a:cs typeface="Times New Roman" panose="02020603050405020304" pitchFamily="18" charset="0"/>
            </a:endParaRPr>
          </a:p>
          <a:p>
            <a:pPr marL="800100" lvl="1" indent="-342900" algn="just">
              <a:lnSpc>
                <a:spcPct val="100000"/>
              </a:lnSpc>
              <a:spcBef>
                <a:spcPts val="0"/>
              </a:spcBef>
              <a:buFont typeface="Wingdings" pitchFamily="2" charset="2"/>
              <a:buChar char=""/>
            </a:pPr>
            <a:endParaRPr lang="fr-FR"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51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1A5F1C6-3583-8240-ACB8-96C6386EFA3F}"/>
              </a:ext>
            </a:extLst>
          </p:cNvPr>
          <p:cNvSpPr txBox="1"/>
          <p:nvPr/>
        </p:nvSpPr>
        <p:spPr>
          <a:xfrm>
            <a:off x="1990853" y="1074930"/>
            <a:ext cx="1284529" cy="561436"/>
          </a:xfrm>
          <a:prstGeom prst="rect">
            <a:avLst/>
          </a:prstGeom>
          <a:solidFill>
            <a:schemeClr val="accent6">
              <a:lumMod val="60000"/>
              <a:lumOff val="4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524" dirty="0"/>
              <a:t>Niveau de gravité faible</a:t>
            </a:r>
          </a:p>
        </p:txBody>
      </p:sp>
      <p:sp>
        <p:nvSpPr>
          <p:cNvPr id="7" name="ZoneTexte 6">
            <a:extLst>
              <a:ext uri="{FF2B5EF4-FFF2-40B4-BE49-F238E27FC236}">
                <a16:creationId xmlns:a16="http://schemas.microsoft.com/office/drawing/2014/main" id="{D47BD28D-3855-3377-C188-23D98925444F}"/>
              </a:ext>
            </a:extLst>
          </p:cNvPr>
          <p:cNvSpPr txBox="1"/>
          <p:nvPr/>
        </p:nvSpPr>
        <p:spPr>
          <a:xfrm>
            <a:off x="1876117" y="1973806"/>
            <a:ext cx="1566326" cy="561436"/>
          </a:xfrm>
          <a:prstGeom prst="rect">
            <a:avLst/>
          </a:prstGeom>
          <a:solidFill>
            <a:srgbClr val="FFFF00"/>
          </a:solidFill>
          <a:ln>
            <a:solidFill>
              <a:schemeClr val="tx1"/>
            </a:solidFill>
          </a:ln>
        </p:spPr>
        <p:txBody>
          <a:bodyPr wrap="none" rtlCol="0">
            <a:spAutoFit/>
          </a:bodyPr>
          <a:lstStyle/>
          <a:p>
            <a:pPr algn="ctr"/>
            <a:r>
              <a:rPr lang="fr-FR" sz="1524" dirty="0"/>
              <a:t>Niveau de gravité</a:t>
            </a:r>
          </a:p>
          <a:p>
            <a:pPr algn="ctr"/>
            <a:r>
              <a:rPr lang="fr-FR" sz="1524" dirty="0"/>
              <a:t>modéré</a:t>
            </a:r>
            <a:endParaRPr lang="fr-FR" sz="2032" dirty="0"/>
          </a:p>
        </p:txBody>
      </p:sp>
      <p:sp>
        <p:nvSpPr>
          <p:cNvPr id="8" name="ZoneTexte 7">
            <a:extLst>
              <a:ext uri="{FF2B5EF4-FFF2-40B4-BE49-F238E27FC236}">
                <a16:creationId xmlns:a16="http://schemas.microsoft.com/office/drawing/2014/main" id="{0B41454C-E1E1-6AEE-7864-614F94EEEFF5}"/>
              </a:ext>
            </a:extLst>
          </p:cNvPr>
          <p:cNvSpPr txBox="1"/>
          <p:nvPr/>
        </p:nvSpPr>
        <p:spPr>
          <a:xfrm>
            <a:off x="1876117" y="3559690"/>
            <a:ext cx="1566326" cy="561436"/>
          </a:xfrm>
          <a:prstGeom prst="rect">
            <a:avLst/>
          </a:prstGeom>
          <a:solidFill>
            <a:schemeClr val="accent2">
              <a:lumMod val="60000"/>
              <a:lumOff val="40000"/>
            </a:schemeClr>
          </a:solidFill>
          <a:ln>
            <a:solidFill>
              <a:schemeClr val="tx1"/>
            </a:solidFill>
          </a:ln>
        </p:spPr>
        <p:txBody>
          <a:bodyPr wrap="none" rtlCol="0">
            <a:spAutoFit/>
          </a:bodyPr>
          <a:lstStyle/>
          <a:p>
            <a:pPr algn="ctr"/>
            <a:r>
              <a:rPr lang="fr-FR" sz="1524" dirty="0"/>
              <a:t>Niveau de gravité</a:t>
            </a:r>
          </a:p>
          <a:p>
            <a:pPr algn="ctr"/>
            <a:r>
              <a:rPr lang="fr-FR" sz="1524" dirty="0"/>
              <a:t>Elevé</a:t>
            </a:r>
          </a:p>
        </p:txBody>
      </p:sp>
      <p:sp>
        <p:nvSpPr>
          <p:cNvPr id="9" name="ZoneTexte 8">
            <a:extLst>
              <a:ext uri="{FF2B5EF4-FFF2-40B4-BE49-F238E27FC236}">
                <a16:creationId xmlns:a16="http://schemas.microsoft.com/office/drawing/2014/main" id="{4E1A24B6-D94D-B86E-BFC8-5743F91CDF5B}"/>
              </a:ext>
            </a:extLst>
          </p:cNvPr>
          <p:cNvSpPr txBox="1"/>
          <p:nvPr/>
        </p:nvSpPr>
        <p:spPr>
          <a:xfrm>
            <a:off x="1479576" y="5246160"/>
            <a:ext cx="2415726" cy="561436"/>
          </a:xfrm>
          <a:prstGeom prst="rect">
            <a:avLst/>
          </a:prstGeom>
          <a:solidFill>
            <a:srgbClr val="FF0000"/>
          </a:solidFill>
          <a:ln>
            <a:solidFill>
              <a:schemeClr val="tx1"/>
            </a:solidFill>
          </a:ln>
        </p:spPr>
        <p:txBody>
          <a:bodyPr wrap="none" rtlCol="0">
            <a:spAutoFit/>
          </a:bodyPr>
          <a:lstStyle/>
          <a:p>
            <a:pPr algn="ctr"/>
            <a:r>
              <a:rPr lang="fr-FR" sz="1524" dirty="0"/>
              <a:t>Niveau de gravité</a:t>
            </a:r>
          </a:p>
          <a:p>
            <a:pPr algn="ctr"/>
            <a:r>
              <a:rPr lang="fr-FR" sz="1524" dirty="0"/>
              <a:t>Chronicisation pathologique</a:t>
            </a:r>
          </a:p>
        </p:txBody>
      </p:sp>
      <p:sp>
        <p:nvSpPr>
          <p:cNvPr id="18" name="ZoneTexte 17">
            <a:extLst>
              <a:ext uri="{FF2B5EF4-FFF2-40B4-BE49-F238E27FC236}">
                <a16:creationId xmlns:a16="http://schemas.microsoft.com/office/drawing/2014/main" id="{C132D3A4-CC95-6AEB-55C4-01DA34FA8C7D}"/>
              </a:ext>
            </a:extLst>
          </p:cNvPr>
          <p:cNvSpPr txBox="1"/>
          <p:nvPr/>
        </p:nvSpPr>
        <p:spPr>
          <a:xfrm>
            <a:off x="5785510" y="1154923"/>
            <a:ext cx="1612749" cy="401328"/>
          </a:xfrm>
          <a:prstGeom prst="rect">
            <a:avLst/>
          </a:prstGeom>
          <a:solidFill>
            <a:schemeClr val="accent6">
              <a:lumMod val="60000"/>
              <a:lumOff val="40000"/>
            </a:schemeClr>
          </a:solidFill>
          <a:ln>
            <a:solidFill>
              <a:schemeClr val="tx1"/>
            </a:solidFill>
          </a:ln>
        </p:spPr>
        <p:txBody>
          <a:bodyPr wrap="none" rtlCol="0">
            <a:spAutoFit/>
          </a:bodyPr>
          <a:lstStyle/>
          <a:p>
            <a:pPr algn="ctr"/>
            <a:r>
              <a:rPr lang="fr-FR" sz="2008" dirty="0"/>
              <a:t>Stress normal</a:t>
            </a:r>
          </a:p>
        </p:txBody>
      </p:sp>
      <p:sp>
        <p:nvSpPr>
          <p:cNvPr id="19" name="ZoneTexte 18">
            <a:extLst>
              <a:ext uri="{FF2B5EF4-FFF2-40B4-BE49-F238E27FC236}">
                <a16:creationId xmlns:a16="http://schemas.microsoft.com/office/drawing/2014/main" id="{31B66CE5-6779-C38A-E8CD-ECE5C0117BB4}"/>
              </a:ext>
            </a:extLst>
          </p:cNvPr>
          <p:cNvSpPr txBox="1"/>
          <p:nvPr/>
        </p:nvSpPr>
        <p:spPr>
          <a:xfrm>
            <a:off x="5983158" y="1741681"/>
            <a:ext cx="1217449" cy="1019318"/>
          </a:xfrm>
          <a:prstGeom prst="rect">
            <a:avLst/>
          </a:prstGeom>
          <a:solidFill>
            <a:srgbClr val="FFFF00"/>
          </a:solidFill>
          <a:ln>
            <a:solidFill>
              <a:schemeClr val="tx1"/>
            </a:solidFill>
          </a:ln>
        </p:spPr>
        <p:txBody>
          <a:bodyPr wrap="none" rtlCol="0">
            <a:spAutoFit/>
          </a:bodyPr>
          <a:lstStyle/>
          <a:p>
            <a:pPr algn="ctr"/>
            <a:r>
              <a:rPr lang="fr-FR" sz="2008" dirty="0"/>
              <a:t>Détresse</a:t>
            </a:r>
          </a:p>
          <a:p>
            <a:pPr algn="ctr"/>
            <a:r>
              <a:rPr lang="fr-FR" sz="2008" dirty="0"/>
              <a:t>Insécurité</a:t>
            </a:r>
          </a:p>
          <a:p>
            <a:pPr algn="ctr"/>
            <a:r>
              <a:rPr lang="fr-FR" sz="2008" dirty="0"/>
              <a:t>Anxiété</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02D979EB-7718-FAF6-92DF-E478162C35DC}"/>
                  </a:ext>
                </a:extLst>
              </p:cNvPr>
              <p:cNvSpPr txBox="1"/>
              <p:nvPr/>
            </p:nvSpPr>
            <p:spPr>
              <a:xfrm>
                <a:off x="8922263" y="981486"/>
                <a:ext cx="2990896" cy="734124"/>
              </a:xfrm>
              <a:prstGeom prst="ellipse">
                <a:avLst/>
              </a:prstGeom>
              <a:solidFill>
                <a:schemeClr val="accent6">
                  <a:lumMod val="60000"/>
                  <a:lumOff val="40000"/>
                </a:schemeClr>
              </a:solidFill>
              <a:ln>
                <a:solidFill>
                  <a:schemeClr val="tx1"/>
                </a:solidFill>
              </a:ln>
            </p:spPr>
            <p:txBody>
              <a:bodyPr wrap="square" rtlCol="0">
                <a:spAutoFit/>
              </a:bodyPr>
              <a:lstStyle/>
              <a:p>
                <a:pPr algn="ctr"/>
                <a14:m>
                  <m:oMath xmlns:m="http://schemas.openxmlformats.org/officeDocument/2006/math">
                    <m:r>
                      <a:rPr lang="fr-FR" sz="931" i="1">
                        <a:latin typeface="Cambria Math" panose="02040503050406030204" pitchFamily="18" charset="0"/>
                        <a:ea typeface="Cambria Math" panose="02040503050406030204" pitchFamily="18" charset="0"/>
                      </a:rPr>
                      <m:t>↗</m:t>
                    </m:r>
                  </m:oMath>
                </a14:m>
                <a:r>
                  <a:rPr lang="fr-FR" sz="931" i="1" dirty="0"/>
                  <a:t> Rythmes cardiaque et respiratoire </a:t>
                </a:r>
              </a:p>
              <a:p>
                <a:pPr algn="ctr"/>
                <a14:m>
                  <m:oMath xmlns:m="http://schemas.openxmlformats.org/officeDocument/2006/math">
                    <m:r>
                      <a:rPr lang="fr-FR" sz="931" i="1">
                        <a:latin typeface="Cambria Math" panose="02040503050406030204" pitchFamily="18" charset="0"/>
                        <a:ea typeface="Cambria Math" panose="02040503050406030204" pitchFamily="18" charset="0"/>
                      </a:rPr>
                      <m:t>↗ </m:t>
                    </m:r>
                  </m:oMath>
                </a14:m>
                <a:r>
                  <a:rPr lang="fr-FR" sz="931" i="1" dirty="0"/>
                  <a:t>Température </a:t>
                </a:r>
              </a:p>
              <a:p>
                <a:pPr algn="ctr"/>
                <a14:m>
                  <m:oMath xmlns:m="http://schemas.openxmlformats.org/officeDocument/2006/math">
                    <m:r>
                      <a:rPr lang="fr-FR" sz="931" i="1">
                        <a:latin typeface="Cambria Math" panose="02040503050406030204" pitchFamily="18" charset="0"/>
                        <a:ea typeface="Cambria Math" panose="02040503050406030204" pitchFamily="18" charset="0"/>
                      </a:rPr>
                      <m:t>↗</m:t>
                    </m:r>
                  </m:oMath>
                </a14:m>
                <a:r>
                  <a:rPr lang="fr-FR" sz="931" i="1" dirty="0"/>
                  <a:t> vigilance</a:t>
                </a:r>
              </a:p>
            </p:txBody>
          </p:sp>
        </mc:Choice>
        <mc:Fallback xmlns="">
          <p:sp>
            <p:nvSpPr>
              <p:cNvPr id="22" name="ZoneTexte 21">
                <a:extLst>
                  <a:ext uri="{FF2B5EF4-FFF2-40B4-BE49-F238E27FC236}">
                    <a16:creationId xmlns:a16="http://schemas.microsoft.com/office/drawing/2014/main" id="{02D979EB-7718-FAF6-92DF-E478162C35DC}"/>
                  </a:ext>
                </a:extLst>
              </p:cNvPr>
              <p:cNvSpPr txBox="1">
                <a:spLocks noRot="1" noChangeAspect="1" noMove="1" noResize="1" noEditPoints="1" noAdjustHandles="1" noChangeArrowheads="1" noChangeShapeType="1" noTextEdit="1"/>
              </p:cNvSpPr>
              <p:nvPr/>
            </p:nvSpPr>
            <p:spPr>
              <a:xfrm>
                <a:off x="8922263" y="981486"/>
                <a:ext cx="2990896" cy="734124"/>
              </a:xfrm>
              <a:prstGeom prst="ellipse">
                <a:avLst/>
              </a:prstGeom>
              <a:blipFill>
                <a:blip r:embed="rId2"/>
                <a:stretch>
                  <a:fillRect/>
                </a:stretch>
              </a:blipFill>
              <a:ln>
                <a:solidFill>
                  <a:schemeClr val="tx1"/>
                </a:solidFill>
              </a:ln>
            </p:spPr>
            <p:txBody>
              <a:bodyPr/>
              <a:lstStyle/>
              <a:p>
                <a:r>
                  <a:rPr lang="fr-FR">
                    <a:noFill/>
                  </a:rPr>
                  <a:t> </a:t>
                </a:r>
              </a:p>
            </p:txBody>
          </p:sp>
        </mc:Fallback>
      </mc:AlternateContent>
      <p:cxnSp>
        <p:nvCxnSpPr>
          <p:cNvPr id="33" name="Connecteur droit avec flèche 32">
            <a:extLst>
              <a:ext uri="{FF2B5EF4-FFF2-40B4-BE49-F238E27FC236}">
                <a16:creationId xmlns:a16="http://schemas.microsoft.com/office/drawing/2014/main" id="{8C6BE90B-B385-FAF5-FB16-00257CECDAE3}"/>
              </a:ext>
            </a:extLst>
          </p:cNvPr>
          <p:cNvCxnSpPr>
            <a:cxnSpLocks/>
            <a:stCxn id="4" idx="3"/>
            <a:endCxn id="18" idx="1"/>
          </p:cNvCxnSpPr>
          <p:nvPr/>
        </p:nvCxnSpPr>
        <p:spPr>
          <a:xfrm flipV="1">
            <a:off x="3275382" y="1355587"/>
            <a:ext cx="2510128" cy="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34486A2A-84CC-5EA0-8CEC-25DFE10C76BD}"/>
                  </a:ext>
                </a:extLst>
              </p:cNvPr>
              <p:cNvSpPr txBox="1"/>
              <p:nvPr/>
            </p:nvSpPr>
            <p:spPr>
              <a:xfrm>
                <a:off x="8922267" y="1768003"/>
                <a:ext cx="2990895" cy="972340"/>
              </a:xfrm>
              <a:prstGeom prst="ellipse">
                <a:avLst/>
              </a:prstGeom>
              <a:solidFill>
                <a:srgbClr val="FFFF00"/>
              </a:solidFill>
              <a:ln>
                <a:solidFill>
                  <a:schemeClr val="tx1"/>
                </a:solidFill>
              </a:ln>
            </p:spPr>
            <p:txBody>
              <a:bodyPr wrap="square" rtlCol="0">
                <a:spAutoFit/>
              </a:bodyPr>
              <a:lstStyle/>
              <a:p>
                <a:pPr algn="ctr"/>
                <a14:m>
                  <m:oMath xmlns:m="http://schemas.openxmlformats.org/officeDocument/2006/math">
                    <m:r>
                      <a:rPr lang="fr-FR" sz="1016" i="1">
                        <a:latin typeface="Cambria Math" panose="02040503050406030204" pitchFamily="18" charset="0"/>
                        <a:ea typeface="Cambria Math" panose="02040503050406030204" pitchFamily="18" charset="0"/>
                      </a:rPr>
                      <m:t>↗</m:t>
                    </m:r>
                  </m:oMath>
                </a14:m>
                <a:r>
                  <a:rPr lang="fr-FR" sz="1016" i="1" dirty="0"/>
                  <a:t> émotions négatives</a:t>
                </a:r>
              </a:p>
              <a:p>
                <a:pPr algn="ctr"/>
                <a:r>
                  <a:rPr lang="fr-FR" sz="1016" i="1" dirty="0"/>
                  <a:t>Hypervigilance</a:t>
                </a:r>
              </a:p>
              <a:p>
                <a:pPr algn="ctr"/>
                <a:r>
                  <a:rPr lang="fr-FR" sz="931" i="1" dirty="0"/>
                  <a:t>Incertitude/appréhension/peur face à l’avenir</a:t>
                </a:r>
              </a:p>
            </p:txBody>
          </p:sp>
        </mc:Choice>
        <mc:Fallback xmlns="">
          <p:sp>
            <p:nvSpPr>
              <p:cNvPr id="47" name="ZoneTexte 46">
                <a:extLst>
                  <a:ext uri="{FF2B5EF4-FFF2-40B4-BE49-F238E27FC236}">
                    <a16:creationId xmlns:a16="http://schemas.microsoft.com/office/drawing/2014/main" id="{34486A2A-84CC-5EA0-8CEC-25DFE10C76BD}"/>
                  </a:ext>
                </a:extLst>
              </p:cNvPr>
              <p:cNvSpPr txBox="1">
                <a:spLocks noRot="1" noChangeAspect="1" noMove="1" noResize="1" noEditPoints="1" noAdjustHandles="1" noChangeArrowheads="1" noChangeShapeType="1" noTextEdit="1"/>
              </p:cNvSpPr>
              <p:nvPr/>
            </p:nvSpPr>
            <p:spPr>
              <a:xfrm>
                <a:off x="8922267" y="1768003"/>
                <a:ext cx="2990895" cy="972340"/>
              </a:xfrm>
              <a:prstGeom prst="ellipse">
                <a:avLst/>
              </a:prstGeom>
              <a:blipFill>
                <a:blip r:embed="rId3"/>
                <a:stretch>
                  <a:fillRect/>
                </a:stretch>
              </a:blipFill>
              <a:ln>
                <a:solidFill>
                  <a:schemeClr val="tx1"/>
                </a:solidFill>
              </a:ln>
            </p:spPr>
            <p:txBody>
              <a:bodyPr/>
              <a:lstStyle/>
              <a:p>
                <a:r>
                  <a:rPr lang="fr-FR">
                    <a:noFill/>
                  </a:rPr>
                  <a:t> </a:t>
                </a:r>
              </a:p>
            </p:txBody>
          </p:sp>
        </mc:Fallback>
      </mc:AlternateContent>
      <p:cxnSp>
        <p:nvCxnSpPr>
          <p:cNvPr id="71" name="Connecteur droit avec flèche 70">
            <a:extLst>
              <a:ext uri="{FF2B5EF4-FFF2-40B4-BE49-F238E27FC236}">
                <a16:creationId xmlns:a16="http://schemas.microsoft.com/office/drawing/2014/main" id="{1881BF43-E121-440C-A710-78C20172EEE4}"/>
              </a:ext>
            </a:extLst>
          </p:cNvPr>
          <p:cNvCxnSpPr>
            <a:cxnSpLocks/>
            <a:stCxn id="18" idx="3"/>
            <a:endCxn id="22" idx="2"/>
          </p:cNvCxnSpPr>
          <p:nvPr/>
        </p:nvCxnSpPr>
        <p:spPr>
          <a:xfrm flipV="1">
            <a:off x="7398259" y="1348548"/>
            <a:ext cx="1524004" cy="70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3EAD36D7-FA66-9CEF-CE84-FE34595AA984}"/>
              </a:ext>
            </a:extLst>
          </p:cNvPr>
          <p:cNvCxnSpPr>
            <a:cxnSpLocks/>
            <a:stCxn id="19" idx="3"/>
            <a:endCxn id="47" idx="2"/>
          </p:cNvCxnSpPr>
          <p:nvPr/>
        </p:nvCxnSpPr>
        <p:spPr>
          <a:xfrm>
            <a:off x="7200607" y="2251340"/>
            <a:ext cx="1721660" cy="2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7DA4B662-BD51-7A31-86D3-F2C59C613454}"/>
              </a:ext>
            </a:extLst>
          </p:cNvPr>
          <p:cNvCxnSpPr>
            <a:cxnSpLocks/>
            <a:stCxn id="7" idx="3"/>
            <a:endCxn id="19" idx="1"/>
          </p:cNvCxnSpPr>
          <p:nvPr/>
        </p:nvCxnSpPr>
        <p:spPr>
          <a:xfrm flipV="1">
            <a:off x="3442443" y="2251340"/>
            <a:ext cx="2540715" cy="31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8F86483F-F4B3-9CFC-DC13-6E9D2DD60179}"/>
              </a:ext>
            </a:extLst>
          </p:cNvPr>
          <p:cNvSpPr/>
          <p:nvPr/>
        </p:nvSpPr>
        <p:spPr>
          <a:xfrm>
            <a:off x="5825216" y="951413"/>
            <a:ext cx="1580495" cy="197896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8"/>
          </a:p>
        </p:txBody>
      </p:sp>
      <p:cxnSp>
        <p:nvCxnSpPr>
          <p:cNvPr id="24" name="Connecteur droit avec flèche 23">
            <a:extLst>
              <a:ext uri="{FF2B5EF4-FFF2-40B4-BE49-F238E27FC236}">
                <a16:creationId xmlns:a16="http://schemas.microsoft.com/office/drawing/2014/main" id="{E0E68092-4621-23D6-2CBA-1A55BCD85AFA}"/>
              </a:ext>
            </a:extLst>
          </p:cNvPr>
          <p:cNvCxnSpPr/>
          <p:nvPr/>
        </p:nvCxnSpPr>
        <p:spPr>
          <a:xfrm flipH="1">
            <a:off x="1316586" y="1143315"/>
            <a:ext cx="37118" cy="47805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862D0821-CCC1-16B7-FAB3-B77EB6DAACE5}"/>
              </a:ext>
            </a:extLst>
          </p:cNvPr>
          <p:cNvSpPr txBox="1"/>
          <p:nvPr/>
        </p:nvSpPr>
        <p:spPr>
          <a:xfrm>
            <a:off x="1249015" y="777775"/>
            <a:ext cx="243978" cy="326884"/>
          </a:xfrm>
          <a:prstGeom prst="rect">
            <a:avLst/>
          </a:prstGeom>
          <a:noFill/>
        </p:spPr>
        <p:txBody>
          <a:bodyPr wrap="none" rtlCol="0">
            <a:spAutoFit/>
          </a:bodyPr>
          <a:lstStyle/>
          <a:p>
            <a:r>
              <a:rPr lang="fr-FR" sz="1524" dirty="0"/>
              <a:t>-</a:t>
            </a:r>
          </a:p>
        </p:txBody>
      </p:sp>
      <p:sp>
        <p:nvSpPr>
          <p:cNvPr id="27" name="ZoneTexte 26">
            <a:extLst>
              <a:ext uri="{FF2B5EF4-FFF2-40B4-BE49-F238E27FC236}">
                <a16:creationId xmlns:a16="http://schemas.microsoft.com/office/drawing/2014/main" id="{FDEDC686-5C1F-1B20-59C9-E7269B3A8CAC}"/>
              </a:ext>
            </a:extLst>
          </p:cNvPr>
          <p:cNvSpPr txBox="1"/>
          <p:nvPr/>
        </p:nvSpPr>
        <p:spPr>
          <a:xfrm>
            <a:off x="1189551" y="5976719"/>
            <a:ext cx="282450" cy="326884"/>
          </a:xfrm>
          <a:prstGeom prst="rect">
            <a:avLst/>
          </a:prstGeom>
          <a:noFill/>
        </p:spPr>
        <p:txBody>
          <a:bodyPr wrap="none" rtlCol="0">
            <a:spAutoFit/>
          </a:bodyPr>
          <a:lstStyle/>
          <a:p>
            <a:r>
              <a:rPr lang="fr-FR" sz="1524" dirty="0"/>
              <a:t>+</a:t>
            </a:r>
          </a:p>
        </p:txBody>
      </p:sp>
      <p:sp>
        <p:nvSpPr>
          <p:cNvPr id="28" name="ZoneTexte 27">
            <a:extLst>
              <a:ext uri="{FF2B5EF4-FFF2-40B4-BE49-F238E27FC236}">
                <a16:creationId xmlns:a16="http://schemas.microsoft.com/office/drawing/2014/main" id="{771A7B0E-49AC-FBDF-1D5C-79D33808C13D}"/>
              </a:ext>
            </a:extLst>
          </p:cNvPr>
          <p:cNvSpPr txBox="1"/>
          <p:nvPr/>
        </p:nvSpPr>
        <p:spPr>
          <a:xfrm rot="16200000">
            <a:off x="291937" y="3368785"/>
            <a:ext cx="1651286" cy="326884"/>
          </a:xfrm>
          <a:prstGeom prst="rect">
            <a:avLst/>
          </a:prstGeom>
          <a:noFill/>
        </p:spPr>
        <p:txBody>
          <a:bodyPr wrap="none" rtlCol="0">
            <a:spAutoFit/>
          </a:bodyPr>
          <a:lstStyle/>
          <a:p>
            <a:r>
              <a:rPr lang="fr-FR" sz="1524" dirty="0"/>
              <a:t>Niveaux de gravité</a:t>
            </a:r>
          </a:p>
        </p:txBody>
      </p:sp>
      <p:sp>
        <p:nvSpPr>
          <p:cNvPr id="3" name="ZoneTexte 2">
            <a:extLst>
              <a:ext uri="{FF2B5EF4-FFF2-40B4-BE49-F238E27FC236}">
                <a16:creationId xmlns:a16="http://schemas.microsoft.com/office/drawing/2014/main" id="{DE20AB6C-FB2D-E28A-23B2-1106BC9A1C1B}"/>
              </a:ext>
            </a:extLst>
          </p:cNvPr>
          <p:cNvSpPr txBox="1"/>
          <p:nvPr/>
        </p:nvSpPr>
        <p:spPr>
          <a:xfrm>
            <a:off x="296996" y="96022"/>
            <a:ext cx="11383170" cy="373757"/>
          </a:xfrm>
          <a:prstGeom prst="rect">
            <a:avLst/>
          </a:prstGeom>
          <a:noFill/>
        </p:spPr>
        <p:txBody>
          <a:bodyPr wrap="square">
            <a:spAutoFit/>
          </a:bodyPr>
          <a:lstStyle/>
          <a:p>
            <a:pPr algn="just">
              <a:lnSpc>
                <a:spcPct val="107000"/>
              </a:lnSpc>
              <a:spcAft>
                <a:spcPts val="800"/>
              </a:spcAft>
            </a:pPr>
            <a:r>
              <a:rPr lang="fr-FR" sz="1800" i="1" dirty="0">
                <a:effectLst/>
                <a:latin typeface="Arial" panose="020B0604020202020204" pitchFamily="34" charset="0"/>
                <a:ea typeface="Calibri" panose="020F0502020204030204" pitchFamily="34" charset="0"/>
                <a:cs typeface="Times New Roman" panose="02020603050405020304" pitchFamily="18" charset="0"/>
              </a:rPr>
              <a:t>Logigramme décisionnel du psychological damage control relatif au niveau psychopathologique de la victime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544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812FBE-16B7-47ED-B20B-6ED3A13E5FEA}"/>
              </a:ext>
            </a:extLst>
          </p:cNvPr>
          <p:cNvSpPr/>
          <p:nvPr/>
        </p:nvSpPr>
        <p:spPr>
          <a:xfrm>
            <a:off x="0" y="0"/>
            <a:ext cx="12192000" cy="6127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Le niveau élevé</a:t>
            </a:r>
          </a:p>
        </p:txBody>
      </p:sp>
      <p:sp>
        <p:nvSpPr>
          <p:cNvPr id="8" name="Espace réservé du contenu 7">
            <a:extLst>
              <a:ext uri="{FF2B5EF4-FFF2-40B4-BE49-F238E27FC236}">
                <a16:creationId xmlns:a16="http://schemas.microsoft.com/office/drawing/2014/main" id="{13A7A3B5-78C2-EC1A-FF76-3F42DD6144B1}"/>
              </a:ext>
            </a:extLst>
          </p:cNvPr>
          <p:cNvSpPr>
            <a:spLocks noGrp="1"/>
          </p:cNvSpPr>
          <p:nvPr>
            <p:ph idx="1"/>
          </p:nvPr>
        </p:nvSpPr>
        <p:spPr>
          <a:xfrm>
            <a:off x="478630" y="1576783"/>
            <a:ext cx="11713370" cy="5447508"/>
          </a:xfrm>
        </p:spPr>
        <p:txBody>
          <a:bodyPr>
            <a:noAutofit/>
          </a:bodyPr>
          <a:lstStyle/>
          <a:p>
            <a:pPr marL="342900" lvl="0" indent="-342900" algn="just">
              <a:lnSpc>
                <a:spcPct val="107000"/>
              </a:lnSpc>
              <a:spcBef>
                <a:spcPts val="0"/>
              </a:spcBef>
              <a:buFont typeface="Wingdings" pitchFamily="2" charset="2"/>
              <a:buChar char=""/>
            </a:pPr>
            <a:r>
              <a:rPr lang="fr-FR" sz="2400" b="1" dirty="0">
                <a:solidFill>
                  <a:srgbClr val="FF0000"/>
                </a:solidFill>
                <a:effectLst/>
                <a:ea typeface="Calibri" panose="020F0502020204030204" pitchFamily="34" charset="0"/>
                <a:cs typeface="Times New Roman" panose="02020603050405020304" pitchFamily="18" charset="0"/>
              </a:rPr>
              <a:t>Le niveau « élevé »</a:t>
            </a:r>
            <a:r>
              <a:rPr lang="fr-FR" sz="2400" dirty="0">
                <a:solidFill>
                  <a:srgbClr val="FF0000"/>
                </a:solidFill>
                <a:effectLst/>
                <a:ea typeface="Calibri" panose="020F0502020204030204" pitchFamily="34" charset="0"/>
                <a:cs typeface="Times New Roman" panose="02020603050405020304" pitchFamily="18" charset="0"/>
              </a:rPr>
              <a:t> </a:t>
            </a:r>
            <a:r>
              <a:rPr lang="fr-FR" sz="2400" dirty="0">
                <a:effectLst/>
                <a:ea typeface="Calibri" panose="020F0502020204030204" pitchFamily="34" charset="0"/>
                <a:cs typeface="Times New Roman" panose="02020603050405020304" pitchFamily="18" charset="0"/>
              </a:rPr>
              <a:t>inclut par définition les caractéristiques des niveau précédent (dynamique inclusive, cf. schéma). Dont il se distingue par une caractéristique plus psychotraumatique.</a:t>
            </a:r>
          </a:p>
          <a:p>
            <a:pPr marL="800100" lvl="1" indent="-342900" algn="just">
              <a:lnSpc>
                <a:spcPct val="107000"/>
              </a:lnSpc>
              <a:spcBef>
                <a:spcPts val="0"/>
              </a:spcBef>
              <a:buFont typeface="Wingdings" pitchFamily="2" charset="2"/>
              <a:buChar char=""/>
            </a:pPr>
            <a:r>
              <a:rPr lang="fr-FR" dirty="0">
                <a:effectLst/>
                <a:ea typeface="Calibri" panose="020F0502020204030204" pitchFamily="34" charset="0"/>
              </a:rPr>
              <a:t>On considère, en effet, que ce niveau s’inscrit dans une configuration spécifique car il exprime l’empreinte de l’incident critique devenu traumatique chez la victime</a:t>
            </a:r>
            <a:r>
              <a:rPr lang="fr-FR" dirty="0">
                <a:effectLst/>
              </a:rPr>
              <a:t> </a:t>
            </a:r>
          </a:p>
          <a:p>
            <a:pPr marL="800100" lvl="1" indent="-342900" algn="just">
              <a:lnSpc>
                <a:spcPct val="107000"/>
              </a:lnSpc>
              <a:spcBef>
                <a:spcPts val="0"/>
              </a:spcBef>
              <a:buFont typeface="Wingdings" pitchFamily="2" charset="2"/>
              <a:buChar char=""/>
            </a:pPr>
            <a:r>
              <a:rPr lang="fr-FR" dirty="0">
                <a:effectLst/>
                <a:ea typeface="Calibri" panose="020F0502020204030204" pitchFamily="34" charset="0"/>
              </a:rPr>
              <a:t>Symptômes réactionnels à un ou des événements traumatiques</a:t>
            </a:r>
          </a:p>
          <a:p>
            <a:pPr marL="1257300" lvl="2" indent="-342900" algn="just">
              <a:lnSpc>
                <a:spcPct val="107000"/>
              </a:lnSpc>
              <a:spcBef>
                <a:spcPts val="0"/>
              </a:spcBef>
              <a:buFont typeface="Wingdings" pitchFamily="2" charset="2"/>
              <a:buChar char=""/>
            </a:pPr>
            <a:r>
              <a:rPr lang="fr-FR" sz="2400" dirty="0">
                <a:ea typeface="Calibri" panose="020F0502020204030204" pitchFamily="34" charset="0"/>
              </a:rPr>
              <a:t>Idées intrusives involontaires et envahissantes</a:t>
            </a:r>
          </a:p>
          <a:p>
            <a:pPr marL="1257300" lvl="2" indent="-342900" algn="just">
              <a:lnSpc>
                <a:spcPct val="107000"/>
              </a:lnSpc>
              <a:spcBef>
                <a:spcPts val="0"/>
              </a:spcBef>
              <a:buFont typeface="Wingdings" pitchFamily="2" charset="2"/>
              <a:buChar char=""/>
            </a:pPr>
            <a:r>
              <a:rPr lang="fr-FR" sz="2400" dirty="0">
                <a:effectLst/>
                <a:ea typeface="Calibri" panose="020F0502020204030204" pitchFamily="34" charset="0"/>
              </a:rPr>
              <a:t>Rêves répétitifs</a:t>
            </a:r>
          </a:p>
          <a:p>
            <a:pPr marL="1257300" lvl="2" indent="-342900" algn="just">
              <a:lnSpc>
                <a:spcPct val="107000"/>
              </a:lnSpc>
              <a:spcBef>
                <a:spcPts val="0"/>
              </a:spcBef>
              <a:buFont typeface="Wingdings" pitchFamily="2" charset="2"/>
              <a:buChar char=""/>
            </a:pPr>
            <a:r>
              <a:rPr lang="fr-FR" sz="2400" dirty="0">
                <a:effectLst/>
                <a:ea typeface="Calibri" panose="020F0502020204030204" pitchFamily="34" charset="0"/>
              </a:rPr>
              <a:t>Sentiment que l’événement va se reproduire à n’importe quel moment</a:t>
            </a:r>
          </a:p>
          <a:p>
            <a:pPr marL="1257300" lvl="2" indent="-342900" algn="just">
              <a:lnSpc>
                <a:spcPct val="107000"/>
              </a:lnSpc>
              <a:spcBef>
                <a:spcPts val="0"/>
              </a:spcBef>
              <a:buFont typeface="Wingdings" pitchFamily="2" charset="2"/>
              <a:buChar char=""/>
            </a:pPr>
            <a:r>
              <a:rPr lang="fr-FR" sz="2400" dirty="0">
                <a:effectLst/>
                <a:ea typeface="Calibri" panose="020F0502020204030204" pitchFamily="34" charset="0"/>
              </a:rPr>
              <a:t>Symptômes dissociatifs</a:t>
            </a:r>
          </a:p>
        </p:txBody>
      </p:sp>
    </p:spTree>
    <p:extLst>
      <p:ext uri="{BB962C8B-B14F-4D97-AF65-F5344CB8AC3E}">
        <p14:creationId xmlns:p14="http://schemas.microsoft.com/office/powerpoint/2010/main" val="33490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812FBE-16B7-47ED-B20B-6ED3A13E5FEA}"/>
              </a:ext>
            </a:extLst>
          </p:cNvPr>
          <p:cNvSpPr/>
          <p:nvPr/>
        </p:nvSpPr>
        <p:spPr>
          <a:xfrm>
            <a:off x="0" y="0"/>
            <a:ext cx="12192000" cy="6127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Le niveau élevé</a:t>
            </a:r>
          </a:p>
        </p:txBody>
      </p:sp>
      <p:sp>
        <p:nvSpPr>
          <p:cNvPr id="8" name="Espace réservé du contenu 7">
            <a:extLst>
              <a:ext uri="{FF2B5EF4-FFF2-40B4-BE49-F238E27FC236}">
                <a16:creationId xmlns:a16="http://schemas.microsoft.com/office/drawing/2014/main" id="{13A7A3B5-78C2-EC1A-FF76-3F42DD6144B1}"/>
              </a:ext>
            </a:extLst>
          </p:cNvPr>
          <p:cNvSpPr>
            <a:spLocks noGrp="1"/>
          </p:cNvSpPr>
          <p:nvPr>
            <p:ph idx="1"/>
          </p:nvPr>
        </p:nvSpPr>
        <p:spPr>
          <a:xfrm>
            <a:off x="373855" y="2062558"/>
            <a:ext cx="11713370" cy="5447508"/>
          </a:xfrm>
        </p:spPr>
        <p:txBody>
          <a:bodyPr>
            <a:noAutofit/>
          </a:bodyPr>
          <a:lstStyle/>
          <a:p>
            <a:pPr marL="342900" lvl="0" indent="-342900" algn="just">
              <a:lnSpc>
                <a:spcPct val="107000"/>
              </a:lnSpc>
              <a:spcBef>
                <a:spcPts val="0"/>
              </a:spcBef>
              <a:buFont typeface="Wingdings" pitchFamily="2" charset="2"/>
              <a:buChar char=""/>
            </a:pPr>
            <a:r>
              <a:rPr lang="fr-FR" sz="2400" b="1" dirty="0">
                <a:solidFill>
                  <a:srgbClr val="FF0000"/>
                </a:solidFill>
                <a:effectLst/>
                <a:ea typeface="Calibri" panose="020F0502020204030204" pitchFamily="34" charset="0"/>
                <a:cs typeface="Times New Roman" panose="02020603050405020304" pitchFamily="18" charset="0"/>
              </a:rPr>
              <a:t>Le niveau « élevé »</a:t>
            </a:r>
            <a:r>
              <a:rPr lang="fr-FR" sz="2400" dirty="0">
                <a:solidFill>
                  <a:srgbClr val="FF0000"/>
                </a:solidFill>
                <a:effectLst/>
                <a:ea typeface="Calibri" panose="020F0502020204030204" pitchFamily="34" charset="0"/>
                <a:cs typeface="Times New Roman" panose="02020603050405020304" pitchFamily="18" charset="0"/>
              </a:rPr>
              <a:t> </a:t>
            </a:r>
            <a:r>
              <a:rPr lang="fr-FR" sz="2400" dirty="0">
                <a:effectLst/>
                <a:ea typeface="Calibri" panose="020F0502020204030204" pitchFamily="34" charset="0"/>
                <a:cs typeface="Times New Roman" panose="02020603050405020304" pitchFamily="18" charset="0"/>
              </a:rPr>
              <a:t>inclut par définition les caractéristiques des niveau précédent (dynamique inclusive, cf. schéma). Dont il se distingue par une caractéristique plus psychotraumatique.</a:t>
            </a:r>
          </a:p>
          <a:p>
            <a:pPr marL="800100" lvl="1" indent="-342900" algn="just">
              <a:lnSpc>
                <a:spcPct val="107000"/>
              </a:lnSpc>
              <a:spcBef>
                <a:spcPts val="0"/>
              </a:spcBef>
              <a:buFont typeface="Wingdings" pitchFamily="2" charset="2"/>
              <a:buChar char=""/>
            </a:pPr>
            <a:r>
              <a:rPr lang="fr-FR" dirty="0">
                <a:effectLst/>
                <a:ea typeface="Calibri" panose="020F0502020204030204" pitchFamily="34" charset="0"/>
                <a:cs typeface="Times New Roman" panose="02020603050405020304" pitchFamily="18" charset="0"/>
              </a:rPr>
              <a:t>Philosophie d’intervention pour le niveau élevé :</a:t>
            </a:r>
          </a:p>
          <a:p>
            <a:pPr marL="342900" lvl="0" indent="-342900" algn="just">
              <a:lnSpc>
                <a:spcPct val="107000"/>
              </a:lnSpc>
              <a:spcBef>
                <a:spcPts val="0"/>
              </a:spcBef>
              <a:buFont typeface="Arial" panose="020B0604020202020204" pitchFamily="34" charset="0"/>
              <a:buChar char="-"/>
            </a:pPr>
            <a:r>
              <a:rPr lang="fr-FR" sz="2400" dirty="0">
                <a:effectLst/>
                <a:ea typeface="Calibri" panose="020F0502020204030204" pitchFamily="34" charset="0"/>
                <a:cs typeface="Times New Roman" panose="02020603050405020304" pitchFamily="18" charset="0"/>
              </a:rPr>
              <a:t>Connaître et appliquer les modalités de prise en charge des niveaux précédents</a:t>
            </a:r>
          </a:p>
          <a:p>
            <a:pPr marL="342900" lvl="0" indent="-342900" algn="just">
              <a:lnSpc>
                <a:spcPct val="107000"/>
              </a:lnSpc>
              <a:spcBef>
                <a:spcPts val="0"/>
              </a:spcBef>
              <a:buFont typeface="Arial" panose="020B0604020202020204" pitchFamily="34" charset="0"/>
              <a:buChar char="-"/>
            </a:pPr>
            <a:r>
              <a:rPr lang="fr-FR" sz="2400" dirty="0">
                <a:effectLst/>
                <a:ea typeface="Calibri" panose="020F0502020204030204" pitchFamily="34" charset="0"/>
                <a:cs typeface="Times New Roman" panose="02020603050405020304" pitchFamily="18" charset="0"/>
              </a:rPr>
              <a:t>Utiliser des protocoles de prise en charge individuel capables de réguler des conséquences d’une exposition à des événements aigus. </a:t>
            </a:r>
          </a:p>
          <a:p>
            <a:pPr marL="342900" lvl="0" indent="-342900" algn="just">
              <a:lnSpc>
                <a:spcPct val="107000"/>
              </a:lnSpc>
              <a:spcBef>
                <a:spcPts val="0"/>
              </a:spcBef>
              <a:buFont typeface="Arial" panose="020B0604020202020204" pitchFamily="34" charset="0"/>
              <a:buChar char="-"/>
            </a:pPr>
            <a:r>
              <a:rPr lang="fr-FR" sz="2400" dirty="0">
                <a:effectLst/>
                <a:ea typeface="Calibri" panose="020F0502020204030204" pitchFamily="34" charset="0"/>
                <a:cs typeface="Times New Roman" panose="02020603050405020304" pitchFamily="18" charset="0"/>
              </a:rPr>
              <a:t>Utiliser des protocoles de prise en charge groupal capables de réguler des conséquences d’une exposition à des événements aigus.</a:t>
            </a:r>
          </a:p>
        </p:txBody>
      </p:sp>
    </p:spTree>
    <p:extLst>
      <p:ext uri="{BB962C8B-B14F-4D97-AF65-F5344CB8AC3E}">
        <p14:creationId xmlns:p14="http://schemas.microsoft.com/office/powerpoint/2010/main" val="1147369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1A5F1C6-3583-8240-ACB8-96C6386EFA3F}"/>
              </a:ext>
            </a:extLst>
          </p:cNvPr>
          <p:cNvSpPr txBox="1"/>
          <p:nvPr/>
        </p:nvSpPr>
        <p:spPr>
          <a:xfrm>
            <a:off x="1990853" y="1074930"/>
            <a:ext cx="1284529" cy="561436"/>
          </a:xfrm>
          <a:prstGeom prst="rect">
            <a:avLst/>
          </a:prstGeom>
          <a:solidFill>
            <a:schemeClr val="accent6">
              <a:lumMod val="60000"/>
              <a:lumOff val="4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524" dirty="0"/>
              <a:t>Niveau de gravité faible</a:t>
            </a:r>
          </a:p>
        </p:txBody>
      </p:sp>
      <p:sp>
        <p:nvSpPr>
          <p:cNvPr id="7" name="ZoneTexte 6">
            <a:extLst>
              <a:ext uri="{FF2B5EF4-FFF2-40B4-BE49-F238E27FC236}">
                <a16:creationId xmlns:a16="http://schemas.microsoft.com/office/drawing/2014/main" id="{D47BD28D-3855-3377-C188-23D98925444F}"/>
              </a:ext>
            </a:extLst>
          </p:cNvPr>
          <p:cNvSpPr txBox="1"/>
          <p:nvPr/>
        </p:nvSpPr>
        <p:spPr>
          <a:xfrm>
            <a:off x="1876117" y="1973806"/>
            <a:ext cx="1566326" cy="561436"/>
          </a:xfrm>
          <a:prstGeom prst="rect">
            <a:avLst/>
          </a:prstGeom>
          <a:solidFill>
            <a:srgbClr val="FFFF00"/>
          </a:solidFill>
          <a:ln>
            <a:solidFill>
              <a:schemeClr val="tx1"/>
            </a:solidFill>
          </a:ln>
        </p:spPr>
        <p:txBody>
          <a:bodyPr wrap="none" rtlCol="0">
            <a:spAutoFit/>
          </a:bodyPr>
          <a:lstStyle/>
          <a:p>
            <a:pPr algn="ctr"/>
            <a:r>
              <a:rPr lang="fr-FR" sz="1524" dirty="0"/>
              <a:t>Niveau de gravité</a:t>
            </a:r>
          </a:p>
          <a:p>
            <a:pPr algn="ctr"/>
            <a:r>
              <a:rPr lang="fr-FR" sz="1524" dirty="0"/>
              <a:t>modéré</a:t>
            </a:r>
            <a:endParaRPr lang="fr-FR" sz="2032" dirty="0"/>
          </a:p>
        </p:txBody>
      </p:sp>
      <p:sp>
        <p:nvSpPr>
          <p:cNvPr id="8" name="ZoneTexte 7">
            <a:extLst>
              <a:ext uri="{FF2B5EF4-FFF2-40B4-BE49-F238E27FC236}">
                <a16:creationId xmlns:a16="http://schemas.microsoft.com/office/drawing/2014/main" id="{0B41454C-E1E1-6AEE-7864-614F94EEEFF5}"/>
              </a:ext>
            </a:extLst>
          </p:cNvPr>
          <p:cNvSpPr txBox="1"/>
          <p:nvPr/>
        </p:nvSpPr>
        <p:spPr>
          <a:xfrm>
            <a:off x="1876117" y="3559690"/>
            <a:ext cx="1566326" cy="561436"/>
          </a:xfrm>
          <a:prstGeom prst="rect">
            <a:avLst/>
          </a:prstGeom>
          <a:solidFill>
            <a:schemeClr val="accent2">
              <a:lumMod val="60000"/>
              <a:lumOff val="40000"/>
            </a:schemeClr>
          </a:solidFill>
          <a:ln>
            <a:solidFill>
              <a:schemeClr val="tx1"/>
            </a:solidFill>
          </a:ln>
        </p:spPr>
        <p:txBody>
          <a:bodyPr wrap="none" rtlCol="0">
            <a:spAutoFit/>
          </a:bodyPr>
          <a:lstStyle/>
          <a:p>
            <a:pPr algn="ctr"/>
            <a:r>
              <a:rPr lang="fr-FR" sz="1524" dirty="0"/>
              <a:t>Niveau de gravité</a:t>
            </a:r>
          </a:p>
          <a:p>
            <a:pPr algn="ctr"/>
            <a:r>
              <a:rPr lang="fr-FR" sz="1524" dirty="0"/>
              <a:t>Elevé</a:t>
            </a:r>
          </a:p>
        </p:txBody>
      </p:sp>
      <p:sp>
        <p:nvSpPr>
          <p:cNvPr id="9" name="ZoneTexte 8">
            <a:extLst>
              <a:ext uri="{FF2B5EF4-FFF2-40B4-BE49-F238E27FC236}">
                <a16:creationId xmlns:a16="http://schemas.microsoft.com/office/drawing/2014/main" id="{4E1A24B6-D94D-B86E-BFC8-5743F91CDF5B}"/>
              </a:ext>
            </a:extLst>
          </p:cNvPr>
          <p:cNvSpPr txBox="1"/>
          <p:nvPr/>
        </p:nvSpPr>
        <p:spPr>
          <a:xfrm>
            <a:off x="1479576" y="5246160"/>
            <a:ext cx="2415726" cy="561436"/>
          </a:xfrm>
          <a:prstGeom prst="rect">
            <a:avLst/>
          </a:prstGeom>
          <a:solidFill>
            <a:srgbClr val="FF0000"/>
          </a:solidFill>
          <a:ln>
            <a:solidFill>
              <a:schemeClr val="tx1"/>
            </a:solidFill>
          </a:ln>
        </p:spPr>
        <p:txBody>
          <a:bodyPr wrap="none" rtlCol="0">
            <a:spAutoFit/>
          </a:bodyPr>
          <a:lstStyle/>
          <a:p>
            <a:pPr algn="ctr"/>
            <a:r>
              <a:rPr lang="fr-FR" sz="1524" dirty="0"/>
              <a:t>Niveau de gravité</a:t>
            </a:r>
          </a:p>
          <a:p>
            <a:pPr algn="ctr"/>
            <a:r>
              <a:rPr lang="fr-FR" sz="1524" dirty="0"/>
              <a:t>Chronicisation pathologique</a:t>
            </a:r>
          </a:p>
        </p:txBody>
      </p:sp>
      <p:sp>
        <p:nvSpPr>
          <p:cNvPr id="18" name="ZoneTexte 17">
            <a:extLst>
              <a:ext uri="{FF2B5EF4-FFF2-40B4-BE49-F238E27FC236}">
                <a16:creationId xmlns:a16="http://schemas.microsoft.com/office/drawing/2014/main" id="{C132D3A4-CC95-6AEB-55C4-01DA34FA8C7D}"/>
              </a:ext>
            </a:extLst>
          </p:cNvPr>
          <p:cNvSpPr txBox="1"/>
          <p:nvPr/>
        </p:nvSpPr>
        <p:spPr>
          <a:xfrm>
            <a:off x="5785510" y="1154923"/>
            <a:ext cx="1612749" cy="401328"/>
          </a:xfrm>
          <a:prstGeom prst="rect">
            <a:avLst/>
          </a:prstGeom>
          <a:solidFill>
            <a:schemeClr val="accent6">
              <a:lumMod val="60000"/>
              <a:lumOff val="40000"/>
            </a:schemeClr>
          </a:solidFill>
          <a:ln>
            <a:solidFill>
              <a:schemeClr val="tx1"/>
            </a:solidFill>
          </a:ln>
        </p:spPr>
        <p:txBody>
          <a:bodyPr wrap="none" rtlCol="0">
            <a:spAutoFit/>
          </a:bodyPr>
          <a:lstStyle/>
          <a:p>
            <a:pPr algn="ctr"/>
            <a:r>
              <a:rPr lang="fr-FR" sz="2008" dirty="0"/>
              <a:t>Stress normal</a:t>
            </a:r>
          </a:p>
        </p:txBody>
      </p:sp>
      <p:sp>
        <p:nvSpPr>
          <p:cNvPr id="19" name="ZoneTexte 18">
            <a:extLst>
              <a:ext uri="{FF2B5EF4-FFF2-40B4-BE49-F238E27FC236}">
                <a16:creationId xmlns:a16="http://schemas.microsoft.com/office/drawing/2014/main" id="{31B66CE5-6779-C38A-E8CD-ECE5C0117BB4}"/>
              </a:ext>
            </a:extLst>
          </p:cNvPr>
          <p:cNvSpPr txBox="1"/>
          <p:nvPr/>
        </p:nvSpPr>
        <p:spPr>
          <a:xfrm>
            <a:off x="5983158" y="1741681"/>
            <a:ext cx="1217449" cy="1019318"/>
          </a:xfrm>
          <a:prstGeom prst="rect">
            <a:avLst/>
          </a:prstGeom>
          <a:solidFill>
            <a:srgbClr val="FFFF00"/>
          </a:solidFill>
          <a:ln>
            <a:solidFill>
              <a:schemeClr val="tx1"/>
            </a:solidFill>
          </a:ln>
        </p:spPr>
        <p:txBody>
          <a:bodyPr wrap="none" rtlCol="0">
            <a:spAutoFit/>
          </a:bodyPr>
          <a:lstStyle/>
          <a:p>
            <a:pPr algn="ctr"/>
            <a:r>
              <a:rPr lang="fr-FR" sz="2008" dirty="0"/>
              <a:t>Détresse</a:t>
            </a:r>
          </a:p>
          <a:p>
            <a:pPr algn="ctr"/>
            <a:r>
              <a:rPr lang="fr-FR" sz="2008" dirty="0"/>
              <a:t>Insécurité</a:t>
            </a:r>
          </a:p>
          <a:p>
            <a:pPr algn="ctr"/>
            <a:r>
              <a:rPr lang="fr-FR" sz="2008" dirty="0"/>
              <a:t>Anxiété</a:t>
            </a:r>
          </a:p>
        </p:txBody>
      </p:sp>
      <p:sp>
        <p:nvSpPr>
          <p:cNvPr id="20" name="ZoneTexte 19">
            <a:extLst>
              <a:ext uri="{FF2B5EF4-FFF2-40B4-BE49-F238E27FC236}">
                <a16:creationId xmlns:a16="http://schemas.microsoft.com/office/drawing/2014/main" id="{06157C64-36C5-618C-2DCB-8D8F3D3F9803}"/>
              </a:ext>
            </a:extLst>
          </p:cNvPr>
          <p:cNvSpPr txBox="1"/>
          <p:nvPr/>
        </p:nvSpPr>
        <p:spPr>
          <a:xfrm>
            <a:off x="5518642" y="3533632"/>
            <a:ext cx="2146486" cy="613373"/>
          </a:xfrm>
          <a:prstGeom prst="rect">
            <a:avLst/>
          </a:prstGeom>
          <a:solidFill>
            <a:schemeClr val="accent2">
              <a:lumMod val="60000"/>
              <a:lumOff val="40000"/>
            </a:schemeClr>
          </a:solidFill>
          <a:ln>
            <a:solidFill>
              <a:schemeClr val="tx1"/>
            </a:solidFill>
          </a:ln>
        </p:spPr>
        <p:txBody>
          <a:bodyPr wrap="none" rtlCol="0">
            <a:spAutoFit/>
          </a:bodyPr>
          <a:lstStyle/>
          <a:p>
            <a:pPr algn="ctr"/>
            <a:r>
              <a:rPr lang="fr-FR" sz="1693" dirty="0"/>
              <a:t>Symptômes dépressifs</a:t>
            </a:r>
          </a:p>
          <a:p>
            <a:pPr algn="ctr"/>
            <a:r>
              <a:rPr lang="fr-FR" sz="1693" dirty="0"/>
              <a:t>Trouble de stress aigu</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02D979EB-7718-FAF6-92DF-E478162C35DC}"/>
                  </a:ext>
                </a:extLst>
              </p:cNvPr>
              <p:cNvSpPr txBox="1"/>
              <p:nvPr/>
            </p:nvSpPr>
            <p:spPr>
              <a:xfrm>
                <a:off x="8922263" y="981486"/>
                <a:ext cx="2990896" cy="734124"/>
              </a:xfrm>
              <a:prstGeom prst="ellipse">
                <a:avLst/>
              </a:prstGeom>
              <a:solidFill>
                <a:schemeClr val="accent6">
                  <a:lumMod val="60000"/>
                  <a:lumOff val="40000"/>
                </a:schemeClr>
              </a:solidFill>
              <a:ln>
                <a:solidFill>
                  <a:schemeClr val="tx1"/>
                </a:solidFill>
              </a:ln>
            </p:spPr>
            <p:txBody>
              <a:bodyPr wrap="square" rtlCol="0">
                <a:spAutoFit/>
              </a:bodyPr>
              <a:lstStyle/>
              <a:p>
                <a:pPr algn="ctr"/>
                <a14:m>
                  <m:oMath xmlns:m="http://schemas.openxmlformats.org/officeDocument/2006/math">
                    <m:r>
                      <a:rPr lang="fr-FR" sz="931" i="1">
                        <a:latin typeface="Cambria Math" panose="02040503050406030204" pitchFamily="18" charset="0"/>
                        <a:ea typeface="Cambria Math" panose="02040503050406030204" pitchFamily="18" charset="0"/>
                      </a:rPr>
                      <m:t>↗</m:t>
                    </m:r>
                  </m:oMath>
                </a14:m>
                <a:r>
                  <a:rPr lang="fr-FR" sz="931" i="1" dirty="0"/>
                  <a:t> Rythmes cardiaque et respiratoire </a:t>
                </a:r>
              </a:p>
              <a:p>
                <a:pPr algn="ctr"/>
                <a14:m>
                  <m:oMath xmlns:m="http://schemas.openxmlformats.org/officeDocument/2006/math">
                    <m:r>
                      <a:rPr lang="fr-FR" sz="931" i="1">
                        <a:latin typeface="Cambria Math" panose="02040503050406030204" pitchFamily="18" charset="0"/>
                        <a:ea typeface="Cambria Math" panose="02040503050406030204" pitchFamily="18" charset="0"/>
                      </a:rPr>
                      <m:t>↗ </m:t>
                    </m:r>
                  </m:oMath>
                </a14:m>
                <a:r>
                  <a:rPr lang="fr-FR" sz="931" i="1" dirty="0"/>
                  <a:t>Température </a:t>
                </a:r>
              </a:p>
              <a:p>
                <a:pPr algn="ctr"/>
                <a14:m>
                  <m:oMath xmlns:m="http://schemas.openxmlformats.org/officeDocument/2006/math">
                    <m:r>
                      <a:rPr lang="fr-FR" sz="931" i="1">
                        <a:latin typeface="Cambria Math" panose="02040503050406030204" pitchFamily="18" charset="0"/>
                        <a:ea typeface="Cambria Math" panose="02040503050406030204" pitchFamily="18" charset="0"/>
                      </a:rPr>
                      <m:t>↗</m:t>
                    </m:r>
                  </m:oMath>
                </a14:m>
                <a:r>
                  <a:rPr lang="fr-FR" sz="931" i="1" dirty="0"/>
                  <a:t> vigilance</a:t>
                </a:r>
              </a:p>
            </p:txBody>
          </p:sp>
        </mc:Choice>
        <mc:Fallback xmlns="">
          <p:sp>
            <p:nvSpPr>
              <p:cNvPr id="22" name="ZoneTexte 21">
                <a:extLst>
                  <a:ext uri="{FF2B5EF4-FFF2-40B4-BE49-F238E27FC236}">
                    <a16:creationId xmlns:a16="http://schemas.microsoft.com/office/drawing/2014/main" id="{02D979EB-7718-FAF6-92DF-E478162C35DC}"/>
                  </a:ext>
                </a:extLst>
              </p:cNvPr>
              <p:cNvSpPr txBox="1">
                <a:spLocks noRot="1" noChangeAspect="1" noMove="1" noResize="1" noEditPoints="1" noAdjustHandles="1" noChangeArrowheads="1" noChangeShapeType="1" noTextEdit="1"/>
              </p:cNvSpPr>
              <p:nvPr/>
            </p:nvSpPr>
            <p:spPr>
              <a:xfrm>
                <a:off x="8922263" y="981486"/>
                <a:ext cx="2990896" cy="734124"/>
              </a:xfrm>
              <a:prstGeom prst="ellipse">
                <a:avLst/>
              </a:prstGeom>
              <a:blipFill>
                <a:blip r:embed="rId2"/>
                <a:stretch>
                  <a:fillRect/>
                </a:stretch>
              </a:blipFill>
              <a:ln>
                <a:solidFill>
                  <a:schemeClr val="tx1"/>
                </a:solidFill>
              </a:ln>
            </p:spPr>
            <p:txBody>
              <a:bodyPr/>
              <a:lstStyle/>
              <a:p>
                <a:r>
                  <a:rPr lang="fr-FR">
                    <a:noFill/>
                  </a:rPr>
                  <a:t> </a:t>
                </a:r>
              </a:p>
            </p:txBody>
          </p:sp>
        </mc:Fallback>
      </mc:AlternateContent>
      <p:cxnSp>
        <p:nvCxnSpPr>
          <p:cNvPr id="33" name="Connecteur droit avec flèche 32">
            <a:extLst>
              <a:ext uri="{FF2B5EF4-FFF2-40B4-BE49-F238E27FC236}">
                <a16:creationId xmlns:a16="http://schemas.microsoft.com/office/drawing/2014/main" id="{8C6BE90B-B385-FAF5-FB16-00257CECDAE3}"/>
              </a:ext>
            </a:extLst>
          </p:cNvPr>
          <p:cNvCxnSpPr>
            <a:cxnSpLocks/>
            <a:stCxn id="4" idx="3"/>
            <a:endCxn id="18" idx="1"/>
          </p:cNvCxnSpPr>
          <p:nvPr/>
        </p:nvCxnSpPr>
        <p:spPr>
          <a:xfrm flipV="1">
            <a:off x="3275382" y="1355587"/>
            <a:ext cx="2510128" cy="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09A3DF0B-5DE3-C45A-99FA-542F3DD091AA}"/>
              </a:ext>
            </a:extLst>
          </p:cNvPr>
          <p:cNvCxnSpPr>
            <a:cxnSpLocks/>
            <a:stCxn id="8" idx="3"/>
            <a:endCxn id="20" idx="1"/>
          </p:cNvCxnSpPr>
          <p:nvPr/>
        </p:nvCxnSpPr>
        <p:spPr>
          <a:xfrm flipV="1">
            <a:off x="3442443" y="3840319"/>
            <a:ext cx="2076199" cy="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34486A2A-84CC-5EA0-8CEC-25DFE10C76BD}"/>
                  </a:ext>
                </a:extLst>
              </p:cNvPr>
              <p:cNvSpPr txBox="1"/>
              <p:nvPr/>
            </p:nvSpPr>
            <p:spPr>
              <a:xfrm>
                <a:off x="8922267" y="1768003"/>
                <a:ext cx="2990895" cy="972340"/>
              </a:xfrm>
              <a:prstGeom prst="ellipse">
                <a:avLst/>
              </a:prstGeom>
              <a:solidFill>
                <a:srgbClr val="FFFF00"/>
              </a:solidFill>
              <a:ln>
                <a:solidFill>
                  <a:schemeClr val="tx1"/>
                </a:solidFill>
              </a:ln>
            </p:spPr>
            <p:txBody>
              <a:bodyPr wrap="square" rtlCol="0">
                <a:spAutoFit/>
              </a:bodyPr>
              <a:lstStyle/>
              <a:p>
                <a:pPr algn="ctr"/>
                <a14:m>
                  <m:oMath xmlns:m="http://schemas.openxmlformats.org/officeDocument/2006/math">
                    <m:r>
                      <a:rPr lang="fr-FR" sz="1016" i="1">
                        <a:latin typeface="Cambria Math" panose="02040503050406030204" pitchFamily="18" charset="0"/>
                        <a:ea typeface="Cambria Math" panose="02040503050406030204" pitchFamily="18" charset="0"/>
                      </a:rPr>
                      <m:t>↗</m:t>
                    </m:r>
                  </m:oMath>
                </a14:m>
                <a:r>
                  <a:rPr lang="fr-FR" sz="1016" i="1" dirty="0"/>
                  <a:t> émotions négatives</a:t>
                </a:r>
              </a:p>
              <a:p>
                <a:pPr algn="ctr"/>
                <a:r>
                  <a:rPr lang="fr-FR" sz="1016" i="1" dirty="0"/>
                  <a:t>Hypervigilance</a:t>
                </a:r>
              </a:p>
              <a:p>
                <a:pPr algn="ctr"/>
                <a:r>
                  <a:rPr lang="fr-FR" sz="931" i="1" dirty="0"/>
                  <a:t>Incertitude/appréhension/peur face à l’avenir</a:t>
                </a:r>
              </a:p>
            </p:txBody>
          </p:sp>
        </mc:Choice>
        <mc:Fallback xmlns="">
          <p:sp>
            <p:nvSpPr>
              <p:cNvPr id="47" name="ZoneTexte 46">
                <a:extLst>
                  <a:ext uri="{FF2B5EF4-FFF2-40B4-BE49-F238E27FC236}">
                    <a16:creationId xmlns:a16="http://schemas.microsoft.com/office/drawing/2014/main" id="{34486A2A-84CC-5EA0-8CEC-25DFE10C76BD}"/>
                  </a:ext>
                </a:extLst>
              </p:cNvPr>
              <p:cNvSpPr txBox="1">
                <a:spLocks noRot="1" noChangeAspect="1" noMove="1" noResize="1" noEditPoints="1" noAdjustHandles="1" noChangeArrowheads="1" noChangeShapeType="1" noTextEdit="1"/>
              </p:cNvSpPr>
              <p:nvPr/>
            </p:nvSpPr>
            <p:spPr>
              <a:xfrm>
                <a:off x="8922267" y="1768003"/>
                <a:ext cx="2990895" cy="972340"/>
              </a:xfrm>
              <a:prstGeom prst="ellipse">
                <a:avLst/>
              </a:prstGeom>
              <a:blipFill>
                <a:blip r:embed="rId3"/>
                <a:stretch>
                  <a:fillRect/>
                </a:stretch>
              </a:blipFill>
              <a:ln>
                <a:solidFill>
                  <a:schemeClr val="tx1"/>
                </a:solidFill>
              </a:ln>
            </p:spPr>
            <p:txBody>
              <a:bodyPr/>
              <a:lstStyle/>
              <a:p>
                <a:r>
                  <a:rPr lang="fr-FR">
                    <a:noFill/>
                  </a:rPr>
                  <a:t> </a:t>
                </a:r>
              </a:p>
            </p:txBody>
          </p:sp>
        </mc:Fallback>
      </mc:AlternateContent>
      <p:sp>
        <p:nvSpPr>
          <p:cNvPr id="48" name="ZoneTexte 47">
            <a:extLst>
              <a:ext uri="{FF2B5EF4-FFF2-40B4-BE49-F238E27FC236}">
                <a16:creationId xmlns:a16="http://schemas.microsoft.com/office/drawing/2014/main" id="{A3F33C14-91ED-8E8E-1091-1E885EA8497B}"/>
              </a:ext>
            </a:extLst>
          </p:cNvPr>
          <p:cNvSpPr txBox="1"/>
          <p:nvPr/>
        </p:nvSpPr>
        <p:spPr>
          <a:xfrm>
            <a:off x="8985028" y="2972202"/>
            <a:ext cx="2990895" cy="1741267"/>
          </a:xfrm>
          <a:prstGeom prst="ellipse">
            <a:avLst/>
          </a:prstGeom>
          <a:solidFill>
            <a:schemeClr val="accent2">
              <a:lumMod val="60000"/>
              <a:lumOff val="40000"/>
            </a:schemeClr>
          </a:solidFill>
          <a:ln>
            <a:solidFill>
              <a:schemeClr val="tx1"/>
            </a:solidFill>
          </a:ln>
        </p:spPr>
        <p:txBody>
          <a:bodyPr wrap="square" rtlCol="0">
            <a:spAutoFit/>
          </a:bodyPr>
          <a:lstStyle/>
          <a:p>
            <a:pPr algn="ctr"/>
            <a:r>
              <a:rPr lang="fr-FR" sz="931" i="1" dirty="0"/>
              <a:t>Trouble du sommeil</a:t>
            </a:r>
          </a:p>
          <a:p>
            <a:pPr algn="ctr"/>
            <a:r>
              <a:rPr lang="fr-FR" sz="931" i="1" dirty="0"/>
              <a:t>Variation importante de l’appétit</a:t>
            </a:r>
          </a:p>
          <a:p>
            <a:pPr algn="ctr"/>
            <a:r>
              <a:rPr lang="fr-FR" sz="931" i="1" dirty="0"/>
              <a:t>Dissociation péri-traumatique (dépersonnalisation ; déréalisation) </a:t>
            </a:r>
          </a:p>
          <a:p>
            <a:pPr algn="ctr"/>
            <a:r>
              <a:rPr lang="fr-FR" sz="931" i="1" dirty="0"/>
              <a:t>Cauchemars ; flashback ; évitement</a:t>
            </a:r>
          </a:p>
          <a:p>
            <a:pPr algn="ctr"/>
            <a:r>
              <a:rPr lang="fr-FR" sz="931" i="1" dirty="0"/>
              <a:t>Fatigue, troubles de l’attention</a:t>
            </a:r>
          </a:p>
          <a:p>
            <a:pPr algn="ctr"/>
            <a:r>
              <a:rPr lang="fr-FR" sz="931" i="1" dirty="0"/>
              <a:t>Effondrement psychique</a:t>
            </a:r>
          </a:p>
          <a:p>
            <a:pPr algn="ctr"/>
            <a:r>
              <a:rPr lang="fr-FR" sz="931" i="1" dirty="0"/>
              <a:t>Sentiment d’hébétude</a:t>
            </a:r>
          </a:p>
        </p:txBody>
      </p:sp>
      <p:cxnSp>
        <p:nvCxnSpPr>
          <p:cNvPr id="71" name="Connecteur droit avec flèche 70">
            <a:extLst>
              <a:ext uri="{FF2B5EF4-FFF2-40B4-BE49-F238E27FC236}">
                <a16:creationId xmlns:a16="http://schemas.microsoft.com/office/drawing/2014/main" id="{1881BF43-E121-440C-A710-78C20172EEE4}"/>
              </a:ext>
            </a:extLst>
          </p:cNvPr>
          <p:cNvCxnSpPr>
            <a:cxnSpLocks/>
            <a:stCxn id="18" idx="3"/>
            <a:endCxn id="22" idx="2"/>
          </p:cNvCxnSpPr>
          <p:nvPr/>
        </p:nvCxnSpPr>
        <p:spPr>
          <a:xfrm flipV="1">
            <a:off x="7398259" y="1348548"/>
            <a:ext cx="1524004" cy="70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3EAD36D7-FA66-9CEF-CE84-FE34595AA984}"/>
              </a:ext>
            </a:extLst>
          </p:cNvPr>
          <p:cNvCxnSpPr>
            <a:cxnSpLocks/>
            <a:stCxn id="19" idx="3"/>
            <a:endCxn id="47" idx="2"/>
          </p:cNvCxnSpPr>
          <p:nvPr/>
        </p:nvCxnSpPr>
        <p:spPr>
          <a:xfrm>
            <a:off x="7200607" y="2251340"/>
            <a:ext cx="1721660" cy="2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a16="http://schemas.microsoft.com/office/drawing/2014/main" id="{21E92E4B-1E3D-44F6-43E1-B1EC66D35B0D}"/>
              </a:ext>
            </a:extLst>
          </p:cNvPr>
          <p:cNvCxnSpPr>
            <a:cxnSpLocks/>
            <a:stCxn id="20" idx="3"/>
            <a:endCxn id="48" idx="2"/>
          </p:cNvCxnSpPr>
          <p:nvPr/>
        </p:nvCxnSpPr>
        <p:spPr>
          <a:xfrm>
            <a:off x="7665128" y="3840319"/>
            <a:ext cx="1319900" cy="25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7DA4B662-BD51-7A31-86D3-F2C59C613454}"/>
              </a:ext>
            </a:extLst>
          </p:cNvPr>
          <p:cNvCxnSpPr>
            <a:cxnSpLocks/>
            <a:stCxn id="7" idx="3"/>
            <a:endCxn id="19" idx="1"/>
          </p:cNvCxnSpPr>
          <p:nvPr/>
        </p:nvCxnSpPr>
        <p:spPr>
          <a:xfrm flipV="1">
            <a:off x="3442443" y="2251340"/>
            <a:ext cx="2540715" cy="31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8F86483F-F4B3-9CFC-DC13-6E9D2DD60179}"/>
              </a:ext>
            </a:extLst>
          </p:cNvPr>
          <p:cNvSpPr/>
          <p:nvPr/>
        </p:nvSpPr>
        <p:spPr>
          <a:xfrm>
            <a:off x="5825216" y="951413"/>
            <a:ext cx="1580495" cy="197896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8"/>
          </a:p>
        </p:txBody>
      </p:sp>
      <p:sp>
        <p:nvSpPr>
          <p:cNvPr id="108" name="Rectangle 107">
            <a:extLst>
              <a:ext uri="{FF2B5EF4-FFF2-40B4-BE49-F238E27FC236}">
                <a16:creationId xmlns:a16="http://schemas.microsoft.com/office/drawing/2014/main" id="{F902D49D-8179-C421-1AE3-D996525B026B}"/>
              </a:ext>
            </a:extLst>
          </p:cNvPr>
          <p:cNvSpPr/>
          <p:nvPr/>
        </p:nvSpPr>
        <p:spPr>
          <a:xfrm>
            <a:off x="5456284" y="748077"/>
            <a:ext cx="2275001" cy="3660306"/>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8"/>
          </a:p>
        </p:txBody>
      </p:sp>
      <p:cxnSp>
        <p:nvCxnSpPr>
          <p:cNvPr id="24" name="Connecteur droit avec flèche 23">
            <a:extLst>
              <a:ext uri="{FF2B5EF4-FFF2-40B4-BE49-F238E27FC236}">
                <a16:creationId xmlns:a16="http://schemas.microsoft.com/office/drawing/2014/main" id="{E0E68092-4621-23D6-2CBA-1A55BCD85AFA}"/>
              </a:ext>
            </a:extLst>
          </p:cNvPr>
          <p:cNvCxnSpPr/>
          <p:nvPr/>
        </p:nvCxnSpPr>
        <p:spPr>
          <a:xfrm flipH="1">
            <a:off x="1316586" y="1143315"/>
            <a:ext cx="37118" cy="47805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862D0821-CCC1-16B7-FAB3-B77EB6DAACE5}"/>
              </a:ext>
            </a:extLst>
          </p:cNvPr>
          <p:cNvSpPr txBox="1"/>
          <p:nvPr/>
        </p:nvSpPr>
        <p:spPr>
          <a:xfrm>
            <a:off x="1249015" y="777775"/>
            <a:ext cx="243978" cy="326884"/>
          </a:xfrm>
          <a:prstGeom prst="rect">
            <a:avLst/>
          </a:prstGeom>
          <a:noFill/>
        </p:spPr>
        <p:txBody>
          <a:bodyPr wrap="none" rtlCol="0">
            <a:spAutoFit/>
          </a:bodyPr>
          <a:lstStyle/>
          <a:p>
            <a:r>
              <a:rPr lang="fr-FR" sz="1524" dirty="0"/>
              <a:t>-</a:t>
            </a:r>
          </a:p>
        </p:txBody>
      </p:sp>
      <p:sp>
        <p:nvSpPr>
          <p:cNvPr id="27" name="ZoneTexte 26">
            <a:extLst>
              <a:ext uri="{FF2B5EF4-FFF2-40B4-BE49-F238E27FC236}">
                <a16:creationId xmlns:a16="http://schemas.microsoft.com/office/drawing/2014/main" id="{FDEDC686-5C1F-1B20-59C9-E7269B3A8CAC}"/>
              </a:ext>
            </a:extLst>
          </p:cNvPr>
          <p:cNvSpPr txBox="1"/>
          <p:nvPr/>
        </p:nvSpPr>
        <p:spPr>
          <a:xfrm>
            <a:off x="1189551" y="5976719"/>
            <a:ext cx="282450" cy="326884"/>
          </a:xfrm>
          <a:prstGeom prst="rect">
            <a:avLst/>
          </a:prstGeom>
          <a:noFill/>
        </p:spPr>
        <p:txBody>
          <a:bodyPr wrap="none" rtlCol="0">
            <a:spAutoFit/>
          </a:bodyPr>
          <a:lstStyle/>
          <a:p>
            <a:r>
              <a:rPr lang="fr-FR" sz="1524" dirty="0"/>
              <a:t>+</a:t>
            </a:r>
          </a:p>
        </p:txBody>
      </p:sp>
      <p:sp>
        <p:nvSpPr>
          <p:cNvPr id="28" name="ZoneTexte 27">
            <a:extLst>
              <a:ext uri="{FF2B5EF4-FFF2-40B4-BE49-F238E27FC236}">
                <a16:creationId xmlns:a16="http://schemas.microsoft.com/office/drawing/2014/main" id="{771A7B0E-49AC-FBDF-1D5C-79D33808C13D}"/>
              </a:ext>
            </a:extLst>
          </p:cNvPr>
          <p:cNvSpPr txBox="1"/>
          <p:nvPr/>
        </p:nvSpPr>
        <p:spPr>
          <a:xfrm rot="16200000">
            <a:off x="291937" y="3368785"/>
            <a:ext cx="1651286" cy="326884"/>
          </a:xfrm>
          <a:prstGeom prst="rect">
            <a:avLst/>
          </a:prstGeom>
          <a:noFill/>
        </p:spPr>
        <p:txBody>
          <a:bodyPr wrap="none" rtlCol="0">
            <a:spAutoFit/>
          </a:bodyPr>
          <a:lstStyle/>
          <a:p>
            <a:r>
              <a:rPr lang="fr-FR" sz="1524" dirty="0"/>
              <a:t>Niveaux de gravité</a:t>
            </a:r>
          </a:p>
        </p:txBody>
      </p:sp>
      <p:sp>
        <p:nvSpPr>
          <p:cNvPr id="3" name="ZoneTexte 2">
            <a:extLst>
              <a:ext uri="{FF2B5EF4-FFF2-40B4-BE49-F238E27FC236}">
                <a16:creationId xmlns:a16="http://schemas.microsoft.com/office/drawing/2014/main" id="{B2243094-11DF-9CC7-D54C-C9A0399B314B}"/>
              </a:ext>
            </a:extLst>
          </p:cNvPr>
          <p:cNvSpPr txBox="1"/>
          <p:nvPr/>
        </p:nvSpPr>
        <p:spPr>
          <a:xfrm>
            <a:off x="393005" y="130475"/>
            <a:ext cx="11520153" cy="373757"/>
          </a:xfrm>
          <a:prstGeom prst="rect">
            <a:avLst/>
          </a:prstGeom>
          <a:noFill/>
        </p:spPr>
        <p:txBody>
          <a:bodyPr wrap="square">
            <a:spAutoFit/>
          </a:bodyPr>
          <a:lstStyle/>
          <a:p>
            <a:pPr algn="just">
              <a:lnSpc>
                <a:spcPct val="107000"/>
              </a:lnSpc>
              <a:spcAft>
                <a:spcPts val="800"/>
              </a:spcAft>
            </a:pPr>
            <a:r>
              <a:rPr lang="fr-FR" sz="1800" i="1" dirty="0">
                <a:effectLst/>
                <a:latin typeface="Arial" panose="020B0604020202020204" pitchFamily="34" charset="0"/>
                <a:ea typeface="Calibri" panose="020F0502020204030204" pitchFamily="34" charset="0"/>
                <a:cs typeface="Times New Roman" panose="02020603050405020304" pitchFamily="18" charset="0"/>
              </a:rPr>
              <a:t>Logigramme décisionnel du psychological damage control relatif au niveau psychopathologique de la victime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0610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812FBE-16B7-47ED-B20B-6ED3A13E5FEA}"/>
              </a:ext>
            </a:extLst>
          </p:cNvPr>
          <p:cNvSpPr/>
          <p:nvPr/>
        </p:nvSpPr>
        <p:spPr>
          <a:xfrm>
            <a:off x="0" y="0"/>
            <a:ext cx="12192000" cy="6127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Le niveau chronicisation pathologique</a:t>
            </a:r>
          </a:p>
        </p:txBody>
      </p:sp>
      <p:sp>
        <p:nvSpPr>
          <p:cNvPr id="8" name="Espace réservé du contenu 7">
            <a:extLst>
              <a:ext uri="{FF2B5EF4-FFF2-40B4-BE49-F238E27FC236}">
                <a16:creationId xmlns:a16="http://schemas.microsoft.com/office/drawing/2014/main" id="{13A7A3B5-78C2-EC1A-FF76-3F42DD6144B1}"/>
              </a:ext>
            </a:extLst>
          </p:cNvPr>
          <p:cNvSpPr>
            <a:spLocks noGrp="1"/>
          </p:cNvSpPr>
          <p:nvPr>
            <p:ph idx="1"/>
          </p:nvPr>
        </p:nvSpPr>
        <p:spPr>
          <a:xfrm>
            <a:off x="214314" y="914400"/>
            <a:ext cx="11830049" cy="5715000"/>
          </a:xfrm>
        </p:spPr>
        <p:txBody>
          <a:bodyPr>
            <a:normAutofit fontScale="92500"/>
          </a:bodyPr>
          <a:lstStyle/>
          <a:p>
            <a:pPr marL="342900" lvl="0" indent="-342900" algn="just">
              <a:lnSpc>
                <a:spcPct val="107000"/>
              </a:lnSpc>
              <a:spcAft>
                <a:spcPts val="800"/>
              </a:spcAft>
              <a:buFont typeface="Wingdings" pitchFamily="2" charset="2"/>
              <a:buChar char=""/>
            </a:pPr>
            <a:r>
              <a:rPr lang="fr-FR" sz="2400" b="1" dirty="0">
                <a:solidFill>
                  <a:srgbClr val="FF0000"/>
                </a:solidFill>
                <a:effectLst/>
                <a:ea typeface="Calibri" panose="020F0502020204030204" pitchFamily="34" charset="0"/>
                <a:cs typeface="Times New Roman" panose="02020603050405020304" pitchFamily="18" charset="0"/>
              </a:rPr>
              <a:t>Le niveau « chronicisation pathologique »</a:t>
            </a:r>
            <a:r>
              <a:rPr lang="fr-FR" sz="2400" dirty="0">
                <a:solidFill>
                  <a:srgbClr val="FF0000"/>
                </a:solidFill>
                <a:effectLst/>
                <a:ea typeface="Calibri" panose="020F0502020204030204" pitchFamily="34" charset="0"/>
                <a:cs typeface="Times New Roman" panose="02020603050405020304" pitchFamily="18" charset="0"/>
              </a:rPr>
              <a:t> </a:t>
            </a:r>
            <a:r>
              <a:rPr lang="fr-FR" sz="2400" dirty="0">
                <a:effectLst/>
                <a:ea typeface="Calibri" panose="020F0502020204030204" pitchFamily="34" charset="0"/>
                <a:cs typeface="Times New Roman" panose="02020603050405020304" pitchFamily="18" charset="0"/>
              </a:rPr>
              <a:t>inclut par définition les précédents niveaux. Nous le considérons comme le niveau « ultime » sur le plan de la psychopathologie.</a:t>
            </a:r>
          </a:p>
          <a:p>
            <a:pPr marL="800100" lvl="1" indent="-342900" algn="just">
              <a:lnSpc>
                <a:spcPct val="107000"/>
              </a:lnSpc>
              <a:spcAft>
                <a:spcPts val="800"/>
              </a:spcAft>
              <a:buFont typeface="Wingdings" pitchFamily="2" charset="2"/>
              <a:buChar char=""/>
            </a:pPr>
            <a:r>
              <a:rPr lang="fr-FR" dirty="0">
                <a:effectLst/>
                <a:ea typeface="Calibri" panose="020F0502020204030204" pitchFamily="34" charset="0"/>
              </a:rPr>
              <a:t>Il s’inscrit dans une compréhension du sujet impacté par une </a:t>
            </a:r>
            <a:r>
              <a:rPr lang="fr-FR" dirty="0" err="1">
                <a:effectLst/>
                <a:ea typeface="Calibri" panose="020F0502020204030204" pitchFamily="34" charset="0"/>
              </a:rPr>
              <a:t>psychotraumatisme</a:t>
            </a:r>
            <a:r>
              <a:rPr lang="fr-FR" dirty="0">
                <a:effectLst/>
                <a:ea typeface="Calibri" panose="020F0502020204030204" pitchFamily="34" charset="0"/>
              </a:rPr>
              <a:t> déjà installé.</a:t>
            </a:r>
          </a:p>
          <a:p>
            <a:pPr marL="228600" indent="220980" algn="just">
              <a:lnSpc>
                <a:spcPct val="107000"/>
              </a:lnSpc>
              <a:spcBef>
                <a:spcPts val="0"/>
              </a:spcBef>
            </a:pPr>
            <a:r>
              <a:rPr lang="fr-FR" sz="2400" dirty="0">
                <a:effectLst/>
                <a:ea typeface="Calibri" panose="020F0502020204030204" pitchFamily="34" charset="0"/>
                <a:cs typeface="Times New Roman" panose="02020603050405020304" pitchFamily="18" charset="0"/>
              </a:rPr>
              <a:t>La victime a certes été confrontée à une situation aigüe, mais ce dernier choc psycho-émotionnelle vient </a:t>
            </a:r>
            <a:r>
              <a:rPr lang="fr-FR" sz="2400" b="1" dirty="0">
                <a:effectLst/>
                <a:ea typeface="Calibri" panose="020F0502020204030204" pitchFamily="34" charset="0"/>
                <a:cs typeface="Times New Roman" panose="02020603050405020304" pitchFamily="18" charset="0"/>
              </a:rPr>
              <a:t>faire écho à une histoire psychotraumatique</a:t>
            </a:r>
            <a:r>
              <a:rPr lang="fr-FR" sz="2400" dirty="0">
                <a:effectLst/>
                <a:ea typeface="Calibri" panose="020F0502020204030204" pitchFamily="34" charset="0"/>
                <a:cs typeface="Times New Roman" panose="02020603050405020304" pitchFamily="18" charset="0"/>
              </a:rPr>
              <a:t> qui a déjà laissé sa trace sur le plan psychopathologique. A ce stade, les victimes en question ne </a:t>
            </a:r>
            <a:r>
              <a:rPr lang="fr-FR" sz="2400" b="1" dirty="0">
                <a:effectLst/>
                <a:ea typeface="Calibri" panose="020F0502020204030204" pitchFamily="34" charset="0"/>
                <a:cs typeface="Times New Roman" panose="02020603050405020304" pitchFamily="18" charset="0"/>
              </a:rPr>
              <a:t>relèvent pas d’une situation d’urgence </a:t>
            </a:r>
            <a:r>
              <a:rPr lang="fr-FR" sz="2400" dirty="0">
                <a:effectLst/>
                <a:ea typeface="Calibri" panose="020F0502020204030204" pitchFamily="34" charset="0"/>
                <a:cs typeface="Times New Roman" panose="02020603050405020304" pitchFamily="18" charset="0"/>
              </a:rPr>
              <a:t>puisque ces dernières sont les dépositaires de tableaux cliniques qui se sont chronicisés parfois complexes sur le plan psychopathologique, non-traités, et pour lesquelles les dispositifs mobilisés ici </a:t>
            </a:r>
            <a:r>
              <a:rPr lang="fr-FR" sz="2400" b="1" dirty="0">
                <a:effectLst/>
                <a:ea typeface="Calibri" panose="020F0502020204030204" pitchFamily="34" charset="0"/>
                <a:cs typeface="Times New Roman" panose="02020603050405020304" pitchFamily="18" charset="0"/>
              </a:rPr>
              <a:t>ne seront pas suffisants</a:t>
            </a:r>
            <a:r>
              <a:rPr lang="fr-FR" sz="2400" dirty="0">
                <a:effectLst/>
                <a:ea typeface="Calibri" panose="020F0502020204030204" pitchFamily="34" charset="0"/>
                <a:cs typeface="Times New Roman" panose="02020603050405020304" pitchFamily="18" charset="0"/>
              </a:rPr>
              <a:t>. </a:t>
            </a:r>
          </a:p>
          <a:p>
            <a:pPr marL="228600" indent="220980" algn="just">
              <a:lnSpc>
                <a:spcPct val="107000"/>
              </a:lnSpc>
              <a:spcAft>
                <a:spcPts val="800"/>
              </a:spcAft>
            </a:pPr>
            <a:r>
              <a:rPr lang="fr-FR" sz="2400" dirty="0">
                <a:effectLst/>
                <a:ea typeface="Calibri" panose="020F0502020204030204" pitchFamily="34" charset="0"/>
                <a:cs typeface="Times New Roman" panose="02020603050405020304" pitchFamily="18" charset="0"/>
              </a:rPr>
              <a:t>Il conviendra à ce stade d’orienter les victimes vers une prise en charge psychothérapeutique spécifique qui nécessitera du temps et de l’expertise si l’on veut à ce stade venir à bout de la situation de souffrance de ces personnes dont les tableaux cliniques peuvent être variés, allant d’un TSPT simple à un TSPT complexe ainsi que des mouvements dissociatifs pouvant prendre des formes graves (TDSP ; TDI).</a:t>
            </a:r>
          </a:p>
          <a:p>
            <a:pPr marL="228600" indent="220980" algn="just">
              <a:lnSpc>
                <a:spcPct val="107000"/>
              </a:lnSpc>
              <a:spcAft>
                <a:spcPts val="800"/>
              </a:spcAft>
            </a:pPr>
            <a:endParaRPr lang="fr-FR" sz="1800" dirty="0">
              <a:effectLst/>
              <a:latin typeface="Arial" panose="020B0604020202020204" pitchFamily="34" charset="0"/>
              <a:ea typeface="Calibri" panose="020F0502020204030204" pitchFamily="34" charset="0"/>
            </a:endParaRPr>
          </a:p>
          <a:p>
            <a:pPr marL="800100" lvl="1" indent="-342900" algn="just">
              <a:lnSpc>
                <a:spcPct val="107000"/>
              </a:lnSpc>
              <a:spcAft>
                <a:spcPts val="800"/>
              </a:spcAft>
              <a:buFont typeface="Wingdings" pitchFamily="2" charset="2"/>
              <a:buChar cha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08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812FBE-16B7-47ED-B20B-6ED3A13E5FEA}"/>
              </a:ext>
            </a:extLst>
          </p:cNvPr>
          <p:cNvSpPr/>
          <p:nvPr/>
        </p:nvSpPr>
        <p:spPr>
          <a:xfrm>
            <a:off x="0" y="0"/>
            <a:ext cx="12192000" cy="6127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Damage control</a:t>
            </a:r>
          </a:p>
        </p:txBody>
      </p:sp>
      <p:pic>
        <p:nvPicPr>
          <p:cNvPr id="7" name="Image 6" descr="Une image contenant texte&#10;&#10;Description générée automatiquement">
            <a:extLst>
              <a:ext uri="{FF2B5EF4-FFF2-40B4-BE49-F238E27FC236}">
                <a16:creationId xmlns:a16="http://schemas.microsoft.com/office/drawing/2014/main" id="{F23745BE-8D4A-1007-2F8E-8744C2854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69" y="1021980"/>
            <a:ext cx="3292369" cy="3835770"/>
          </a:xfrm>
          <a:prstGeom prst="rect">
            <a:avLst/>
          </a:prstGeom>
        </p:spPr>
      </p:pic>
      <p:sp>
        <p:nvSpPr>
          <p:cNvPr id="10" name="Espace réservé du contenu 9">
            <a:extLst>
              <a:ext uri="{FF2B5EF4-FFF2-40B4-BE49-F238E27FC236}">
                <a16:creationId xmlns:a16="http://schemas.microsoft.com/office/drawing/2014/main" id="{62CE11C9-88F8-CDB4-FA46-2D3168DA7CC3}"/>
              </a:ext>
            </a:extLst>
          </p:cNvPr>
          <p:cNvSpPr>
            <a:spLocks noGrp="1"/>
          </p:cNvSpPr>
          <p:nvPr>
            <p:ph idx="1"/>
          </p:nvPr>
        </p:nvSpPr>
        <p:spPr>
          <a:xfrm>
            <a:off x="185738" y="914400"/>
            <a:ext cx="7700962" cy="5629275"/>
          </a:xfrm>
        </p:spPr>
        <p:txBody>
          <a:bodyPr>
            <a:normAutofit lnSpcReduction="10000"/>
          </a:bodyPr>
          <a:lstStyle/>
          <a:p>
            <a:pPr algn="just"/>
            <a:r>
              <a:rPr lang="fr-FR" b="0" i="0" u="none" strike="noStrike" dirty="0">
                <a:solidFill>
                  <a:srgbClr val="000000"/>
                </a:solidFill>
                <a:effectLst/>
              </a:rPr>
              <a:t>Ce concept fait référence à la technique de la Marine Américaine au cours de la seconde guerre mondiale pour désigner « </a:t>
            </a:r>
            <a:r>
              <a:rPr lang="fr-FR" b="0" i="1" u="none" strike="noStrike" dirty="0">
                <a:solidFill>
                  <a:srgbClr val="000000"/>
                </a:solidFill>
                <a:effectLst/>
              </a:rPr>
              <a:t>la capacité d’un navire à contrôler des dommages subis et à poursuivre sa mission pour rentrer au port </a:t>
            </a:r>
            <a:r>
              <a:rPr lang="fr-FR" b="0" i="0" u="none" strike="noStrike" dirty="0">
                <a:solidFill>
                  <a:srgbClr val="000000"/>
                </a:solidFill>
                <a:effectLst/>
              </a:rPr>
              <a:t> » (</a:t>
            </a:r>
            <a:r>
              <a:rPr lang="fr-FR" b="0" i="0" u="none" strike="noStrike" dirty="0" err="1">
                <a:solidFill>
                  <a:srgbClr val="000000"/>
                </a:solidFill>
                <a:effectLst/>
              </a:rPr>
              <a:t>Masquelet</a:t>
            </a:r>
            <a:r>
              <a:rPr lang="fr-FR" b="0" i="0" u="none" strike="noStrike" dirty="0">
                <a:solidFill>
                  <a:srgbClr val="000000"/>
                </a:solidFill>
                <a:effectLst/>
              </a:rPr>
              <a:t>, 2013).</a:t>
            </a:r>
          </a:p>
          <a:p>
            <a:pPr algn="just"/>
            <a:r>
              <a:rPr lang="fr-FR" b="0" i="0" u="none" strike="noStrike" dirty="0">
                <a:solidFill>
                  <a:srgbClr val="000000"/>
                </a:solidFill>
                <a:effectLst/>
              </a:rPr>
              <a:t>Appliqué au milieu médical, ce concept désigne la capacité à mettre en œuvre des actions pour assurer la survie d’un patient en maîtrisant les hémorragies et le risque infectieux. </a:t>
            </a:r>
          </a:p>
          <a:p>
            <a:pPr algn="just"/>
            <a:r>
              <a:rPr lang="fr-FR" b="0" i="0" u="none" strike="noStrike" dirty="0">
                <a:solidFill>
                  <a:srgbClr val="000000"/>
                </a:solidFill>
                <a:effectLst/>
              </a:rPr>
              <a:t>Le concept de Damage control donne lieu à l’implication des citoyens pour venir en soutien des sauveteurs avant leur arrivée mais aussi pendant, quand il n’y a pas un sauveteur pour chaque victime en début d’intervention.</a:t>
            </a:r>
            <a:endParaRPr lang="fr-FR" dirty="0"/>
          </a:p>
        </p:txBody>
      </p:sp>
    </p:spTree>
    <p:extLst>
      <p:ext uri="{BB962C8B-B14F-4D97-AF65-F5344CB8AC3E}">
        <p14:creationId xmlns:p14="http://schemas.microsoft.com/office/powerpoint/2010/main" val="71014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812FBE-16B7-47ED-B20B-6ED3A13E5FEA}"/>
              </a:ext>
            </a:extLst>
          </p:cNvPr>
          <p:cNvSpPr/>
          <p:nvPr/>
        </p:nvSpPr>
        <p:spPr>
          <a:xfrm>
            <a:off x="0" y="0"/>
            <a:ext cx="12192000" cy="6127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Le niveau chronicisation pathologique</a:t>
            </a:r>
          </a:p>
        </p:txBody>
      </p:sp>
      <p:sp>
        <p:nvSpPr>
          <p:cNvPr id="8" name="Espace réservé du contenu 7">
            <a:extLst>
              <a:ext uri="{FF2B5EF4-FFF2-40B4-BE49-F238E27FC236}">
                <a16:creationId xmlns:a16="http://schemas.microsoft.com/office/drawing/2014/main" id="{13A7A3B5-78C2-EC1A-FF76-3F42DD6144B1}"/>
              </a:ext>
            </a:extLst>
          </p:cNvPr>
          <p:cNvSpPr>
            <a:spLocks noGrp="1"/>
          </p:cNvSpPr>
          <p:nvPr>
            <p:ph idx="1"/>
          </p:nvPr>
        </p:nvSpPr>
        <p:spPr>
          <a:xfrm>
            <a:off x="230982" y="1527142"/>
            <a:ext cx="11730036" cy="4600575"/>
          </a:xfrm>
        </p:spPr>
        <p:txBody>
          <a:bodyPr>
            <a:normAutofit/>
          </a:bodyPr>
          <a:lstStyle/>
          <a:p>
            <a:pPr marL="342900" lvl="0" indent="-342900" algn="just">
              <a:lnSpc>
                <a:spcPct val="107000"/>
              </a:lnSpc>
              <a:spcAft>
                <a:spcPts val="800"/>
              </a:spcAft>
              <a:buFont typeface="Wingdings" pitchFamily="2" charset="2"/>
              <a:buChar char=""/>
            </a:pPr>
            <a:r>
              <a:rPr lang="fr-FR" sz="2400" b="1" dirty="0">
                <a:solidFill>
                  <a:srgbClr val="FF0000"/>
                </a:solidFill>
                <a:effectLst/>
                <a:ea typeface="Calibri" panose="020F0502020204030204" pitchFamily="34" charset="0"/>
                <a:cs typeface="Times New Roman" panose="02020603050405020304" pitchFamily="18" charset="0"/>
              </a:rPr>
              <a:t>Le niveau « chronicisation pathologique »</a:t>
            </a:r>
            <a:r>
              <a:rPr lang="fr-FR" sz="2400" dirty="0">
                <a:solidFill>
                  <a:srgbClr val="FF0000"/>
                </a:solidFill>
                <a:effectLst/>
                <a:ea typeface="Calibri" panose="020F0502020204030204" pitchFamily="34" charset="0"/>
                <a:cs typeface="Times New Roman" panose="02020603050405020304" pitchFamily="18" charset="0"/>
              </a:rPr>
              <a:t> </a:t>
            </a:r>
            <a:r>
              <a:rPr lang="fr-FR" sz="2400" dirty="0">
                <a:effectLst/>
                <a:ea typeface="Calibri" panose="020F0502020204030204" pitchFamily="34" charset="0"/>
                <a:cs typeface="Times New Roman" panose="02020603050405020304" pitchFamily="18" charset="0"/>
              </a:rPr>
              <a:t>inclut par définition les précédents niveaux. Nous le considérons comme le niveau « ultime » sur le plan de la psychopathologie.</a:t>
            </a:r>
          </a:p>
          <a:p>
            <a:pPr marL="228600" indent="220980" algn="just">
              <a:lnSpc>
                <a:spcPct val="107000"/>
              </a:lnSpc>
              <a:spcAft>
                <a:spcPts val="800"/>
              </a:spcAft>
            </a:pPr>
            <a:r>
              <a:rPr lang="fr-FR" sz="2400" dirty="0">
                <a:effectLst/>
                <a:ea typeface="Calibri" panose="020F0502020204030204" pitchFamily="34" charset="0"/>
                <a:cs typeface="Times New Roman" panose="02020603050405020304" pitchFamily="18" charset="0"/>
              </a:rPr>
              <a:t>Philosophie d’intervention pour le niveau chronicisation pathologique :</a:t>
            </a:r>
          </a:p>
          <a:p>
            <a:pPr lvl="1" algn="just">
              <a:lnSpc>
                <a:spcPct val="107000"/>
              </a:lnSpc>
              <a:spcAft>
                <a:spcPts val="800"/>
              </a:spcAft>
            </a:pPr>
            <a:r>
              <a:rPr lang="fr-FR" dirty="0">
                <a:effectLst/>
                <a:ea typeface="Calibri" panose="020F0502020204030204" pitchFamily="34" charset="0"/>
                <a:cs typeface="Times New Roman" panose="02020603050405020304" pitchFamily="18" charset="0"/>
              </a:rPr>
              <a:t>Il s’agira d’orienter rapidement les patients vers une prise en charge adaptée car les événements récents peuvent devenir des « déclencheurs », réveillant ainsi des traumas antérieurs non-traités. Une telle situation peut entraîner des décompensations, des états psychiatriques aigus, des passages à l’acte suicidaire, voire des comportements hétéro-agressifs.</a:t>
            </a:r>
          </a:p>
          <a:p>
            <a:pPr marL="228600" indent="220980" algn="just">
              <a:lnSpc>
                <a:spcPct val="107000"/>
              </a:lnSpc>
              <a:spcAft>
                <a:spcPts val="800"/>
              </a:spcAft>
            </a:pPr>
            <a:endParaRPr lang="fr-FR" sz="1800" dirty="0">
              <a:effectLst/>
              <a:latin typeface="Arial" panose="020B0604020202020204" pitchFamily="34" charset="0"/>
              <a:ea typeface="Calibri" panose="020F0502020204030204" pitchFamily="34" charset="0"/>
            </a:endParaRPr>
          </a:p>
          <a:p>
            <a:pPr marL="800100" lvl="1" indent="-342900" algn="just">
              <a:lnSpc>
                <a:spcPct val="107000"/>
              </a:lnSpc>
              <a:spcAft>
                <a:spcPts val="800"/>
              </a:spcAft>
              <a:buFont typeface="Wingdings" pitchFamily="2" charset="2"/>
              <a:buChar cha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7187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1A5F1C6-3583-8240-ACB8-96C6386EFA3F}"/>
              </a:ext>
            </a:extLst>
          </p:cNvPr>
          <p:cNvSpPr txBox="1"/>
          <p:nvPr/>
        </p:nvSpPr>
        <p:spPr>
          <a:xfrm>
            <a:off x="1990853" y="1074930"/>
            <a:ext cx="1284529" cy="561436"/>
          </a:xfrm>
          <a:prstGeom prst="rect">
            <a:avLst/>
          </a:prstGeom>
          <a:solidFill>
            <a:schemeClr val="accent6">
              <a:lumMod val="60000"/>
              <a:lumOff val="4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524" dirty="0"/>
              <a:t>Niveau de gravité faible</a:t>
            </a:r>
          </a:p>
        </p:txBody>
      </p:sp>
      <p:sp>
        <p:nvSpPr>
          <p:cNvPr id="7" name="ZoneTexte 6">
            <a:extLst>
              <a:ext uri="{FF2B5EF4-FFF2-40B4-BE49-F238E27FC236}">
                <a16:creationId xmlns:a16="http://schemas.microsoft.com/office/drawing/2014/main" id="{D47BD28D-3855-3377-C188-23D98925444F}"/>
              </a:ext>
            </a:extLst>
          </p:cNvPr>
          <p:cNvSpPr txBox="1"/>
          <p:nvPr/>
        </p:nvSpPr>
        <p:spPr>
          <a:xfrm>
            <a:off x="1876117" y="1973806"/>
            <a:ext cx="1566326" cy="561436"/>
          </a:xfrm>
          <a:prstGeom prst="rect">
            <a:avLst/>
          </a:prstGeom>
          <a:solidFill>
            <a:srgbClr val="FFFF00"/>
          </a:solidFill>
          <a:ln>
            <a:solidFill>
              <a:schemeClr val="tx1"/>
            </a:solidFill>
          </a:ln>
        </p:spPr>
        <p:txBody>
          <a:bodyPr wrap="none" rtlCol="0">
            <a:spAutoFit/>
          </a:bodyPr>
          <a:lstStyle/>
          <a:p>
            <a:pPr algn="ctr"/>
            <a:r>
              <a:rPr lang="fr-FR" sz="1524" dirty="0"/>
              <a:t>Niveau de gravité</a:t>
            </a:r>
          </a:p>
          <a:p>
            <a:pPr algn="ctr"/>
            <a:r>
              <a:rPr lang="fr-FR" sz="1524" dirty="0"/>
              <a:t>modéré</a:t>
            </a:r>
            <a:endParaRPr lang="fr-FR" sz="2032" dirty="0"/>
          </a:p>
        </p:txBody>
      </p:sp>
      <p:sp>
        <p:nvSpPr>
          <p:cNvPr id="8" name="ZoneTexte 7">
            <a:extLst>
              <a:ext uri="{FF2B5EF4-FFF2-40B4-BE49-F238E27FC236}">
                <a16:creationId xmlns:a16="http://schemas.microsoft.com/office/drawing/2014/main" id="{0B41454C-E1E1-6AEE-7864-614F94EEEFF5}"/>
              </a:ext>
            </a:extLst>
          </p:cNvPr>
          <p:cNvSpPr txBox="1"/>
          <p:nvPr/>
        </p:nvSpPr>
        <p:spPr>
          <a:xfrm>
            <a:off x="1876117" y="3559690"/>
            <a:ext cx="1566326" cy="561436"/>
          </a:xfrm>
          <a:prstGeom prst="rect">
            <a:avLst/>
          </a:prstGeom>
          <a:solidFill>
            <a:schemeClr val="accent2">
              <a:lumMod val="60000"/>
              <a:lumOff val="40000"/>
            </a:schemeClr>
          </a:solidFill>
          <a:ln>
            <a:solidFill>
              <a:schemeClr val="tx1"/>
            </a:solidFill>
          </a:ln>
        </p:spPr>
        <p:txBody>
          <a:bodyPr wrap="none" rtlCol="0">
            <a:spAutoFit/>
          </a:bodyPr>
          <a:lstStyle/>
          <a:p>
            <a:pPr algn="ctr"/>
            <a:r>
              <a:rPr lang="fr-FR" sz="1524" dirty="0"/>
              <a:t>Niveau de gravité</a:t>
            </a:r>
          </a:p>
          <a:p>
            <a:pPr algn="ctr"/>
            <a:r>
              <a:rPr lang="fr-FR" sz="1524" dirty="0"/>
              <a:t>Elevé</a:t>
            </a:r>
          </a:p>
        </p:txBody>
      </p:sp>
      <p:sp>
        <p:nvSpPr>
          <p:cNvPr id="9" name="ZoneTexte 8">
            <a:extLst>
              <a:ext uri="{FF2B5EF4-FFF2-40B4-BE49-F238E27FC236}">
                <a16:creationId xmlns:a16="http://schemas.microsoft.com/office/drawing/2014/main" id="{4E1A24B6-D94D-B86E-BFC8-5743F91CDF5B}"/>
              </a:ext>
            </a:extLst>
          </p:cNvPr>
          <p:cNvSpPr txBox="1"/>
          <p:nvPr/>
        </p:nvSpPr>
        <p:spPr>
          <a:xfrm>
            <a:off x="1479576" y="5246160"/>
            <a:ext cx="2415726" cy="561436"/>
          </a:xfrm>
          <a:prstGeom prst="rect">
            <a:avLst/>
          </a:prstGeom>
          <a:solidFill>
            <a:srgbClr val="FF0000"/>
          </a:solidFill>
          <a:ln>
            <a:solidFill>
              <a:schemeClr val="tx1"/>
            </a:solidFill>
          </a:ln>
        </p:spPr>
        <p:txBody>
          <a:bodyPr wrap="none" rtlCol="0">
            <a:spAutoFit/>
          </a:bodyPr>
          <a:lstStyle/>
          <a:p>
            <a:pPr algn="ctr"/>
            <a:r>
              <a:rPr lang="fr-FR" sz="1524" dirty="0"/>
              <a:t>Niveau de gravité</a:t>
            </a:r>
          </a:p>
          <a:p>
            <a:pPr algn="ctr"/>
            <a:r>
              <a:rPr lang="fr-FR" sz="1524" dirty="0"/>
              <a:t>Chronicisation pathologique</a:t>
            </a:r>
          </a:p>
        </p:txBody>
      </p:sp>
      <p:sp>
        <p:nvSpPr>
          <p:cNvPr id="18" name="ZoneTexte 17">
            <a:extLst>
              <a:ext uri="{FF2B5EF4-FFF2-40B4-BE49-F238E27FC236}">
                <a16:creationId xmlns:a16="http://schemas.microsoft.com/office/drawing/2014/main" id="{C132D3A4-CC95-6AEB-55C4-01DA34FA8C7D}"/>
              </a:ext>
            </a:extLst>
          </p:cNvPr>
          <p:cNvSpPr txBox="1"/>
          <p:nvPr/>
        </p:nvSpPr>
        <p:spPr>
          <a:xfrm>
            <a:off x="5785510" y="1154923"/>
            <a:ext cx="1612749" cy="401328"/>
          </a:xfrm>
          <a:prstGeom prst="rect">
            <a:avLst/>
          </a:prstGeom>
          <a:solidFill>
            <a:schemeClr val="accent6">
              <a:lumMod val="60000"/>
              <a:lumOff val="40000"/>
            </a:schemeClr>
          </a:solidFill>
          <a:ln>
            <a:solidFill>
              <a:schemeClr val="tx1"/>
            </a:solidFill>
          </a:ln>
        </p:spPr>
        <p:txBody>
          <a:bodyPr wrap="none" rtlCol="0">
            <a:spAutoFit/>
          </a:bodyPr>
          <a:lstStyle/>
          <a:p>
            <a:pPr algn="ctr"/>
            <a:r>
              <a:rPr lang="fr-FR" sz="2008" dirty="0"/>
              <a:t>Stress normal</a:t>
            </a:r>
          </a:p>
        </p:txBody>
      </p:sp>
      <p:sp>
        <p:nvSpPr>
          <p:cNvPr id="19" name="ZoneTexte 18">
            <a:extLst>
              <a:ext uri="{FF2B5EF4-FFF2-40B4-BE49-F238E27FC236}">
                <a16:creationId xmlns:a16="http://schemas.microsoft.com/office/drawing/2014/main" id="{31B66CE5-6779-C38A-E8CD-ECE5C0117BB4}"/>
              </a:ext>
            </a:extLst>
          </p:cNvPr>
          <p:cNvSpPr txBox="1"/>
          <p:nvPr/>
        </p:nvSpPr>
        <p:spPr>
          <a:xfrm>
            <a:off x="5983158" y="1741681"/>
            <a:ext cx="1217449" cy="1019318"/>
          </a:xfrm>
          <a:prstGeom prst="rect">
            <a:avLst/>
          </a:prstGeom>
          <a:solidFill>
            <a:srgbClr val="FFFF00"/>
          </a:solidFill>
          <a:ln>
            <a:solidFill>
              <a:schemeClr val="tx1"/>
            </a:solidFill>
          </a:ln>
        </p:spPr>
        <p:txBody>
          <a:bodyPr wrap="none" rtlCol="0">
            <a:spAutoFit/>
          </a:bodyPr>
          <a:lstStyle/>
          <a:p>
            <a:pPr algn="ctr"/>
            <a:r>
              <a:rPr lang="fr-FR" sz="2008" dirty="0"/>
              <a:t>Détresse</a:t>
            </a:r>
          </a:p>
          <a:p>
            <a:pPr algn="ctr"/>
            <a:r>
              <a:rPr lang="fr-FR" sz="2008" dirty="0"/>
              <a:t>Insécurité</a:t>
            </a:r>
          </a:p>
          <a:p>
            <a:pPr algn="ctr"/>
            <a:r>
              <a:rPr lang="fr-FR" sz="2008" dirty="0"/>
              <a:t>Anxiété</a:t>
            </a:r>
          </a:p>
        </p:txBody>
      </p:sp>
      <p:sp>
        <p:nvSpPr>
          <p:cNvPr id="20" name="ZoneTexte 19">
            <a:extLst>
              <a:ext uri="{FF2B5EF4-FFF2-40B4-BE49-F238E27FC236}">
                <a16:creationId xmlns:a16="http://schemas.microsoft.com/office/drawing/2014/main" id="{06157C64-36C5-618C-2DCB-8D8F3D3F9803}"/>
              </a:ext>
            </a:extLst>
          </p:cNvPr>
          <p:cNvSpPr txBox="1"/>
          <p:nvPr/>
        </p:nvSpPr>
        <p:spPr>
          <a:xfrm>
            <a:off x="5518642" y="3533632"/>
            <a:ext cx="2146486" cy="613373"/>
          </a:xfrm>
          <a:prstGeom prst="rect">
            <a:avLst/>
          </a:prstGeom>
          <a:solidFill>
            <a:schemeClr val="accent2">
              <a:lumMod val="60000"/>
              <a:lumOff val="40000"/>
            </a:schemeClr>
          </a:solidFill>
          <a:ln>
            <a:solidFill>
              <a:schemeClr val="tx1"/>
            </a:solidFill>
          </a:ln>
        </p:spPr>
        <p:txBody>
          <a:bodyPr wrap="none" rtlCol="0">
            <a:spAutoFit/>
          </a:bodyPr>
          <a:lstStyle/>
          <a:p>
            <a:pPr algn="ctr"/>
            <a:r>
              <a:rPr lang="fr-FR" sz="1693" dirty="0"/>
              <a:t>Symptômes dépressifs</a:t>
            </a:r>
          </a:p>
          <a:p>
            <a:pPr algn="ctr"/>
            <a:r>
              <a:rPr lang="fr-FR" sz="1693" dirty="0"/>
              <a:t>Trouble de stress aigu</a:t>
            </a:r>
          </a:p>
        </p:txBody>
      </p:sp>
      <p:sp>
        <p:nvSpPr>
          <p:cNvPr id="21" name="ZoneTexte 20">
            <a:extLst>
              <a:ext uri="{FF2B5EF4-FFF2-40B4-BE49-F238E27FC236}">
                <a16:creationId xmlns:a16="http://schemas.microsoft.com/office/drawing/2014/main" id="{E9EF71C1-7F0C-C18E-93CA-0B96F8EF3235}"/>
              </a:ext>
            </a:extLst>
          </p:cNvPr>
          <p:cNvSpPr txBox="1"/>
          <p:nvPr/>
        </p:nvSpPr>
        <p:spPr>
          <a:xfrm>
            <a:off x="4509093" y="5011636"/>
            <a:ext cx="3897221" cy="1030282"/>
          </a:xfrm>
          <a:prstGeom prst="rect">
            <a:avLst/>
          </a:prstGeom>
          <a:solidFill>
            <a:srgbClr val="FF0000"/>
          </a:solidFill>
          <a:ln>
            <a:solidFill>
              <a:schemeClr val="tx1"/>
            </a:solidFill>
          </a:ln>
        </p:spPr>
        <p:txBody>
          <a:bodyPr wrap="none" rtlCol="0">
            <a:spAutoFit/>
          </a:bodyPr>
          <a:lstStyle/>
          <a:p>
            <a:pPr algn="ctr"/>
            <a:r>
              <a:rPr lang="fr-FR" sz="1016" dirty="0"/>
              <a:t>Trouble de stress post-traumatique (lié à des événements précédents)</a:t>
            </a:r>
          </a:p>
          <a:p>
            <a:pPr algn="ctr"/>
            <a:r>
              <a:rPr lang="fr-FR" sz="1016" dirty="0"/>
              <a:t>Troubles dissociatifs</a:t>
            </a:r>
          </a:p>
          <a:p>
            <a:pPr algn="ctr"/>
            <a:r>
              <a:rPr lang="fr-FR" sz="1016" dirty="0"/>
              <a:t>Troubles de la mémoire et/ou de l’attention</a:t>
            </a:r>
          </a:p>
          <a:p>
            <a:pPr algn="ctr"/>
            <a:r>
              <a:rPr lang="fr-FR" sz="1016" dirty="0"/>
              <a:t>Traumas complexes</a:t>
            </a:r>
          </a:p>
          <a:p>
            <a:pPr algn="ctr"/>
            <a:r>
              <a:rPr lang="fr-FR" sz="1016" dirty="0"/>
              <a:t>Addictions ; Troubles physiques/somatiques</a:t>
            </a:r>
          </a:p>
          <a:p>
            <a:pPr algn="ctr"/>
            <a:r>
              <a:rPr lang="fr-FR" sz="1016" dirty="0"/>
              <a:t>Troubles neurovégétatifs sévères</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02D979EB-7718-FAF6-92DF-E478162C35DC}"/>
                  </a:ext>
                </a:extLst>
              </p:cNvPr>
              <p:cNvSpPr txBox="1"/>
              <p:nvPr/>
            </p:nvSpPr>
            <p:spPr>
              <a:xfrm>
                <a:off x="8922263" y="981486"/>
                <a:ext cx="2990896" cy="734124"/>
              </a:xfrm>
              <a:prstGeom prst="ellipse">
                <a:avLst/>
              </a:prstGeom>
              <a:solidFill>
                <a:schemeClr val="accent6">
                  <a:lumMod val="60000"/>
                  <a:lumOff val="40000"/>
                </a:schemeClr>
              </a:solidFill>
              <a:ln>
                <a:solidFill>
                  <a:schemeClr val="tx1"/>
                </a:solidFill>
              </a:ln>
            </p:spPr>
            <p:txBody>
              <a:bodyPr wrap="square" rtlCol="0">
                <a:spAutoFit/>
              </a:bodyPr>
              <a:lstStyle/>
              <a:p>
                <a:pPr algn="ctr"/>
                <a14:m>
                  <m:oMath xmlns:m="http://schemas.openxmlformats.org/officeDocument/2006/math">
                    <m:r>
                      <a:rPr lang="fr-FR" sz="931" i="1">
                        <a:latin typeface="Cambria Math" panose="02040503050406030204" pitchFamily="18" charset="0"/>
                        <a:ea typeface="Cambria Math" panose="02040503050406030204" pitchFamily="18" charset="0"/>
                      </a:rPr>
                      <m:t>↗</m:t>
                    </m:r>
                  </m:oMath>
                </a14:m>
                <a:r>
                  <a:rPr lang="fr-FR" sz="931" i="1" dirty="0"/>
                  <a:t> Rythmes cardiaque et respiratoire </a:t>
                </a:r>
              </a:p>
              <a:p>
                <a:pPr algn="ctr"/>
                <a14:m>
                  <m:oMath xmlns:m="http://schemas.openxmlformats.org/officeDocument/2006/math">
                    <m:r>
                      <a:rPr lang="fr-FR" sz="931" i="1">
                        <a:latin typeface="Cambria Math" panose="02040503050406030204" pitchFamily="18" charset="0"/>
                        <a:ea typeface="Cambria Math" panose="02040503050406030204" pitchFamily="18" charset="0"/>
                      </a:rPr>
                      <m:t>↗ </m:t>
                    </m:r>
                  </m:oMath>
                </a14:m>
                <a:r>
                  <a:rPr lang="fr-FR" sz="931" i="1" dirty="0"/>
                  <a:t>Température </a:t>
                </a:r>
              </a:p>
              <a:p>
                <a:pPr algn="ctr"/>
                <a14:m>
                  <m:oMath xmlns:m="http://schemas.openxmlformats.org/officeDocument/2006/math">
                    <m:r>
                      <a:rPr lang="fr-FR" sz="931" i="1">
                        <a:latin typeface="Cambria Math" panose="02040503050406030204" pitchFamily="18" charset="0"/>
                        <a:ea typeface="Cambria Math" panose="02040503050406030204" pitchFamily="18" charset="0"/>
                      </a:rPr>
                      <m:t>↗</m:t>
                    </m:r>
                  </m:oMath>
                </a14:m>
                <a:r>
                  <a:rPr lang="fr-FR" sz="931" i="1" dirty="0"/>
                  <a:t> vigilance</a:t>
                </a:r>
              </a:p>
            </p:txBody>
          </p:sp>
        </mc:Choice>
        <mc:Fallback xmlns="">
          <p:sp>
            <p:nvSpPr>
              <p:cNvPr id="22" name="ZoneTexte 21">
                <a:extLst>
                  <a:ext uri="{FF2B5EF4-FFF2-40B4-BE49-F238E27FC236}">
                    <a16:creationId xmlns:a16="http://schemas.microsoft.com/office/drawing/2014/main" id="{02D979EB-7718-FAF6-92DF-E478162C35DC}"/>
                  </a:ext>
                </a:extLst>
              </p:cNvPr>
              <p:cNvSpPr txBox="1">
                <a:spLocks noRot="1" noChangeAspect="1" noMove="1" noResize="1" noEditPoints="1" noAdjustHandles="1" noChangeArrowheads="1" noChangeShapeType="1" noTextEdit="1"/>
              </p:cNvSpPr>
              <p:nvPr/>
            </p:nvSpPr>
            <p:spPr>
              <a:xfrm>
                <a:off x="8922263" y="981486"/>
                <a:ext cx="2990896" cy="734124"/>
              </a:xfrm>
              <a:prstGeom prst="ellipse">
                <a:avLst/>
              </a:prstGeom>
              <a:blipFill>
                <a:blip r:embed="rId2"/>
                <a:stretch>
                  <a:fillRect/>
                </a:stretch>
              </a:blipFill>
              <a:ln>
                <a:solidFill>
                  <a:schemeClr val="tx1"/>
                </a:solidFill>
              </a:ln>
            </p:spPr>
            <p:txBody>
              <a:bodyPr/>
              <a:lstStyle/>
              <a:p>
                <a:r>
                  <a:rPr lang="fr-FR">
                    <a:noFill/>
                  </a:rPr>
                  <a:t> </a:t>
                </a:r>
              </a:p>
            </p:txBody>
          </p:sp>
        </mc:Fallback>
      </mc:AlternateContent>
      <p:cxnSp>
        <p:nvCxnSpPr>
          <p:cNvPr id="33" name="Connecteur droit avec flèche 32">
            <a:extLst>
              <a:ext uri="{FF2B5EF4-FFF2-40B4-BE49-F238E27FC236}">
                <a16:creationId xmlns:a16="http://schemas.microsoft.com/office/drawing/2014/main" id="{8C6BE90B-B385-FAF5-FB16-00257CECDAE3}"/>
              </a:ext>
            </a:extLst>
          </p:cNvPr>
          <p:cNvCxnSpPr>
            <a:cxnSpLocks/>
            <a:stCxn id="4" idx="3"/>
            <a:endCxn id="18" idx="1"/>
          </p:cNvCxnSpPr>
          <p:nvPr/>
        </p:nvCxnSpPr>
        <p:spPr>
          <a:xfrm flipV="1">
            <a:off x="3275382" y="1355587"/>
            <a:ext cx="2510128" cy="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09A3DF0B-5DE3-C45A-99FA-542F3DD091AA}"/>
              </a:ext>
            </a:extLst>
          </p:cNvPr>
          <p:cNvCxnSpPr>
            <a:cxnSpLocks/>
            <a:stCxn id="8" idx="3"/>
            <a:endCxn id="20" idx="1"/>
          </p:cNvCxnSpPr>
          <p:nvPr/>
        </p:nvCxnSpPr>
        <p:spPr>
          <a:xfrm flipV="1">
            <a:off x="3442443" y="3840319"/>
            <a:ext cx="2076199" cy="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0307FD50-EAA8-BE8F-A0D8-70E8C7AD5F80}"/>
              </a:ext>
            </a:extLst>
          </p:cNvPr>
          <p:cNvCxnSpPr>
            <a:cxnSpLocks/>
            <a:stCxn id="9" idx="3"/>
            <a:endCxn id="21" idx="1"/>
          </p:cNvCxnSpPr>
          <p:nvPr/>
        </p:nvCxnSpPr>
        <p:spPr>
          <a:xfrm flipV="1">
            <a:off x="3895302" y="5526777"/>
            <a:ext cx="613791" cy="1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34486A2A-84CC-5EA0-8CEC-25DFE10C76BD}"/>
                  </a:ext>
                </a:extLst>
              </p:cNvPr>
              <p:cNvSpPr txBox="1"/>
              <p:nvPr/>
            </p:nvSpPr>
            <p:spPr>
              <a:xfrm>
                <a:off x="8922267" y="1768003"/>
                <a:ext cx="2990895" cy="972340"/>
              </a:xfrm>
              <a:prstGeom prst="ellipse">
                <a:avLst/>
              </a:prstGeom>
              <a:solidFill>
                <a:srgbClr val="FFFF00"/>
              </a:solidFill>
              <a:ln>
                <a:solidFill>
                  <a:schemeClr val="tx1"/>
                </a:solidFill>
              </a:ln>
            </p:spPr>
            <p:txBody>
              <a:bodyPr wrap="square" rtlCol="0">
                <a:spAutoFit/>
              </a:bodyPr>
              <a:lstStyle/>
              <a:p>
                <a:pPr algn="ctr"/>
                <a14:m>
                  <m:oMath xmlns:m="http://schemas.openxmlformats.org/officeDocument/2006/math">
                    <m:r>
                      <a:rPr lang="fr-FR" sz="1016" i="1">
                        <a:latin typeface="Cambria Math" panose="02040503050406030204" pitchFamily="18" charset="0"/>
                        <a:ea typeface="Cambria Math" panose="02040503050406030204" pitchFamily="18" charset="0"/>
                      </a:rPr>
                      <m:t>↗</m:t>
                    </m:r>
                  </m:oMath>
                </a14:m>
                <a:r>
                  <a:rPr lang="fr-FR" sz="1016" i="1" dirty="0"/>
                  <a:t> émotions négatives</a:t>
                </a:r>
              </a:p>
              <a:p>
                <a:pPr algn="ctr"/>
                <a:r>
                  <a:rPr lang="fr-FR" sz="1016" i="1" dirty="0"/>
                  <a:t>Hypervigilance</a:t>
                </a:r>
              </a:p>
              <a:p>
                <a:pPr algn="ctr"/>
                <a:r>
                  <a:rPr lang="fr-FR" sz="931" i="1" dirty="0"/>
                  <a:t>Incertitude/appréhension/peur face à l’avenir</a:t>
                </a:r>
              </a:p>
            </p:txBody>
          </p:sp>
        </mc:Choice>
        <mc:Fallback xmlns="">
          <p:sp>
            <p:nvSpPr>
              <p:cNvPr id="47" name="ZoneTexte 46">
                <a:extLst>
                  <a:ext uri="{FF2B5EF4-FFF2-40B4-BE49-F238E27FC236}">
                    <a16:creationId xmlns:a16="http://schemas.microsoft.com/office/drawing/2014/main" id="{34486A2A-84CC-5EA0-8CEC-25DFE10C76BD}"/>
                  </a:ext>
                </a:extLst>
              </p:cNvPr>
              <p:cNvSpPr txBox="1">
                <a:spLocks noRot="1" noChangeAspect="1" noMove="1" noResize="1" noEditPoints="1" noAdjustHandles="1" noChangeArrowheads="1" noChangeShapeType="1" noTextEdit="1"/>
              </p:cNvSpPr>
              <p:nvPr/>
            </p:nvSpPr>
            <p:spPr>
              <a:xfrm>
                <a:off x="8922267" y="1768003"/>
                <a:ext cx="2990895" cy="972340"/>
              </a:xfrm>
              <a:prstGeom prst="ellipse">
                <a:avLst/>
              </a:prstGeom>
              <a:blipFill>
                <a:blip r:embed="rId3"/>
                <a:stretch>
                  <a:fillRect/>
                </a:stretch>
              </a:blipFill>
              <a:ln>
                <a:solidFill>
                  <a:schemeClr val="tx1"/>
                </a:solidFill>
              </a:ln>
            </p:spPr>
            <p:txBody>
              <a:bodyPr/>
              <a:lstStyle/>
              <a:p>
                <a:r>
                  <a:rPr lang="fr-FR">
                    <a:noFill/>
                  </a:rPr>
                  <a:t> </a:t>
                </a:r>
              </a:p>
            </p:txBody>
          </p:sp>
        </mc:Fallback>
      </mc:AlternateContent>
      <p:sp>
        <p:nvSpPr>
          <p:cNvPr id="48" name="ZoneTexte 47">
            <a:extLst>
              <a:ext uri="{FF2B5EF4-FFF2-40B4-BE49-F238E27FC236}">
                <a16:creationId xmlns:a16="http://schemas.microsoft.com/office/drawing/2014/main" id="{A3F33C14-91ED-8E8E-1091-1E885EA8497B}"/>
              </a:ext>
            </a:extLst>
          </p:cNvPr>
          <p:cNvSpPr txBox="1"/>
          <p:nvPr/>
        </p:nvSpPr>
        <p:spPr>
          <a:xfrm>
            <a:off x="8985028" y="2972202"/>
            <a:ext cx="2990895" cy="1741267"/>
          </a:xfrm>
          <a:prstGeom prst="ellipse">
            <a:avLst/>
          </a:prstGeom>
          <a:solidFill>
            <a:schemeClr val="accent2">
              <a:lumMod val="60000"/>
              <a:lumOff val="40000"/>
            </a:schemeClr>
          </a:solidFill>
          <a:ln>
            <a:solidFill>
              <a:schemeClr val="tx1"/>
            </a:solidFill>
          </a:ln>
        </p:spPr>
        <p:txBody>
          <a:bodyPr wrap="square" rtlCol="0">
            <a:spAutoFit/>
          </a:bodyPr>
          <a:lstStyle/>
          <a:p>
            <a:pPr algn="ctr"/>
            <a:r>
              <a:rPr lang="fr-FR" sz="931" i="1" dirty="0"/>
              <a:t>Trouble du sommeil</a:t>
            </a:r>
          </a:p>
          <a:p>
            <a:pPr algn="ctr"/>
            <a:r>
              <a:rPr lang="fr-FR" sz="931" i="1" dirty="0"/>
              <a:t>Variation importante de l’appétit</a:t>
            </a:r>
          </a:p>
          <a:p>
            <a:pPr algn="ctr"/>
            <a:r>
              <a:rPr lang="fr-FR" sz="931" i="1" dirty="0"/>
              <a:t>Dissociation péri-traumatique (dépersonnalisation ; déréalisation) </a:t>
            </a:r>
          </a:p>
          <a:p>
            <a:pPr algn="ctr"/>
            <a:r>
              <a:rPr lang="fr-FR" sz="931" i="1" dirty="0"/>
              <a:t>Cauchemars ; flashback ; évitement</a:t>
            </a:r>
          </a:p>
          <a:p>
            <a:pPr algn="ctr"/>
            <a:r>
              <a:rPr lang="fr-FR" sz="931" i="1" dirty="0"/>
              <a:t>Fatigue, troubles de l’attention</a:t>
            </a:r>
          </a:p>
          <a:p>
            <a:pPr algn="ctr"/>
            <a:r>
              <a:rPr lang="fr-FR" sz="931" i="1" dirty="0"/>
              <a:t>Effondrement psychique</a:t>
            </a:r>
          </a:p>
          <a:p>
            <a:pPr algn="ctr"/>
            <a:r>
              <a:rPr lang="fr-FR" sz="931" i="1" dirty="0"/>
              <a:t>Sentiment d’hébétude</a:t>
            </a:r>
          </a:p>
        </p:txBody>
      </p:sp>
      <p:cxnSp>
        <p:nvCxnSpPr>
          <p:cNvPr id="71" name="Connecteur droit avec flèche 70">
            <a:extLst>
              <a:ext uri="{FF2B5EF4-FFF2-40B4-BE49-F238E27FC236}">
                <a16:creationId xmlns:a16="http://schemas.microsoft.com/office/drawing/2014/main" id="{1881BF43-E121-440C-A710-78C20172EEE4}"/>
              </a:ext>
            </a:extLst>
          </p:cNvPr>
          <p:cNvCxnSpPr>
            <a:cxnSpLocks/>
            <a:stCxn id="18" idx="3"/>
            <a:endCxn id="22" idx="2"/>
          </p:cNvCxnSpPr>
          <p:nvPr/>
        </p:nvCxnSpPr>
        <p:spPr>
          <a:xfrm flipV="1">
            <a:off x="7398259" y="1348548"/>
            <a:ext cx="1524004" cy="70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3EAD36D7-FA66-9CEF-CE84-FE34595AA984}"/>
              </a:ext>
            </a:extLst>
          </p:cNvPr>
          <p:cNvCxnSpPr>
            <a:cxnSpLocks/>
            <a:stCxn id="19" idx="3"/>
            <a:endCxn id="47" idx="2"/>
          </p:cNvCxnSpPr>
          <p:nvPr/>
        </p:nvCxnSpPr>
        <p:spPr>
          <a:xfrm>
            <a:off x="7200607" y="2251340"/>
            <a:ext cx="1721660" cy="2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a16="http://schemas.microsoft.com/office/drawing/2014/main" id="{21E92E4B-1E3D-44F6-43E1-B1EC66D35B0D}"/>
              </a:ext>
            </a:extLst>
          </p:cNvPr>
          <p:cNvCxnSpPr>
            <a:cxnSpLocks/>
            <a:stCxn id="20" idx="3"/>
            <a:endCxn id="48" idx="2"/>
          </p:cNvCxnSpPr>
          <p:nvPr/>
        </p:nvCxnSpPr>
        <p:spPr>
          <a:xfrm>
            <a:off x="7665128" y="3840319"/>
            <a:ext cx="1319900" cy="25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7DA4B662-BD51-7A31-86D3-F2C59C613454}"/>
              </a:ext>
            </a:extLst>
          </p:cNvPr>
          <p:cNvCxnSpPr>
            <a:cxnSpLocks/>
            <a:stCxn id="7" idx="3"/>
            <a:endCxn id="19" idx="1"/>
          </p:cNvCxnSpPr>
          <p:nvPr/>
        </p:nvCxnSpPr>
        <p:spPr>
          <a:xfrm flipV="1">
            <a:off x="3442443" y="2251340"/>
            <a:ext cx="2540715" cy="31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8F86483F-F4B3-9CFC-DC13-6E9D2DD60179}"/>
              </a:ext>
            </a:extLst>
          </p:cNvPr>
          <p:cNvSpPr/>
          <p:nvPr/>
        </p:nvSpPr>
        <p:spPr>
          <a:xfrm>
            <a:off x="5825216" y="951413"/>
            <a:ext cx="1580495" cy="197896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8"/>
          </a:p>
        </p:txBody>
      </p:sp>
      <p:sp>
        <p:nvSpPr>
          <p:cNvPr id="108" name="Rectangle 107">
            <a:extLst>
              <a:ext uri="{FF2B5EF4-FFF2-40B4-BE49-F238E27FC236}">
                <a16:creationId xmlns:a16="http://schemas.microsoft.com/office/drawing/2014/main" id="{F902D49D-8179-C421-1AE3-D996525B026B}"/>
              </a:ext>
            </a:extLst>
          </p:cNvPr>
          <p:cNvSpPr/>
          <p:nvPr/>
        </p:nvSpPr>
        <p:spPr>
          <a:xfrm>
            <a:off x="5456284" y="748077"/>
            <a:ext cx="2275001" cy="3660306"/>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8"/>
          </a:p>
        </p:txBody>
      </p:sp>
      <p:sp>
        <p:nvSpPr>
          <p:cNvPr id="109" name="Rectangle 108">
            <a:extLst>
              <a:ext uri="{FF2B5EF4-FFF2-40B4-BE49-F238E27FC236}">
                <a16:creationId xmlns:a16="http://schemas.microsoft.com/office/drawing/2014/main" id="{14A478E5-F5C1-3402-7D54-DE0F0B69FCD3}"/>
              </a:ext>
            </a:extLst>
          </p:cNvPr>
          <p:cNvSpPr/>
          <p:nvPr/>
        </p:nvSpPr>
        <p:spPr>
          <a:xfrm>
            <a:off x="4211027" y="646388"/>
            <a:ext cx="4512236" cy="55652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8"/>
          </a:p>
        </p:txBody>
      </p:sp>
      <p:cxnSp>
        <p:nvCxnSpPr>
          <p:cNvPr id="24" name="Connecteur droit avec flèche 23">
            <a:extLst>
              <a:ext uri="{FF2B5EF4-FFF2-40B4-BE49-F238E27FC236}">
                <a16:creationId xmlns:a16="http://schemas.microsoft.com/office/drawing/2014/main" id="{E0E68092-4621-23D6-2CBA-1A55BCD85AFA}"/>
              </a:ext>
            </a:extLst>
          </p:cNvPr>
          <p:cNvCxnSpPr/>
          <p:nvPr/>
        </p:nvCxnSpPr>
        <p:spPr>
          <a:xfrm flipH="1">
            <a:off x="1316586" y="1143315"/>
            <a:ext cx="37118" cy="47805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862D0821-CCC1-16B7-FAB3-B77EB6DAACE5}"/>
              </a:ext>
            </a:extLst>
          </p:cNvPr>
          <p:cNvSpPr txBox="1"/>
          <p:nvPr/>
        </p:nvSpPr>
        <p:spPr>
          <a:xfrm>
            <a:off x="1249015" y="777775"/>
            <a:ext cx="243978" cy="326884"/>
          </a:xfrm>
          <a:prstGeom prst="rect">
            <a:avLst/>
          </a:prstGeom>
          <a:noFill/>
        </p:spPr>
        <p:txBody>
          <a:bodyPr wrap="none" rtlCol="0">
            <a:spAutoFit/>
          </a:bodyPr>
          <a:lstStyle/>
          <a:p>
            <a:r>
              <a:rPr lang="fr-FR" sz="1524" dirty="0"/>
              <a:t>-</a:t>
            </a:r>
          </a:p>
        </p:txBody>
      </p:sp>
      <p:sp>
        <p:nvSpPr>
          <p:cNvPr id="27" name="ZoneTexte 26">
            <a:extLst>
              <a:ext uri="{FF2B5EF4-FFF2-40B4-BE49-F238E27FC236}">
                <a16:creationId xmlns:a16="http://schemas.microsoft.com/office/drawing/2014/main" id="{FDEDC686-5C1F-1B20-59C9-E7269B3A8CAC}"/>
              </a:ext>
            </a:extLst>
          </p:cNvPr>
          <p:cNvSpPr txBox="1"/>
          <p:nvPr/>
        </p:nvSpPr>
        <p:spPr>
          <a:xfrm>
            <a:off x="1189551" y="5976719"/>
            <a:ext cx="282450" cy="326884"/>
          </a:xfrm>
          <a:prstGeom prst="rect">
            <a:avLst/>
          </a:prstGeom>
          <a:noFill/>
        </p:spPr>
        <p:txBody>
          <a:bodyPr wrap="none" rtlCol="0">
            <a:spAutoFit/>
          </a:bodyPr>
          <a:lstStyle/>
          <a:p>
            <a:r>
              <a:rPr lang="fr-FR" sz="1524" dirty="0"/>
              <a:t>+</a:t>
            </a:r>
          </a:p>
        </p:txBody>
      </p:sp>
      <p:sp>
        <p:nvSpPr>
          <p:cNvPr id="28" name="ZoneTexte 27">
            <a:extLst>
              <a:ext uri="{FF2B5EF4-FFF2-40B4-BE49-F238E27FC236}">
                <a16:creationId xmlns:a16="http://schemas.microsoft.com/office/drawing/2014/main" id="{771A7B0E-49AC-FBDF-1D5C-79D33808C13D}"/>
              </a:ext>
            </a:extLst>
          </p:cNvPr>
          <p:cNvSpPr txBox="1"/>
          <p:nvPr/>
        </p:nvSpPr>
        <p:spPr>
          <a:xfrm rot="16200000">
            <a:off x="291937" y="3368785"/>
            <a:ext cx="1651286" cy="326884"/>
          </a:xfrm>
          <a:prstGeom prst="rect">
            <a:avLst/>
          </a:prstGeom>
          <a:noFill/>
        </p:spPr>
        <p:txBody>
          <a:bodyPr wrap="none" rtlCol="0">
            <a:spAutoFit/>
          </a:bodyPr>
          <a:lstStyle/>
          <a:p>
            <a:r>
              <a:rPr lang="fr-FR" sz="1524" dirty="0"/>
              <a:t>Niveaux de gravité</a:t>
            </a:r>
          </a:p>
        </p:txBody>
      </p:sp>
      <p:sp>
        <p:nvSpPr>
          <p:cNvPr id="3" name="ZoneTexte 2">
            <a:extLst>
              <a:ext uri="{FF2B5EF4-FFF2-40B4-BE49-F238E27FC236}">
                <a16:creationId xmlns:a16="http://schemas.microsoft.com/office/drawing/2014/main" id="{FB1702CE-CFCB-4800-ADE8-139FB75173A5}"/>
              </a:ext>
            </a:extLst>
          </p:cNvPr>
          <p:cNvSpPr txBox="1"/>
          <p:nvPr/>
        </p:nvSpPr>
        <p:spPr>
          <a:xfrm>
            <a:off x="419408" y="78413"/>
            <a:ext cx="11749978" cy="373757"/>
          </a:xfrm>
          <a:prstGeom prst="rect">
            <a:avLst/>
          </a:prstGeom>
          <a:noFill/>
        </p:spPr>
        <p:txBody>
          <a:bodyPr wrap="square">
            <a:spAutoFit/>
          </a:bodyPr>
          <a:lstStyle/>
          <a:p>
            <a:pPr algn="just">
              <a:lnSpc>
                <a:spcPct val="107000"/>
              </a:lnSpc>
              <a:spcAft>
                <a:spcPts val="800"/>
              </a:spcAft>
            </a:pPr>
            <a:r>
              <a:rPr lang="fr-FR" sz="1800" i="1" dirty="0">
                <a:effectLst/>
                <a:latin typeface="Arial" panose="020B0604020202020204" pitchFamily="34" charset="0"/>
                <a:ea typeface="Calibri" panose="020F0502020204030204" pitchFamily="34" charset="0"/>
                <a:cs typeface="Times New Roman" panose="02020603050405020304" pitchFamily="18" charset="0"/>
              </a:rPr>
              <a:t>Logigramme décisionnel du psychological damage control relatif au niveau psychopathologique de la victime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994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412A444-8F08-0F73-FB07-A262DC0322FE}"/>
              </a:ext>
            </a:extLst>
          </p:cNvPr>
          <p:cNvSpPr txBox="1"/>
          <p:nvPr/>
        </p:nvSpPr>
        <p:spPr>
          <a:xfrm>
            <a:off x="191200" y="2332007"/>
            <a:ext cx="12157962" cy="1107996"/>
          </a:xfrm>
          <a:prstGeom prst="rect">
            <a:avLst/>
          </a:prstGeom>
          <a:noFill/>
        </p:spPr>
        <p:txBody>
          <a:bodyPr wrap="square" rtlCol="0">
            <a:spAutoFit/>
          </a:bodyPr>
          <a:lstStyle/>
          <a:p>
            <a:pPr algn="ctr"/>
            <a:r>
              <a:rPr lang="fr-FR" sz="2400" i="1" dirty="0">
                <a:effectLst/>
                <a:latin typeface="Arial" panose="020B0604020202020204" pitchFamily="34" charset="0"/>
                <a:ea typeface="Calibri" panose="020F0502020204030204" pitchFamily="34" charset="0"/>
                <a:cs typeface="Times New Roman" panose="02020603050405020304" pitchFamily="18" charset="0"/>
              </a:rPr>
              <a:t>Logigramme décisionnel du psychological damage control et typologie des interventions relatives au niveau psychopathologique de la victime (</a:t>
            </a:r>
            <a:r>
              <a:rPr lang="fr-FR" sz="24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DOC 15</a:t>
            </a:r>
            <a:r>
              <a:rPr lang="fr-FR" sz="2400" i="1" dirty="0">
                <a:effectLst/>
                <a:latin typeface="Arial" panose="020B0604020202020204" pitchFamily="34" charset="0"/>
                <a:ea typeface="Calibri" panose="020F0502020204030204" pitchFamily="34"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fr-FR" dirty="0"/>
          </a:p>
        </p:txBody>
      </p:sp>
    </p:spTree>
    <p:extLst>
      <p:ext uri="{BB962C8B-B14F-4D97-AF65-F5344CB8AC3E}">
        <p14:creationId xmlns:p14="http://schemas.microsoft.com/office/powerpoint/2010/main" val="1761173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1A5F1C6-3583-8240-ACB8-96C6386EFA3F}"/>
              </a:ext>
            </a:extLst>
          </p:cNvPr>
          <p:cNvSpPr txBox="1"/>
          <p:nvPr/>
        </p:nvSpPr>
        <p:spPr>
          <a:xfrm>
            <a:off x="1237431" y="1092473"/>
            <a:ext cx="1284529" cy="405047"/>
          </a:xfrm>
          <a:prstGeom prst="rect">
            <a:avLst/>
          </a:prstGeom>
          <a:solidFill>
            <a:schemeClr val="accent6">
              <a:lumMod val="60000"/>
              <a:lumOff val="4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32" dirty="0"/>
              <a:t>Faible</a:t>
            </a:r>
          </a:p>
        </p:txBody>
      </p:sp>
      <p:sp>
        <p:nvSpPr>
          <p:cNvPr id="7" name="ZoneTexte 6">
            <a:extLst>
              <a:ext uri="{FF2B5EF4-FFF2-40B4-BE49-F238E27FC236}">
                <a16:creationId xmlns:a16="http://schemas.microsoft.com/office/drawing/2014/main" id="{D47BD28D-3855-3377-C188-23D98925444F}"/>
              </a:ext>
            </a:extLst>
          </p:cNvPr>
          <p:cNvSpPr txBox="1"/>
          <p:nvPr/>
        </p:nvSpPr>
        <p:spPr>
          <a:xfrm>
            <a:off x="1381448" y="2255160"/>
            <a:ext cx="1029193" cy="405047"/>
          </a:xfrm>
          <a:prstGeom prst="rect">
            <a:avLst/>
          </a:prstGeom>
          <a:solidFill>
            <a:srgbClr val="FFFF00"/>
          </a:solidFill>
          <a:ln>
            <a:solidFill>
              <a:schemeClr val="tx1"/>
            </a:solidFill>
          </a:ln>
        </p:spPr>
        <p:txBody>
          <a:bodyPr wrap="none" rtlCol="0">
            <a:spAutoFit/>
          </a:bodyPr>
          <a:lstStyle/>
          <a:p>
            <a:r>
              <a:rPr lang="fr-FR" sz="2032" dirty="0"/>
              <a:t>Modéré</a:t>
            </a:r>
            <a:endParaRPr lang="fr-FR" sz="2709" dirty="0"/>
          </a:p>
        </p:txBody>
      </p:sp>
      <p:sp>
        <p:nvSpPr>
          <p:cNvPr id="8" name="ZoneTexte 7">
            <a:extLst>
              <a:ext uri="{FF2B5EF4-FFF2-40B4-BE49-F238E27FC236}">
                <a16:creationId xmlns:a16="http://schemas.microsoft.com/office/drawing/2014/main" id="{0B41454C-E1E1-6AEE-7864-614F94EEEFF5}"/>
              </a:ext>
            </a:extLst>
          </p:cNvPr>
          <p:cNvSpPr txBox="1"/>
          <p:nvPr/>
        </p:nvSpPr>
        <p:spPr>
          <a:xfrm>
            <a:off x="1520445" y="3727944"/>
            <a:ext cx="743473" cy="405047"/>
          </a:xfrm>
          <a:prstGeom prst="rect">
            <a:avLst/>
          </a:prstGeom>
          <a:solidFill>
            <a:schemeClr val="accent2">
              <a:lumMod val="60000"/>
              <a:lumOff val="40000"/>
            </a:schemeClr>
          </a:solidFill>
          <a:ln>
            <a:solidFill>
              <a:schemeClr val="tx1"/>
            </a:solidFill>
          </a:ln>
        </p:spPr>
        <p:txBody>
          <a:bodyPr wrap="none" rtlCol="0">
            <a:spAutoFit/>
          </a:bodyPr>
          <a:lstStyle/>
          <a:p>
            <a:r>
              <a:rPr lang="fr-FR" sz="2032" dirty="0"/>
              <a:t>Elevé</a:t>
            </a:r>
            <a:endParaRPr lang="fr-FR" sz="2008" dirty="0"/>
          </a:p>
        </p:txBody>
      </p:sp>
      <p:sp>
        <p:nvSpPr>
          <p:cNvPr id="9" name="ZoneTexte 8">
            <a:extLst>
              <a:ext uri="{FF2B5EF4-FFF2-40B4-BE49-F238E27FC236}">
                <a16:creationId xmlns:a16="http://schemas.microsoft.com/office/drawing/2014/main" id="{4E1A24B6-D94D-B86E-BFC8-5743F91CDF5B}"/>
              </a:ext>
            </a:extLst>
          </p:cNvPr>
          <p:cNvSpPr txBox="1"/>
          <p:nvPr/>
        </p:nvSpPr>
        <p:spPr>
          <a:xfrm>
            <a:off x="1103873" y="5274019"/>
            <a:ext cx="1579278" cy="405047"/>
          </a:xfrm>
          <a:prstGeom prst="rect">
            <a:avLst/>
          </a:prstGeom>
          <a:solidFill>
            <a:srgbClr val="FF0000"/>
          </a:solidFill>
          <a:ln>
            <a:solidFill>
              <a:schemeClr val="tx1"/>
            </a:solidFill>
          </a:ln>
        </p:spPr>
        <p:txBody>
          <a:bodyPr wrap="none" rtlCol="0">
            <a:spAutoFit/>
          </a:bodyPr>
          <a:lstStyle/>
          <a:p>
            <a:r>
              <a:rPr lang="fr-FR" sz="2032" dirty="0"/>
              <a:t>Pathologique</a:t>
            </a:r>
            <a:endParaRPr lang="fr-FR" sz="2008" dirty="0"/>
          </a:p>
        </p:txBody>
      </p:sp>
      <p:sp>
        <p:nvSpPr>
          <p:cNvPr id="18" name="ZoneTexte 17">
            <a:extLst>
              <a:ext uri="{FF2B5EF4-FFF2-40B4-BE49-F238E27FC236}">
                <a16:creationId xmlns:a16="http://schemas.microsoft.com/office/drawing/2014/main" id="{C132D3A4-CC95-6AEB-55C4-01DA34FA8C7D}"/>
              </a:ext>
            </a:extLst>
          </p:cNvPr>
          <p:cNvSpPr txBox="1"/>
          <p:nvPr/>
        </p:nvSpPr>
        <p:spPr>
          <a:xfrm>
            <a:off x="3185651" y="1117656"/>
            <a:ext cx="1385637" cy="352854"/>
          </a:xfrm>
          <a:prstGeom prst="rect">
            <a:avLst/>
          </a:prstGeom>
          <a:solidFill>
            <a:schemeClr val="accent6">
              <a:lumMod val="60000"/>
              <a:lumOff val="40000"/>
            </a:schemeClr>
          </a:solidFill>
          <a:ln>
            <a:solidFill>
              <a:schemeClr val="tx1"/>
            </a:solidFill>
          </a:ln>
        </p:spPr>
        <p:txBody>
          <a:bodyPr wrap="none" rtlCol="0">
            <a:spAutoFit/>
          </a:bodyPr>
          <a:lstStyle/>
          <a:p>
            <a:pPr algn="ctr"/>
            <a:r>
              <a:rPr lang="fr-FR" sz="1693" dirty="0"/>
              <a:t>Stress normal</a:t>
            </a:r>
          </a:p>
        </p:txBody>
      </p:sp>
      <p:sp>
        <p:nvSpPr>
          <p:cNvPr id="19" name="ZoneTexte 18">
            <a:extLst>
              <a:ext uri="{FF2B5EF4-FFF2-40B4-BE49-F238E27FC236}">
                <a16:creationId xmlns:a16="http://schemas.microsoft.com/office/drawing/2014/main" id="{31B66CE5-6779-C38A-E8CD-ECE5C0117BB4}"/>
              </a:ext>
            </a:extLst>
          </p:cNvPr>
          <p:cNvSpPr txBox="1"/>
          <p:nvPr/>
        </p:nvSpPr>
        <p:spPr>
          <a:xfrm>
            <a:off x="3245612" y="2025424"/>
            <a:ext cx="1052789" cy="873894"/>
          </a:xfrm>
          <a:prstGeom prst="rect">
            <a:avLst/>
          </a:prstGeom>
          <a:solidFill>
            <a:srgbClr val="FFFF00"/>
          </a:solidFill>
          <a:ln>
            <a:solidFill>
              <a:schemeClr val="tx1"/>
            </a:solidFill>
          </a:ln>
        </p:spPr>
        <p:txBody>
          <a:bodyPr wrap="none" rtlCol="0">
            <a:spAutoFit/>
          </a:bodyPr>
          <a:lstStyle/>
          <a:p>
            <a:pPr algn="ctr"/>
            <a:r>
              <a:rPr lang="fr-FR" sz="1693" dirty="0"/>
              <a:t>Détresse</a:t>
            </a:r>
          </a:p>
          <a:p>
            <a:pPr algn="ctr"/>
            <a:r>
              <a:rPr lang="fr-FR" sz="1693" dirty="0"/>
              <a:t>Insécurité</a:t>
            </a:r>
          </a:p>
          <a:p>
            <a:pPr algn="ctr"/>
            <a:r>
              <a:rPr lang="fr-FR" sz="1693" dirty="0"/>
              <a:t>Anxiété</a:t>
            </a:r>
          </a:p>
        </p:txBody>
      </p:sp>
      <p:sp>
        <p:nvSpPr>
          <p:cNvPr id="20" name="ZoneTexte 19">
            <a:extLst>
              <a:ext uri="{FF2B5EF4-FFF2-40B4-BE49-F238E27FC236}">
                <a16:creationId xmlns:a16="http://schemas.microsoft.com/office/drawing/2014/main" id="{06157C64-36C5-618C-2DCB-8D8F3D3F9803}"/>
              </a:ext>
            </a:extLst>
          </p:cNvPr>
          <p:cNvSpPr txBox="1"/>
          <p:nvPr/>
        </p:nvSpPr>
        <p:spPr>
          <a:xfrm>
            <a:off x="2705094" y="3653756"/>
            <a:ext cx="1908729" cy="561436"/>
          </a:xfrm>
          <a:prstGeom prst="rect">
            <a:avLst/>
          </a:prstGeom>
          <a:solidFill>
            <a:schemeClr val="accent2">
              <a:lumMod val="60000"/>
              <a:lumOff val="40000"/>
            </a:schemeClr>
          </a:solidFill>
          <a:ln>
            <a:solidFill>
              <a:schemeClr val="tx1"/>
            </a:solidFill>
          </a:ln>
        </p:spPr>
        <p:txBody>
          <a:bodyPr wrap="none" rtlCol="0">
            <a:spAutoFit/>
          </a:bodyPr>
          <a:lstStyle/>
          <a:p>
            <a:pPr algn="ctr"/>
            <a:r>
              <a:rPr lang="fr-FR" sz="1524" dirty="0"/>
              <a:t>Dépression</a:t>
            </a:r>
          </a:p>
          <a:p>
            <a:pPr algn="ctr"/>
            <a:r>
              <a:rPr lang="fr-FR" sz="1524" dirty="0"/>
              <a:t>Trouble de stress aigu</a:t>
            </a:r>
          </a:p>
        </p:txBody>
      </p:sp>
      <p:sp>
        <p:nvSpPr>
          <p:cNvPr id="21" name="ZoneTexte 20">
            <a:extLst>
              <a:ext uri="{FF2B5EF4-FFF2-40B4-BE49-F238E27FC236}">
                <a16:creationId xmlns:a16="http://schemas.microsoft.com/office/drawing/2014/main" id="{E9EF71C1-7F0C-C18E-93CA-0B96F8EF3235}"/>
              </a:ext>
            </a:extLst>
          </p:cNvPr>
          <p:cNvSpPr txBox="1"/>
          <p:nvPr/>
        </p:nvSpPr>
        <p:spPr>
          <a:xfrm>
            <a:off x="2754222" y="4961319"/>
            <a:ext cx="3897221" cy="1030282"/>
          </a:xfrm>
          <a:prstGeom prst="rect">
            <a:avLst/>
          </a:prstGeom>
          <a:solidFill>
            <a:srgbClr val="FF0000"/>
          </a:solidFill>
          <a:ln>
            <a:solidFill>
              <a:schemeClr val="tx1"/>
            </a:solidFill>
          </a:ln>
        </p:spPr>
        <p:txBody>
          <a:bodyPr wrap="none" rtlCol="0">
            <a:spAutoFit/>
          </a:bodyPr>
          <a:lstStyle/>
          <a:p>
            <a:pPr algn="ctr"/>
            <a:r>
              <a:rPr lang="fr-FR" sz="1016" dirty="0"/>
              <a:t>Trouble de stress post-traumatique (lié à des événements précédents)</a:t>
            </a:r>
          </a:p>
          <a:p>
            <a:pPr algn="ctr"/>
            <a:r>
              <a:rPr lang="fr-FR" sz="1016" dirty="0"/>
              <a:t>Troubles dissociatifs</a:t>
            </a:r>
          </a:p>
          <a:p>
            <a:pPr algn="ctr"/>
            <a:r>
              <a:rPr lang="fr-FR" sz="1016" dirty="0"/>
              <a:t>Traumas complexes</a:t>
            </a:r>
          </a:p>
          <a:p>
            <a:pPr algn="ctr"/>
            <a:r>
              <a:rPr lang="fr-FR" sz="1016" dirty="0"/>
              <a:t>Addictions ; Troubles physiques/somatiques</a:t>
            </a:r>
          </a:p>
          <a:p>
            <a:pPr algn="ctr"/>
            <a:r>
              <a:rPr lang="fr-FR" sz="1016" dirty="0"/>
              <a:t>Troubles de la sexualité</a:t>
            </a:r>
          </a:p>
          <a:p>
            <a:pPr algn="ctr"/>
            <a:r>
              <a:rPr lang="fr-FR" sz="1016" dirty="0"/>
              <a:t>Troubles neurovégétatifs sévères</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02D979EB-7718-FAF6-92DF-E478162C35DC}"/>
                  </a:ext>
                </a:extLst>
              </p:cNvPr>
              <p:cNvSpPr txBox="1"/>
              <p:nvPr/>
            </p:nvSpPr>
            <p:spPr>
              <a:xfrm>
                <a:off x="6953725" y="908442"/>
                <a:ext cx="2712579" cy="734124"/>
              </a:xfrm>
              <a:prstGeom prst="ellipse">
                <a:avLst/>
              </a:prstGeom>
              <a:solidFill>
                <a:schemeClr val="accent6">
                  <a:lumMod val="60000"/>
                  <a:lumOff val="40000"/>
                </a:schemeClr>
              </a:solidFill>
              <a:ln>
                <a:solidFill>
                  <a:schemeClr val="tx1"/>
                </a:solidFill>
              </a:ln>
            </p:spPr>
            <p:txBody>
              <a:bodyPr wrap="square" rtlCol="0">
                <a:spAutoFit/>
              </a:bodyPr>
              <a:lstStyle/>
              <a:p>
                <a:pPr algn="ctr"/>
                <a14:m>
                  <m:oMath xmlns:m="http://schemas.openxmlformats.org/officeDocument/2006/math">
                    <m:r>
                      <a:rPr lang="fr-FR" sz="931" i="1">
                        <a:latin typeface="Cambria Math" panose="02040503050406030204" pitchFamily="18" charset="0"/>
                        <a:ea typeface="Cambria Math" panose="02040503050406030204" pitchFamily="18" charset="0"/>
                      </a:rPr>
                      <m:t>↗</m:t>
                    </m:r>
                  </m:oMath>
                </a14:m>
                <a:r>
                  <a:rPr lang="fr-FR" sz="931" i="1" dirty="0"/>
                  <a:t> Rythmes cardiaque et respiratoire </a:t>
                </a:r>
              </a:p>
              <a:p>
                <a:pPr algn="ctr"/>
                <a14:m>
                  <m:oMath xmlns:m="http://schemas.openxmlformats.org/officeDocument/2006/math">
                    <m:r>
                      <a:rPr lang="fr-FR" sz="931" i="1">
                        <a:latin typeface="Cambria Math" panose="02040503050406030204" pitchFamily="18" charset="0"/>
                        <a:ea typeface="Cambria Math" panose="02040503050406030204" pitchFamily="18" charset="0"/>
                      </a:rPr>
                      <m:t>↗ </m:t>
                    </m:r>
                  </m:oMath>
                </a14:m>
                <a:r>
                  <a:rPr lang="fr-FR" sz="931" i="1" dirty="0"/>
                  <a:t>Température </a:t>
                </a:r>
              </a:p>
              <a:p>
                <a:pPr algn="ctr"/>
                <a14:m>
                  <m:oMath xmlns:m="http://schemas.openxmlformats.org/officeDocument/2006/math">
                    <m:r>
                      <a:rPr lang="fr-FR" sz="931" i="1">
                        <a:latin typeface="Cambria Math" panose="02040503050406030204" pitchFamily="18" charset="0"/>
                        <a:ea typeface="Cambria Math" panose="02040503050406030204" pitchFamily="18" charset="0"/>
                      </a:rPr>
                      <m:t>↗</m:t>
                    </m:r>
                  </m:oMath>
                </a14:m>
                <a:r>
                  <a:rPr lang="fr-FR" sz="931" i="1" dirty="0"/>
                  <a:t> vigilance</a:t>
                </a:r>
              </a:p>
            </p:txBody>
          </p:sp>
        </mc:Choice>
        <mc:Fallback xmlns="">
          <p:sp>
            <p:nvSpPr>
              <p:cNvPr id="22" name="ZoneTexte 21">
                <a:extLst>
                  <a:ext uri="{FF2B5EF4-FFF2-40B4-BE49-F238E27FC236}">
                    <a16:creationId xmlns:a16="http://schemas.microsoft.com/office/drawing/2014/main" id="{02D979EB-7718-FAF6-92DF-E478162C35DC}"/>
                  </a:ext>
                </a:extLst>
              </p:cNvPr>
              <p:cNvSpPr txBox="1">
                <a:spLocks noRot="1" noChangeAspect="1" noMove="1" noResize="1" noEditPoints="1" noAdjustHandles="1" noChangeArrowheads="1" noChangeShapeType="1" noTextEdit="1"/>
              </p:cNvSpPr>
              <p:nvPr/>
            </p:nvSpPr>
            <p:spPr>
              <a:xfrm>
                <a:off x="6953725" y="908442"/>
                <a:ext cx="2712579" cy="734124"/>
              </a:xfrm>
              <a:prstGeom prst="ellipse">
                <a:avLst/>
              </a:prstGeom>
              <a:blipFill>
                <a:blip r:embed="rId3"/>
                <a:stretch>
                  <a:fillRect/>
                </a:stretch>
              </a:blipFill>
              <a:ln>
                <a:solidFill>
                  <a:schemeClr val="tx1"/>
                </a:solidFill>
              </a:ln>
            </p:spPr>
            <p:txBody>
              <a:bodyPr/>
              <a:lstStyle/>
              <a:p>
                <a:r>
                  <a:rPr lang="fr-FR">
                    <a:noFill/>
                  </a:rPr>
                  <a:t> </a:t>
                </a:r>
              </a:p>
            </p:txBody>
          </p:sp>
        </mc:Fallback>
      </mc:AlternateContent>
      <p:cxnSp>
        <p:nvCxnSpPr>
          <p:cNvPr id="33" name="Connecteur droit avec flèche 32">
            <a:extLst>
              <a:ext uri="{FF2B5EF4-FFF2-40B4-BE49-F238E27FC236}">
                <a16:creationId xmlns:a16="http://schemas.microsoft.com/office/drawing/2014/main" id="{8C6BE90B-B385-FAF5-FB16-00257CECDAE3}"/>
              </a:ext>
            </a:extLst>
          </p:cNvPr>
          <p:cNvCxnSpPr>
            <a:cxnSpLocks/>
            <a:stCxn id="4" idx="3"/>
            <a:endCxn id="18" idx="1"/>
          </p:cNvCxnSpPr>
          <p:nvPr/>
        </p:nvCxnSpPr>
        <p:spPr>
          <a:xfrm flipV="1">
            <a:off x="2521960" y="1294083"/>
            <a:ext cx="663691" cy="9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09A3DF0B-5DE3-C45A-99FA-542F3DD091AA}"/>
              </a:ext>
            </a:extLst>
          </p:cNvPr>
          <p:cNvCxnSpPr>
            <a:cxnSpLocks/>
            <a:stCxn id="8" idx="3"/>
            <a:endCxn id="20" idx="1"/>
          </p:cNvCxnSpPr>
          <p:nvPr/>
        </p:nvCxnSpPr>
        <p:spPr>
          <a:xfrm>
            <a:off x="2263918" y="3930468"/>
            <a:ext cx="441176" cy="40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0307FD50-EAA8-BE8F-A0D8-70E8C7AD5F80}"/>
              </a:ext>
            </a:extLst>
          </p:cNvPr>
          <p:cNvCxnSpPr>
            <a:cxnSpLocks/>
            <a:stCxn id="9" idx="3"/>
            <a:endCxn id="21" idx="1"/>
          </p:cNvCxnSpPr>
          <p:nvPr/>
        </p:nvCxnSpPr>
        <p:spPr>
          <a:xfrm flipV="1">
            <a:off x="2683151" y="5476460"/>
            <a:ext cx="71071" cy="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34486A2A-84CC-5EA0-8CEC-25DFE10C76BD}"/>
                  </a:ext>
                </a:extLst>
              </p:cNvPr>
              <p:cNvSpPr txBox="1"/>
              <p:nvPr/>
            </p:nvSpPr>
            <p:spPr>
              <a:xfrm>
                <a:off x="6999962" y="1919278"/>
                <a:ext cx="2670081" cy="1082341"/>
              </a:xfrm>
              <a:prstGeom prst="ellipse">
                <a:avLst/>
              </a:prstGeom>
              <a:solidFill>
                <a:srgbClr val="FFFF00"/>
              </a:solidFill>
              <a:ln>
                <a:solidFill>
                  <a:schemeClr val="tx1"/>
                </a:solidFill>
              </a:ln>
            </p:spPr>
            <p:txBody>
              <a:bodyPr wrap="square" rtlCol="0">
                <a:spAutoFit/>
              </a:bodyPr>
              <a:lstStyle/>
              <a:p>
                <a:pPr algn="ctr"/>
                <a14:m>
                  <m:oMath xmlns:m="http://schemas.openxmlformats.org/officeDocument/2006/math">
                    <m:r>
                      <a:rPr lang="fr-FR" sz="1185" i="1">
                        <a:latin typeface="Cambria Math" panose="02040503050406030204" pitchFamily="18" charset="0"/>
                        <a:ea typeface="Cambria Math" panose="02040503050406030204" pitchFamily="18" charset="0"/>
                      </a:rPr>
                      <m:t>↗</m:t>
                    </m:r>
                  </m:oMath>
                </a14:m>
                <a:r>
                  <a:rPr lang="fr-FR" sz="1185" i="1" dirty="0"/>
                  <a:t> émotions négatives</a:t>
                </a:r>
              </a:p>
              <a:p>
                <a:pPr algn="ctr"/>
                <a:r>
                  <a:rPr lang="fr-FR" sz="1185" i="1" dirty="0"/>
                  <a:t>Hypervigilance</a:t>
                </a:r>
              </a:p>
              <a:p>
                <a:pPr algn="ctr"/>
                <a:r>
                  <a:rPr lang="fr-FR" sz="1016" i="1" dirty="0"/>
                  <a:t>Incertitude/appréhension/peur face à l’avenir</a:t>
                </a:r>
              </a:p>
            </p:txBody>
          </p:sp>
        </mc:Choice>
        <mc:Fallback xmlns="">
          <p:sp>
            <p:nvSpPr>
              <p:cNvPr id="47" name="ZoneTexte 46">
                <a:extLst>
                  <a:ext uri="{FF2B5EF4-FFF2-40B4-BE49-F238E27FC236}">
                    <a16:creationId xmlns:a16="http://schemas.microsoft.com/office/drawing/2014/main" id="{34486A2A-84CC-5EA0-8CEC-25DFE10C76BD}"/>
                  </a:ext>
                </a:extLst>
              </p:cNvPr>
              <p:cNvSpPr txBox="1">
                <a:spLocks noRot="1" noChangeAspect="1" noMove="1" noResize="1" noEditPoints="1" noAdjustHandles="1" noChangeArrowheads="1" noChangeShapeType="1" noTextEdit="1"/>
              </p:cNvSpPr>
              <p:nvPr/>
            </p:nvSpPr>
            <p:spPr>
              <a:xfrm>
                <a:off x="6999962" y="1919278"/>
                <a:ext cx="2670081" cy="1082341"/>
              </a:xfrm>
              <a:prstGeom prst="ellipse">
                <a:avLst/>
              </a:prstGeom>
              <a:blipFill>
                <a:blip r:embed="rId4"/>
                <a:stretch>
                  <a:fillRect/>
                </a:stretch>
              </a:blipFill>
              <a:ln>
                <a:solidFill>
                  <a:schemeClr val="tx1"/>
                </a:solidFill>
              </a:ln>
            </p:spPr>
            <p:txBody>
              <a:bodyPr/>
              <a:lstStyle/>
              <a:p>
                <a:r>
                  <a:rPr lang="fr-FR">
                    <a:noFill/>
                  </a:rPr>
                  <a:t> </a:t>
                </a:r>
              </a:p>
            </p:txBody>
          </p:sp>
        </mc:Fallback>
      </mc:AlternateContent>
      <p:sp>
        <p:nvSpPr>
          <p:cNvPr id="48" name="ZoneTexte 47">
            <a:extLst>
              <a:ext uri="{FF2B5EF4-FFF2-40B4-BE49-F238E27FC236}">
                <a16:creationId xmlns:a16="http://schemas.microsoft.com/office/drawing/2014/main" id="{A3F33C14-91ED-8E8E-1091-1E885EA8497B}"/>
              </a:ext>
            </a:extLst>
          </p:cNvPr>
          <p:cNvSpPr txBox="1"/>
          <p:nvPr/>
        </p:nvSpPr>
        <p:spPr>
          <a:xfrm>
            <a:off x="7012385" y="3062281"/>
            <a:ext cx="2653920" cy="2144125"/>
          </a:xfrm>
          <a:prstGeom prst="ellipse">
            <a:avLst/>
          </a:prstGeom>
          <a:solidFill>
            <a:schemeClr val="accent2">
              <a:lumMod val="60000"/>
              <a:lumOff val="40000"/>
            </a:schemeClr>
          </a:solidFill>
          <a:ln>
            <a:solidFill>
              <a:schemeClr val="tx1"/>
            </a:solidFill>
          </a:ln>
        </p:spPr>
        <p:txBody>
          <a:bodyPr wrap="square" rtlCol="0">
            <a:spAutoFit/>
          </a:bodyPr>
          <a:lstStyle/>
          <a:p>
            <a:pPr algn="ctr"/>
            <a:r>
              <a:rPr lang="fr-FR" sz="931" i="1" dirty="0"/>
              <a:t>Trouble du sommeil</a:t>
            </a:r>
          </a:p>
          <a:p>
            <a:pPr algn="ctr"/>
            <a:r>
              <a:rPr lang="fr-FR" sz="931" i="1" dirty="0"/>
              <a:t>Variation importante de l’appétit</a:t>
            </a:r>
          </a:p>
          <a:p>
            <a:pPr algn="ctr"/>
            <a:r>
              <a:rPr lang="fr-FR" sz="931" i="1" dirty="0"/>
              <a:t>Dissociation péri-traumatique (dépersonnalisation ; déréalisation) </a:t>
            </a:r>
          </a:p>
          <a:p>
            <a:pPr algn="ctr"/>
            <a:r>
              <a:rPr lang="fr-FR" sz="931" i="1" dirty="0"/>
              <a:t>Cauchemars ; flashback ; évitement</a:t>
            </a:r>
          </a:p>
          <a:p>
            <a:pPr algn="ctr"/>
            <a:r>
              <a:rPr lang="fr-FR" sz="931" i="1" dirty="0"/>
              <a:t>Fatigue, troubles de l’attention</a:t>
            </a:r>
          </a:p>
          <a:p>
            <a:pPr algn="ctr"/>
            <a:r>
              <a:rPr lang="fr-FR" sz="931" i="1" dirty="0"/>
              <a:t>Effondrement psychique</a:t>
            </a:r>
          </a:p>
          <a:p>
            <a:pPr algn="ctr"/>
            <a:r>
              <a:rPr lang="fr-FR" sz="931" i="1" dirty="0"/>
              <a:t>Sentiment d’hébétude</a:t>
            </a:r>
          </a:p>
        </p:txBody>
      </p:sp>
      <p:cxnSp>
        <p:nvCxnSpPr>
          <p:cNvPr id="71" name="Connecteur droit avec flèche 70">
            <a:extLst>
              <a:ext uri="{FF2B5EF4-FFF2-40B4-BE49-F238E27FC236}">
                <a16:creationId xmlns:a16="http://schemas.microsoft.com/office/drawing/2014/main" id="{1881BF43-E121-440C-A710-78C20172EEE4}"/>
              </a:ext>
            </a:extLst>
          </p:cNvPr>
          <p:cNvCxnSpPr>
            <a:cxnSpLocks/>
            <a:stCxn id="18" idx="3"/>
            <a:endCxn id="22" idx="2"/>
          </p:cNvCxnSpPr>
          <p:nvPr/>
        </p:nvCxnSpPr>
        <p:spPr>
          <a:xfrm flipV="1">
            <a:off x="4571288" y="1275504"/>
            <a:ext cx="2382437" cy="185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3EAD36D7-FA66-9CEF-CE84-FE34595AA984}"/>
              </a:ext>
            </a:extLst>
          </p:cNvPr>
          <p:cNvCxnSpPr>
            <a:cxnSpLocks/>
            <a:stCxn id="19" idx="3"/>
            <a:endCxn id="47" idx="2"/>
          </p:cNvCxnSpPr>
          <p:nvPr/>
        </p:nvCxnSpPr>
        <p:spPr>
          <a:xfrm flipV="1">
            <a:off x="4298401" y="2460449"/>
            <a:ext cx="2701561" cy="19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a16="http://schemas.microsoft.com/office/drawing/2014/main" id="{21E92E4B-1E3D-44F6-43E1-B1EC66D35B0D}"/>
              </a:ext>
            </a:extLst>
          </p:cNvPr>
          <p:cNvCxnSpPr>
            <a:cxnSpLocks/>
            <a:stCxn id="20" idx="3"/>
            <a:endCxn id="48" idx="2"/>
          </p:cNvCxnSpPr>
          <p:nvPr/>
        </p:nvCxnSpPr>
        <p:spPr>
          <a:xfrm>
            <a:off x="4613823" y="3934474"/>
            <a:ext cx="2398562" cy="1998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7DA4B662-BD51-7A31-86D3-F2C59C613454}"/>
              </a:ext>
            </a:extLst>
          </p:cNvPr>
          <p:cNvCxnSpPr>
            <a:cxnSpLocks/>
            <a:stCxn id="7" idx="3"/>
            <a:endCxn id="19" idx="1"/>
          </p:cNvCxnSpPr>
          <p:nvPr/>
        </p:nvCxnSpPr>
        <p:spPr>
          <a:xfrm>
            <a:off x="2410641" y="2457684"/>
            <a:ext cx="834971" cy="46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8F86483F-F4B3-9CFC-DC13-6E9D2DD60179}"/>
              </a:ext>
            </a:extLst>
          </p:cNvPr>
          <p:cNvSpPr/>
          <p:nvPr/>
        </p:nvSpPr>
        <p:spPr>
          <a:xfrm>
            <a:off x="3048323" y="990377"/>
            <a:ext cx="1660292" cy="208106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8"/>
          </a:p>
        </p:txBody>
      </p:sp>
      <p:sp>
        <p:nvSpPr>
          <p:cNvPr id="108" name="Rectangle 107">
            <a:extLst>
              <a:ext uri="{FF2B5EF4-FFF2-40B4-BE49-F238E27FC236}">
                <a16:creationId xmlns:a16="http://schemas.microsoft.com/office/drawing/2014/main" id="{F902D49D-8179-C421-1AE3-D996525B026B}"/>
              </a:ext>
            </a:extLst>
          </p:cNvPr>
          <p:cNvSpPr/>
          <p:nvPr/>
        </p:nvSpPr>
        <p:spPr>
          <a:xfrm>
            <a:off x="2521959" y="924153"/>
            <a:ext cx="2275001" cy="3660306"/>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8"/>
          </a:p>
        </p:txBody>
      </p:sp>
      <p:sp>
        <p:nvSpPr>
          <p:cNvPr id="109" name="Rectangle 108">
            <a:extLst>
              <a:ext uri="{FF2B5EF4-FFF2-40B4-BE49-F238E27FC236}">
                <a16:creationId xmlns:a16="http://schemas.microsoft.com/office/drawing/2014/main" id="{14A478E5-F5C1-3402-7D54-DE0F0B69FCD3}"/>
              </a:ext>
            </a:extLst>
          </p:cNvPr>
          <p:cNvSpPr/>
          <p:nvPr/>
        </p:nvSpPr>
        <p:spPr>
          <a:xfrm>
            <a:off x="1009208" y="646388"/>
            <a:ext cx="5805177" cy="55652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8"/>
          </a:p>
        </p:txBody>
      </p:sp>
      <p:sp>
        <p:nvSpPr>
          <p:cNvPr id="35" name="ZoneTexte 34">
            <a:extLst>
              <a:ext uri="{FF2B5EF4-FFF2-40B4-BE49-F238E27FC236}">
                <a16:creationId xmlns:a16="http://schemas.microsoft.com/office/drawing/2014/main" id="{FD7F2A05-2CA7-686C-FADF-8BD9A62169FE}"/>
              </a:ext>
            </a:extLst>
          </p:cNvPr>
          <p:cNvSpPr txBox="1"/>
          <p:nvPr/>
        </p:nvSpPr>
        <p:spPr>
          <a:xfrm>
            <a:off x="10192836" y="247043"/>
            <a:ext cx="1377151" cy="1811906"/>
          </a:xfrm>
          <a:prstGeom prst="rect">
            <a:avLst/>
          </a:prstGeom>
          <a:solidFill>
            <a:schemeClr val="accent6">
              <a:lumMod val="40000"/>
              <a:lumOff val="60000"/>
            </a:schemeClr>
          </a:solidFill>
          <a:ln>
            <a:solidFill>
              <a:schemeClr val="tx1"/>
            </a:solidFill>
          </a:ln>
        </p:spPr>
        <p:txBody>
          <a:bodyPr wrap="square">
            <a:spAutoFit/>
          </a:bodyPr>
          <a:lstStyle/>
          <a:p>
            <a:pPr algn="ctr"/>
            <a:r>
              <a:rPr lang="fr-FR" sz="1016" i="1" dirty="0"/>
              <a:t>Techniques de respiration (Schultz, cohérence cardiaque) </a:t>
            </a:r>
          </a:p>
          <a:p>
            <a:pPr algn="ctr"/>
            <a:r>
              <a:rPr lang="fr-FR" sz="1016" i="1" dirty="0"/>
              <a:t>Techniques psycho-corporelle (Jacobson)</a:t>
            </a:r>
          </a:p>
          <a:p>
            <a:pPr algn="ctr"/>
            <a:r>
              <a:rPr lang="fr-FR" sz="1016" i="1" dirty="0"/>
              <a:t> 4 éléments</a:t>
            </a:r>
          </a:p>
          <a:p>
            <a:pPr algn="ctr"/>
            <a:r>
              <a:rPr lang="fr-FR" sz="1016" i="1" dirty="0"/>
              <a:t>Body Scan</a:t>
            </a:r>
          </a:p>
          <a:p>
            <a:pPr algn="ctr"/>
            <a:r>
              <a:rPr lang="fr-FR" sz="1016" i="1" dirty="0"/>
              <a:t>DIR</a:t>
            </a:r>
          </a:p>
          <a:p>
            <a:pPr algn="ctr"/>
            <a:r>
              <a:rPr lang="fr-FR" sz="1016" i="1" dirty="0"/>
              <a:t>Eponge</a:t>
            </a:r>
          </a:p>
          <a:p>
            <a:pPr algn="ctr"/>
            <a:r>
              <a:rPr lang="fr-FR" sz="1016" i="1" dirty="0"/>
              <a:t>Lieu sûr</a:t>
            </a:r>
          </a:p>
          <a:p>
            <a:pPr algn="ctr"/>
            <a:endParaRPr lang="fr-FR" sz="1016" i="1" dirty="0"/>
          </a:p>
        </p:txBody>
      </p:sp>
      <p:sp>
        <p:nvSpPr>
          <p:cNvPr id="46" name="ZoneTexte 45">
            <a:extLst>
              <a:ext uri="{FF2B5EF4-FFF2-40B4-BE49-F238E27FC236}">
                <a16:creationId xmlns:a16="http://schemas.microsoft.com/office/drawing/2014/main" id="{659BAE9B-E5C5-B166-5E6E-441E839C0712}"/>
              </a:ext>
            </a:extLst>
          </p:cNvPr>
          <p:cNvSpPr txBox="1"/>
          <p:nvPr/>
        </p:nvSpPr>
        <p:spPr>
          <a:xfrm>
            <a:off x="10149667" y="2229099"/>
            <a:ext cx="911988" cy="639406"/>
          </a:xfrm>
          <a:prstGeom prst="rect">
            <a:avLst/>
          </a:prstGeom>
          <a:solidFill>
            <a:srgbClr val="FFFF00"/>
          </a:solidFill>
          <a:ln>
            <a:solidFill>
              <a:schemeClr val="tx1"/>
            </a:solidFill>
          </a:ln>
        </p:spPr>
        <p:txBody>
          <a:bodyPr wrap="square" rtlCol="0">
            <a:spAutoFit/>
          </a:bodyPr>
          <a:lstStyle/>
          <a:p>
            <a:pPr algn="ctr"/>
            <a:r>
              <a:rPr lang="fr-FR" sz="1185" dirty="0"/>
              <a:t>Débriefing</a:t>
            </a:r>
          </a:p>
          <a:p>
            <a:pPr algn="ctr"/>
            <a:r>
              <a:rPr lang="fr-FR" sz="1185" dirty="0"/>
              <a:t>KUTZ</a:t>
            </a:r>
            <a:br>
              <a:rPr lang="fr-FR" sz="1185" dirty="0"/>
            </a:br>
            <a:r>
              <a:rPr lang="fr-FR" sz="1185" dirty="0"/>
              <a:t>ISP</a:t>
            </a:r>
          </a:p>
        </p:txBody>
      </p:sp>
      <p:sp>
        <p:nvSpPr>
          <p:cNvPr id="49" name="ZoneTexte 48">
            <a:extLst>
              <a:ext uri="{FF2B5EF4-FFF2-40B4-BE49-F238E27FC236}">
                <a16:creationId xmlns:a16="http://schemas.microsoft.com/office/drawing/2014/main" id="{34C4B881-AF82-666B-36CE-AB885587CEE3}"/>
              </a:ext>
            </a:extLst>
          </p:cNvPr>
          <p:cNvSpPr txBox="1"/>
          <p:nvPr/>
        </p:nvSpPr>
        <p:spPr>
          <a:xfrm>
            <a:off x="9936027" y="3519479"/>
            <a:ext cx="1125628" cy="639406"/>
          </a:xfrm>
          <a:prstGeom prst="rect">
            <a:avLst/>
          </a:prstGeom>
          <a:solidFill>
            <a:schemeClr val="accent2">
              <a:lumMod val="60000"/>
              <a:lumOff val="40000"/>
            </a:schemeClr>
          </a:solidFill>
          <a:ln>
            <a:solidFill>
              <a:schemeClr val="tx1"/>
            </a:solidFill>
          </a:ln>
        </p:spPr>
        <p:txBody>
          <a:bodyPr wrap="none" rtlCol="0">
            <a:spAutoFit/>
          </a:bodyPr>
          <a:lstStyle/>
          <a:p>
            <a:pPr algn="ctr"/>
            <a:r>
              <a:rPr lang="fr-FR" sz="1185" dirty="0"/>
              <a:t>Débriefing</a:t>
            </a:r>
          </a:p>
          <a:p>
            <a:pPr algn="ctr"/>
            <a:r>
              <a:rPr lang="fr-FR" sz="1185" dirty="0"/>
              <a:t>ERP</a:t>
            </a:r>
          </a:p>
          <a:p>
            <a:pPr algn="ctr"/>
            <a:r>
              <a:rPr lang="fr-FR" sz="1185" dirty="0"/>
              <a:t>Salle d’urgence</a:t>
            </a:r>
          </a:p>
        </p:txBody>
      </p:sp>
      <p:cxnSp>
        <p:nvCxnSpPr>
          <p:cNvPr id="58" name="Connecteur droit avec flèche 57">
            <a:extLst>
              <a:ext uri="{FF2B5EF4-FFF2-40B4-BE49-F238E27FC236}">
                <a16:creationId xmlns:a16="http://schemas.microsoft.com/office/drawing/2014/main" id="{5568B14D-ABCE-537B-0BFC-C493C3F8F375}"/>
              </a:ext>
            </a:extLst>
          </p:cNvPr>
          <p:cNvCxnSpPr>
            <a:cxnSpLocks/>
            <a:stCxn id="22" idx="6"/>
            <a:endCxn id="35" idx="1"/>
          </p:cNvCxnSpPr>
          <p:nvPr/>
        </p:nvCxnSpPr>
        <p:spPr>
          <a:xfrm flipV="1">
            <a:off x="9666304" y="1152996"/>
            <a:ext cx="526532" cy="122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a:extLst>
              <a:ext uri="{FF2B5EF4-FFF2-40B4-BE49-F238E27FC236}">
                <a16:creationId xmlns:a16="http://schemas.microsoft.com/office/drawing/2014/main" id="{0BC957AD-1EB3-BE78-C715-51A5F95C9E12}"/>
              </a:ext>
            </a:extLst>
          </p:cNvPr>
          <p:cNvCxnSpPr>
            <a:cxnSpLocks/>
            <a:stCxn id="47" idx="6"/>
            <a:endCxn id="46" idx="1"/>
          </p:cNvCxnSpPr>
          <p:nvPr/>
        </p:nvCxnSpPr>
        <p:spPr>
          <a:xfrm>
            <a:off x="9670043" y="2460449"/>
            <a:ext cx="479624" cy="883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A6DC09D0-F755-29A8-9C6A-430DC6030DC1}"/>
              </a:ext>
            </a:extLst>
          </p:cNvPr>
          <p:cNvCxnSpPr>
            <a:cxnSpLocks/>
            <a:stCxn id="48" idx="6"/>
            <a:endCxn id="49" idx="1"/>
          </p:cNvCxnSpPr>
          <p:nvPr/>
        </p:nvCxnSpPr>
        <p:spPr>
          <a:xfrm flipV="1">
            <a:off x="9666305" y="3839182"/>
            <a:ext cx="269722" cy="295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ZoneTexte 71">
            <a:extLst>
              <a:ext uri="{FF2B5EF4-FFF2-40B4-BE49-F238E27FC236}">
                <a16:creationId xmlns:a16="http://schemas.microsoft.com/office/drawing/2014/main" id="{CC4F028B-4468-5039-EB20-70F7306EA37A}"/>
              </a:ext>
            </a:extLst>
          </p:cNvPr>
          <p:cNvSpPr txBox="1"/>
          <p:nvPr/>
        </p:nvSpPr>
        <p:spPr>
          <a:xfrm>
            <a:off x="8352658" y="5247956"/>
            <a:ext cx="2507418" cy="457048"/>
          </a:xfrm>
          <a:prstGeom prst="rect">
            <a:avLst/>
          </a:prstGeom>
          <a:solidFill>
            <a:srgbClr val="FF0000"/>
          </a:solidFill>
          <a:ln>
            <a:solidFill>
              <a:schemeClr val="tx1"/>
            </a:solidFill>
          </a:ln>
        </p:spPr>
        <p:txBody>
          <a:bodyPr wrap="none" rtlCol="0">
            <a:spAutoFit/>
          </a:bodyPr>
          <a:lstStyle/>
          <a:p>
            <a:pPr algn="ctr"/>
            <a:r>
              <a:rPr lang="fr-FR" sz="1185" dirty="0">
                <a:solidFill>
                  <a:srgbClr val="333333"/>
                </a:solidFill>
              </a:rPr>
              <a:t>Orientation vers un service spécialisé </a:t>
            </a:r>
          </a:p>
          <a:p>
            <a:pPr algn="ctr"/>
            <a:r>
              <a:rPr lang="fr-FR" sz="1185" dirty="0">
                <a:solidFill>
                  <a:srgbClr val="333333"/>
                </a:solidFill>
              </a:rPr>
              <a:t>en psychotraumatologie</a:t>
            </a:r>
            <a:endParaRPr lang="fr-FR" sz="1185" dirty="0"/>
          </a:p>
        </p:txBody>
      </p:sp>
      <p:cxnSp>
        <p:nvCxnSpPr>
          <p:cNvPr id="73" name="Connecteur droit avec flèche 72">
            <a:extLst>
              <a:ext uri="{FF2B5EF4-FFF2-40B4-BE49-F238E27FC236}">
                <a16:creationId xmlns:a16="http://schemas.microsoft.com/office/drawing/2014/main" id="{4AD99CDD-76CF-A0F6-E1A2-E6488FAA6753}"/>
              </a:ext>
            </a:extLst>
          </p:cNvPr>
          <p:cNvCxnSpPr>
            <a:cxnSpLocks/>
            <a:stCxn id="21" idx="3"/>
            <a:endCxn id="72" idx="1"/>
          </p:cNvCxnSpPr>
          <p:nvPr/>
        </p:nvCxnSpPr>
        <p:spPr>
          <a:xfrm>
            <a:off x="6651443" y="5476460"/>
            <a:ext cx="1701215" cy="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 name="Connecteur droit avec flèche 1">
            <a:extLst>
              <a:ext uri="{FF2B5EF4-FFF2-40B4-BE49-F238E27FC236}">
                <a16:creationId xmlns:a16="http://schemas.microsoft.com/office/drawing/2014/main" id="{83EAEA27-E488-A12C-D841-237E3AA089D9}"/>
              </a:ext>
            </a:extLst>
          </p:cNvPr>
          <p:cNvCxnSpPr/>
          <p:nvPr/>
        </p:nvCxnSpPr>
        <p:spPr>
          <a:xfrm flipH="1">
            <a:off x="558951" y="1129198"/>
            <a:ext cx="37118" cy="47805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B2E940DF-1750-9457-C398-EA891C3054A2}"/>
              </a:ext>
            </a:extLst>
          </p:cNvPr>
          <p:cNvSpPr txBox="1"/>
          <p:nvPr/>
        </p:nvSpPr>
        <p:spPr>
          <a:xfrm>
            <a:off x="491380" y="763658"/>
            <a:ext cx="243978" cy="326884"/>
          </a:xfrm>
          <a:prstGeom prst="rect">
            <a:avLst/>
          </a:prstGeom>
          <a:noFill/>
        </p:spPr>
        <p:txBody>
          <a:bodyPr wrap="none" rtlCol="0">
            <a:spAutoFit/>
          </a:bodyPr>
          <a:lstStyle/>
          <a:p>
            <a:r>
              <a:rPr lang="fr-FR" sz="1524" dirty="0"/>
              <a:t>-</a:t>
            </a:r>
          </a:p>
        </p:txBody>
      </p:sp>
      <p:sp>
        <p:nvSpPr>
          <p:cNvPr id="5" name="ZoneTexte 4">
            <a:extLst>
              <a:ext uri="{FF2B5EF4-FFF2-40B4-BE49-F238E27FC236}">
                <a16:creationId xmlns:a16="http://schemas.microsoft.com/office/drawing/2014/main" id="{C7350C40-0750-F5C5-1DBC-80D98F12CD19}"/>
              </a:ext>
            </a:extLst>
          </p:cNvPr>
          <p:cNvSpPr txBox="1"/>
          <p:nvPr/>
        </p:nvSpPr>
        <p:spPr>
          <a:xfrm rot="16200000">
            <a:off x="-465698" y="3354668"/>
            <a:ext cx="1651286" cy="326884"/>
          </a:xfrm>
          <a:prstGeom prst="rect">
            <a:avLst/>
          </a:prstGeom>
          <a:noFill/>
        </p:spPr>
        <p:txBody>
          <a:bodyPr wrap="none" rtlCol="0">
            <a:spAutoFit/>
          </a:bodyPr>
          <a:lstStyle/>
          <a:p>
            <a:r>
              <a:rPr lang="fr-FR" sz="1524" dirty="0"/>
              <a:t>Niveaux de gravité</a:t>
            </a:r>
          </a:p>
        </p:txBody>
      </p:sp>
    </p:spTree>
    <p:extLst>
      <p:ext uri="{BB962C8B-B14F-4D97-AF65-F5344CB8AC3E}">
        <p14:creationId xmlns:p14="http://schemas.microsoft.com/office/powerpoint/2010/main" val="88121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812FBE-16B7-47ED-B20B-6ED3A13E5FEA}"/>
              </a:ext>
            </a:extLst>
          </p:cNvPr>
          <p:cNvSpPr/>
          <p:nvPr/>
        </p:nvSpPr>
        <p:spPr>
          <a:xfrm>
            <a:off x="0" y="0"/>
            <a:ext cx="12192000" cy="6127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Damage control</a:t>
            </a:r>
          </a:p>
        </p:txBody>
      </p:sp>
      <p:cxnSp>
        <p:nvCxnSpPr>
          <p:cNvPr id="6" name="Connecteur droit 5">
            <a:extLst>
              <a:ext uri="{FF2B5EF4-FFF2-40B4-BE49-F238E27FC236}">
                <a16:creationId xmlns:a16="http://schemas.microsoft.com/office/drawing/2014/main" id="{AF288414-5934-496A-A4CB-0374885431CD}"/>
              </a:ext>
            </a:extLst>
          </p:cNvPr>
          <p:cNvCxnSpPr>
            <a:cxnSpLocks/>
          </p:cNvCxnSpPr>
          <p:nvPr/>
        </p:nvCxnSpPr>
        <p:spPr>
          <a:xfrm>
            <a:off x="320511" y="6466788"/>
            <a:ext cx="11472421" cy="0"/>
          </a:xfrm>
          <a:prstGeom prst="line">
            <a:avLst/>
          </a:prstGeom>
        </p:spPr>
        <p:style>
          <a:lnRef idx="3">
            <a:schemeClr val="dk1"/>
          </a:lnRef>
          <a:fillRef idx="0">
            <a:schemeClr val="dk1"/>
          </a:fillRef>
          <a:effectRef idx="2">
            <a:schemeClr val="dk1"/>
          </a:effectRef>
          <a:fontRef idx="minor">
            <a:schemeClr val="tx1"/>
          </a:fontRef>
        </p:style>
      </p:cxnSp>
      <p:pic>
        <p:nvPicPr>
          <p:cNvPr id="16" name="Image 15">
            <a:extLst>
              <a:ext uri="{FF2B5EF4-FFF2-40B4-BE49-F238E27FC236}">
                <a16:creationId xmlns:a16="http://schemas.microsoft.com/office/drawing/2014/main" id="{9A13E71F-72BA-4E45-A9FA-930C9D55D39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320511" y="5782558"/>
            <a:ext cx="1014984" cy="609600"/>
          </a:xfrm>
          <a:prstGeom prst="rect">
            <a:avLst/>
          </a:prstGeom>
        </p:spPr>
      </p:pic>
      <p:pic>
        <p:nvPicPr>
          <p:cNvPr id="18" name="Image 17">
            <a:extLst>
              <a:ext uri="{FF2B5EF4-FFF2-40B4-BE49-F238E27FC236}">
                <a16:creationId xmlns:a16="http://schemas.microsoft.com/office/drawing/2014/main" id="{B7DA7861-4AD2-4A08-824B-6AB5C8472643}"/>
              </a:ext>
            </a:extLst>
          </p:cNvPr>
          <p:cNvPicPr>
            <a:picLocks noChangeAspect="1"/>
          </p:cNvPicPr>
          <p:nvPr/>
        </p:nvPicPr>
        <p:blipFill rotWithShape="1">
          <a:blip r:embed="rId4">
            <a:extLst>
              <a:ext uri="{28A0092B-C50C-407E-A947-70E740481C1C}">
                <a14:useLocalDpi xmlns:a14="http://schemas.microsoft.com/office/drawing/2010/main" val="0"/>
              </a:ext>
            </a:extLst>
          </a:blip>
          <a:srcRect t="27978" b="18282"/>
          <a:stretch/>
        </p:blipFill>
        <p:spPr>
          <a:xfrm>
            <a:off x="11180211" y="6573846"/>
            <a:ext cx="801257" cy="294366"/>
          </a:xfrm>
          <a:prstGeom prst="rect">
            <a:avLst/>
          </a:prstGeom>
        </p:spPr>
      </p:pic>
      <p:graphicFrame>
        <p:nvGraphicFramePr>
          <p:cNvPr id="20" name="ZoneTexte 2">
            <a:extLst>
              <a:ext uri="{FF2B5EF4-FFF2-40B4-BE49-F238E27FC236}">
                <a16:creationId xmlns:a16="http://schemas.microsoft.com/office/drawing/2014/main" id="{9D25488D-EB2F-998C-F3F6-E4A5B9B37F5E}"/>
              </a:ext>
            </a:extLst>
          </p:cNvPr>
          <p:cNvGraphicFramePr/>
          <p:nvPr>
            <p:extLst>
              <p:ext uri="{D42A27DB-BD31-4B8C-83A1-F6EECF244321}">
                <p14:modId xmlns:p14="http://schemas.microsoft.com/office/powerpoint/2010/main" val="1336059633"/>
              </p:ext>
            </p:extLst>
          </p:nvPr>
        </p:nvGraphicFramePr>
        <p:xfrm>
          <a:off x="234013" y="1289953"/>
          <a:ext cx="11645416" cy="42780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8018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812FBE-16B7-47ED-B20B-6ED3A13E5FEA}"/>
              </a:ext>
            </a:extLst>
          </p:cNvPr>
          <p:cNvSpPr/>
          <p:nvPr/>
        </p:nvSpPr>
        <p:spPr>
          <a:xfrm>
            <a:off x="0" y="0"/>
            <a:ext cx="12192000" cy="6127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Damage control</a:t>
            </a:r>
          </a:p>
        </p:txBody>
      </p:sp>
      <p:graphicFrame>
        <p:nvGraphicFramePr>
          <p:cNvPr id="9" name="Diagramme 8">
            <a:extLst>
              <a:ext uri="{FF2B5EF4-FFF2-40B4-BE49-F238E27FC236}">
                <a16:creationId xmlns:a16="http://schemas.microsoft.com/office/drawing/2014/main" id="{F7CC8C58-4451-AD3A-9601-B895B0EAA879}"/>
              </a:ext>
            </a:extLst>
          </p:cNvPr>
          <p:cNvGraphicFramePr/>
          <p:nvPr>
            <p:extLst>
              <p:ext uri="{D42A27DB-BD31-4B8C-83A1-F6EECF244321}">
                <p14:modId xmlns:p14="http://schemas.microsoft.com/office/powerpoint/2010/main" val="662891783"/>
              </p:ext>
            </p:extLst>
          </p:nvPr>
        </p:nvGraphicFramePr>
        <p:xfrm>
          <a:off x="418389" y="947028"/>
          <a:ext cx="11355222" cy="4963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343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5380F4B8-6B1C-30B1-4740-BC5B8DB696AC}"/>
              </a:ext>
            </a:extLst>
          </p:cNvPr>
          <p:cNvSpPr>
            <a:spLocks noGrp="1"/>
          </p:cNvSpPr>
          <p:nvPr>
            <p:ph type="title"/>
          </p:nvPr>
        </p:nvSpPr>
        <p:spPr/>
        <p:txBody>
          <a:bodyPr/>
          <a:lstStyle/>
          <a:p>
            <a:r>
              <a:rPr lang="fr-FR" dirty="0"/>
              <a:t>Contexte</a:t>
            </a:r>
          </a:p>
        </p:txBody>
      </p:sp>
      <p:sp>
        <p:nvSpPr>
          <p:cNvPr id="12" name="Espace réservé du contenu 11">
            <a:extLst>
              <a:ext uri="{FF2B5EF4-FFF2-40B4-BE49-F238E27FC236}">
                <a16:creationId xmlns:a16="http://schemas.microsoft.com/office/drawing/2014/main" id="{F6B46781-30DD-68E2-9CB4-66301A665AA5}"/>
              </a:ext>
            </a:extLst>
          </p:cNvPr>
          <p:cNvSpPr>
            <a:spLocks noGrp="1"/>
          </p:cNvSpPr>
          <p:nvPr>
            <p:ph idx="1"/>
          </p:nvPr>
        </p:nvSpPr>
        <p:spPr>
          <a:xfrm>
            <a:off x="509047" y="1457325"/>
            <a:ext cx="11472421" cy="5035550"/>
          </a:xfrm>
        </p:spPr>
        <p:txBody>
          <a:bodyPr>
            <a:noAutofit/>
          </a:bodyPr>
          <a:lstStyle/>
          <a:p>
            <a:pPr algn="just"/>
            <a:r>
              <a:rPr lang="fr-FR" dirty="0">
                <a:effectLst/>
                <a:ea typeface="Calibri" panose="020F0502020204030204" pitchFamily="34" charset="0"/>
                <a:cs typeface="Times New Roman" panose="02020603050405020304" pitchFamily="18" charset="0"/>
              </a:rPr>
              <a:t>L’arrivée fréquente « par vague » de victimes ainsi que la pluralité des symptômes les caractérisant, implique que les professionnels soient en mesure de « trier » les victimes de façon efficiente. Il s’agit donc, pour être </a:t>
            </a:r>
            <a:r>
              <a:rPr lang="fr-FR" b="1" dirty="0">
                <a:effectLst/>
                <a:ea typeface="Calibri" panose="020F0502020204030204" pitchFamily="34" charset="0"/>
                <a:cs typeface="Times New Roman" panose="02020603050405020304" pitchFamily="18" charset="0"/>
              </a:rPr>
              <a:t>opérationnel et efficace,</a:t>
            </a:r>
            <a:r>
              <a:rPr lang="fr-FR" dirty="0">
                <a:effectLst/>
                <a:ea typeface="Calibri" panose="020F0502020204030204" pitchFamily="34" charset="0"/>
                <a:cs typeface="Times New Roman" panose="02020603050405020304" pitchFamily="18" charset="0"/>
              </a:rPr>
              <a:t> d’être en mesure de faire un </a:t>
            </a:r>
            <a:r>
              <a:rPr lang="fr-FR" b="1" dirty="0">
                <a:effectLst/>
                <a:ea typeface="Calibri" panose="020F0502020204030204" pitchFamily="34" charset="0"/>
                <a:cs typeface="Times New Roman" panose="02020603050405020304" pitchFamily="18" charset="0"/>
              </a:rPr>
              <a:t>screening rapide</a:t>
            </a:r>
            <a:r>
              <a:rPr lang="fr-FR" dirty="0">
                <a:effectLst/>
                <a:ea typeface="Calibri" panose="020F0502020204030204" pitchFamily="34" charset="0"/>
                <a:cs typeface="Times New Roman" panose="02020603050405020304" pitchFamily="18" charset="0"/>
              </a:rPr>
              <a:t> et </a:t>
            </a:r>
            <a:r>
              <a:rPr lang="fr-FR" b="1" dirty="0">
                <a:effectLst/>
                <a:ea typeface="Calibri" panose="020F0502020204030204" pitchFamily="34" charset="0"/>
                <a:cs typeface="Times New Roman" panose="02020603050405020304" pitchFamily="18" charset="0"/>
              </a:rPr>
              <a:t>individualisé</a:t>
            </a:r>
            <a:r>
              <a:rPr lang="fr-FR" dirty="0">
                <a:effectLst/>
                <a:ea typeface="Calibri" panose="020F0502020204030204" pitchFamily="34" charset="0"/>
                <a:cs typeface="Times New Roman" panose="02020603050405020304" pitchFamily="18" charset="0"/>
              </a:rPr>
              <a:t> de chaque victime en s’inscrivant dans une logique de </a:t>
            </a:r>
            <a:r>
              <a:rPr lang="fr-FR" b="1" i="1" dirty="0">
                <a:effectLst/>
                <a:ea typeface="Calibri" panose="020F0502020204030204" pitchFamily="34" charset="0"/>
                <a:cs typeface="Times New Roman" panose="02020603050405020304" pitchFamily="18" charset="0"/>
              </a:rPr>
              <a:t>damage control</a:t>
            </a:r>
            <a:r>
              <a:rPr lang="fr-FR" dirty="0">
                <a:effectLst/>
                <a:ea typeface="Calibri" panose="020F0502020204030204" pitchFamily="34" charset="0"/>
                <a:cs typeface="Times New Roman" panose="02020603050405020304" pitchFamily="18" charset="0"/>
              </a:rPr>
              <a:t>. </a:t>
            </a:r>
          </a:p>
          <a:p>
            <a:pPr algn="just"/>
            <a:r>
              <a:rPr lang="fr-FR" dirty="0">
                <a:solidFill>
                  <a:srgbClr val="FF0000"/>
                </a:solidFill>
                <a:effectLst/>
                <a:ea typeface="Calibri" panose="020F0502020204030204" pitchFamily="34" charset="0"/>
                <a:cs typeface="Times New Roman" panose="02020603050405020304" pitchFamily="18" charset="0"/>
              </a:rPr>
              <a:t>Une telle approche n’est pas en soi nouvelle, puisqu’on la retrouve dans différents dispositifs, qu’il s’agisse du Premiers Soins Psychologiques Opérationnels (PSPO) pour les militaires ou Premiers Secours Socio-Psychologiques (PSSP) pour la sécurité civile</a:t>
            </a:r>
            <a:r>
              <a:rPr lang="fr-FR"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8233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5380F4B8-6B1C-30B1-4740-BC5B8DB696AC}"/>
              </a:ext>
            </a:extLst>
          </p:cNvPr>
          <p:cNvSpPr>
            <a:spLocks noGrp="1"/>
          </p:cNvSpPr>
          <p:nvPr>
            <p:ph type="title"/>
          </p:nvPr>
        </p:nvSpPr>
        <p:spPr>
          <a:xfrm>
            <a:off x="271463" y="0"/>
            <a:ext cx="10515600" cy="1325563"/>
          </a:xfrm>
        </p:spPr>
        <p:txBody>
          <a:bodyPr/>
          <a:lstStyle/>
          <a:p>
            <a:r>
              <a:rPr lang="fr-FR" dirty="0"/>
              <a:t>Principe</a:t>
            </a:r>
          </a:p>
        </p:txBody>
      </p:sp>
      <p:sp>
        <p:nvSpPr>
          <p:cNvPr id="12" name="Espace réservé du contenu 11">
            <a:extLst>
              <a:ext uri="{FF2B5EF4-FFF2-40B4-BE49-F238E27FC236}">
                <a16:creationId xmlns:a16="http://schemas.microsoft.com/office/drawing/2014/main" id="{F6B46781-30DD-68E2-9CB4-66301A665AA5}"/>
              </a:ext>
            </a:extLst>
          </p:cNvPr>
          <p:cNvSpPr>
            <a:spLocks noGrp="1"/>
          </p:cNvSpPr>
          <p:nvPr>
            <p:ph idx="1"/>
          </p:nvPr>
        </p:nvSpPr>
        <p:spPr>
          <a:xfrm>
            <a:off x="273844" y="1881981"/>
            <a:ext cx="11644312" cy="4351338"/>
          </a:xfrm>
        </p:spPr>
        <p:txBody>
          <a:bodyPr>
            <a:noAutofit/>
          </a:bodyPr>
          <a:lstStyle/>
          <a:p>
            <a:pPr indent="228600" algn="just">
              <a:lnSpc>
                <a:spcPct val="107000"/>
              </a:lnSpc>
              <a:spcAft>
                <a:spcPts val="800"/>
              </a:spcAft>
            </a:pPr>
            <a:r>
              <a:rPr lang="fr-FR" dirty="0">
                <a:solidFill>
                  <a:srgbClr val="202122"/>
                </a:solidFill>
                <a:effectLst/>
                <a:ea typeface="Calibri" panose="020F0502020204030204" pitchFamily="34" charset="0"/>
                <a:cs typeface="Times New Roman" panose="02020603050405020304" pitchFamily="18" charset="0"/>
              </a:rPr>
              <a:t>En appliquant le damage control à la psychopathologie du trauma et de la prise en charge psychologique des victimes, les </a:t>
            </a:r>
            <a:r>
              <a:rPr lang="fr-FR" dirty="0">
                <a:solidFill>
                  <a:srgbClr val="FF0000"/>
                </a:solidFill>
                <a:effectLst/>
                <a:ea typeface="Calibri" panose="020F0502020204030204" pitchFamily="34" charset="0"/>
                <a:cs typeface="Times New Roman" panose="02020603050405020304" pitchFamily="18" charset="0"/>
              </a:rPr>
              <a:t>Secouristes en Matière de santé Mentale (S2M) </a:t>
            </a:r>
            <a:r>
              <a:rPr lang="fr-FR" dirty="0">
                <a:solidFill>
                  <a:srgbClr val="202122"/>
                </a:solidFill>
                <a:effectLst/>
                <a:ea typeface="Calibri" panose="020F0502020204030204" pitchFamily="34" charset="0"/>
                <a:cs typeface="Times New Roman" panose="02020603050405020304" pitchFamily="18" charset="0"/>
              </a:rPr>
              <a:t>vont permettre un </a:t>
            </a:r>
            <a:r>
              <a:rPr lang="fr-FR" b="1" dirty="0">
                <a:solidFill>
                  <a:srgbClr val="202122"/>
                </a:solidFill>
                <a:effectLst/>
                <a:ea typeface="Calibri" panose="020F0502020204030204" pitchFamily="34" charset="0"/>
                <a:cs typeface="Times New Roman" panose="02020603050405020304" pitchFamily="18" charset="0"/>
              </a:rPr>
              <a:t>tri rapide </a:t>
            </a:r>
            <a:r>
              <a:rPr lang="fr-FR" dirty="0">
                <a:solidFill>
                  <a:srgbClr val="202122"/>
                </a:solidFill>
                <a:effectLst/>
                <a:ea typeface="Calibri" panose="020F0502020204030204" pitchFamily="34" charset="0"/>
                <a:cs typeface="Times New Roman" panose="02020603050405020304" pitchFamily="18" charset="0"/>
              </a:rPr>
              <a:t>de ces dernières en fonction de leur atteinte psychique (cf. schéma suivant). </a:t>
            </a:r>
          </a:p>
          <a:p>
            <a:pPr indent="228600" algn="just">
              <a:lnSpc>
                <a:spcPct val="107000"/>
              </a:lnSpc>
              <a:spcAft>
                <a:spcPts val="800"/>
              </a:spcAft>
            </a:pPr>
            <a:r>
              <a:rPr lang="fr-FR" dirty="0">
                <a:solidFill>
                  <a:srgbClr val="202122"/>
                </a:solidFill>
                <a:effectLst/>
                <a:ea typeface="Calibri" panose="020F0502020204030204" pitchFamily="34" charset="0"/>
                <a:cs typeface="Times New Roman" panose="02020603050405020304" pitchFamily="18" charset="0"/>
              </a:rPr>
              <a:t>L’objectif est de proposer des soins psychiques rapides, adaptés et personnalisés à la situation de la victime. </a:t>
            </a:r>
          </a:p>
          <a:p>
            <a:pPr indent="228600" algn="just">
              <a:lnSpc>
                <a:spcPct val="107000"/>
              </a:lnSpc>
              <a:spcAft>
                <a:spcPts val="800"/>
              </a:spcAft>
            </a:pPr>
            <a:r>
              <a:rPr lang="fr-FR" dirty="0">
                <a:solidFill>
                  <a:srgbClr val="202122"/>
                </a:solidFill>
                <a:ea typeface="Calibri" panose="020F0502020204030204" pitchFamily="34" charset="0"/>
                <a:cs typeface="Times New Roman" panose="02020603050405020304" pitchFamily="18" charset="0"/>
              </a:rPr>
              <a:t>L</a:t>
            </a:r>
            <a:r>
              <a:rPr lang="fr-FR" dirty="0">
                <a:solidFill>
                  <a:srgbClr val="202122"/>
                </a:solidFill>
                <a:effectLst/>
                <a:ea typeface="Calibri" panose="020F0502020204030204" pitchFamily="34" charset="0"/>
                <a:cs typeface="Times New Roman" panose="02020603050405020304" pitchFamily="18" charset="0"/>
              </a:rPr>
              <a:t>e </a:t>
            </a:r>
            <a:r>
              <a:rPr lang="fr-FR" i="1" dirty="0">
                <a:solidFill>
                  <a:srgbClr val="202122"/>
                </a:solidFill>
                <a:effectLst/>
                <a:ea typeface="Calibri" panose="020F0502020204030204" pitchFamily="34" charset="0"/>
                <a:cs typeface="Times New Roman" panose="02020603050405020304" pitchFamily="18" charset="0"/>
              </a:rPr>
              <a:t>psychological damage control </a:t>
            </a:r>
            <a:r>
              <a:rPr lang="fr-FR" dirty="0">
                <a:solidFill>
                  <a:srgbClr val="202122"/>
                </a:solidFill>
                <a:effectLst/>
                <a:ea typeface="Calibri" panose="020F0502020204030204" pitchFamily="34" charset="0"/>
                <a:cs typeface="Times New Roman" panose="02020603050405020304" pitchFamily="18" charset="0"/>
              </a:rPr>
              <a:t>a été décomposé en </a:t>
            </a:r>
            <a:r>
              <a:rPr lang="fr-FR" dirty="0">
                <a:solidFill>
                  <a:srgbClr val="FF0000"/>
                </a:solidFill>
                <a:effectLst/>
                <a:ea typeface="Calibri" panose="020F0502020204030204" pitchFamily="34" charset="0"/>
                <a:cs typeface="Times New Roman" panose="02020603050405020304" pitchFamily="18" charset="0"/>
              </a:rPr>
              <a:t>4 niveaux différents (« faible », « modéré », « élevé », « pathologique »). </a:t>
            </a:r>
          </a:p>
        </p:txBody>
      </p:sp>
    </p:spTree>
    <p:extLst>
      <p:ext uri="{BB962C8B-B14F-4D97-AF65-F5344CB8AC3E}">
        <p14:creationId xmlns:p14="http://schemas.microsoft.com/office/powerpoint/2010/main" val="294558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5380F4B8-6B1C-30B1-4740-BC5B8DB696AC}"/>
              </a:ext>
            </a:extLst>
          </p:cNvPr>
          <p:cNvSpPr>
            <a:spLocks noGrp="1"/>
          </p:cNvSpPr>
          <p:nvPr>
            <p:ph type="title"/>
          </p:nvPr>
        </p:nvSpPr>
        <p:spPr>
          <a:xfrm>
            <a:off x="271463" y="0"/>
            <a:ext cx="10515600" cy="1325563"/>
          </a:xfrm>
        </p:spPr>
        <p:txBody>
          <a:bodyPr/>
          <a:lstStyle/>
          <a:p>
            <a:r>
              <a:rPr lang="fr-FR" dirty="0"/>
              <a:t>Principe</a:t>
            </a:r>
          </a:p>
        </p:txBody>
      </p:sp>
      <p:sp>
        <p:nvSpPr>
          <p:cNvPr id="12" name="Espace réservé du contenu 11">
            <a:extLst>
              <a:ext uri="{FF2B5EF4-FFF2-40B4-BE49-F238E27FC236}">
                <a16:creationId xmlns:a16="http://schemas.microsoft.com/office/drawing/2014/main" id="{F6B46781-30DD-68E2-9CB4-66301A665AA5}"/>
              </a:ext>
            </a:extLst>
          </p:cNvPr>
          <p:cNvSpPr>
            <a:spLocks noGrp="1"/>
          </p:cNvSpPr>
          <p:nvPr>
            <p:ph idx="1"/>
          </p:nvPr>
        </p:nvSpPr>
        <p:spPr>
          <a:xfrm>
            <a:off x="271463" y="1253331"/>
            <a:ext cx="11649074" cy="5004594"/>
          </a:xfrm>
        </p:spPr>
        <p:txBody>
          <a:bodyPr>
            <a:noAutofit/>
          </a:bodyPr>
          <a:lstStyle/>
          <a:p>
            <a:pPr indent="228600" algn="just">
              <a:lnSpc>
                <a:spcPct val="107000"/>
              </a:lnSpc>
              <a:spcAft>
                <a:spcPts val="800"/>
              </a:spcAft>
            </a:pPr>
            <a:r>
              <a:rPr lang="fr-FR" dirty="0">
                <a:solidFill>
                  <a:srgbClr val="202122"/>
                </a:solidFill>
                <a:ea typeface="Calibri" panose="020F0502020204030204" pitchFamily="34" charset="0"/>
                <a:cs typeface="Times New Roman" panose="02020603050405020304" pitchFamily="18" charset="0"/>
              </a:rPr>
              <a:t>E</a:t>
            </a:r>
            <a:r>
              <a:rPr lang="fr-FR" dirty="0">
                <a:solidFill>
                  <a:srgbClr val="202122"/>
                </a:solidFill>
                <a:effectLst/>
                <a:ea typeface="Calibri" panose="020F0502020204030204" pitchFamily="34" charset="0"/>
                <a:cs typeface="Times New Roman" panose="02020603050405020304" pitchFamily="18" charset="0"/>
              </a:rPr>
              <a:t>viter que la victime passe le palier suivant (pour éviter qu’elle ne tombe dans le pathologique), </a:t>
            </a:r>
          </a:p>
          <a:p>
            <a:pPr indent="228600" algn="just">
              <a:lnSpc>
                <a:spcPct val="107000"/>
              </a:lnSpc>
              <a:spcAft>
                <a:spcPts val="800"/>
              </a:spcAft>
            </a:pPr>
            <a:r>
              <a:rPr lang="fr-FR" dirty="0">
                <a:solidFill>
                  <a:srgbClr val="202122"/>
                </a:solidFill>
                <a:ea typeface="Calibri" panose="020F0502020204030204" pitchFamily="34" charset="0"/>
                <a:cs typeface="Times New Roman" panose="02020603050405020304" pitchFamily="18" charset="0"/>
              </a:rPr>
              <a:t>T</a:t>
            </a:r>
            <a:r>
              <a:rPr lang="fr-FR" dirty="0">
                <a:solidFill>
                  <a:srgbClr val="202122"/>
                </a:solidFill>
                <a:effectLst/>
                <a:ea typeface="Calibri" panose="020F0502020204030204" pitchFamily="34" charset="0"/>
                <a:cs typeface="Times New Roman" panose="02020603050405020304" pitchFamily="18" charset="0"/>
              </a:rPr>
              <a:t>raiter la victime de sorte à ce qu’elle ne présente que peu voire plus de symptômes et d’éviter les complications à l’avenir. </a:t>
            </a:r>
          </a:p>
          <a:p>
            <a:pPr indent="228600" algn="just">
              <a:lnSpc>
                <a:spcPct val="107000"/>
              </a:lnSpc>
              <a:spcAft>
                <a:spcPts val="800"/>
              </a:spcAft>
            </a:pPr>
            <a:r>
              <a:rPr lang="fr-FR" dirty="0">
                <a:solidFill>
                  <a:srgbClr val="202122"/>
                </a:solidFill>
                <a:ea typeface="Calibri" panose="020F0502020204030204" pitchFamily="34" charset="0"/>
                <a:cs typeface="Times New Roman" panose="02020603050405020304" pitchFamily="18" charset="0"/>
              </a:rPr>
              <a:t>A</a:t>
            </a:r>
            <a:r>
              <a:rPr lang="fr-FR" dirty="0">
                <a:solidFill>
                  <a:srgbClr val="202122"/>
                </a:solidFill>
                <a:effectLst/>
                <a:ea typeface="Calibri" panose="020F0502020204030204" pitchFamily="34" charset="0"/>
                <a:cs typeface="Times New Roman" panose="02020603050405020304" pitchFamily="18" charset="0"/>
              </a:rPr>
              <a:t>gir auprès des victimes quel que soit le niveau de gravité de leurs symptômes afin d’éviter que leur situation émotionnelle ne se dégrade. Le </a:t>
            </a:r>
            <a:r>
              <a:rPr lang="fr-FR" i="1" dirty="0">
                <a:solidFill>
                  <a:srgbClr val="202122"/>
                </a:solidFill>
                <a:effectLst/>
                <a:ea typeface="Calibri" panose="020F0502020204030204" pitchFamily="34" charset="0"/>
                <a:cs typeface="Times New Roman" panose="02020603050405020304" pitchFamily="18" charset="0"/>
              </a:rPr>
              <a:t>psychological damage control </a:t>
            </a:r>
            <a:r>
              <a:rPr lang="fr-FR" dirty="0">
                <a:solidFill>
                  <a:srgbClr val="202122"/>
                </a:solidFill>
                <a:effectLst/>
                <a:ea typeface="Calibri" panose="020F0502020204030204" pitchFamily="34" charset="0"/>
                <a:cs typeface="Times New Roman" panose="02020603050405020304" pitchFamily="18" charset="0"/>
              </a:rPr>
              <a:t>consiste donc à organiser le soin psychologique afin d’optimiser les chances de guérison rapide des victimes.</a:t>
            </a:r>
            <a:endParaRPr lang="fr-FR"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184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812FBE-16B7-47ED-B20B-6ED3A13E5FEA}"/>
              </a:ext>
            </a:extLst>
          </p:cNvPr>
          <p:cNvSpPr/>
          <p:nvPr/>
        </p:nvSpPr>
        <p:spPr>
          <a:xfrm>
            <a:off x="0" y="0"/>
            <a:ext cx="12192000" cy="6127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Psychological damage control </a:t>
            </a:r>
          </a:p>
        </p:txBody>
      </p:sp>
      <p:cxnSp>
        <p:nvCxnSpPr>
          <p:cNvPr id="6" name="Connecteur droit 5">
            <a:extLst>
              <a:ext uri="{FF2B5EF4-FFF2-40B4-BE49-F238E27FC236}">
                <a16:creationId xmlns:a16="http://schemas.microsoft.com/office/drawing/2014/main" id="{AF288414-5934-496A-A4CB-0374885431CD}"/>
              </a:ext>
            </a:extLst>
          </p:cNvPr>
          <p:cNvCxnSpPr>
            <a:cxnSpLocks/>
          </p:cNvCxnSpPr>
          <p:nvPr/>
        </p:nvCxnSpPr>
        <p:spPr>
          <a:xfrm>
            <a:off x="320511" y="6466788"/>
            <a:ext cx="11472421" cy="0"/>
          </a:xfrm>
          <a:prstGeom prst="line">
            <a:avLst/>
          </a:prstGeom>
        </p:spPr>
        <p:style>
          <a:lnRef idx="3">
            <a:schemeClr val="dk1"/>
          </a:lnRef>
          <a:fillRef idx="0">
            <a:schemeClr val="dk1"/>
          </a:fillRef>
          <a:effectRef idx="2">
            <a:schemeClr val="dk1"/>
          </a:effectRef>
          <a:fontRef idx="minor">
            <a:schemeClr val="tx1"/>
          </a:fontRef>
        </p:style>
      </p:cxnSp>
      <p:pic>
        <p:nvPicPr>
          <p:cNvPr id="16" name="Image 15">
            <a:extLst>
              <a:ext uri="{FF2B5EF4-FFF2-40B4-BE49-F238E27FC236}">
                <a16:creationId xmlns:a16="http://schemas.microsoft.com/office/drawing/2014/main" id="{9A13E71F-72BA-4E45-A9FA-930C9D55D39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320511" y="5782558"/>
            <a:ext cx="1014984" cy="609600"/>
          </a:xfrm>
          <a:prstGeom prst="rect">
            <a:avLst/>
          </a:prstGeom>
        </p:spPr>
      </p:pic>
      <p:pic>
        <p:nvPicPr>
          <p:cNvPr id="18" name="Image 17">
            <a:extLst>
              <a:ext uri="{FF2B5EF4-FFF2-40B4-BE49-F238E27FC236}">
                <a16:creationId xmlns:a16="http://schemas.microsoft.com/office/drawing/2014/main" id="{B7DA7861-4AD2-4A08-824B-6AB5C8472643}"/>
              </a:ext>
            </a:extLst>
          </p:cNvPr>
          <p:cNvPicPr>
            <a:picLocks noChangeAspect="1"/>
          </p:cNvPicPr>
          <p:nvPr/>
        </p:nvPicPr>
        <p:blipFill rotWithShape="1">
          <a:blip r:embed="rId3">
            <a:extLst>
              <a:ext uri="{28A0092B-C50C-407E-A947-70E740481C1C}">
                <a14:useLocalDpi xmlns:a14="http://schemas.microsoft.com/office/drawing/2010/main" val="0"/>
              </a:ext>
            </a:extLst>
          </a:blip>
          <a:srcRect t="27978" b="18282"/>
          <a:stretch/>
        </p:blipFill>
        <p:spPr>
          <a:xfrm>
            <a:off x="11180211" y="6573846"/>
            <a:ext cx="801257" cy="294366"/>
          </a:xfrm>
          <a:prstGeom prst="rect">
            <a:avLst/>
          </a:prstGeom>
        </p:spPr>
      </p:pic>
      <p:sp>
        <p:nvSpPr>
          <p:cNvPr id="11" name="Titre 10">
            <a:extLst>
              <a:ext uri="{FF2B5EF4-FFF2-40B4-BE49-F238E27FC236}">
                <a16:creationId xmlns:a16="http://schemas.microsoft.com/office/drawing/2014/main" id="{5380F4B8-6B1C-30B1-4740-BC5B8DB696AC}"/>
              </a:ext>
            </a:extLst>
          </p:cNvPr>
          <p:cNvSpPr>
            <a:spLocks noGrp="1"/>
          </p:cNvSpPr>
          <p:nvPr>
            <p:ph type="title"/>
          </p:nvPr>
        </p:nvSpPr>
        <p:spPr/>
        <p:txBody>
          <a:bodyPr/>
          <a:lstStyle/>
          <a:p>
            <a:r>
              <a:rPr lang="fr-FR" dirty="0"/>
              <a:t>Objectifs</a:t>
            </a:r>
          </a:p>
        </p:txBody>
      </p:sp>
      <p:graphicFrame>
        <p:nvGraphicFramePr>
          <p:cNvPr id="22" name="Espace réservé du contenu 11">
            <a:extLst>
              <a:ext uri="{FF2B5EF4-FFF2-40B4-BE49-F238E27FC236}">
                <a16:creationId xmlns:a16="http://schemas.microsoft.com/office/drawing/2014/main" id="{316F48C0-6307-885D-83CB-E997E64CA6E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7896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1A5F1C6-3583-8240-ACB8-96C6386EFA3F}"/>
              </a:ext>
            </a:extLst>
          </p:cNvPr>
          <p:cNvSpPr txBox="1"/>
          <p:nvPr/>
        </p:nvSpPr>
        <p:spPr>
          <a:xfrm>
            <a:off x="1990853" y="1074930"/>
            <a:ext cx="1284529" cy="561436"/>
          </a:xfrm>
          <a:prstGeom prst="rect">
            <a:avLst/>
          </a:prstGeom>
          <a:solidFill>
            <a:schemeClr val="accent6">
              <a:lumMod val="60000"/>
              <a:lumOff val="4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524" dirty="0"/>
              <a:t>Niveau de gravité faible</a:t>
            </a:r>
          </a:p>
        </p:txBody>
      </p:sp>
      <p:sp>
        <p:nvSpPr>
          <p:cNvPr id="7" name="ZoneTexte 6">
            <a:extLst>
              <a:ext uri="{FF2B5EF4-FFF2-40B4-BE49-F238E27FC236}">
                <a16:creationId xmlns:a16="http://schemas.microsoft.com/office/drawing/2014/main" id="{D47BD28D-3855-3377-C188-23D98925444F}"/>
              </a:ext>
            </a:extLst>
          </p:cNvPr>
          <p:cNvSpPr txBox="1"/>
          <p:nvPr/>
        </p:nvSpPr>
        <p:spPr>
          <a:xfrm>
            <a:off x="1876117" y="1973806"/>
            <a:ext cx="1566326" cy="561436"/>
          </a:xfrm>
          <a:prstGeom prst="rect">
            <a:avLst/>
          </a:prstGeom>
          <a:solidFill>
            <a:srgbClr val="FFFF00"/>
          </a:solidFill>
          <a:ln>
            <a:solidFill>
              <a:schemeClr val="tx1"/>
            </a:solidFill>
          </a:ln>
        </p:spPr>
        <p:txBody>
          <a:bodyPr wrap="none" rtlCol="0">
            <a:spAutoFit/>
          </a:bodyPr>
          <a:lstStyle/>
          <a:p>
            <a:pPr algn="ctr"/>
            <a:r>
              <a:rPr lang="fr-FR" sz="1524" dirty="0"/>
              <a:t>Niveau de gravité</a:t>
            </a:r>
          </a:p>
          <a:p>
            <a:pPr algn="ctr"/>
            <a:r>
              <a:rPr lang="fr-FR" sz="1524" dirty="0"/>
              <a:t>modéré</a:t>
            </a:r>
            <a:endParaRPr lang="fr-FR" sz="2032" dirty="0"/>
          </a:p>
        </p:txBody>
      </p:sp>
      <p:sp>
        <p:nvSpPr>
          <p:cNvPr id="8" name="ZoneTexte 7">
            <a:extLst>
              <a:ext uri="{FF2B5EF4-FFF2-40B4-BE49-F238E27FC236}">
                <a16:creationId xmlns:a16="http://schemas.microsoft.com/office/drawing/2014/main" id="{0B41454C-E1E1-6AEE-7864-614F94EEEFF5}"/>
              </a:ext>
            </a:extLst>
          </p:cNvPr>
          <p:cNvSpPr txBox="1"/>
          <p:nvPr/>
        </p:nvSpPr>
        <p:spPr>
          <a:xfrm>
            <a:off x="1876117" y="3559690"/>
            <a:ext cx="1566326" cy="561436"/>
          </a:xfrm>
          <a:prstGeom prst="rect">
            <a:avLst/>
          </a:prstGeom>
          <a:solidFill>
            <a:schemeClr val="accent2">
              <a:lumMod val="60000"/>
              <a:lumOff val="40000"/>
            </a:schemeClr>
          </a:solidFill>
          <a:ln>
            <a:solidFill>
              <a:schemeClr val="tx1"/>
            </a:solidFill>
          </a:ln>
        </p:spPr>
        <p:txBody>
          <a:bodyPr wrap="none" rtlCol="0">
            <a:spAutoFit/>
          </a:bodyPr>
          <a:lstStyle/>
          <a:p>
            <a:pPr algn="ctr"/>
            <a:r>
              <a:rPr lang="fr-FR" sz="1524" dirty="0"/>
              <a:t>Niveau de gravité</a:t>
            </a:r>
          </a:p>
          <a:p>
            <a:pPr algn="ctr"/>
            <a:r>
              <a:rPr lang="fr-FR" sz="1524" dirty="0"/>
              <a:t>Elevé</a:t>
            </a:r>
          </a:p>
        </p:txBody>
      </p:sp>
      <p:sp>
        <p:nvSpPr>
          <p:cNvPr id="9" name="ZoneTexte 8">
            <a:extLst>
              <a:ext uri="{FF2B5EF4-FFF2-40B4-BE49-F238E27FC236}">
                <a16:creationId xmlns:a16="http://schemas.microsoft.com/office/drawing/2014/main" id="{4E1A24B6-D94D-B86E-BFC8-5743F91CDF5B}"/>
              </a:ext>
            </a:extLst>
          </p:cNvPr>
          <p:cNvSpPr txBox="1"/>
          <p:nvPr/>
        </p:nvSpPr>
        <p:spPr>
          <a:xfrm>
            <a:off x="1479576" y="5246160"/>
            <a:ext cx="2415726" cy="561436"/>
          </a:xfrm>
          <a:prstGeom prst="rect">
            <a:avLst/>
          </a:prstGeom>
          <a:solidFill>
            <a:srgbClr val="FF0000"/>
          </a:solidFill>
          <a:ln>
            <a:solidFill>
              <a:schemeClr val="tx1"/>
            </a:solidFill>
          </a:ln>
        </p:spPr>
        <p:txBody>
          <a:bodyPr wrap="none" rtlCol="0">
            <a:spAutoFit/>
          </a:bodyPr>
          <a:lstStyle/>
          <a:p>
            <a:pPr algn="ctr"/>
            <a:r>
              <a:rPr lang="fr-FR" sz="1524" dirty="0"/>
              <a:t>Niveau de gravité</a:t>
            </a:r>
          </a:p>
          <a:p>
            <a:pPr algn="ctr"/>
            <a:r>
              <a:rPr lang="fr-FR" sz="1524" dirty="0"/>
              <a:t>Chronicisation pathologique</a:t>
            </a:r>
          </a:p>
        </p:txBody>
      </p:sp>
      <p:cxnSp>
        <p:nvCxnSpPr>
          <p:cNvPr id="24" name="Connecteur droit avec flèche 23">
            <a:extLst>
              <a:ext uri="{FF2B5EF4-FFF2-40B4-BE49-F238E27FC236}">
                <a16:creationId xmlns:a16="http://schemas.microsoft.com/office/drawing/2014/main" id="{E0E68092-4621-23D6-2CBA-1A55BCD85AFA}"/>
              </a:ext>
            </a:extLst>
          </p:cNvPr>
          <p:cNvCxnSpPr/>
          <p:nvPr/>
        </p:nvCxnSpPr>
        <p:spPr>
          <a:xfrm flipH="1">
            <a:off x="1316586" y="1143315"/>
            <a:ext cx="37118" cy="47805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862D0821-CCC1-16B7-FAB3-B77EB6DAACE5}"/>
              </a:ext>
            </a:extLst>
          </p:cNvPr>
          <p:cNvSpPr txBox="1"/>
          <p:nvPr/>
        </p:nvSpPr>
        <p:spPr>
          <a:xfrm>
            <a:off x="1249015" y="777775"/>
            <a:ext cx="243978" cy="326884"/>
          </a:xfrm>
          <a:prstGeom prst="rect">
            <a:avLst/>
          </a:prstGeom>
          <a:noFill/>
        </p:spPr>
        <p:txBody>
          <a:bodyPr wrap="none" rtlCol="0">
            <a:spAutoFit/>
          </a:bodyPr>
          <a:lstStyle/>
          <a:p>
            <a:r>
              <a:rPr lang="fr-FR" sz="1524" dirty="0"/>
              <a:t>-</a:t>
            </a:r>
          </a:p>
        </p:txBody>
      </p:sp>
      <p:sp>
        <p:nvSpPr>
          <p:cNvPr id="27" name="ZoneTexte 26">
            <a:extLst>
              <a:ext uri="{FF2B5EF4-FFF2-40B4-BE49-F238E27FC236}">
                <a16:creationId xmlns:a16="http://schemas.microsoft.com/office/drawing/2014/main" id="{FDEDC686-5C1F-1B20-59C9-E7269B3A8CAC}"/>
              </a:ext>
            </a:extLst>
          </p:cNvPr>
          <p:cNvSpPr txBox="1"/>
          <p:nvPr/>
        </p:nvSpPr>
        <p:spPr>
          <a:xfrm>
            <a:off x="1189551" y="5976719"/>
            <a:ext cx="282450" cy="326884"/>
          </a:xfrm>
          <a:prstGeom prst="rect">
            <a:avLst/>
          </a:prstGeom>
          <a:noFill/>
        </p:spPr>
        <p:txBody>
          <a:bodyPr wrap="none" rtlCol="0">
            <a:spAutoFit/>
          </a:bodyPr>
          <a:lstStyle/>
          <a:p>
            <a:r>
              <a:rPr lang="fr-FR" sz="1524" dirty="0"/>
              <a:t>+</a:t>
            </a:r>
          </a:p>
        </p:txBody>
      </p:sp>
      <p:sp>
        <p:nvSpPr>
          <p:cNvPr id="28" name="ZoneTexte 27">
            <a:extLst>
              <a:ext uri="{FF2B5EF4-FFF2-40B4-BE49-F238E27FC236}">
                <a16:creationId xmlns:a16="http://schemas.microsoft.com/office/drawing/2014/main" id="{771A7B0E-49AC-FBDF-1D5C-79D33808C13D}"/>
              </a:ext>
            </a:extLst>
          </p:cNvPr>
          <p:cNvSpPr txBox="1"/>
          <p:nvPr/>
        </p:nvSpPr>
        <p:spPr>
          <a:xfrm rot="16200000">
            <a:off x="291937" y="3368785"/>
            <a:ext cx="1651286" cy="326884"/>
          </a:xfrm>
          <a:prstGeom prst="rect">
            <a:avLst/>
          </a:prstGeom>
          <a:noFill/>
        </p:spPr>
        <p:txBody>
          <a:bodyPr wrap="none" rtlCol="0">
            <a:spAutoFit/>
          </a:bodyPr>
          <a:lstStyle/>
          <a:p>
            <a:r>
              <a:rPr lang="fr-FR" sz="1524" dirty="0"/>
              <a:t>Niveaux de gravité</a:t>
            </a:r>
          </a:p>
        </p:txBody>
      </p:sp>
      <p:sp>
        <p:nvSpPr>
          <p:cNvPr id="3" name="ZoneTexte 2">
            <a:extLst>
              <a:ext uri="{FF2B5EF4-FFF2-40B4-BE49-F238E27FC236}">
                <a16:creationId xmlns:a16="http://schemas.microsoft.com/office/drawing/2014/main" id="{7D1F986D-D79F-AB9B-C6E0-2632580C7375}"/>
              </a:ext>
            </a:extLst>
          </p:cNvPr>
          <p:cNvSpPr txBox="1"/>
          <p:nvPr/>
        </p:nvSpPr>
        <p:spPr>
          <a:xfrm>
            <a:off x="457195" y="87089"/>
            <a:ext cx="11537581" cy="373757"/>
          </a:xfrm>
          <a:prstGeom prst="rect">
            <a:avLst/>
          </a:prstGeom>
          <a:noFill/>
        </p:spPr>
        <p:txBody>
          <a:bodyPr wrap="square">
            <a:spAutoFit/>
          </a:bodyPr>
          <a:lstStyle/>
          <a:p>
            <a:pPr algn="just">
              <a:lnSpc>
                <a:spcPct val="107000"/>
              </a:lnSpc>
              <a:spcAft>
                <a:spcPts val="800"/>
              </a:spcAft>
            </a:pPr>
            <a:r>
              <a:rPr lang="fr-FR" sz="1800" i="1" dirty="0">
                <a:effectLst/>
                <a:latin typeface="Arial" panose="020B0604020202020204" pitchFamily="34" charset="0"/>
                <a:ea typeface="Calibri" panose="020F0502020204030204" pitchFamily="34" charset="0"/>
                <a:cs typeface="Times New Roman" panose="02020603050405020304" pitchFamily="18" charset="0"/>
              </a:rPr>
              <a:t>Logigramme décisionnel du psychological damage control relatif au niveau psychopathologique de la victime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4750268"/>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1328</TotalTime>
  <Words>5028</Words>
  <Application>Microsoft Macintosh PowerPoint</Application>
  <PresentationFormat>Grand écran</PresentationFormat>
  <Paragraphs>295</Paragraphs>
  <Slides>23</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Calibri</vt:lpstr>
      <vt:lpstr>Calibri Light</vt:lpstr>
      <vt:lpstr>Cambria Math</vt:lpstr>
      <vt:lpstr>Wingdings</vt:lpstr>
      <vt:lpstr>Office Theme</vt:lpstr>
      <vt:lpstr>Présentation PowerPoint</vt:lpstr>
      <vt:lpstr>Présentation PowerPoint</vt:lpstr>
      <vt:lpstr>Présentation PowerPoint</vt:lpstr>
      <vt:lpstr>Présentation PowerPoint</vt:lpstr>
      <vt:lpstr>Contexte</vt:lpstr>
      <vt:lpstr>Principe</vt:lpstr>
      <vt:lpstr>Principe</vt:lpstr>
      <vt:lpstr>Objectifs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Sarah Lapcevic</dc:creator>
  <cp:lastModifiedBy>Microsoft Office User</cp:lastModifiedBy>
  <cp:revision>19</cp:revision>
  <dcterms:created xsi:type="dcterms:W3CDTF">2022-11-09T09:36:19Z</dcterms:created>
  <dcterms:modified xsi:type="dcterms:W3CDTF">2023-04-30T15:31:11Z</dcterms:modified>
</cp:coreProperties>
</file>