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79"/>
  </p:notesMasterIdLst>
  <p:sldIdLst>
    <p:sldId id="256" r:id="rId2"/>
    <p:sldId id="287" r:id="rId3"/>
    <p:sldId id="288" r:id="rId4"/>
    <p:sldId id="282" r:id="rId5"/>
    <p:sldId id="390" r:id="rId6"/>
    <p:sldId id="290" r:id="rId7"/>
    <p:sldId id="336" r:id="rId8"/>
    <p:sldId id="298" r:id="rId9"/>
    <p:sldId id="338" r:id="rId10"/>
    <p:sldId id="337" r:id="rId11"/>
    <p:sldId id="361" r:id="rId12"/>
    <p:sldId id="369" r:id="rId13"/>
    <p:sldId id="343" r:id="rId14"/>
    <p:sldId id="344" r:id="rId15"/>
    <p:sldId id="340" r:id="rId16"/>
    <p:sldId id="341" r:id="rId17"/>
    <p:sldId id="346" r:id="rId18"/>
    <p:sldId id="295" r:id="rId19"/>
    <p:sldId id="391" r:id="rId20"/>
    <p:sldId id="597" r:id="rId21"/>
    <p:sldId id="673" r:id="rId22"/>
    <p:sldId id="677" r:id="rId23"/>
    <p:sldId id="704" r:id="rId24"/>
    <p:sldId id="683" r:id="rId25"/>
    <p:sldId id="688" r:id="rId26"/>
    <p:sldId id="751" r:id="rId27"/>
    <p:sldId id="617" r:id="rId28"/>
    <p:sldId id="752" r:id="rId29"/>
    <p:sldId id="619" r:id="rId30"/>
    <p:sldId id="620" r:id="rId31"/>
    <p:sldId id="621" r:id="rId32"/>
    <p:sldId id="622" r:id="rId33"/>
    <p:sldId id="623" r:id="rId34"/>
    <p:sldId id="624" r:id="rId35"/>
    <p:sldId id="625" r:id="rId36"/>
    <p:sldId id="626" r:id="rId37"/>
    <p:sldId id="628" r:id="rId38"/>
    <p:sldId id="629" r:id="rId39"/>
    <p:sldId id="630" r:id="rId40"/>
    <p:sldId id="631" r:id="rId41"/>
    <p:sldId id="632" r:id="rId42"/>
    <p:sldId id="633" r:id="rId43"/>
    <p:sldId id="634" r:id="rId44"/>
    <p:sldId id="635" r:id="rId45"/>
    <p:sldId id="636" r:id="rId46"/>
    <p:sldId id="637" r:id="rId47"/>
    <p:sldId id="638" r:id="rId48"/>
    <p:sldId id="639" r:id="rId49"/>
    <p:sldId id="640" r:id="rId50"/>
    <p:sldId id="641" r:id="rId51"/>
    <p:sldId id="642" r:id="rId52"/>
    <p:sldId id="643" r:id="rId53"/>
    <p:sldId id="644" r:id="rId54"/>
    <p:sldId id="645" r:id="rId55"/>
    <p:sldId id="647" r:id="rId56"/>
    <p:sldId id="648" r:id="rId57"/>
    <p:sldId id="731" r:id="rId58"/>
    <p:sldId id="733" r:id="rId59"/>
    <p:sldId id="297" r:id="rId60"/>
    <p:sldId id="333" r:id="rId61"/>
    <p:sldId id="325" r:id="rId62"/>
    <p:sldId id="326" r:id="rId63"/>
    <p:sldId id="334" r:id="rId64"/>
    <p:sldId id="292" r:id="rId65"/>
    <p:sldId id="317" r:id="rId66"/>
    <p:sldId id="318" r:id="rId67"/>
    <p:sldId id="320" r:id="rId68"/>
    <p:sldId id="319" r:id="rId69"/>
    <p:sldId id="321" r:id="rId70"/>
    <p:sldId id="322" r:id="rId71"/>
    <p:sldId id="323" r:id="rId72"/>
    <p:sldId id="374" r:id="rId73"/>
    <p:sldId id="375" r:id="rId74"/>
    <p:sldId id="383" r:id="rId75"/>
    <p:sldId id="387" r:id="rId76"/>
    <p:sldId id="389" r:id="rId77"/>
    <p:sldId id="285" r:id="rId7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Lapcevic" initials="SL" lastIdx="3" clrIdx="0">
    <p:extLst>
      <p:ext uri="{19B8F6BF-5375-455C-9EA6-DF929625EA0E}">
        <p15:presenceInfo xmlns:p15="http://schemas.microsoft.com/office/powerpoint/2012/main" userId="S::lapcevic1@univ-lorraine.fr::e4853d4c-dc67-41d4-ae05-ec138d126f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395" autoAdjust="0"/>
    <p:restoredTop sz="93690" autoAdjust="0"/>
  </p:normalViewPr>
  <p:slideViewPr>
    <p:cSldViewPr snapToGrid="0">
      <p:cViewPr varScale="1">
        <p:scale>
          <a:sx n="149" d="100"/>
          <a:sy n="149" d="100"/>
        </p:scale>
        <p:origin x="192" y="4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11-09T11:04:35.195" idx="1">
    <p:pos x="7680" y="825"/>
    <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9C4E9E-C7E5-4867-8584-2244641447F8}" type="datetimeFigureOut">
              <a:rPr lang="fr-FR" smtClean="0"/>
              <a:t>30/04/2023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F81E85-9C6D-4203-BD32-D3814BC8C660}" type="slidenum">
              <a:rPr lang="fr-FR" smtClean="0"/>
              <a:t>‹N°›</a:t>
            </a:fld>
            <a:endParaRPr lang="fr-FR"/>
          </a:p>
        </p:txBody>
      </p:sp>
    </p:spTree>
    <p:extLst>
      <p:ext uri="{BB962C8B-B14F-4D97-AF65-F5344CB8AC3E}">
        <p14:creationId xmlns:p14="http://schemas.microsoft.com/office/powerpoint/2010/main" val="927601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228600" indent="220980" algn="just">
              <a:lnSpc>
                <a:spcPct val="107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Il se caractérise néanmoins par une situation clinique des personnes impliquées qui renvoie à une certaine détresse, à une certaine insécurité et/ou anxiété. Ainsi, ce qui va caractériser ce niveau « modéré » renvoie fondamentalement à un sentiment de peur dans le vécu des moments présents ainsi que dans la projection vers l’avenir. Qu’il s’agisse d’un avenir à très court terme (quelques heures ou quelques jours) à moyen terme (quelques semaines) ou à très long terme (plusieurs années). Les victimes dans ce niveau « modéré » se caractérisent donc par un état anxieux : une crainte permanente qui peut s’exprimer de différentes manières. La victime se sent inquiète, a du mal à se concentrer, peut avoir des peurs irrationnelles de mourir pour elle ou pour son entourage. Sur le plan physique, en plus des caractéristiques liées à la phase de niveau « faible », le sentiment d’oppression dans la poitrine (serrement ou douleur thoracique), ainsi que des maux de ventre peuvent être caractéristiques de cet état. Nous notons qu’une telle situation altère sérieusement la qualité de vie des victimes. Une des caractéristiques de cet état peut également se trouver sous la forme de troubles paniques. On peut considérer les troubles paniques comme des crises d’angoisses aigues, plus ou moins fréquentes et imprévisibles. Elles se manifestent par une intensification sur une période souvent limitée (quelques minutes ou quelques heures) des symptômes préalablement évoqués.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indent="220980" algn="just">
              <a:lnSpc>
                <a:spcPct val="107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Notons que ces attaques de panique ont pour effet de générer par elles-mêmes de nouvelles craintes : celles de la survenue et de la répétition de ces crises aigues. En effet, les attaques de paniques ont en soi, un impact sur la santé mentale des victimes et génèrent chez elles la crainte de les voir ressurgir à n’importe quel moment, sans pouvoir les contrôler. Dans un tel contexte, il s’agira de </a:t>
            </a:r>
            <a:r>
              <a:rPr lang="fr-FR" sz="1800" b="1" dirty="0">
                <a:effectLst/>
                <a:latin typeface="Arial" panose="020B0604020202020204" pitchFamily="34" charset="0"/>
                <a:ea typeface="Calibri" panose="020F0502020204030204" pitchFamily="34" charset="0"/>
                <a:cs typeface="Times New Roman" panose="02020603050405020304" pitchFamily="18" charset="0"/>
              </a:rPr>
              <a:t>proposer des outils de stabilisation émotionnelle plus technique que dans le premier niveau</a:t>
            </a:r>
            <a:r>
              <a:rPr lang="fr-FR" sz="1800" dirty="0">
                <a:effectLst/>
                <a:latin typeface="Arial" panose="020B0604020202020204" pitchFamily="34" charset="0"/>
                <a:ea typeface="Calibri" panose="020F0502020204030204" pitchFamily="34" charset="0"/>
                <a:cs typeface="Times New Roman" panose="02020603050405020304" pitchFamily="18" charset="0"/>
              </a:rPr>
              <a:t>, permettant d’anticiper la survenue des crises d’angoisse/attaques de panique. Ce sont donc des compétences « d’autosoin » qu’il s’agira de développer chez la victime, afin de lui permettre au mieux de gérer le caractère aigu et spécifique de ses émotions.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indent="220980" algn="just">
              <a:lnSpc>
                <a:spcPct val="107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Philosophie d’intervention pour le niveau modéré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Arial" panose="020B0604020202020204" pitchFamily="34" charset="0"/>
              <a:buChar char="-"/>
            </a:pPr>
            <a:r>
              <a:rPr lang="fr-FR" sz="1800" dirty="0">
                <a:effectLst/>
                <a:latin typeface="Arial" panose="020B0604020202020204" pitchFamily="34" charset="0"/>
                <a:ea typeface="Calibri" panose="020F0502020204030204" pitchFamily="34" charset="0"/>
                <a:cs typeface="Times New Roman" panose="02020603050405020304" pitchFamily="18" charset="0"/>
              </a:rPr>
              <a:t>Psychoéducation de la physiologie et psychologie du stress et des troubles anxieux.</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Arial" panose="020B0604020202020204" pitchFamily="34" charset="0"/>
              <a:buChar char="-"/>
            </a:pPr>
            <a:r>
              <a:rPr lang="fr-FR" sz="1800" dirty="0">
                <a:effectLst/>
                <a:latin typeface="Arial" panose="020B0604020202020204" pitchFamily="34" charset="0"/>
                <a:ea typeface="Calibri" panose="020F0502020204030204" pitchFamily="34" charset="0"/>
                <a:cs typeface="Times New Roman" panose="02020603050405020304" pitchFamily="18" charset="0"/>
              </a:rPr>
              <a:t>Redonner du contrôle en expérimentant des techniques de stabilisation (technique de gestion du stress, contenant, cohérence cardiaque…)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pPr>
            <a:r>
              <a:rPr lang="fr-FR" sz="1800" dirty="0">
                <a:effectLst/>
                <a:latin typeface="Arial" panose="020B0604020202020204" pitchFamily="34" charset="0"/>
                <a:ea typeface="Calibri" panose="020F0502020204030204" pitchFamily="34" charset="0"/>
                <a:cs typeface="Times New Roman" panose="02020603050405020304" pitchFamily="18" charset="0"/>
              </a:rPr>
              <a:t>Proposer lorsque c’est possible des groupes de paroles permettant la ventilation des émotions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5"/>
          </p:nvPr>
        </p:nvSpPr>
        <p:spPr/>
        <p:txBody>
          <a:bodyPr/>
          <a:lstStyle/>
          <a:p>
            <a:fld id="{4314B4BD-5F25-1A40-888C-D1CB08E7E61D}" type="slidenum">
              <a:rPr lang="fr-FR" smtClean="0"/>
              <a:t>4</a:t>
            </a:fld>
            <a:endParaRPr lang="fr-FR"/>
          </a:p>
        </p:txBody>
      </p:sp>
    </p:spTree>
    <p:extLst>
      <p:ext uri="{BB962C8B-B14F-4D97-AF65-F5344CB8AC3E}">
        <p14:creationId xmlns:p14="http://schemas.microsoft.com/office/powerpoint/2010/main" val="38374615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Espace réservé de l'image des diapositives 1">
            <a:extLst>
              <a:ext uri="{FF2B5EF4-FFF2-40B4-BE49-F238E27FC236}">
                <a16:creationId xmlns:a16="http://schemas.microsoft.com/office/drawing/2014/main" id="{5433F6F1-7CC5-5055-0D50-64BAD224E25E}"/>
              </a:ext>
            </a:extLst>
          </p:cNvPr>
          <p:cNvSpPr>
            <a:spLocks noGrp="1" noRot="1" noChangeAspect="1" noChangeArrowheads="1" noTextEdit="1"/>
          </p:cNvSpPr>
          <p:nvPr>
            <p:ph type="sldImg"/>
          </p:nvPr>
        </p:nvSpPr>
        <p:spPr>
          <a:ln/>
        </p:spPr>
      </p:sp>
      <p:sp>
        <p:nvSpPr>
          <p:cNvPr id="66562" name="Espace réservé des commentaires 2">
            <a:extLst>
              <a:ext uri="{FF2B5EF4-FFF2-40B4-BE49-F238E27FC236}">
                <a16:creationId xmlns:a16="http://schemas.microsoft.com/office/drawing/2014/main" id="{B0B83DD3-B8A6-E944-A8F0-AEC6BEB6C2A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66563" name="Espace réservé du numéro de diapositive 3">
            <a:extLst>
              <a:ext uri="{FF2B5EF4-FFF2-40B4-BE49-F238E27FC236}">
                <a16:creationId xmlns:a16="http://schemas.microsoft.com/office/drawing/2014/main" id="{1095555E-EBDB-E928-7E4C-A41E8408FFE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CEC1A1E3-8B72-E544-82D2-E165396DEB95}" type="slidenum">
              <a:rPr lang="en-GB" altLang="fr-FR">
                <a:latin typeface="Tahoma" panose="020B0604030504040204" pitchFamily="34" charset="0"/>
              </a:rPr>
              <a:pPr>
                <a:spcBef>
                  <a:spcPct val="0"/>
                </a:spcBef>
              </a:pPr>
              <a:t>26</a:t>
            </a:fld>
            <a:endParaRPr lang="en-GB" altLang="fr-FR">
              <a:latin typeface="Tahoma" panose="020B0604030504040204" pitchFamily="34" charset="0"/>
            </a:endParaRPr>
          </a:p>
        </p:txBody>
      </p:sp>
    </p:spTree>
    <p:extLst>
      <p:ext uri="{BB962C8B-B14F-4D97-AF65-F5344CB8AC3E}">
        <p14:creationId xmlns:p14="http://schemas.microsoft.com/office/powerpoint/2010/main" val="38859104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Espace réservé de l'image des diapositives 1">
            <a:extLst>
              <a:ext uri="{FF2B5EF4-FFF2-40B4-BE49-F238E27FC236}">
                <a16:creationId xmlns:a16="http://schemas.microsoft.com/office/drawing/2014/main" id="{27FA9EB9-D29F-720C-69AA-47C0843754D6}"/>
              </a:ext>
            </a:extLst>
          </p:cNvPr>
          <p:cNvSpPr>
            <a:spLocks noGrp="1" noRot="1" noChangeAspect="1" noChangeArrowheads="1" noTextEdit="1"/>
          </p:cNvSpPr>
          <p:nvPr>
            <p:ph type="sldImg"/>
          </p:nvPr>
        </p:nvSpPr>
        <p:spPr>
          <a:ln/>
        </p:spPr>
      </p:sp>
      <p:sp>
        <p:nvSpPr>
          <p:cNvPr id="70658" name="Espace réservé des commentaires 2">
            <a:extLst>
              <a:ext uri="{FF2B5EF4-FFF2-40B4-BE49-F238E27FC236}">
                <a16:creationId xmlns:a16="http://schemas.microsoft.com/office/drawing/2014/main" id="{B5F410DC-F6F1-1FED-CA2A-01D971D9A63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70659" name="Espace réservé du numéro de diapositive 3">
            <a:extLst>
              <a:ext uri="{FF2B5EF4-FFF2-40B4-BE49-F238E27FC236}">
                <a16:creationId xmlns:a16="http://schemas.microsoft.com/office/drawing/2014/main" id="{6BAE6F58-7DAC-FF23-8531-C3AB8DAC55B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0BD3F89B-DA44-0444-AC03-8A521B4013B8}" type="slidenum">
              <a:rPr lang="en-GB" altLang="fr-FR">
                <a:latin typeface="Tahoma" panose="020B0604030504040204" pitchFamily="34" charset="0"/>
              </a:rPr>
              <a:pPr>
                <a:spcBef>
                  <a:spcPct val="0"/>
                </a:spcBef>
              </a:pPr>
              <a:t>27</a:t>
            </a:fld>
            <a:endParaRPr lang="en-GB" altLang="fr-FR">
              <a:latin typeface="Tahoma" panose="020B060403050404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Espace réservé de l'image des diapositives 1">
            <a:extLst>
              <a:ext uri="{FF2B5EF4-FFF2-40B4-BE49-F238E27FC236}">
                <a16:creationId xmlns:a16="http://schemas.microsoft.com/office/drawing/2014/main" id="{27FA9EB9-D29F-720C-69AA-47C0843754D6}"/>
              </a:ext>
            </a:extLst>
          </p:cNvPr>
          <p:cNvSpPr>
            <a:spLocks noGrp="1" noRot="1" noChangeAspect="1" noChangeArrowheads="1" noTextEdit="1"/>
          </p:cNvSpPr>
          <p:nvPr>
            <p:ph type="sldImg"/>
          </p:nvPr>
        </p:nvSpPr>
        <p:spPr>
          <a:ln/>
        </p:spPr>
      </p:sp>
      <p:sp>
        <p:nvSpPr>
          <p:cNvPr id="70658" name="Espace réservé des commentaires 2">
            <a:extLst>
              <a:ext uri="{FF2B5EF4-FFF2-40B4-BE49-F238E27FC236}">
                <a16:creationId xmlns:a16="http://schemas.microsoft.com/office/drawing/2014/main" id="{B5F410DC-F6F1-1FED-CA2A-01D971D9A63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70659" name="Espace réservé du numéro de diapositive 3">
            <a:extLst>
              <a:ext uri="{FF2B5EF4-FFF2-40B4-BE49-F238E27FC236}">
                <a16:creationId xmlns:a16="http://schemas.microsoft.com/office/drawing/2014/main" id="{6BAE6F58-7DAC-FF23-8531-C3AB8DAC55B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0BD3F89B-DA44-0444-AC03-8A521B4013B8}" type="slidenum">
              <a:rPr lang="en-GB" altLang="fr-FR">
                <a:latin typeface="Tahoma" panose="020B0604030504040204" pitchFamily="34" charset="0"/>
              </a:rPr>
              <a:pPr>
                <a:spcBef>
                  <a:spcPct val="0"/>
                </a:spcBef>
              </a:pPr>
              <a:t>28</a:t>
            </a:fld>
            <a:endParaRPr lang="en-GB" altLang="fr-FR">
              <a:latin typeface="Tahoma" panose="020B0604030504040204" pitchFamily="34" charset="0"/>
            </a:endParaRPr>
          </a:p>
        </p:txBody>
      </p:sp>
    </p:spTree>
    <p:extLst>
      <p:ext uri="{BB962C8B-B14F-4D97-AF65-F5344CB8AC3E}">
        <p14:creationId xmlns:p14="http://schemas.microsoft.com/office/powerpoint/2010/main" val="6417732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Espace réservé de l'image des diapositives 1">
            <a:extLst>
              <a:ext uri="{FF2B5EF4-FFF2-40B4-BE49-F238E27FC236}">
                <a16:creationId xmlns:a16="http://schemas.microsoft.com/office/drawing/2014/main" id="{E6DE6BD8-CCE4-8693-35FD-5253E3A39ADC}"/>
              </a:ext>
            </a:extLst>
          </p:cNvPr>
          <p:cNvSpPr>
            <a:spLocks noGrp="1" noRot="1" noChangeAspect="1" noChangeArrowheads="1" noTextEdit="1"/>
          </p:cNvSpPr>
          <p:nvPr>
            <p:ph type="sldImg"/>
          </p:nvPr>
        </p:nvSpPr>
        <p:spPr>
          <a:ln/>
        </p:spPr>
      </p:sp>
      <p:sp>
        <p:nvSpPr>
          <p:cNvPr id="74754" name="Espace réservé des commentaires 2">
            <a:extLst>
              <a:ext uri="{FF2B5EF4-FFF2-40B4-BE49-F238E27FC236}">
                <a16:creationId xmlns:a16="http://schemas.microsoft.com/office/drawing/2014/main" id="{00963F59-0480-26EF-47DD-21168C04411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74755" name="Espace réservé du numéro de diapositive 3">
            <a:extLst>
              <a:ext uri="{FF2B5EF4-FFF2-40B4-BE49-F238E27FC236}">
                <a16:creationId xmlns:a16="http://schemas.microsoft.com/office/drawing/2014/main" id="{D977305F-EBF4-7CDE-CD9B-C05F4BE6D62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B8C820B4-2228-9448-B6CB-0857FAE87176}" type="slidenum">
              <a:rPr lang="en-GB" altLang="fr-FR">
                <a:latin typeface="Tahoma" panose="020B0604030504040204" pitchFamily="34" charset="0"/>
              </a:rPr>
              <a:pPr>
                <a:spcBef>
                  <a:spcPct val="0"/>
                </a:spcBef>
              </a:pPr>
              <a:t>29</a:t>
            </a:fld>
            <a:endParaRPr lang="en-GB" altLang="fr-FR">
              <a:latin typeface="Tahoma" panose="020B060403050404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Espace réservé de l'image des diapositives 1">
            <a:extLst>
              <a:ext uri="{FF2B5EF4-FFF2-40B4-BE49-F238E27FC236}">
                <a16:creationId xmlns:a16="http://schemas.microsoft.com/office/drawing/2014/main" id="{48AE21F3-35AC-49A8-FBF8-F7A0D8526AEE}"/>
              </a:ext>
            </a:extLst>
          </p:cNvPr>
          <p:cNvSpPr>
            <a:spLocks noGrp="1" noRot="1" noChangeAspect="1" noChangeArrowheads="1" noTextEdit="1"/>
          </p:cNvSpPr>
          <p:nvPr>
            <p:ph type="sldImg"/>
          </p:nvPr>
        </p:nvSpPr>
        <p:spPr>
          <a:ln/>
        </p:spPr>
      </p:sp>
      <p:sp>
        <p:nvSpPr>
          <p:cNvPr id="76802" name="Espace réservé des commentaires 2">
            <a:extLst>
              <a:ext uri="{FF2B5EF4-FFF2-40B4-BE49-F238E27FC236}">
                <a16:creationId xmlns:a16="http://schemas.microsoft.com/office/drawing/2014/main" id="{407E681F-BD3D-8C80-E58C-6C1BC7805BF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76803" name="Espace réservé du numéro de diapositive 3">
            <a:extLst>
              <a:ext uri="{FF2B5EF4-FFF2-40B4-BE49-F238E27FC236}">
                <a16:creationId xmlns:a16="http://schemas.microsoft.com/office/drawing/2014/main" id="{BAD9B2C0-4887-B8A0-8524-E860409A8A1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CC4FFEEC-82C4-2448-9712-DBED9772B053}" type="slidenum">
              <a:rPr lang="en-GB" altLang="fr-FR">
                <a:latin typeface="Tahoma" panose="020B0604030504040204" pitchFamily="34" charset="0"/>
              </a:rPr>
              <a:pPr>
                <a:spcBef>
                  <a:spcPct val="0"/>
                </a:spcBef>
              </a:pPr>
              <a:t>30</a:t>
            </a:fld>
            <a:endParaRPr lang="en-GB" altLang="fr-FR">
              <a:latin typeface="Tahoma" panose="020B060403050404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Espace réservé de l'image des diapositives 1">
            <a:extLst>
              <a:ext uri="{FF2B5EF4-FFF2-40B4-BE49-F238E27FC236}">
                <a16:creationId xmlns:a16="http://schemas.microsoft.com/office/drawing/2014/main" id="{88F9A1F5-5243-D47A-B51A-C6FC85B49937}"/>
              </a:ext>
            </a:extLst>
          </p:cNvPr>
          <p:cNvSpPr>
            <a:spLocks noGrp="1" noRot="1" noChangeAspect="1" noChangeArrowheads="1" noTextEdit="1"/>
          </p:cNvSpPr>
          <p:nvPr>
            <p:ph type="sldImg"/>
          </p:nvPr>
        </p:nvSpPr>
        <p:spPr>
          <a:ln/>
        </p:spPr>
      </p:sp>
      <p:sp>
        <p:nvSpPr>
          <p:cNvPr id="78850" name="Espace réservé des commentaires 2">
            <a:extLst>
              <a:ext uri="{FF2B5EF4-FFF2-40B4-BE49-F238E27FC236}">
                <a16:creationId xmlns:a16="http://schemas.microsoft.com/office/drawing/2014/main" id="{72C62F0F-4CA9-8553-7632-F60FCCC826B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78851" name="Espace réservé du numéro de diapositive 3">
            <a:extLst>
              <a:ext uri="{FF2B5EF4-FFF2-40B4-BE49-F238E27FC236}">
                <a16:creationId xmlns:a16="http://schemas.microsoft.com/office/drawing/2014/main" id="{9A7E883D-46C6-6E0C-8824-54E22B6F07B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7D3CAE7B-EEE4-9842-9A83-CE5B3BAEB3CB}" type="slidenum">
              <a:rPr lang="en-GB" altLang="fr-FR">
                <a:latin typeface="Tahoma" panose="020B0604030504040204" pitchFamily="34" charset="0"/>
              </a:rPr>
              <a:pPr>
                <a:spcBef>
                  <a:spcPct val="0"/>
                </a:spcBef>
              </a:pPr>
              <a:t>31</a:t>
            </a:fld>
            <a:endParaRPr lang="en-GB" altLang="fr-FR">
              <a:latin typeface="Tahoma" panose="020B060403050404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Espace réservé de l'image des diapositives 1">
            <a:extLst>
              <a:ext uri="{FF2B5EF4-FFF2-40B4-BE49-F238E27FC236}">
                <a16:creationId xmlns:a16="http://schemas.microsoft.com/office/drawing/2014/main" id="{11106ADF-4124-1E20-2964-5220497447FA}"/>
              </a:ext>
            </a:extLst>
          </p:cNvPr>
          <p:cNvSpPr>
            <a:spLocks noGrp="1" noRot="1" noChangeAspect="1" noChangeArrowheads="1" noTextEdit="1"/>
          </p:cNvSpPr>
          <p:nvPr>
            <p:ph type="sldImg"/>
          </p:nvPr>
        </p:nvSpPr>
        <p:spPr>
          <a:ln/>
        </p:spPr>
      </p:sp>
      <p:sp>
        <p:nvSpPr>
          <p:cNvPr id="80898" name="Espace réservé des commentaires 2">
            <a:extLst>
              <a:ext uri="{FF2B5EF4-FFF2-40B4-BE49-F238E27FC236}">
                <a16:creationId xmlns:a16="http://schemas.microsoft.com/office/drawing/2014/main" id="{6C88AD5D-E52F-A641-6D7E-A73F65A8DBD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80899" name="Espace réservé du numéro de diapositive 3">
            <a:extLst>
              <a:ext uri="{FF2B5EF4-FFF2-40B4-BE49-F238E27FC236}">
                <a16:creationId xmlns:a16="http://schemas.microsoft.com/office/drawing/2014/main" id="{DAF06EF4-D31E-B7F8-9F89-984E2CB7AB1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B084B934-EDB7-CC45-9C43-C8C324C3D71D}" type="slidenum">
              <a:rPr lang="en-GB" altLang="fr-FR">
                <a:latin typeface="Tahoma" panose="020B0604030504040204" pitchFamily="34" charset="0"/>
              </a:rPr>
              <a:pPr>
                <a:spcBef>
                  <a:spcPct val="0"/>
                </a:spcBef>
              </a:pPr>
              <a:t>32</a:t>
            </a:fld>
            <a:endParaRPr lang="en-GB" altLang="fr-FR">
              <a:latin typeface="Tahoma" panose="020B060403050404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Espace réservé de l'image des diapositives 1">
            <a:extLst>
              <a:ext uri="{FF2B5EF4-FFF2-40B4-BE49-F238E27FC236}">
                <a16:creationId xmlns:a16="http://schemas.microsoft.com/office/drawing/2014/main" id="{04FB439B-F442-BEEE-B699-FEEC777E4ACE}"/>
              </a:ext>
            </a:extLst>
          </p:cNvPr>
          <p:cNvSpPr>
            <a:spLocks noGrp="1" noRot="1" noChangeAspect="1" noChangeArrowheads="1" noTextEdit="1"/>
          </p:cNvSpPr>
          <p:nvPr>
            <p:ph type="sldImg"/>
          </p:nvPr>
        </p:nvSpPr>
        <p:spPr>
          <a:ln/>
        </p:spPr>
      </p:sp>
      <p:sp>
        <p:nvSpPr>
          <p:cNvPr id="82946" name="Espace réservé des commentaires 2">
            <a:extLst>
              <a:ext uri="{FF2B5EF4-FFF2-40B4-BE49-F238E27FC236}">
                <a16:creationId xmlns:a16="http://schemas.microsoft.com/office/drawing/2014/main" id="{39EFDE1F-D360-37F8-B668-8212F736E78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82947" name="Espace réservé du numéro de diapositive 3">
            <a:extLst>
              <a:ext uri="{FF2B5EF4-FFF2-40B4-BE49-F238E27FC236}">
                <a16:creationId xmlns:a16="http://schemas.microsoft.com/office/drawing/2014/main" id="{692FCF2F-FBAF-6D61-A6C9-116E5349BCA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298E945B-4CE1-0D4D-B21D-EF13517E5CF8}" type="slidenum">
              <a:rPr lang="en-GB" altLang="fr-FR">
                <a:latin typeface="Tahoma" panose="020B0604030504040204" pitchFamily="34" charset="0"/>
              </a:rPr>
              <a:pPr>
                <a:spcBef>
                  <a:spcPct val="0"/>
                </a:spcBef>
              </a:pPr>
              <a:t>33</a:t>
            </a:fld>
            <a:endParaRPr lang="en-GB" altLang="fr-FR">
              <a:latin typeface="Tahoma" panose="020B060403050404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Espace réservé de l'image des diapositives 1">
            <a:extLst>
              <a:ext uri="{FF2B5EF4-FFF2-40B4-BE49-F238E27FC236}">
                <a16:creationId xmlns:a16="http://schemas.microsoft.com/office/drawing/2014/main" id="{D34C0606-658A-4CFB-1AAC-0F70AEA8AD5B}"/>
              </a:ext>
            </a:extLst>
          </p:cNvPr>
          <p:cNvSpPr>
            <a:spLocks noGrp="1" noRot="1" noChangeAspect="1" noChangeArrowheads="1" noTextEdit="1"/>
          </p:cNvSpPr>
          <p:nvPr>
            <p:ph type="sldImg"/>
          </p:nvPr>
        </p:nvSpPr>
        <p:spPr>
          <a:ln/>
        </p:spPr>
      </p:sp>
      <p:sp>
        <p:nvSpPr>
          <p:cNvPr id="84994" name="Espace réservé des commentaires 2">
            <a:extLst>
              <a:ext uri="{FF2B5EF4-FFF2-40B4-BE49-F238E27FC236}">
                <a16:creationId xmlns:a16="http://schemas.microsoft.com/office/drawing/2014/main" id="{5ABF44C0-564B-355F-B38E-EE08DDDD193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84995" name="Espace réservé du numéro de diapositive 3">
            <a:extLst>
              <a:ext uri="{FF2B5EF4-FFF2-40B4-BE49-F238E27FC236}">
                <a16:creationId xmlns:a16="http://schemas.microsoft.com/office/drawing/2014/main" id="{E0457FF2-614F-EC36-9815-48762B5757B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DAD4219D-A87A-664D-ADF3-851EC96A4368}" type="slidenum">
              <a:rPr lang="en-GB" altLang="fr-FR">
                <a:latin typeface="Tahoma" panose="020B0604030504040204" pitchFamily="34" charset="0"/>
              </a:rPr>
              <a:pPr>
                <a:spcBef>
                  <a:spcPct val="0"/>
                </a:spcBef>
              </a:pPr>
              <a:t>34</a:t>
            </a:fld>
            <a:endParaRPr lang="en-GB" altLang="fr-FR">
              <a:latin typeface="Tahoma" panose="020B060403050404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Espace réservé de l'image des diapositives 1">
            <a:extLst>
              <a:ext uri="{FF2B5EF4-FFF2-40B4-BE49-F238E27FC236}">
                <a16:creationId xmlns:a16="http://schemas.microsoft.com/office/drawing/2014/main" id="{EA435BA3-D4A2-2FBC-B6BF-B3B7B09B5830}"/>
              </a:ext>
            </a:extLst>
          </p:cNvPr>
          <p:cNvSpPr>
            <a:spLocks noGrp="1" noRot="1" noChangeAspect="1" noChangeArrowheads="1" noTextEdit="1"/>
          </p:cNvSpPr>
          <p:nvPr>
            <p:ph type="sldImg"/>
          </p:nvPr>
        </p:nvSpPr>
        <p:spPr>
          <a:ln/>
        </p:spPr>
      </p:sp>
      <p:sp>
        <p:nvSpPr>
          <p:cNvPr id="87042" name="Espace réservé des commentaires 2">
            <a:extLst>
              <a:ext uri="{FF2B5EF4-FFF2-40B4-BE49-F238E27FC236}">
                <a16:creationId xmlns:a16="http://schemas.microsoft.com/office/drawing/2014/main" id="{C509F4AB-F3DF-B446-BD61-CA17193D200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87043" name="Espace réservé du numéro de diapositive 3">
            <a:extLst>
              <a:ext uri="{FF2B5EF4-FFF2-40B4-BE49-F238E27FC236}">
                <a16:creationId xmlns:a16="http://schemas.microsoft.com/office/drawing/2014/main" id="{F29A088F-8EDB-DD18-794B-1DEA096DF6A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EB3C06F4-A1DD-2645-88E9-7FA9C78DAF30}" type="slidenum">
              <a:rPr lang="en-GB" altLang="fr-FR">
                <a:latin typeface="Tahoma" panose="020B0604030504040204" pitchFamily="34" charset="0"/>
              </a:rPr>
              <a:pPr>
                <a:spcBef>
                  <a:spcPct val="0"/>
                </a:spcBef>
              </a:pPr>
              <a:t>35</a:t>
            </a:fld>
            <a:endParaRPr lang="en-GB" altLang="fr-FR">
              <a:latin typeface="Tahoma" panose="020B060403050404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228600" indent="220980" algn="just">
              <a:lnSpc>
                <a:spcPct val="107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Il se caractérise néanmoins par une situation clinique des personnes impliquées qui renvoie à une certaine détresse, à une certaine insécurité et/ou anxiété. Ainsi, ce qui va caractériser ce niveau « modéré » renvoie fondamentalement à un sentiment de peur dans le vécu des moments présents ainsi que dans la projection vers l’avenir. Qu’il s’agisse d’un avenir à très court terme (quelques heures ou quelques jours) à moyen terme (quelques semaines) ou à très long terme (plusieurs années). Les victimes dans ce niveau « modéré » se caractérisent donc par un état anxieux : une crainte permanente qui peut s’exprimer de différentes manières. La victime se sent inquiète, a du mal à se concentrer, peut avoir des peurs irrationnelles de mourir pour elle ou pour son entourage. Sur le plan physique, en plus des caractéristiques liées à la phase de niveau « faible », le sentiment d’oppression dans la poitrine (serrement ou douleur thoracique), ainsi que des maux de ventre peuvent être caractéristiques de cet état. Nous notons qu’une telle situation altère sérieusement la qualité de vie des victimes. Une des caractéristiques de cet état peut également se trouver sous la forme de troubles paniques. On peut considérer les troubles paniques comme des crises d’angoisses aigues, plus ou moins fréquentes et imprévisibles. Elles se manifestent par une intensification sur une période souvent limitée (quelques minutes ou quelques heures) des symptômes préalablement évoqués.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indent="220980" algn="just">
              <a:lnSpc>
                <a:spcPct val="107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Notons que ces attaques de panique ont pour effet de générer par elles-mêmes de nouvelles craintes : celles de la survenue et de la répétition de ces crises aigues. En effet, les attaques de paniques ont en soi, un impact sur la santé mentale des victimes et génèrent chez elles la crainte de les voir ressurgir à n’importe quel moment, sans pouvoir les contrôler. Dans un tel contexte, il s’agira de </a:t>
            </a:r>
            <a:r>
              <a:rPr lang="fr-FR" sz="1800" b="1" dirty="0">
                <a:effectLst/>
                <a:latin typeface="Arial" panose="020B0604020202020204" pitchFamily="34" charset="0"/>
                <a:ea typeface="Calibri" panose="020F0502020204030204" pitchFamily="34" charset="0"/>
                <a:cs typeface="Times New Roman" panose="02020603050405020304" pitchFamily="18" charset="0"/>
              </a:rPr>
              <a:t>proposer des outils de stabilisation émotionnelle plus technique que dans le premier niveau</a:t>
            </a:r>
            <a:r>
              <a:rPr lang="fr-FR" sz="1800" dirty="0">
                <a:effectLst/>
                <a:latin typeface="Arial" panose="020B0604020202020204" pitchFamily="34" charset="0"/>
                <a:ea typeface="Calibri" panose="020F0502020204030204" pitchFamily="34" charset="0"/>
                <a:cs typeface="Times New Roman" panose="02020603050405020304" pitchFamily="18" charset="0"/>
              </a:rPr>
              <a:t>, permettant d’anticiper la survenue des crises d’angoisse/attaques de panique. Ce sont donc des compétences « d’autosoin » qu’il s’agira de développer chez la victime, afin de lui permettre au mieux de gérer le caractère aigu et spécifique de ses émotions.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indent="220980" algn="just">
              <a:lnSpc>
                <a:spcPct val="107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Philosophie d’intervention pour le niveau modéré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Arial" panose="020B0604020202020204" pitchFamily="34" charset="0"/>
              <a:buChar char="-"/>
            </a:pPr>
            <a:r>
              <a:rPr lang="fr-FR" sz="1800" dirty="0">
                <a:effectLst/>
                <a:latin typeface="Arial" panose="020B0604020202020204" pitchFamily="34" charset="0"/>
                <a:ea typeface="Calibri" panose="020F0502020204030204" pitchFamily="34" charset="0"/>
                <a:cs typeface="Times New Roman" panose="02020603050405020304" pitchFamily="18" charset="0"/>
              </a:rPr>
              <a:t>Psychoéducation de la physiologie et psychologie du stress et des troubles anxieux.</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Arial" panose="020B0604020202020204" pitchFamily="34" charset="0"/>
              <a:buChar char="-"/>
            </a:pPr>
            <a:r>
              <a:rPr lang="fr-FR" sz="1800" dirty="0">
                <a:effectLst/>
                <a:latin typeface="Arial" panose="020B0604020202020204" pitchFamily="34" charset="0"/>
                <a:ea typeface="Calibri" panose="020F0502020204030204" pitchFamily="34" charset="0"/>
                <a:cs typeface="Times New Roman" panose="02020603050405020304" pitchFamily="18" charset="0"/>
              </a:rPr>
              <a:t>Redonner du contrôle en expérimentant des techniques de stabilisation (technique de gestion du stress, contenant, cohérence cardiaque…)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pPr>
            <a:r>
              <a:rPr lang="fr-FR" sz="1800" dirty="0">
                <a:effectLst/>
                <a:latin typeface="Arial" panose="020B0604020202020204" pitchFamily="34" charset="0"/>
                <a:ea typeface="Calibri" panose="020F0502020204030204" pitchFamily="34" charset="0"/>
                <a:cs typeface="Times New Roman" panose="02020603050405020304" pitchFamily="18" charset="0"/>
              </a:rPr>
              <a:t>Proposer lorsque c’est possible des groupes de paroles permettant la ventilation des émotions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5"/>
          </p:nvPr>
        </p:nvSpPr>
        <p:spPr/>
        <p:txBody>
          <a:bodyPr/>
          <a:lstStyle/>
          <a:p>
            <a:fld id="{4314B4BD-5F25-1A40-888C-D1CB08E7E61D}" type="slidenum">
              <a:rPr lang="fr-FR" smtClean="0"/>
              <a:t>5</a:t>
            </a:fld>
            <a:endParaRPr lang="fr-FR"/>
          </a:p>
        </p:txBody>
      </p:sp>
    </p:spTree>
    <p:extLst>
      <p:ext uri="{BB962C8B-B14F-4D97-AF65-F5344CB8AC3E}">
        <p14:creationId xmlns:p14="http://schemas.microsoft.com/office/powerpoint/2010/main" val="22163263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Espace réservé de l'image des diapositives 1">
            <a:extLst>
              <a:ext uri="{FF2B5EF4-FFF2-40B4-BE49-F238E27FC236}">
                <a16:creationId xmlns:a16="http://schemas.microsoft.com/office/drawing/2014/main" id="{1C8C7252-ABA1-831F-15E7-6AEA3EFCADD0}"/>
              </a:ext>
            </a:extLst>
          </p:cNvPr>
          <p:cNvSpPr>
            <a:spLocks noGrp="1" noRot="1" noChangeAspect="1" noChangeArrowheads="1" noTextEdit="1"/>
          </p:cNvSpPr>
          <p:nvPr>
            <p:ph type="sldImg"/>
          </p:nvPr>
        </p:nvSpPr>
        <p:spPr>
          <a:ln/>
        </p:spPr>
      </p:sp>
      <p:sp>
        <p:nvSpPr>
          <p:cNvPr id="89090" name="Espace réservé des commentaires 2">
            <a:extLst>
              <a:ext uri="{FF2B5EF4-FFF2-40B4-BE49-F238E27FC236}">
                <a16:creationId xmlns:a16="http://schemas.microsoft.com/office/drawing/2014/main" id="{5E146A51-5A12-7725-43BE-EBC6123C411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89091" name="Espace réservé du numéro de diapositive 3">
            <a:extLst>
              <a:ext uri="{FF2B5EF4-FFF2-40B4-BE49-F238E27FC236}">
                <a16:creationId xmlns:a16="http://schemas.microsoft.com/office/drawing/2014/main" id="{63CBF35B-268D-DBD2-ADFB-F8F61D34BAC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61BBE55F-73C9-5E45-85A2-7DB14176F95F}" type="slidenum">
              <a:rPr lang="en-GB" altLang="fr-FR">
                <a:latin typeface="Tahoma" panose="020B0604030504040204" pitchFamily="34" charset="0"/>
              </a:rPr>
              <a:pPr>
                <a:spcBef>
                  <a:spcPct val="0"/>
                </a:spcBef>
              </a:pPr>
              <a:t>36</a:t>
            </a:fld>
            <a:endParaRPr lang="en-GB" altLang="fr-FR">
              <a:latin typeface="Tahoma" panose="020B060403050404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Espace réservé de l'image des diapositives 1">
            <a:extLst>
              <a:ext uri="{FF2B5EF4-FFF2-40B4-BE49-F238E27FC236}">
                <a16:creationId xmlns:a16="http://schemas.microsoft.com/office/drawing/2014/main" id="{C2794807-3B46-A87E-FC46-17C531728180}"/>
              </a:ext>
            </a:extLst>
          </p:cNvPr>
          <p:cNvSpPr>
            <a:spLocks noGrp="1" noRot="1" noChangeAspect="1" noChangeArrowheads="1" noTextEdit="1"/>
          </p:cNvSpPr>
          <p:nvPr>
            <p:ph type="sldImg"/>
          </p:nvPr>
        </p:nvSpPr>
        <p:spPr>
          <a:ln/>
        </p:spPr>
      </p:sp>
      <p:sp>
        <p:nvSpPr>
          <p:cNvPr id="93186" name="Espace réservé des commentaires 2">
            <a:extLst>
              <a:ext uri="{FF2B5EF4-FFF2-40B4-BE49-F238E27FC236}">
                <a16:creationId xmlns:a16="http://schemas.microsoft.com/office/drawing/2014/main" id="{493FCB6F-E41A-A70B-F72C-9C71D30B22A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93187" name="Espace réservé du numéro de diapositive 3">
            <a:extLst>
              <a:ext uri="{FF2B5EF4-FFF2-40B4-BE49-F238E27FC236}">
                <a16:creationId xmlns:a16="http://schemas.microsoft.com/office/drawing/2014/main" id="{290EE806-BCA6-7C8F-7602-4F58F634E79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F6B55F41-0CD6-BF41-B064-DAF241940000}" type="slidenum">
              <a:rPr lang="en-GB" altLang="fr-FR">
                <a:latin typeface="Tahoma" panose="020B0604030504040204" pitchFamily="34" charset="0"/>
              </a:rPr>
              <a:pPr>
                <a:spcBef>
                  <a:spcPct val="0"/>
                </a:spcBef>
              </a:pPr>
              <a:t>37</a:t>
            </a:fld>
            <a:endParaRPr lang="en-GB" altLang="fr-FR">
              <a:latin typeface="Tahoma" panose="020B060403050404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Espace réservé de l'image des diapositives 1">
            <a:extLst>
              <a:ext uri="{FF2B5EF4-FFF2-40B4-BE49-F238E27FC236}">
                <a16:creationId xmlns:a16="http://schemas.microsoft.com/office/drawing/2014/main" id="{8FC311C8-8468-70B3-4B94-7C084B25EAB1}"/>
              </a:ext>
            </a:extLst>
          </p:cNvPr>
          <p:cNvSpPr>
            <a:spLocks noGrp="1" noRot="1" noChangeAspect="1" noChangeArrowheads="1" noTextEdit="1"/>
          </p:cNvSpPr>
          <p:nvPr>
            <p:ph type="sldImg"/>
          </p:nvPr>
        </p:nvSpPr>
        <p:spPr>
          <a:ln/>
        </p:spPr>
      </p:sp>
      <p:sp>
        <p:nvSpPr>
          <p:cNvPr id="95234" name="Espace réservé des commentaires 2">
            <a:extLst>
              <a:ext uri="{FF2B5EF4-FFF2-40B4-BE49-F238E27FC236}">
                <a16:creationId xmlns:a16="http://schemas.microsoft.com/office/drawing/2014/main" id="{175936F8-87C2-9272-D872-B66C6559FF6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95235" name="Espace réservé du numéro de diapositive 3">
            <a:extLst>
              <a:ext uri="{FF2B5EF4-FFF2-40B4-BE49-F238E27FC236}">
                <a16:creationId xmlns:a16="http://schemas.microsoft.com/office/drawing/2014/main" id="{0F65C815-974C-40FD-05FB-8A7D25D8D43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B0331A99-C445-CF46-AB33-5DE2A8F6394B}" type="slidenum">
              <a:rPr lang="en-GB" altLang="fr-FR">
                <a:latin typeface="Tahoma" panose="020B0604030504040204" pitchFamily="34" charset="0"/>
              </a:rPr>
              <a:pPr>
                <a:spcBef>
                  <a:spcPct val="0"/>
                </a:spcBef>
              </a:pPr>
              <a:t>38</a:t>
            </a:fld>
            <a:endParaRPr lang="en-GB" altLang="fr-FR">
              <a:latin typeface="Tahoma" panose="020B060403050404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Espace réservé de l'image des diapositives 1">
            <a:extLst>
              <a:ext uri="{FF2B5EF4-FFF2-40B4-BE49-F238E27FC236}">
                <a16:creationId xmlns:a16="http://schemas.microsoft.com/office/drawing/2014/main" id="{D5E6C326-EAC5-B5BA-7C80-9983DED99B60}"/>
              </a:ext>
            </a:extLst>
          </p:cNvPr>
          <p:cNvSpPr>
            <a:spLocks noGrp="1" noRot="1" noChangeAspect="1" noChangeArrowheads="1" noTextEdit="1"/>
          </p:cNvSpPr>
          <p:nvPr>
            <p:ph type="sldImg"/>
          </p:nvPr>
        </p:nvSpPr>
        <p:spPr>
          <a:ln/>
        </p:spPr>
      </p:sp>
      <p:sp>
        <p:nvSpPr>
          <p:cNvPr id="97282" name="Espace réservé des commentaires 2">
            <a:extLst>
              <a:ext uri="{FF2B5EF4-FFF2-40B4-BE49-F238E27FC236}">
                <a16:creationId xmlns:a16="http://schemas.microsoft.com/office/drawing/2014/main" id="{97557D65-2A51-F677-3DB1-BA5F989174E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97283" name="Espace réservé du numéro de diapositive 3">
            <a:extLst>
              <a:ext uri="{FF2B5EF4-FFF2-40B4-BE49-F238E27FC236}">
                <a16:creationId xmlns:a16="http://schemas.microsoft.com/office/drawing/2014/main" id="{D41EF218-8AFB-A72D-0066-50DCE57BBC5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62BA92B9-5166-B34C-B850-CD9597C791C7}" type="slidenum">
              <a:rPr lang="en-GB" altLang="fr-FR">
                <a:latin typeface="Tahoma" panose="020B0604030504040204" pitchFamily="34" charset="0"/>
              </a:rPr>
              <a:pPr>
                <a:spcBef>
                  <a:spcPct val="0"/>
                </a:spcBef>
              </a:pPr>
              <a:t>39</a:t>
            </a:fld>
            <a:endParaRPr lang="en-GB" altLang="fr-FR">
              <a:latin typeface="Tahoma" panose="020B060403050404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Espace réservé de l'image des diapositives 1">
            <a:extLst>
              <a:ext uri="{FF2B5EF4-FFF2-40B4-BE49-F238E27FC236}">
                <a16:creationId xmlns:a16="http://schemas.microsoft.com/office/drawing/2014/main" id="{D7C1CAC7-ACB1-A706-5CCE-9954F5BD2C29}"/>
              </a:ext>
            </a:extLst>
          </p:cNvPr>
          <p:cNvSpPr>
            <a:spLocks noGrp="1" noRot="1" noChangeAspect="1" noChangeArrowheads="1" noTextEdit="1"/>
          </p:cNvSpPr>
          <p:nvPr>
            <p:ph type="sldImg"/>
          </p:nvPr>
        </p:nvSpPr>
        <p:spPr>
          <a:ln/>
        </p:spPr>
      </p:sp>
      <p:sp>
        <p:nvSpPr>
          <p:cNvPr id="99330" name="Espace réservé des commentaires 2">
            <a:extLst>
              <a:ext uri="{FF2B5EF4-FFF2-40B4-BE49-F238E27FC236}">
                <a16:creationId xmlns:a16="http://schemas.microsoft.com/office/drawing/2014/main" id="{A7F9474E-A7A3-5335-56D7-FB141558CBC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99331" name="Espace réservé du numéro de diapositive 3">
            <a:extLst>
              <a:ext uri="{FF2B5EF4-FFF2-40B4-BE49-F238E27FC236}">
                <a16:creationId xmlns:a16="http://schemas.microsoft.com/office/drawing/2014/main" id="{8375F1A8-9537-B9D3-42ED-39EF5789A10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1C7EE80F-4B10-2F48-9F5B-CF671D7A36D6}" type="slidenum">
              <a:rPr lang="en-GB" altLang="fr-FR">
                <a:latin typeface="Tahoma" panose="020B0604030504040204" pitchFamily="34" charset="0"/>
              </a:rPr>
              <a:pPr>
                <a:spcBef>
                  <a:spcPct val="0"/>
                </a:spcBef>
              </a:pPr>
              <a:t>40</a:t>
            </a:fld>
            <a:endParaRPr lang="en-GB" altLang="fr-FR">
              <a:latin typeface="Tahoma" panose="020B060403050404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Espace réservé de l'image des diapositives 1">
            <a:extLst>
              <a:ext uri="{FF2B5EF4-FFF2-40B4-BE49-F238E27FC236}">
                <a16:creationId xmlns:a16="http://schemas.microsoft.com/office/drawing/2014/main" id="{2434F607-A377-31B8-5585-E89231C0355F}"/>
              </a:ext>
            </a:extLst>
          </p:cNvPr>
          <p:cNvSpPr>
            <a:spLocks noGrp="1" noRot="1" noChangeAspect="1" noChangeArrowheads="1" noTextEdit="1"/>
          </p:cNvSpPr>
          <p:nvPr>
            <p:ph type="sldImg"/>
          </p:nvPr>
        </p:nvSpPr>
        <p:spPr>
          <a:ln/>
        </p:spPr>
      </p:sp>
      <p:sp>
        <p:nvSpPr>
          <p:cNvPr id="101378" name="Espace réservé des commentaires 2">
            <a:extLst>
              <a:ext uri="{FF2B5EF4-FFF2-40B4-BE49-F238E27FC236}">
                <a16:creationId xmlns:a16="http://schemas.microsoft.com/office/drawing/2014/main" id="{B151BB29-C036-A2CD-982B-3C32F7A2792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101379" name="Espace réservé du numéro de diapositive 3">
            <a:extLst>
              <a:ext uri="{FF2B5EF4-FFF2-40B4-BE49-F238E27FC236}">
                <a16:creationId xmlns:a16="http://schemas.microsoft.com/office/drawing/2014/main" id="{30831748-735A-B66E-5489-068D9EF2044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9EC2F1C3-046D-BB45-96C5-81DB423FB9BC}" type="slidenum">
              <a:rPr lang="en-GB" altLang="fr-FR">
                <a:latin typeface="Tahoma" panose="020B0604030504040204" pitchFamily="34" charset="0"/>
              </a:rPr>
              <a:pPr>
                <a:spcBef>
                  <a:spcPct val="0"/>
                </a:spcBef>
              </a:pPr>
              <a:t>41</a:t>
            </a:fld>
            <a:endParaRPr lang="en-GB" altLang="fr-FR">
              <a:latin typeface="Tahoma" panose="020B060403050404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Espace réservé de l'image des diapositives 1">
            <a:extLst>
              <a:ext uri="{FF2B5EF4-FFF2-40B4-BE49-F238E27FC236}">
                <a16:creationId xmlns:a16="http://schemas.microsoft.com/office/drawing/2014/main" id="{890291CE-CFB4-A7D1-8D63-A2D2B49FA1C6}"/>
              </a:ext>
            </a:extLst>
          </p:cNvPr>
          <p:cNvSpPr>
            <a:spLocks noGrp="1" noRot="1" noChangeAspect="1" noChangeArrowheads="1" noTextEdit="1"/>
          </p:cNvSpPr>
          <p:nvPr>
            <p:ph type="sldImg"/>
          </p:nvPr>
        </p:nvSpPr>
        <p:spPr>
          <a:ln/>
        </p:spPr>
      </p:sp>
      <p:sp>
        <p:nvSpPr>
          <p:cNvPr id="103426" name="Espace réservé des commentaires 2">
            <a:extLst>
              <a:ext uri="{FF2B5EF4-FFF2-40B4-BE49-F238E27FC236}">
                <a16:creationId xmlns:a16="http://schemas.microsoft.com/office/drawing/2014/main" id="{135F748D-8ABF-235C-2BBA-BA2C21261F5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103427" name="Espace réservé du numéro de diapositive 3">
            <a:extLst>
              <a:ext uri="{FF2B5EF4-FFF2-40B4-BE49-F238E27FC236}">
                <a16:creationId xmlns:a16="http://schemas.microsoft.com/office/drawing/2014/main" id="{5F6ABA0B-BB92-E875-C931-B62C8AB24BC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E927B7ED-4986-3444-9CAC-81DAC7F236B0}" type="slidenum">
              <a:rPr lang="en-GB" altLang="fr-FR">
                <a:latin typeface="Tahoma" panose="020B0604030504040204" pitchFamily="34" charset="0"/>
              </a:rPr>
              <a:pPr>
                <a:spcBef>
                  <a:spcPct val="0"/>
                </a:spcBef>
              </a:pPr>
              <a:t>42</a:t>
            </a:fld>
            <a:endParaRPr lang="en-GB" altLang="fr-FR">
              <a:latin typeface="Tahoma" panose="020B060403050404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Espace réservé de l'image des diapositives 1">
            <a:extLst>
              <a:ext uri="{FF2B5EF4-FFF2-40B4-BE49-F238E27FC236}">
                <a16:creationId xmlns:a16="http://schemas.microsoft.com/office/drawing/2014/main" id="{12F8B153-0D67-DF59-7AEB-DFC1FF1DD08D}"/>
              </a:ext>
            </a:extLst>
          </p:cNvPr>
          <p:cNvSpPr>
            <a:spLocks noGrp="1" noRot="1" noChangeAspect="1" noChangeArrowheads="1" noTextEdit="1"/>
          </p:cNvSpPr>
          <p:nvPr>
            <p:ph type="sldImg"/>
          </p:nvPr>
        </p:nvSpPr>
        <p:spPr>
          <a:ln/>
        </p:spPr>
      </p:sp>
      <p:sp>
        <p:nvSpPr>
          <p:cNvPr id="105474" name="Espace réservé des commentaires 2">
            <a:extLst>
              <a:ext uri="{FF2B5EF4-FFF2-40B4-BE49-F238E27FC236}">
                <a16:creationId xmlns:a16="http://schemas.microsoft.com/office/drawing/2014/main" id="{D54C1358-63BB-0CCE-164C-3014E58E996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105475" name="Espace réservé du numéro de diapositive 3">
            <a:extLst>
              <a:ext uri="{FF2B5EF4-FFF2-40B4-BE49-F238E27FC236}">
                <a16:creationId xmlns:a16="http://schemas.microsoft.com/office/drawing/2014/main" id="{C9B912CE-8727-D308-ED02-F192C9CE802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AA3ED10C-FF00-7648-A510-175FD293707B}" type="slidenum">
              <a:rPr lang="en-GB" altLang="fr-FR">
                <a:latin typeface="Tahoma" panose="020B0604030504040204" pitchFamily="34" charset="0"/>
              </a:rPr>
              <a:pPr>
                <a:spcBef>
                  <a:spcPct val="0"/>
                </a:spcBef>
              </a:pPr>
              <a:t>43</a:t>
            </a:fld>
            <a:endParaRPr lang="en-GB" altLang="fr-FR">
              <a:latin typeface="Tahoma" panose="020B060403050404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Espace réservé de l'image des diapositives 1">
            <a:extLst>
              <a:ext uri="{FF2B5EF4-FFF2-40B4-BE49-F238E27FC236}">
                <a16:creationId xmlns:a16="http://schemas.microsoft.com/office/drawing/2014/main" id="{5FD7B2F1-659B-6ED5-5411-6780B72EC578}"/>
              </a:ext>
            </a:extLst>
          </p:cNvPr>
          <p:cNvSpPr>
            <a:spLocks noGrp="1" noRot="1" noChangeAspect="1" noChangeArrowheads="1" noTextEdit="1"/>
          </p:cNvSpPr>
          <p:nvPr>
            <p:ph type="sldImg"/>
          </p:nvPr>
        </p:nvSpPr>
        <p:spPr>
          <a:ln/>
        </p:spPr>
      </p:sp>
      <p:sp>
        <p:nvSpPr>
          <p:cNvPr id="107522" name="Espace réservé des commentaires 2">
            <a:extLst>
              <a:ext uri="{FF2B5EF4-FFF2-40B4-BE49-F238E27FC236}">
                <a16:creationId xmlns:a16="http://schemas.microsoft.com/office/drawing/2014/main" id="{09328046-1EF4-45C6-F65A-AB873702095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107523" name="Espace réservé du numéro de diapositive 3">
            <a:extLst>
              <a:ext uri="{FF2B5EF4-FFF2-40B4-BE49-F238E27FC236}">
                <a16:creationId xmlns:a16="http://schemas.microsoft.com/office/drawing/2014/main" id="{3471702C-0CA8-0099-2A2C-15ADE9159AB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2A6DC7CC-35FD-3649-9FEF-D85D4BBE1BCF}" type="slidenum">
              <a:rPr lang="en-GB" altLang="fr-FR">
                <a:latin typeface="Tahoma" panose="020B0604030504040204" pitchFamily="34" charset="0"/>
              </a:rPr>
              <a:pPr>
                <a:spcBef>
                  <a:spcPct val="0"/>
                </a:spcBef>
              </a:pPr>
              <a:t>44</a:t>
            </a:fld>
            <a:endParaRPr lang="en-GB" altLang="fr-FR">
              <a:latin typeface="Tahoma" panose="020B060403050404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Espace réservé de l'image des diapositives 1">
            <a:extLst>
              <a:ext uri="{FF2B5EF4-FFF2-40B4-BE49-F238E27FC236}">
                <a16:creationId xmlns:a16="http://schemas.microsoft.com/office/drawing/2014/main" id="{4FEA13EF-DDC9-EBD7-CE62-07F4DA1B2180}"/>
              </a:ext>
            </a:extLst>
          </p:cNvPr>
          <p:cNvSpPr>
            <a:spLocks noGrp="1" noRot="1" noChangeAspect="1" noChangeArrowheads="1" noTextEdit="1"/>
          </p:cNvSpPr>
          <p:nvPr>
            <p:ph type="sldImg"/>
          </p:nvPr>
        </p:nvSpPr>
        <p:spPr>
          <a:ln/>
        </p:spPr>
      </p:sp>
      <p:sp>
        <p:nvSpPr>
          <p:cNvPr id="109570" name="Espace réservé des commentaires 2">
            <a:extLst>
              <a:ext uri="{FF2B5EF4-FFF2-40B4-BE49-F238E27FC236}">
                <a16:creationId xmlns:a16="http://schemas.microsoft.com/office/drawing/2014/main" id="{75966EB0-E544-6A24-53D7-E0AD848A917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109571" name="Espace réservé du numéro de diapositive 3">
            <a:extLst>
              <a:ext uri="{FF2B5EF4-FFF2-40B4-BE49-F238E27FC236}">
                <a16:creationId xmlns:a16="http://schemas.microsoft.com/office/drawing/2014/main" id="{F4B9AD6B-CE40-C8F0-FCC3-1A5722F3705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221B2FDA-58A7-FA41-85E5-8C2631C47C22}" type="slidenum">
              <a:rPr lang="en-GB" altLang="fr-FR">
                <a:latin typeface="Tahoma" panose="020B0604030504040204" pitchFamily="34" charset="0"/>
              </a:rPr>
              <a:pPr>
                <a:spcBef>
                  <a:spcPct val="0"/>
                </a:spcBef>
              </a:pPr>
              <a:t>45</a:t>
            </a:fld>
            <a:endParaRPr lang="en-GB" altLang="fr-FR">
              <a:latin typeface="Tahoma" panose="020B060403050404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buFont typeface="Arial" panose="020B0604020202020204" pitchFamily="34" charset="0"/>
              <a:buChar char="•"/>
            </a:pPr>
            <a:r>
              <a:rPr lang="fr-FR" b="0" i="0" dirty="0">
                <a:solidFill>
                  <a:srgbClr val="323232"/>
                </a:solidFill>
                <a:effectLst/>
                <a:latin typeface="Alegreya"/>
              </a:rPr>
              <a:t>On entend par réactions immédiates, l’ensemble de réactions émotionnelles, somatiques, cognitives et comportementales, adéquates ou inadaptées à la situation, manifestées par les victimes dès l’occurrence d’un incident critique. Ces réponses se maintiennent tant que la menace persiste puis s’émoussent progressivement.</a:t>
            </a:r>
          </a:p>
          <a:p>
            <a:pPr algn="l">
              <a:buFont typeface="Arial" panose="020B0604020202020204" pitchFamily="34" charset="0"/>
              <a:buChar char="•"/>
            </a:pPr>
            <a:r>
              <a:rPr lang="fr-FR" b="0" i="0" dirty="0">
                <a:solidFill>
                  <a:srgbClr val="323232"/>
                </a:solidFill>
                <a:effectLst/>
                <a:latin typeface="Alegreya"/>
              </a:rPr>
              <a:t>Certaines personnes vont néanmoins continuer de manifester des réactions de stress plusieurs jours après que le danger se soit éloigné, voire vont développer des symptômes relevant du traumatisme. Au-delà de deux à trois jours, les manifestations ne sont plus générées par la présence d’un danger immédiat et sont nommées réactions post-immédiates. Celles-ci peuvent perdurer quelques semaines après l’événement critique.</a:t>
            </a:r>
          </a:p>
          <a:p>
            <a:pPr algn="l">
              <a:buFont typeface="Arial" panose="020B0604020202020204" pitchFamily="34" charset="0"/>
              <a:buChar char="•"/>
            </a:pPr>
            <a:r>
              <a:rPr lang="fr-FR" b="0" i="0" dirty="0">
                <a:solidFill>
                  <a:srgbClr val="323232"/>
                </a:solidFill>
                <a:effectLst/>
                <a:latin typeface="Alegreya"/>
              </a:rPr>
              <a:t>Leur persistance au-delà d’un mois fait suspecter l’apparition d’un véritable traumatisme psychique et l’évolution vers la chronicité. Ce sont les réactions différées et chroniques.</a:t>
            </a:r>
          </a:p>
          <a:p>
            <a:pPr algn="l">
              <a:buFont typeface="Arial" panose="020B0604020202020204" pitchFamily="34" charset="0"/>
              <a:buChar char="•"/>
            </a:pPr>
            <a:endParaRPr lang="fr-FR" b="0" i="0" dirty="0">
              <a:solidFill>
                <a:srgbClr val="323232"/>
              </a:solidFill>
              <a:effectLst/>
              <a:latin typeface="Alegreya"/>
            </a:endParaRPr>
          </a:p>
          <a:p>
            <a:pPr marL="0" indent="0">
              <a:buFont typeface="Arial" panose="020B0604020202020204" pitchFamily="34" charset="0"/>
              <a:buNone/>
            </a:pPr>
            <a:r>
              <a:rPr lang="fr-FR" b="0" i="0" dirty="0">
                <a:solidFill>
                  <a:srgbClr val="323232"/>
                </a:solidFill>
                <a:effectLst/>
                <a:latin typeface="Alegreya"/>
              </a:rPr>
              <a:t>Discours tiré de </a:t>
            </a:r>
            <a:r>
              <a:rPr lang="fr-FR" sz="1200" dirty="0"/>
              <a:t>Josse, É. (2019). Chapitre 9. Les réactions face à un événement traumatisant. Dans : , É. Josse, Le traumatisme psychique chez l'adulte (pp. 129-132). Louvain-la-Neuve: De Boeck Supérieur.</a:t>
            </a:r>
          </a:p>
          <a:p>
            <a:endParaRPr lang="fr-FR" dirty="0"/>
          </a:p>
        </p:txBody>
      </p:sp>
      <p:sp>
        <p:nvSpPr>
          <p:cNvPr id="4" name="Espace réservé du numéro de diapositive 3"/>
          <p:cNvSpPr>
            <a:spLocks noGrp="1"/>
          </p:cNvSpPr>
          <p:nvPr>
            <p:ph type="sldNum" sz="quarter" idx="5"/>
          </p:nvPr>
        </p:nvSpPr>
        <p:spPr/>
        <p:txBody>
          <a:bodyPr/>
          <a:lstStyle/>
          <a:p>
            <a:fld id="{8E60F3D5-C3C4-4A30-B1E8-58E0F653E1C8}" type="slidenum">
              <a:rPr lang="fr-FR" smtClean="0"/>
              <a:t>7</a:t>
            </a:fld>
            <a:endParaRPr lang="fr-FR"/>
          </a:p>
        </p:txBody>
      </p:sp>
    </p:spTree>
    <p:extLst>
      <p:ext uri="{BB962C8B-B14F-4D97-AF65-F5344CB8AC3E}">
        <p14:creationId xmlns:p14="http://schemas.microsoft.com/office/powerpoint/2010/main" val="36833227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Espace réservé de l'image des diapositives 1">
            <a:extLst>
              <a:ext uri="{FF2B5EF4-FFF2-40B4-BE49-F238E27FC236}">
                <a16:creationId xmlns:a16="http://schemas.microsoft.com/office/drawing/2014/main" id="{9E7E4E3F-B1E6-ADC0-E427-593E9EA666C9}"/>
              </a:ext>
            </a:extLst>
          </p:cNvPr>
          <p:cNvSpPr>
            <a:spLocks noGrp="1" noRot="1" noChangeAspect="1" noChangeArrowheads="1" noTextEdit="1"/>
          </p:cNvSpPr>
          <p:nvPr>
            <p:ph type="sldImg"/>
          </p:nvPr>
        </p:nvSpPr>
        <p:spPr>
          <a:ln/>
        </p:spPr>
      </p:sp>
      <p:sp>
        <p:nvSpPr>
          <p:cNvPr id="111618" name="Espace réservé des commentaires 2">
            <a:extLst>
              <a:ext uri="{FF2B5EF4-FFF2-40B4-BE49-F238E27FC236}">
                <a16:creationId xmlns:a16="http://schemas.microsoft.com/office/drawing/2014/main" id="{26BDD096-338C-1426-650C-695E6F59024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111619" name="Espace réservé du numéro de diapositive 3">
            <a:extLst>
              <a:ext uri="{FF2B5EF4-FFF2-40B4-BE49-F238E27FC236}">
                <a16:creationId xmlns:a16="http://schemas.microsoft.com/office/drawing/2014/main" id="{9C3A5A81-EE88-E4E4-8FE5-1CFC5D47583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E9D65C2B-4433-EE4C-93A8-06FEE0555CBE}" type="slidenum">
              <a:rPr lang="en-GB" altLang="fr-FR">
                <a:latin typeface="Tahoma" panose="020B0604030504040204" pitchFamily="34" charset="0"/>
              </a:rPr>
              <a:pPr>
                <a:spcBef>
                  <a:spcPct val="0"/>
                </a:spcBef>
              </a:pPr>
              <a:t>46</a:t>
            </a:fld>
            <a:endParaRPr lang="en-GB" altLang="fr-FR">
              <a:latin typeface="Tahoma" panose="020B060403050404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Espace réservé de l'image des diapositives 1">
            <a:extLst>
              <a:ext uri="{FF2B5EF4-FFF2-40B4-BE49-F238E27FC236}">
                <a16:creationId xmlns:a16="http://schemas.microsoft.com/office/drawing/2014/main" id="{86833069-CD84-F769-090C-AD48B30C75F8}"/>
              </a:ext>
            </a:extLst>
          </p:cNvPr>
          <p:cNvSpPr>
            <a:spLocks noGrp="1" noRot="1" noChangeAspect="1" noChangeArrowheads="1" noTextEdit="1"/>
          </p:cNvSpPr>
          <p:nvPr>
            <p:ph type="sldImg"/>
          </p:nvPr>
        </p:nvSpPr>
        <p:spPr>
          <a:ln/>
        </p:spPr>
      </p:sp>
      <p:sp>
        <p:nvSpPr>
          <p:cNvPr id="113666" name="Espace réservé des commentaires 2">
            <a:extLst>
              <a:ext uri="{FF2B5EF4-FFF2-40B4-BE49-F238E27FC236}">
                <a16:creationId xmlns:a16="http://schemas.microsoft.com/office/drawing/2014/main" id="{0BDA1CA7-E8CA-9F70-3689-FDD8D28845F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113667" name="Espace réservé du numéro de diapositive 3">
            <a:extLst>
              <a:ext uri="{FF2B5EF4-FFF2-40B4-BE49-F238E27FC236}">
                <a16:creationId xmlns:a16="http://schemas.microsoft.com/office/drawing/2014/main" id="{638CF559-2B3E-878F-598C-589C63999BA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F2D6CB47-9385-144A-B688-CCD72E6FFB11}" type="slidenum">
              <a:rPr lang="en-GB" altLang="fr-FR">
                <a:latin typeface="Tahoma" panose="020B0604030504040204" pitchFamily="34" charset="0"/>
              </a:rPr>
              <a:pPr>
                <a:spcBef>
                  <a:spcPct val="0"/>
                </a:spcBef>
              </a:pPr>
              <a:t>47</a:t>
            </a:fld>
            <a:endParaRPr lang="en-GB" altLang="fr-FR">
              <a:latin typeface="Tahoma" panose="020B060403050404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Espace réservé de l'image des diapositives 1">
            <a:extLst>
              <a:ext uri="{FF2B5EF4-FFF2-40B4-BE49-F238E27FC236}">
                <a16:creationId xmlns:a16="http://schemas.microsoft.com/office/drawing/2014/main" id="{1C989289-8F61-BBF4-4DF2-42EF90DEAEFE}"/>
              </a:ext>
            </a:extLst>
          </p:cNvPr>
          <p:cNvSpPr>
            <a:spLocks noGrp="1" noRot="1" noChangeAspect="1" noChangeArrowheads="1" noTextEdit="1"/>
          </p:cNvSpPr>
          <p:nvPr>
            <p:ph type="sldImg"/>
          </p:nvPr>
        </p:nvSpPr>
        <p:spPr>
          <a:ln/>
        </p:spPr>
      </p:sp>
      <p:sp>
        <p:nvSpPr>
          <p:cNvPr id="115714" name="Espace réservé des commentaires 2">
            <a:extLst>
              <a:ext uri="{FF2B5EF4-FFF2-40B4-BE49-F238E27FC236}">
                <a16:creationId xmlns:a16="http://schemas.microsoft.com/office/drawing/2014/main" id="{1FC46BBA-7E39-C794-F9F9-AE127C3C37A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115715" name="Espace réservé du numéro de diapositive 3">
            <a:extLst>
              <a:ext uri="{FF2B5EF4-FFF2-40B4-BE49-F238E27FC236}">
                <a16:creationId xmlns:a16="http://schemas.microsoft.com/office/drawing/2014/main" id="{F29A1EEF-882A-A784-A59B-4A9FFDCFF21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EEC5B35F-D9EB-634E-9860-F14EE21717FC}" type="slidenum">
              <a:rPr lang="en-GB" altLang="fr-FR">
                <a:latin typeface="Tahoma" panose="020B0604030504040204" pitchFamily="34" charset="0"/>
              </a:rPr>
              <a:pPr>
                <a:spcBef>
                  <a:spcPct val="0"/>
                </a:spcBef>
              </a:pPr>
              <a:t>48</a:t>
            </a:fld>
            <a:endParaRPr lang="en-GB" altLang="fr-FR">
              <a:latin typeface="Tahoma" panose="020B060403050404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Espace réservé de l'image des diapositives 1">
            <a:extLst>
              <a:ext uri="{FF2B5EF4-FFF2-40B4-BE49-F238E27FC236}">
                <a16:creationId xmlns:a16="http://schemas.microsoft.com/office/drawing/2014/main" id="{0A220502-5B3B-A5B0-2340-D07700BDD2B1}"/>
              </a:ext>
            </a:extLst>
          </p:cNvPr>
          <p:cNvSpPr>
            <a:spLocks noGrp="1" noRot="1" noChangeAspect="1" noChangeArrowheads="1" noTextEdit="1"/>
          </p:cNvSpPr>
          <p:nvPr>
            <p:ph type="sldImg"/>
          </p:nvPr>
        </p:nvSpPr>
        <p:spPr>
          <a:ln/>
        </p:spPr>
      </p:sp>
      <p:sp>
        <p:nvSpPr>
          <p:cNvPr id="117762" name="Espace réservé des commentaires 2">
            <a:extLst>
              <a:ext uri="{FF2B5EF4-FFF2-40B4-BE49-F238E27FC236}">
                <a16:creationId xmlns:a16="http://schemas.microsoft.com/office/drawing/2014/main" id="{B956CD97-A6CF-25B2-9C0E-73E047F7789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117763" name="Espace réservé du numéro de diapositive 3">
            <a:extLst>
              <a:ext uri="{FF2B5EF4-FFF2-40B4-BE49-F238E27FC236}">
                <a16:creationId xmlns:a16="http://schemas.microsoft.com/office/drawing/2014/main" id="{9FF607B6-9C19-B481-8CA4-230E6610244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F5B340EA-743B-8A45-B3A2-636CA143F8D1}" type="slidenum">
              <a:rPr lang="en-GB" altLang="fr-FR">
                <a:latin typeface="Tahoma" panose="020B0604030504040204" pitchFamily="34" charset="0"/>
              </a:rPr>
              <a:pPr>
                <a:spcBef>
                  <a:spcPct val="0"/>
                </a:spcBef>
              </a:pPr>
              <a:t>49</a:t>
            </a:fld>
            <a:endParaRPr lang="en-GB" altLang="fr-FR">
              <a:latin typeface="Tahoma" panose="020B060403050404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Espace réservé de l'image des diapositives 1">
            <a:extLst>
              <a:ext uri="{FF2B5EF4-FFF2-40B4-BE49-F238E27FC236}">
                <a16:creationId xmlns:a16="http://schemas.microsoft.com/office/drawing/2014/main" id="{C17E99BE-773E-DB0F-1D5E-7E1C30C02CCE}"/>
              </a:ext>
            </a:extLst>
          </p:cNvPr>
          <p:cNvSpPr>
            <a:spLocks noGrp="1" noRot="1" noChangeAspect="1" noChangeArrowheads="1" noTextEdit="1"/>
          </p:cNvSpPr>
          <p:nvPr>
            <p:ph type="sldImg"/>
          </p:nvPr>
        </p:nvSpPr>
        <p:spPr>
          <a:ln/>
        </p:spPr>
      </p:sp>
      <p:sp>
        <p:nvSpPr>
          <p:cNvPr id="119810" name="Espace réservé des commentaires 2">
            <a:extLst>
              <a:ext uri="{FF2B5EF4-FFF2-40B4-BE49-F238E27FC236}">
                <a16:creationId xmlns:a16="http://schemas.microsoft.com/office/drawing/2014/main" id="{F7C58F5C-ABF4-F88E-83BF-0C0C0DE39BA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119811" name="Espace réservé du numéro de diapositive 3">
            <a:extLst>
              <a:ext uri="{FF2B5EF4-FFF2-40B4-BE49-F238E27FC236}">
                <a16:creationId xmlns:a16="http://schemas.microsoft.com/office/drawing/2014/main" id="{34658B7E-B73B-5BA1-154B-D44D416F6A2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C3099C04-F8CF-674B-ADDE-F94E68EFDB25}" type="slidenum">
              <a:rPr lang="en-GB" altLang="fr-FR">
                <a:latin typeface="Tahoma" panose="020B0604030504040204" pitchFamily="34" charset="0"/>
              </a:rPr>
              <a:pPr>
                <a:spcBef>
                  <a:spcPct val="0"/>
                </a:spcBef>
              </a:pPr>
              <a:t>50</a:t>
            </a:fld>
            <a:endParaRPr lang="en-GB" altLang="fr-FR">
              <a:latin typeface="Tahoma" panose="020B060403050404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Espace réservé de l'image des diapositives 1">
            <a:extLst>
              <a:ext uri="{FF2B5EF4-FFF2-40B4-BE49-F238E27FC236}">
                <a16:creationId xmlns:a16="http://schemas.microsoft.com/office/drawing/2014/main" id="{E81A1E94-5F7B-ED12-5E7C-425141787E49}"/>
              </a:ext>
            </a:extLst>
          </p:cNvPr>
          <p:cNvSpPr>
            <a:spLocks noGrp="1" noRot="1" noChangeAspect="1" noChangeArrowheads="1" noTextEdit="1"/>
          </p:cNvSpPr>
          <p:nvPr>
            <p:ph type="sldImg"/>
          </p:nvPr>
        </p:nvSpPr>
        <p:spPr>
          <a:ln/>
        </p:spPr>
      </p:sp>
      <p:sp>
        <p:nvSpPr>
          <p:cNvPr id="121858" name="Espace réservé des commentaires 2">
            <a:extLst>
              <a:ext uri="{FF2B5EF4-FFF2-40B4-BE49-F238E27FC236}">
                <a16:creationId xmlns:a16="http://schemas.microsoft.com/office/drawing/2014/main" id="{5289AB68-9A20-4686-57C0-11E4D7A4E9D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121859" name="Espace réservé du numéro de diapositive 3">
            <a:extLst>
              <a:ext uri="{FF2B5EF4-FFF2-40B4-BE49-F238E27FC236}">
                <a16:creationId xmlns:a16="http://schemas.microsoft.com/office/drawing/2014/main" id="{BB9EB503-C326-8FCE-F5EF-237126923AA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09A18FCF-89E4-1048-9726-DEF7BDFE41EC}" type="slidenum">
              <a:rPr lang="en-GB" altLang="fr-FR">
                <a:latin typeface="Tahoma" panose="020B0604030504040204" pitchFamily="34" charset="0"/>
              </a:rPr>
              <a:pPr>
                <a:spcBef>
                  <a:spcPct val="0"/>
                </a:spcBef>
              </a:pPr>
              <a:t>51</a:t>
            </a:fld>
            <a:endParaRPr lang="en-GB" altLang="fr-FR">
              <a:latin typeface="Tahoma" panose="020B060403050404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Espace réservé de l'image des diapositives 1">
            <a:extLst>
              <a:ext uri="{FF2B5EF4-FFF2-40B4-BE49-F238E27FC236}">
                <a16:creationId xmlns:a16="http://schemas.microsoft.com/office/drawing/2014/main" id="{EDC0B52E-1A0E-D6DD-E243-57B82C2A09A5}"/>
              </a:ext>
            </a:extLst>
          </p:cNvPr>
          <p:cNvSpPr>
            <a:spLocks noGrp="1" noRot="1" noChangeAspect="1" noChangeArrowheads="1" noTextEdit="1"/>
          </p:cNvSpPr>
          <p:nvPr>
            <p:ph type="sldImg"/>
          </p:nvPr>
        </p:nvSpPr>
        <p:spPr>
          <a:ln/>
        </p:spPr>
      </p:sp>
      <p:sp>
        <p:nvSpPr>
          <p:cNvPr id="123906" name="Espace réservé des commentaires 2">
            <a:extLst>
              <a:ext uri="{FF2B5EF4-FFF2-40B4-BE49-F238E27FC236}">
                <a16:creationId xmlns:a16="http://schemas.microsoft.com/office/drawing/2014/main" id="{5EA77E2F-E32D-9E52-48C0-0D23F9576FC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123907" name="Espace réservé du numéro de diapositive 3">
            <a:extLst>
              <a:ext uri="{FF2B5EF4-FFF2-40B4-BE49-F238E27FC236}">
                <a16:creationId xmlns:a16="http://schemas.microsoft.com/office/drawing/2014/main" id="{635A5953-D71B-614C-5656-C1142E54117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0901BCF7-88F2-8043-9C34-11BAE384C833}" type="slidenum">
              <a:rPr lang="en-GB" altLang="fr-FR">
                <a:latin typeface="Tahoma" panose="020B0604030504040204" pitchFamily="34" charset="0"/>
              </a:rPr>
              <a:pPr>
                <a:spcBef>
                  <a:spcPct val="0"/>
                </a:spcBef>
              </a:pPr>
              <a:t>52</a:t>
            </a:fld>
            <a:endParaRPr lang="en-GB" altLang="fr-FR">
              <a:latin typeface="Tahoma" panose="020B060403050404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Espace réservé de l'image des diapositives 1">
            <a:extLst>
              <a:ext uri="{FF2B5EF4-FFF2-40B4-BE49-F238E27FC236}">
                <a16:creationId xmlns:a16="http://schemas.microsoft.com/office/drawing/2014/main" id="{CF2FF1E9-410D-8AD8-C120-3DD63ECC1EC8}"/>
              </a:ext>
            </a:extLst>
          </p:cNvPr>
          <p:cNvSpPr>
            <a:spLocks noGrp="1" noRot="1" noChangeAspect="1" noChangeArrowheads="1" noTextEdit="1"/>
          </p:cNvSpPr>
          <p:nvPr>
            <p:ph type="sldImg"/>
          </p:nvPr>
        </p:nvSpPr>
        <p:spPr>
          <a:ln/>
        </p:spPr>
      </p:sp>
      <p:sp>
        <p:nvSpPr>
          <p:cNvPr id="125954" name="Espace réservé des commentaires 2">
            <a:extLst>
              <a:ext uri="{FF2B5EF4-FFF2-40B4-BE49-F238E27FC236}">
                <a16:creationId xmlns:a16="http://schemas.microsoft.com/office/drawing/2014/main" id="{2A18518A-5D7F-EF46-98BF-53DF0A193FB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125955" name="Espace réservé du numéro de diapositive 3">
            <a:extLst>
              <a:ext uri="{FF2B5EF4-FFF2-40B4-BE49-F238E27FC236}">
                <a16:creationId xmlns:a16="http://schemas.microsoft.com/office/drawing/2014/main" id="{07754486-2319-A082-A8AB-D4CF641957B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E8067481-2835-2644-B7F3-A7FCDCC3C817}" type="slidenum">
              <a:rPr lang="en-GB" altLang="fr-FR">
                <a:latin typeface="Tahoma" panose="020B0604030504040204" pitchFamily="34" charset="0"/>
              </a:rPr>
              <a:pPr>
                <a:spcBef>
                  <a:spcPct val="0"/>
                </a:spcBef>
              </a:pPr>
              <a:t>53</a:t>
            </a:fld>
            <a:endParaRPr lang="en-GB" altLang="fr-FR">
              <a:latin typeface="Tahoma" panose="020B060403050404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Espace réservé de l'image des diapositives 1">
            <a:extLst>
              <a:ext uri="{FF2B5EF4-FFF2-40B4-BE49-F238E27FC236}">
                <a16:creationId xmlns:a16="http://schemas.microsoft.com/office/drawing/2014/main" id="{D12751F7-633A-EEB4-0A0E-91B9F100DF84}"/>
              </a:ext>
            </a:extLst>
          </p:cNvPr>
          <p:cNvSpPr>
            <a:spLocks noGrp="1" noRot="1" noChangeAspect="1" noChangeArrowheads="1" noTextEdit="1"/>
          </p:cNvSpPr>
          <p:nvPr>
            <p:ph type="sldImg"/>
          </p:nvPr>
        </p:nvSpPr>
        <p:spPr>
          <a:ln/>
        </p:spPr>
      </p:sp>
      <p:sp>
        <p:nvSpPr>
          <p:cNvPr id="128002" name="Espace réservé des commentaires 2">
            <a:extLst>
              <a:ext uri="{FF2B5EF4-FFF2-40B4-BE49-F238E27FC236}">
                <a16:creationId xmlns:a16="http://schemas.microsoft.com/office/drawing/2014/main" id="{12AEB450-1838-4CED-06F3-EB0DD521F36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128003" name="Espace réservé du numéro de diapositive 3">
            <a:extLst>
              <a:ext uri="{FF2B5EF4-FFF2-40B4-BE49-F238E27FC236}">
                <a16:creationId xmlns:a16="http://schemas.microsoft.com/office/drawing/2014/main" id="{FF78D96B-4DA4-30AD-D15F-5867AC20A08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DDD344E1-5E7A-7E4B-82D5-C743D636FE9B}" type="slidenum">
              <a:rPr lang="en-GB" altLang="fr-FR">
                <a:latin typeface="Tahoma" panose="020B0604030504040204" pitchFamily="34" charset="0"/>
              </a:rPr>
              <a:pPr>
                <a:spcBef>
                  <a:spcPct val="0"/>
                </a:spcBef>
              </a:pPr>
              <a:t>54</a:t>
            </a:fld>
            <a:endParaRPr lang="en-GB" altLang="fr-FR">
              <a:latin typeface="Tahoma" panose="020B060403050404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Espace réservé de l'image des diapositives 1">
            <a:extLst>
              <a:ext uri="{FF2B5EF4-FFF2-40B4-BE49-F238E27FC236}">
                <a16:creationId xmlns:a16="http://schemas.microsoft.com/office/drawing/2014/main" id="{C4577973-327F-B90B-4DFB-CA19139D7300}"/>
              </a:ext>
            </a:extLst>
          </p:cNvPr>
          <p:cNvSpPr>
            <a:spLocks noGrp="1" noRot="1" noChangeAspect="1" noChangeArrowheads="1" noTextEdit="1"/>
          </p:cNvSpPr>
          <p:nvPr>
            <p:ph type="sldImg"/>
          </p:nvPr>
        </p:nvSpPr>
        <p:spPr>
          <a:ln/>
        </p:spPr>
      </p:sp>
      <p:sp>
        <p:nvSpPr>
          <p:cNvPr id="132098" name="Espace réservé des commentaires 2">
            <a:extLst>
              <a:ext uri="{FF2B5EF4-FFF2-40B4-BE49-F238E27FC236}">
                <a16:creationId xmlns:a16="http://schemas.microsoft.com/office/drawing/2014/main" id="{7C728EFE-99DB-056E-6EA2-8A64AA9215C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132099" name="Espace réservé du numéro de diapositive 3">
            <a:extLst>
              <a:ext uri="{FF2B5EF4-FFF2-40B4-BE49-F238E27FC236}">
                <a16:creationId xmlns:a16="http://schemas.microsoft.com/office/drawing/2014/main" id="{DCE7A6C8-321F-14B4-421B-2C8EB07799A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A168710C-D840-1148-BA10-92CFF0A9F7ED}" type="slidenum">
              <a:rPr lang="en-GB" altLang="fr-FR">
                <a:latin typeface="Tahoma" panose="020B0604030504040204" pitchFamily="34" charset="0"/>
              </a:rPr>
              <a:pPr>
                <a:spcBef>
                  <a:spcPct val="0"/>
                </a:spcBef>
              </a:pPr>
              <a:t>55</a:t>
            </a:fld>
            <a:endParaRPr lang="en-GB" altLang="fr-FR">
              <a:latin typeface="Tahoma" panose="020B060403050404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Espace réservé de l'image des diapositives 1">
            <a:extLst>
              <a:ext uri="{FF2B5EF4-FFF2-40B4-BE49-F238E27FC236}">
                <a16:creationId xmlns:a16="http://schemas.microsoft.com/office/drawing/2014/main" id="{07F42B26-064F-EA74-393D-80F752FB6CB9}"/>
              </a:ext>
            </a:extLst>
          </p:cNvPr>
          <p:cNvSpPr>
            <a:spLocks noGrp="1" noRot="1" noChangeAspect="1" noChangeArrowheads="1" noTextEdit="1"/>
          </p:cNvSpPr>
          <p:nvPr>
            <p:ph type="sldImg"/>
          </p:nvPr>
        </p:nvSpPr>
        <p:spPr>
          <a:ln/>
        </p:spPr>
      </p:sp>
      <p:sp>
        <p:nvSpPr>
          <p:cNvPr id="41986" name="Espace réservé des commentaires 2">
            <a:extLst>
              <a:ext uri="{FF2B5EF4-FFF2-40B4-BE49-F238E27FC236}">
                <a16:creationId xmlns:a16="http://schemas.microsoft.com/office/drawing/2014/main" id="{AD9DB9E2-4B0F-E384-555A-C71696B22A3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41987" name="Espace réservé du numéro de diapositive 3">
            <a:extLst>
              <a:ext uri="{FF2B5EF4-FFF2-40B4-BE49-F238E27FC236}">
                <a16:creationId xmlns:a16="http://schemas.microsoft.com/office/drawing/2014/main" id="{78F57242-B2DF-4745-4C42-BC851E7842E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30557936-6E7B-014C-80D8-7377A6FE44FF}" type="slidenum">
              <a:rPr lang="en-GB" altLang="fr-FR">
                <a:latin typeface="Tahoma" panose="020B0604030504040204" pitchFamily="34" charset="0"/>
              </a:rPr>
              <a:pPr>
                <a:spcBef>
                  <a:spcPct val="0"/>
                </a:spcBef>
              </a:pPr>
              <a:t>20</a:t>
            </a:fld>
            <a:endParaRPr lang="en-GB" altLang="fr-FR">
              <a:latin typeface="Tahoma" panose="020B060403050404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Espace réservé de l'image des diapositives 1">
            <a:extLst>
              <a:ext uri="{FF2B5EF4-FFF2-40B4-BE49-F238E27FC236}">
                <a16:creationId xmlns:a16="http://schemas.microsoft.com/office/drawing/2014/main" id="{693F935C-140B-AF2C-9AAF-117658D94512}"/>
              </a:ext>
            </a:extLst>
          </p:cNvPr>
          <p:cNvSpPr>
            <a:spLocks noGrp="1" noRot="1" noChangeAspect="1" noChangeArrowheads="1" noTextEdit="1"/>
          </p:cNvSpPr>
          <p:nvPr>
            <p:ph type="sldImg"/>
          </p:nvPr>
        </p:nvSpPr>
        <p:spPr>
          <a:ln/>
        </p:spPr>
      </p:sp>
      <p:sp>
        <p:nvSpPr>
          <p:cNvPr id="134146" name="Espace réservé des commentaires 2">
            <a:extLst>
              <a:ext uri="{FF2B5EF4-FFF2-40B4-BE49-F238E27FC236}">
                <a16:creationId xmlns:a16="http://schemas.microsoft.com/office/drawing/2014/main" id="{7FAC9533-41D9-A3EC-C9C4-4D046DF065A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134147" name="Espace réservé du numéro de diapositive 3">
            <a:extLst>
              <a:ext uri="{FF2B5EF4-FFF2-40B4-BE49-F238E27FC236}">
                <a16:creationId xmlns:a16="http://schemas.microsoft.com/office/drawing/2014/main" id="{015DC2B0-F396-DA0B-F803-BFADC98475F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F4C99340-E099-DA4E-A2DB-EFE690C19E2E}" type="slidenum">
              <a:rPr lang="en-GB" altLang="fr-FR">
                <a:latin typeface="Tahoma" panose="020B0604030504040204" pitchFamily="34" charset="0"/>
              </a:rPr>
              <a:pPr>
                <a:spcBef>
                  <a:spcPct val="0"/>
                </a:spcBef>
              </a:pPr>
              <a:t>56</a:t>
            </a:fld>
            <a:endParaRPr lang="en-GB" altLang="fr-FR">
              <a:latin typeface="Tahoma" panose="020B060403050404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Espace réservé de l'image des diapositives 1">
            <a:extLst>
              <a:ext uri="{FF2B5EF4-FFF2-40B4-BE49-F238E27FC236}">
                <a16:creationId xmlns:a16="http://schemas.microsoft.com/office/drawing/2014/main" id="{3A2535F7-8C12-C9A6-338D-E55FC971F32E}"/>
              </a:ext>
            </a:extLst>
          </p:cNvPr>
          <p:cNvSpPr>
            <a:spLocks noGrp="1" noRot="1" noChangeAspect="1" noChangeArrowheads="1" noTextEdit="1"/>
          </p:cNvSpPr>
          <p:nvPr>
            <p:ph type="sldImg"/>
          </p:nvPr>
        </p:nvSpPr>
        <p:spPr>
          <a:ln/>
        </p:spPr>
      </p:sp>
      <p:sp>
        <p:nvSpPr>
          <p:cNvPr id="152578" name="Espace réservé des commentaires 2">
            <a:extLst>
              <a:ext uri="{FF2B5EF4-FFF2-40B4-BE49-F238E27FC236}">
                <a16:creationId xmlns:a16="http://schemas.microsoft.com/office/drawing/2014/main" id="{FA750F53-1726-6BEE-B03D-BBE7DDDD902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152579" name="Espace réservé du numéro de diapositive 3">
            <a:extLst>
              <a:ext uri="{FF2B5EF4-FFF2-40B4-BE49-F238E27FC236}">
                <a16:creationId xmlns:a16="http://schemas.microsoft.com/office/drawing/2014/main" id="{C675AACD-9E7D-952A-B3B0-1DB77FF8D6D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C2C1677F-44D2-814D-8578-354BC53F9C44}" type="slidenum">
              <a:rPr lang="en-GB" altLang="fr-FR">
                <a:latin typeface="Tahoma" panose="020B0604030504040204" pitchFamily="34" charset="0"/>
              </a:rPr>
              <a:pPr>
                <a:spcBef>
                  <a:spcPct val="0"/>
                </a:spcBef>
              </a:pPr>
              <a:t>57</a:t>
            </a:fld>
            <a:endParaRPr lang="en-GB" altLang="fr-FR">
              <a:latin typeface="Tahoma" panose="020B060403050404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Espace réservé de l'image des diapositives 1">
            <a:extLst>
              <a:ext uri="{FF2B5EF4-FFF2-40B4-BE49-F238E27FC236}">
                <a16:creationId xmlns:a16="http://schemas.microsoft.com/office/drawing/2014/main" id="{33E2CEF3-6E8F-A4DB-1D66-55F7B9F798BA}"/>
              </a:ext>
            </a:extLst>
          </p:cNvPr>
          <p:cNvSpPr>
            <a:spLocks noGrp="1" noRot="1" noChangeAspect="1" noChangeArrowheads="1" noTextEdit="1"/>
          </p:cNvSpPr>
          <p:nvPr>
            <p:ph type="sldImg"/>
          </p:nvPr>
        </p:nvSpPr>
        <p:spPr>
          <a:ln/>
        </p:spPr>
      </p:sp>
      <p:sp>
        <p:nvSpPr>
          <p:cNvPr id="154626" name="Espace réservé des commentaires 2">
            <a:extLst>
              <a:ext uri="{FF2B5EF4-FFF2-40B4-BE49-F238E27FC236}">
                <a16:creationId xmlns:a16="http://schemas.microsoft.com/office/drawing/2014/main" id="{418340D0-D4A2-2006-E380-62587235124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154627" name="Espace réservé du numéro de diapositive 3">
            <a:extLst>
              <a:ext uri="{FF2B5EF4-FFF2-40B4-BE49-F238E27FC236}">
                <a16:creationId xmlns:a16="http://schemas.microsoft.com/office/drawing/2014/main" id="{E35AE793-E149-8E92-5A03-0840D131996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3C692B0F-A4FE-5C43-816D-5EEE1D945448}" type="slidenum">
              <a:rPr lang="en-GB" altLang="fr-FR">
                <a:latin typeface="Tahoma" panose="020B0604030504040204" pitchFamily="34" charset="0"/>
              </a:rPr>
              <a:pPr>
                <a:spcBef>
                  <a:spcPct val="0"/>
                </a:spcBef>
              </a:pPr>
              <a:t>58</a:t>
            </a:fld>
            <a:endParaRPr lang="en-GB" altLang="fr-FR">
              <a:latin typeface="Tahoma" panose="020B060403050404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Espace réservé de l'image des diapositives 1">
            <a:extLst>
              <a:ext uri="{FF2B5EF4-FFF2-40B4-BE49-F238E27FC236}">
                <a16:creationId xmlns:a16="http://schemas.microsoft.com/office/drawing/2014/main" id="{F8620E13-BED4-EC2E-F7F4-455C478425BD}"/>
              </a:ext>
            </a:extLst>
          </p:cNvPr>
          <p:cNvSpPr>
            <a:spLocks noGrp="1" noRot="1" noChangeAspect="1" noChangeArrowheads="1" noTextEdit="1"/>
          </p:cNvSpPr>
          <p:nvPr>
            <p:ph type="sldImg"/>
          </p:nvPr>
        </p:nvSpPr>
        <p:spPr>
          <a:ln/>
        </p:spPr>
      </p:sp>
      <p:sp>
        <p:nvSpPr>
          <p:cNvPr id="44034" name="Espace réservé des commentaires 2">
            <a:extLst>
              <a:ext uri="{FF2B5EF4-FFF2-40B4-BE49-F238E27FC236}">
                <a16:creationId xmlns:a16="http://schemas.microsoft.com/office/drawing/2014/main" id="{C414E623-BF54-A463-030E-F7FD26200B7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44035" name="Espace réservé du numéro de diapositive 3">
            <a:extLst>
              <a:ext uri="{FF2B5EF4-FFF2-40B4-BE49-F238E27FC236}">
                <a16:creationId xmlns:a16="http://schemas.microsoft.com/office/drawing/2014/main" id="{2B3A791B-FC5A-F9B2-B745-E722F3B30D0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73AB80BE-093E-C340-856C-A74F56DC757F}" type="slidenum">
              <a:rPr lang="en-GB" altLang="fr-FR">
                <a:latin typeface="Tahoma" panose="020B0604030504040204" pitchFamily="34" charset="0"/>
              </a:rPr>
              <a:pPr>
                <a:spcBef>
                  <a:spcPct val="0"/>
                </a:spcBef>
              </a:pPr>
              <a:t>21</a:t>
            </a:fld>
            <a:endParaRPr lang="en-GB" altLang="fr-FR">
              <a:latin typeface="Tahoma" panose="020B060403050404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Espace réservé de l'image des diapositives 1">
            <a:extLst>
              <a:ext uri="{FF2B5EF4-FFF2-40B4-BE49-F238E27FC236}">
                <a16:creationId xmlns:a16="http://schemas.microsoft.com/office/drawing/2014/main" id="{0BA8314B-484A-AB98-A1ED-56E4F0C76789}"/>
              </a:ext>
            </a:extLst>
          </p:cNvPr>
          <p:cNvSpPr>
            <a:spLocks noGrp="1" noRot="1" noChangeAspect="1" noChangeArrowheads="1" noTextEdit="1"/>
          </p:cNvSpPr>
          <p:nvPr>
            <p:ph type="sldImg"/>
          </p:nvPr>
        </p:nvSpPr>
        <p:spPr>
          <a:ln/>
        </p:spPr>
      </p:sp>
      <p:sp>
        <p:nvSpPr>
          <p:cNvPr id="46082" name="Espace réservé des commentaires 2">
            <a:extLst>
              <a:ext uri="{FF2B5EF4-FFF2-40B4-BE49-F238E27FC236}">
                <a16:creationId xmlns:a16="http://schemas.microsoft.com/office/drawing/2014/main" id="{219F22B1-CF07-64C8-0A03-FE352C3F4F4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46083" name="Espace réservé du numéro de diapositive 3">
            <a:extLst>
              <a:ext uri="{FF2B5EF4-FFF2-40B4-BE49-F238E27FC236}">
                <a16:creationId xmlns:a16="http://schemas.microsoft.com/office/drawing/2014/main" id="{E0BC449B-17C7-2927-6EE5-FADDBCB3279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8D0F35CC-E2ED-144F-9A00-2EBA7C5EB1F4}" type="slidenum">
              <a:rPr lang="en-GB" altLang="fr-FR">
                <a:latin typeface="Tahoma" panose="020B0604030504040204" pitchFamily="34" charset="0"/>
              </a:rPr>
              <a:pPr>
                <a:spcBef>
                  <a:spcPct val="0"/>
                </a:spcBef>
              </a:pPr>
              <a:t>22</a:t>
            </a:fld>
            <a:endParaRPr lang="en-GB" altLang="fr-FR">
              <a:latin typeface="Tahoma" panose="020B060403050404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Espace réservé de l'image des diapositives 1">
            <a:extLst>
              <a:ext uri="{FF2B5EF4-FFF2-40B4-BE49-F238E27FC236}">
                <a16:creationId xmlns:a16="http://schemas.microsoft.com/office/drawing/2014/main" id="{267188BB-F194-364C-0502-DB307DD2B14E}"/>
              </a:ext>
            </a:extLst>
          </p:cNvPr>
          <p:cNvSpPr>
            <a:spLocks noGrp="1" noRot="1" noChangeAspect="1" noChangeArrowheads="1" noTextEdit="1"/>
          </p:cNvSpPr>
          <p:nvPr>
            <p:ph type="sldImg"/>
          </p:nvPr>
        </p:nvSpPr>
        <p:spPr>
          <a:ln/>
        </p:spPr>
      </p:sp>
      <p:sp>
        <p:nvSpPr>
          <p:cNvPr id="60418" name="Espace réservé des commentaires 2">
            <a:extLst>
              <a:ext uri="{FF2B5EF4-FFF2-40B4-BE49-F238E27FC236}">
                <a16:creationId xmlns:a16="http://schemas.microsoft.com/office/drawing/2014/main" id="{12F71438-200B-2D3B-01B8-F8BB066A7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60419" name="Espace réservé du numéro de diapositive 3">
            <a:extLst>
              <a:ext uri="{FF2B5EF4-FFF2-40B4-BE49-F238E27FC236}">
                <a16:creationId xmlns:a16="http://schemas.microsoft.com/office/drawing/2014/main" id="{CC03BF09-6CF1-5926-B67C-64D7CF4B00E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8743ED9E-BA98-FC4B-AE05-6D22BDB19E4E}" type="slidenum">
              <a:rPr lang="en-GB" altLang="fr-FR">
                <a:latin typeface="Tahoma" panose="020B0604030504040204" pitchFamily="34" charset="0"/>
              </a:rPr>
              <a:pPr>
                <a:spcBef>
                  <a:spcPct val="0"/>
                </a:spcBef>
              </a:pPr>
              <a:t>23</a:t>
            </a:fld>
            <a:endParaRPr lang="en-GB" altLang="fr-FR">
              <a:latin typeface="Tahoma" panose="020B060403050404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Espace réservé de l'image des diapositives 1">
            <a:extLst>
              <a:ext uri="{FF2B5EF4-FFF2-40B4-BE49-F238E27FC236}">
                <a16:creationId xmlns:a16="http://schemas.microsoft.com/office/drawing/2014/main" id="{CAEDA760-04D0-7A72-9ACC-F7E6ED2A2BF4}"/>
              </a:ext>
            </a:extLst>
          </p:cNvPr>
          <p:cNvSpPr>
            <a:spLocks noGrp="1" noRot="1" noChangeAspect="1" noChangeArrowheads="1" noTextEdit="1"/>
          </p:cNvSpPr>
          <p:nvPr>
            <p:ph type="sldImg"/>
          </p:nvPr>
        </p:nvSpPr>
        <p:spPr>
          <a:ln/>
        </p:spPr>
      </p:sp>
      <p:sp>
        <p:nvSpPr>
          <p:cNvPr id="62466" name="Espace réservé des commentaires 2">
            <a:extLst>
              <a:ext uri="{FF2B5EF4-FFF2-40B4-BE49-F238E27FC236}">
                <a16:creationId xmlns:a16="http://schemas.microsoft.com/office/drawing/2014/main" id="{45DF9C96-E86D-DF23-7C9E-10C1739002B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62467" name="Espace réservé du numéro de diapositive 3">
            <a:extLst>
              <a:ext uri="{FF2B5EF4-FFF2-40B4-BE49-F238E27FC236}">
                <a16:creationId xmlns:a16="http://schemas.microsoft.com/office/drawing/2014/main" id="{D73E5A98-932D-56FB-1E7C-C8FFB62BD6B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B2FE3B64-1B7B-8A4F-84F5-E3A5797FC911}" type="slidenum">
              <a:rPr lang="en-GB" altLang="fr-FR">
                <a:latin typeface="Tahoma" panose="020B0604030504040204" pitchFamily="34" charset="0"/>
              </a:rPr>
              <a:pPr>
                <a:spcBef>
                  <a:spcPct val="0"/>
                </a:spcBef>
              </a:pPr>
              <a:t>24</a:t>
            </a:fld>
            <a:endParaRPr lang="en-GB" altLang="fr-FR">
              <a:latin typeface="Tahoma" panose="020B060403050404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Espace réservé de l'image des diapositives 1">
            <a:extLst>
              <a:ext uri="{FF2B5EF4-FFF2-40B4-BE49-F238E27FC236}">
                <a16:creationId xmlns:a16="http://schemas.microsoft.com/office/drawing/2014/main" id="{5433F6F1-7CC5-5055-0D50-64BAD224E25E}"/>
              </a:ext>
            </a:extLst>
          </p:cNvPr>
          <p:cNvSpPr>
            <a:spLocks noGrp="1" noRot="1" noChangeAspect="1" noChangeArrowheads="1" noTextEdit="1"/>
          </p:cNvSpPr>
          <p:nvPr>
            <p:ph type="sldImg"/>
          </p:nvPr>
        </p:nvSpPr>
        <p:spPr>
          <a:ln/>
        </p:spPr>
      </p:sp>
      <p:sp>
        <p:nvSpPr>
          <p:cNvPr id="66562" name="Espace réservé des commentaires 2">
            <a:extLst>
              <a:ext uri="{FF2B5EF4-FFF2-40B4-BE49-F238E27FC236}">
                <a16:creationId xmlns:a16="http://schemas.microsoft.com/office/drawing/2014/main" id="{B0B83DD3-B8A6-E944-A8F0-AEC6BEB6C2A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66563" name="Espace réservé du numéro de diapositive 3">
            <a:extLst>
              <a:ext uri="{FF2B5EF4-FFF2-40B4-BE49-F238E27FC236}">
                <a16:creationId xmlns:a16="http://schemas.microsoft.com/office/drawing/2014/main" id="{1095555E-EBDB-E928-7E4C-A41E8408FFE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CEC1A1E3-8B72-E544-82D2-E165396DEB95}" type="slidenum">
              <a:rPr lang="en-GB" altLang="fr-FR">
                <a:latin typeface="Tahoma" panose="020B0604030504040204" pitchFamily="34" charset="0"/>
              </a:rPr>
              <a:pPr>
                <a:spcBef>
                  <a:spcPct val="0"/>
                </a:spcBef>
              </a:pPr>
              <a:t>25</a:t>
            </a:fld>
            <a:endParaRPr lang="en-GB" altLang="fr-FR">
              <a:latin typeface="Tahoma" panose="020B060403050404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65CE25A5-1426-4331-906B-93EA9AE2BFA9}" type="datetimeFigureOut">
              <a:rPr lang="fr-FR" smtClean="0"/>
              <a:t>30/04/2023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3087818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5CE25A5-1426-4331-906B-93EA9AE2BFA9}" type="datetimeFigureOut">
              <a:rPr lang="fr-FR" smtClean="0"/>
              <a:t>30/04/2023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4232637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5CE25A5-1426-4331-906B-93EA9AE2BFA9}" type="datetimeFigureOut">
              <a:rPr lang="fr-FR" smtClean="0"/>
              <a:t>30/04/2023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635396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5CE25A5-1426-4331-906B-93EA9AE2BFA9}" type="datetimeFigureOut">
              <a:rPr lang="fr-FR" smtClean="0"/>
              <a:t>30/04/2023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2668333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5CE25A5-1426-4331-906B-93EA9AE2BFA9}" type="datetimeFigureOut">
              <a:rPr lang="fr-FR" smtClean="0"/>
              <a:t>30/04/2023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1941476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5CE25A5-1426-4331-906B-93EA9AE2BFA9}" type="datetimeFigureOut">
              <a:rPr lang="fr-FR" smtClean="0"/>
              <a:t>30/04/2023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821714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65CE25A5-1426-4331-906B-93EA9AE2BFA9}" type="datetimeFigureOut">
              <a:rPr lang="fr-FR" smtClean="0"/>
              <a:t>30/04/2023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3486715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5CE25A5-1426-4331-906B-93EA9AE2BFA9}" type="datetimeFigureOut">
              <a:rPr lang="fr-FR" smtClean="0"/>
              <a:t>30/04/2023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1283719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CE25A5-1426-4331-906B-93EA9AE2BFA9}" type="datetimeFigureOut">
              <a:rPr lang="fr-FR" smtClean="0"/>
              <a:t>30/04/2023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1850504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5CE25A5-1426-4331-906B-93EA9AE2BFA9}" type="datetimeFigureOut">
              <a:rPr lang="fr-FR" smtClean="0"/>
              <a:t>30/04/2023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2172715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5CE25A5-1426-4331-906B-93EA9AE2BFA9}" type="datetimeFigureOut">
              <a:rPr lang="fr-FR" smtClean="0"/>
              <a:t>30/04/2023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743084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CE25A5-1426-4331-906B-93EA9AE2BFA9}" type="datetimeFigureOut">
              <a:rPr lang="fr-FR" smtClean="0"/>
              <a:t>30/04/2023</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81E17E-B3D6-4C5F-9B99-2C456754D88D}" type="slidenum">
              <a:rPr lang="fr-FR" smtClean="0"/>
              <a:t>‹N°›</a:t>
            </a:fld>
            <a:endParaRPr lang="fr-FR"/>
          </a:p>
        </p:txBody>
      </p:sp>
    </p:spTree>
    <p:extLst>
      <p:ext uri="{BB962C8B-B14F-4D97-AF65-F5344CB8AC3E}">
        <p14:creationId xmlns:p14="http://schemas.microsoft.com/office/powerpoint/2010/main" val="223898117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D90FB1-C41D-4B24-8986-D5A7C417C575}"/>
              </a:ext>
            </a:extLst>
          </p:cNvPr>
          <p:cNvSpPr/>
          <p:nvPr/>
        </p:nvSpPr>
        <p:spPr>
          <a:xfrm>
            <a:off x="0" y="1310326"/>
            <a:ext cx="12192000" cy="2969443"/>
          </a:xfrm>
          <a:prstGeom prst="rect">
            <a:avLst/>
          </a:prstGeom>
          <a:solidFill>
            <a:srgbClr val="FFC0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Psychological</a:t>
            </a:r>
            <a:r>
              <a:rPr lang="fr-FR" sz="4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Damage Control</a:t>
            </a:r>
            <a:r>
              <a:rPr lang="fr-FR" sz="4400" b="1">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fr-FR" sz="4400" b="1" i="1">
                <a:solidFill>
                  <a:srgbClr val="000000"/>
                </a:solidFill>
                <a:latin typeface="Calibri" panose="020F0502020204030204" pitchFamily="34" charset="0"/>
                <a:ea typeface="Calibri" panose="020F0502020204030204" pitchFamily="34" charset="0"/>
                <a:cs typeface="Times New Roman" panose="02020603050405020304" pitchFamily="18" charset="0"/>
              </a:rPr>
              <a:t>Niveau </a:t>
            </a:r>
            <a:r>
              <a:rPr lang="fr-FR" sz="4400" b="1"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modéré</a:t>
            </a:r>
            <a:endParaRPr lang="fr-FR" sz="4400" b="1" i="1" dirty="0"/>
          </a:p>
        </p:txBody>
      </p:sp>
    </p:spTree>
    <p:extLst>
      <p:ext uri="{BB962C8B-B14F-4D97-AF65-F5344CB8AC3E}">
        <p14:creationId xmlns:p14="http://schemas.microsoft.com/office/powerpoint/2010/main" val="2686286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 </a:t>
            </a:r>
          </a:p>
          <a:p>
            <a:pPr algn="ctr"/>
            <a:r>
              <a:rPr lang="fr-FR" sz="2800" b="1" dirty="0">
                <a:solidFill>
                  <a:schemeClr val="tx1"/>
                </a:solidFill>
              </a:rPr>
              <a:t> Typologie réactionnelles du stress dépassé: la sidération</a:t>
            </a:r>
          </a:p>
          <a:p>
            <a:pPr algn="ctr"/>
            <a:r>
              <a:rPr lang="fr-FR" sz="1200" dirty="0">
                <a:solidFill>
                  <a:schemeClr val="tx1"/>
                </a:solidFill>
              </a:rPr>
              <a:t>(Crocq</a:t>
            </a:r>
            <a:r>
              <a:rPr lang="fr-FR" sz="1200" dirty="0">
                <a:solidFill>
                  <a:schemeClr val="tx1"/>
                </a:solidFill>
                <a:effectLst/>
                <a:ea typeface="Calibri" panose="020F0502020204030204" pitchFamily="34" charset="0"/>
              </a:rPr>
              <a:t>&amp; al., 2010)</a:t>
            </a:r>
            <a:r>
              <a:rPr lang="fr-FR" sz="1200" dirty="0">
                <a:solidFill>
                  <a:schemeClr val="tx1"/>
                </a:solidFill>
              </a:rPr>
              <a:t> </a:t>
            </a:r>
          </a:p>
          <a:p>
            <a:pPr algn="ctr"/>
            <a:r>
              <a:rPr lang="fr-FR" sz="2800" b="1" dirty="0">
                <a:solidFill>
                  <a:schemeClr val="tx1"/>
                </a:solidFill>
              </a:rPr>
              <a:t>  </a:t>
            </a:r>
          </a:p>
        </p:txBody>
      </p:sp>
      <p:sp>
        <p:nvSpPr>
          <p:cNvPr id="2" name="Titre 1">
            <a:extLst>
              <a:ext uri="{FF2B5EF4-FFF2-40B4-BE49-F238E27FC236}">
                <a16:creationId xmlns:a16="http://schemas.microsoft.com/office/drawing/2014/main" id="{CAAA680A-C6B1-47FE-BBE6-353CAD5696B7}"/>
              </a:ext>
            </a:extLst>
          </p:cNvPr>
          <p:cNvSpPr>
            <a:spLocks noGrp="1"/>
          </p:cNvSpPr>
          <p:nvPr>
            <p:ph type="title"/>
          </p:nvPr>
        </p:nvSpPr>
        <p:spPr>
          <a:xfrm>
            <a:off x="664611" y="1812573"/>
            <a:ext cx="10515600" cy="1008982"/>
          </a:xfrm>
        </p:spPr>
        <p:txBody>
          <a:bodyPr>
            <a:normAutofit/>
          </a:bodyPr>
          <a:lstStyle/>
          <a:p>
            <a:pPr algn="ct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b="1" dirty="0"/>
          </a:p>
        </p:txBody>
      </p:sp>
      <p:sp>
        <p:nvSpPr>
          <p:cNvPr id="12" name="ZoneTexte 11">
            <a:extLst>
              <a:ext uri="{FF2B5EF4-FFF2-40B4-BE49-F238E27FC236}">
                <a16:creationId xmlns:a16="http://schemas.microsoft.com/office/drawing/2014/main" id="{80CB7329-DFD7-473B-8A96-5DD85BC3E57A}"/>
              </a:ext>
            </a:extLst>
          </p:cNvPr>
          <p:cNvSpPr txBox="1"/>
          <p:nvPr/>
        </p:nvSpPr>
        <p:spPr>
          <a:xfrm>
            <a:off x="416700" y="1016808"/>
            <a:ext cx="11011422" cy="5118132"/>
          </a:xfrm>
          <a:prstGeom prst="rect">
            <a:avLst/>
          </a:prstGeom>
          <a:noFill/>
        </p:spPr>
        <p:txBody>
          <a:bodyPr wrap="square">
            <a:spAutoFit/>
          </a:bodyPr>
          <a:lstStyle/>
          <a:p>
            <a:pPr marL="342900" lvl="0" indent="-342900" algn="just">
              <a:lnSpc>
                <a:spcPct val="150000"/>
              </a:lnSpc>
              <a:buFont typeface="Wingdings" panose="05000000000000000000" pitchFamily="2" charset="2"/>
              <a:buChar char="Ø"/>
            </a:pPr>
            <a:r>
              <a:rPr lang="fr-FR" sz="2200" b="1" dirty="0"/>
              <a:t>Sidération </a:t>
            </a:r>
            <a:r>
              <a:rPr lang="fr-FR" sz="2200" dirty="0"/>
              <a:t>:</a:t>
            </a:r>
          </a:p>
          <a:p>
            <a:pPr marL="800100" lvl="1" indent="-342900" algn="just">
              <a:lnSpc>
                <a:spcPct val="150000"/>
              </a:lnSpc>
              <a:buFont typeface="Wingdings" panose="05000000000000000000" pitchFamily="2" charset="2"/>
              <a:buChar char="§"/>
            </a:pPr>
            <a:r>
              <a:rPr lang="fr-FR" sz="2200" dirty="0"/>
              <a:t> </a:t>
            </a:r>
            <a:r>
              <a:rPr lang="fr-FR" sz="2200" dirty="0">
                <a:solidFill>
                  <a:schemeClr val="accent2">
                    <a:lumMod val="75000"/>
                  </a:schemeClr>
                </a:solidFill>
              </a:rPr>
              <a:t>Sur le plan cognitif: </a:t>
            </a:r>
          </a:p>
          <a:p>
            <a:pPr marL="1257300" lvl="2" indent="-342900" algn="just">
              <a:lnSpc>
                <a:spcPct val="150000"/>
              </a:lnSpc>
              <a:buFont typeface="Wingdings" panose="05000000000000000000" pitchFamily="2" charset="2"/>
              <a:buChar char="ü"/>
            </a:pPr>
            <a:r>
              <a:rPr lang="fr-FR" sz="2200" dirty="0"/>
              <a:t>Stupéfaction (incapacité de percevoir, s’orienter, comprendre, penser, s’exprimer)</a:t>
            </a:r>
          </a:p>
          <a:p>
            <a:pPr marL="800100" lvl="1" indent="-342900" algn="just">
              <a:lnSpc>
                <a:spcPct val="150000"/>
              </a:lnSpc>
              <a:buFont typeface="Wingdings" panose="05000000000000000000" pitchFamily="2" charset="2"/>
              <a:buChar char="§"/>
            </a:pPr>
            <a:r>
              <a:rPr lang="fr-FR" sz="2200" dirty="0">
                <a:solidFill>
                  <a:schemeClr val="accent2">
                    <a:lumMod val="75000"/>
                  </a:schemeClr>
                </a:solidFill>
              </a:rPr>
              <a:t>Sur le plan affectif: </a:t>
            </a:r>
          </a:p>
          <a:p>
            <a:pPr marL="1257300" lvl="2" indent="-342900" algn="just">
              <a:lnSpc>
                <a:spcPct val="150000"/>
              </a:lnSpc>
              <a:buFont typeface="Wingdings" panose="05000000000000000000" pitchFamily="2" charset="2"/>
              <a:buChar char="ü"/>
            </a:pPr>
            <a:r>
              <a:rPr lang="fr-FR" sz="2200" dirty="0"/>
              <a:t>Sujet stuporeux au-delà de la peur, état second</a:t>
            </a:r>
          </a:p>
          <a:p>
            <a:pPr marL="800100" lvl="1" indent="-342900" algn="just">
              <a:lnSpc>
                <a:spcPct val="150000"/>
              </a:lnSpc>
              <a:buFont typeface="Wingdings" panose="05000000000000000000" pitchFamily="2" charset="2"/>
              <a:buChar char="§"/>
            </a:pPr>
            <a:r>
              <a:rPr lang="fr-FR" sz="2200" dirty="0">
                <a:solidFill>
                  <a:schemeClr val="accent2">
                    <a:lumMod val="75000"/>
                  </a:schemeClr>
                </a:solidFill>
              </a:rPr>
              <a:t>Sur le plan volitionnel: </a:t>
            </a:r>
          </a:p>
          <a:p>
            <a:pPr marL="1257300" lvl="2" indent="-342900" algn="just">
              <a:lnSpc>
                <a:spcPct val="150000"/>
              </a:lnSpc>
              <a:buFont typeface="Wingdings" panose="05000000000000000000" pitchFamily="2" charset="2"/>
              <a:buChar char="ü"/>
            </a:pPr>
            <a:r>
              <a:rPr lang="fr-FR" sz="2200" dirty="0"/>
              <a:t>Sidération , inhibition de la volonté</a:t>
            </a:r>
          </a:p>
          <a:p>
            <a:pPr marL="1257300" lvl="2" indent="-342900" algn="just">
              <a:lnSpc>
                <a:spcPct val="150000"/>
              </a:lnSpc>
              <a:buFont typeface="Wingdings" panose="05000000000000000000" pitchFamily="2" charset="2"/>
              <a:buChar char="ü"/>
            </a:pPr>
            <a:r>
              <a:rPr lang="fr-FR" sz="2200" dirty="0"/>
              <a:t>Perte des capacités décisionnelles</a:t>
            </a:r>
          </a:p>
          <a:p>
            <a:pPr marL="800100" lvl="1" indent="-342900" algn="just">
              <a:lnSpc>
                <a:spcPct val="150000"/>
              </a:lnSpc>
              <a:buFont typeface="Wingdings" panose="05000000000000000000" pitchFamily="2" charset="2"/>
              <a:buChar char="§"/>
            </a:pPr>
            <a:r>
              <a:rPr lang="fr-FR" sz="2200" dirty="0">
                <a:solidFill>
                  <a:schemeClr val="accent2">
                    <a:lumMod val="75000"/>
                  </a:schemeClr>
                </a:solidFill>
              </a:rPr>
              <a:t>Sur le plan comportemental: </a:t>
            </a:r>
          </a:p>
          <a:p>
            <a:pPr marL="1257300" lvl="2" indent="-342900" algn="just">
              <a:lnSpc>
                <a:spcPct val="150000"/>
              </a:lnSpc>
              <a:buFont typeface="Wingdings" panose="05000000000000000000" pitchFamily="2" charset="2"/>
              <a:buChar char="ü"/>
            </a:pPr>
            <a:r>
              <a:rPr lang="fr-FR" sz="2200" dirty="0"/>
              <a:t>Paralysie, immobilisation, ne cherche pas à fuir du danger</a:t>
            </a:r>
          </a:p>
        </p:txBody>
      </p:sp>
      <p:sp>
        <p:nvSpPr>
          <p:cNvPr id="3" name="Rectangle : coins arrondis 2">
            <a:extLst>
              <a:ext uri="{FF2B5EF4-FFF2-40B4-BE49-F238E27FC236}">
                <a16:creationId xmlns:a16="http://schemas.microsoft.com/office/drawing/2014/main" id="{6525733E-480E-40F2-A58F-5643750AE6BD}"/>
              </a:ext>
            </a:extLst>
          </p:cNvPr>
          <p:cNvSpPr/>
          <p:nvPr/>
        </p:nvSpPr>
        <p:spPr>
          <a:xfrm>
            <a:off x="7912100" y="4127500"/>
            <a:ext cx="2527300" cy="8255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 Freeze » </a:t>
            </a:r>
            <a:r>
              <a:rPr lang="fr-FR" dirty="0" err="1">
                <a:solidFill>
                  <a:schemeClr val="tx1"/>
                </a:solidFill>
              </a:rPr>
              <a:t>response</a:t>
            </a:r>
            <a:endParaRPr lang="fr-FR" dirty="0">
              <a:solidFill>
                <a:schemeClr val="tx1"/>
              </a:solidFill>
            </a:endParaRPr>
          </a:p>
          <a:p>
            <a:pPr algn="ctr"/>
            <a:r>
              <a:rPr lang="fr-FR" sz="1200" dirty="0">
                <a:solidFill>
                  <a:schemeClr val="tx1"/>
                </a:solidFill>
              </a:rPr>
              <a:t> (Levine, 2004)</a:t>
            </a:r>
          </a:p>
        </p:txBody>
      </p:sp>
    </p:spTree>
    <p:extLst>
      <p:ext uri="{BB962C8B-B14F-4D97-AF65-F5344CB8AC3E}">
        <p14:creationId xmlns:p14="http://schemas.microsoft.com/office/powerpoint/2010/main" val="3815863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  </a:t>
            </a:r>
          </a:p>
          <a:p>
            <a:pPr algn="ctr"/>
            <a:r>
              <a:rPr lang="fr-FR" sz="2800" b="1" dirty="0">
                <a:solidFill>
                  <a:schemeClr val="tx1"/>
                </a:solidFill>
              </a:rPr>
              <a:t>Typologie réactionnelles du stress dépassé: l’automatisation comportementale</a:t>
            </a:r>
          </a:p>
          <a:p>
            <a:pPr algn="ctr"/>
            <a:r>
              <a:rPr lang="fr-FR" sz="1200" dirty="0">
                <a:solidFill>
                  <a:schemeClr val="tx1"/>
                </a:solidFill>
              </a:rPr>
              <a:t>(Crocq</a:t>
            </a:r>
            <a:r>
              <a:rPr lang="fr-FR" sz="1200" dirty="0">
                <a:solidFill>
                  <a:schemeClr val="tx1"/>
                </a:solidFill>
                <a:effectLst/>
                <a:ea typeface="Calibri" panose="020F0502020204030204" pitchFamily="34" charset="0"/>
              </a:rPr>
              <a:t>&amp; al., 2010)</a:t>
            </a:r>
            <a:r>
              <a:rPr lang="fr-FR" sz="1200" dirty="0">
                <a:solidFill>
                  <a:schemeClr val="tx1"/>
                </a:solidFill>
              </a:rPr>
              <a:t> </a:t>
            </a:r>
          </a:p>
          <a:p>
            <a:pPr algn="ctr"/>
            <a:r>
              <a:rPr lang="fr-FR" sz="2800" b="1" dirty="0">
                <a:solidFill>
                  <a:schemeClr val="tx1"/>
                </a:solidFill>
              </a:rPr>
              <a:t>  </a:t>
            </a:r>
          </a:p>
        </p:txBody>
      </p:sp>
      <p:sp>
        <p:nvSpPr>
          <p:cNvPr id="2" name="Titre 1">
            <a:extLst>
              <a:ext uri="{FF2B5EF4-FFF2-40B4-BE49-F238E27FC236}">
                <a16:creationId xmlns:a16="http://schemas.microsoft.com/office/drawing/2014/main" id="{CAAA680A-C6B1-47FE-BBE6-353CAD5696B7}"/>
              </a:ext>
            </a:extLst>
          </p:cNvPr>
          <p:cNvSpPr>
            <a:spLocks noGrp="1"/>
          </p:cNvSpPr>
          <p:nvPr>
            <p:ph type="title"/>
          </p:nvPr>
        </p:nvSpPr>
        <p:spPr>
          <a:xfrm>
            <a:off x="664611" y="1812573"/>
            <a:ext cx="10515600" cy="1008982"/>
          </a:xfrm>
        </p:spPr>
        <p:txBody>
          <a:bodyPr>
            <a:normAutofit/>
          </a:bodyPr>
          <a:lstStyle/>
          <a:p>
            <a:pPr algn="ct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b="1" dirty="0"/>
          </a:p>
        </p:txBody>
      </p:sp>
      <p:sp>
        <p:nvSpPr>
          <p:cNvPr id="12" name="ZoneTexte 11">
            <a:extLst>
              <a:ext uri="{FF2B5EF4-FFF2-40B4-BE49-F238E27FC236}">
                <a16:creationId xmlns:a16="http://schemas.microsoft.com/office/drawing/2014/main" id="{80CB7329-DFD7-473B-8A96-5DD85BC3E57A}"/>
              </a:ext>
            </a:extLst>
          </p:cNvPr>
          <p:cNvSpPr txBox="1"/>
          <p:nvPr/>
        </p:nvSpPr>
        <p:spPr>
          <a:xfrm>
            <a:off x="416700" y="1039886"/>
            <a:ext cx="11011422" cy="5159554"/>
          </a:xfrm>
          <a:prstGeom prst="rect">
            <a:avLst/>
          </a:prstGeom>
          <a:noFill/>
        </p:spPr>
        <p:txBody>
          <a:bodyPr wrap="square">
            <a:spAutoFit/>
          </a:bodyPr>
          <a:lstStyle/>
          <a:p>
            <a:pPr marL="342900" lvl="0" indent="-342900" algn="just">
              <a:lnSpc>
                <a:spcPct val="150000"/>
              </a:lnSpc>
              <a:buFont typeface="Wingdings" panose="05000000000000000000" pitchFamily="2" charset="2"/>
              <a:buChar char="Ø"/>
            </a:pPr>
            <a:r>
              <a:rPr lang="fr-FR" sz="2200" dirty="0"/>
              <a:t>  </a:t>
            </a:r>
            <a:r>
              <a:rPr lang="fr-FR" sz="2200" b="1" dirty="0"/>
              <a:t>le comportement « d’automate » (peut durer quelques minutes, quelques heures)</a:t>
            </a:r>
            <a:endParaRPr lang="fr-FR" sz="2200" dirty="0"/>
          </a:p>
          <a:p>
            <a:pPr marL="800100" lvl="1" indent="-342900" algn="just">
              <a:lnSpc>
                <a:spcPct val="150000"/>
              </a:lnSpc>
              <a:buFont typeface="Wingdings" panose="05000000000000000000" pitchFamily="2" charset="2"/>
              <a:buChar char="§"/>
            </a:pPr>
            <a:r>
              <a:rPr lang="fr-FR" sz="2200" dirty="0"/>
              <a:t> comportements d’apparence « normale » caractérisés par:</a:t>
            </a:r>
          </a:p>
          <a:p>
            <a:pPr marL="1257300" lvl="2" indent="-342900" algn="just">
              <a:lnSpc>
                <a:spcPct val="150000"/>
              </a:lnSpc>
              <a:buFont typeface="Wingdings" panose="05000000000000000000" pitchFamily="2" charset="2"/>
              <a:buChar char="ü"/>
            </a:pPr>
            <a:r>
              <a:rPr lang="fr-FR" sz="2200" dirty="0"/>
              <a:t>Une attitude calme, absence de panique  </a:t>
            </a:r>
          </a:p>
          <a:p>
            <a:pPr marL="1257300" lvl="2" indent="-342900" algn="just">
              <a:lnSpc>
                <a:spcPct val="150000"/>
              </a:lnSpc>
              <a:buFont typeface="Wingdings" panose="05000000000000000000" pitchFamily="2" charset="2"/>
              <a:buChar char="ü"/>
            </a:pPr>
            <a:r>
              <a:rPr lang="fr-FR" sz="2200" dirty="0"/>
              <a:t>L’individu aide par mimétisme, obéît aux ordres</a:t>
            </a:r>
          </a:p>
          <a:p>
            <a:pPr marL="800100" lvl="1" indent="-342900" algn="just">
              <a:lnSpc>
                <a:spcPct val="150000"/>
              </a:lnSpc>
              <a:buFont typeface="Wingdings" panose="05000000000000000000" pitchFamily="2" charset="2"/>
              <a:buChar char="§"/>
            </a:pPr>
            <a:r>
              <a:rPr lang="fr-FR" sz="2200" dirty="0"/>
              <a:t>Présence de gestes répétitifs, inutiles, inadaptés à la situation</a:t>
            </a:r>
          </a:p>
          <a:p>
            <a:pPr marL="800100" lvl="1" indent="-342900" algn="just">
              <a:lnSpc>
                <a:spcPct val="150000"/>
              </a:lnSpc>
              <a:buFont typeface="Wingdings" panose="05000000000000000000" pitchFamily="2" charset="2"/>
              <a:buChar char="§"/>
            </a:pPr>
            <a:r>
              <a:rPr lang="fr-FR" sz="2200" dirty="0"/>
              <a:t>Absence d’expression sur le visage</a:t>
            </a:r>
          </a:p>
          <a:p>
            <a:pPr marL="800100" lvl="1" indent="-342900" algn="just">
              <a:lnSpc>
                <a:spcPct val="150000"/>
              </a:lnSpc>
              <a:buFont typeface="Wingdings" panose="05000000000000000000" pitchFamily="2" charset="2"/>
              <a:buChar char="§"/>
            </a:pPr>
            <a:r>
              <a:rPr lang="fr-FR" sz="2200" dirty="0"/>
              <a:t>Pas d’écoute active (sans compréhension réelle du discours)</a:t>
            </a:r>
          </a:p>
          <a:p>
            <a:pPr marL="800100" lvl="1" indent="-342900" algn="just">
              <a:lnSpc>
                <a:spcPct val="150000"/>
              </a:lnSpc>
              <a:buFont typeface="Wingdings" panose="05000000000000000000" pitchFamily="2" charset="2"/>
              <a:buChar char="§"/>
            </a:pPr>
            <a:r>
              <a:rPr lang="fr-FR" sz="2200" dirty="0"/>
              <a:t>longs silences une fois l’action terminée</a:t>
            </a:r>
          </a:p>
          <a:p>
            <a:pPr marL="800100" lvl="1" indent="-342900" algn="just">
              <a:lnSpc>
                <a:spcPct val="150000"/>
              </a:lnSpc>
              <a:buFont typeface="Wingdings" panose="05000000000000000000" pitchFamily="2" charset="2"/>
              <a:buChar char="§"/>
            </a:pPr>
            <a:r>
              <a:rPr lang="fr-FR" sz="2200" dirty="0"/>
              <a:t>Souvenir flou, voire inaccessible, impression d’être dans un rêve</a:t>
            </a:r>
            <a:endParaRPr lang="fr-FR" sz="2400" dirty="0"/>
          </a:p>
          <a:p>
            <a:pPr marL="800100" lvl="1" indent="-342900" algn="just">
              <a:lnSpc>
                <a:spcPct val="150000"/>
              </a:lnSpc>
              <a:buFont typeface="Wingdings" panose="05000000000000000000" pitchFamily="2" charset="2"/>
              <a:buChar char="§"/>
            </a:pPr>
            <a:endParaRPr lang="fr-FR" sz="2400" dirty="0"/>
          </a:p>
        </p:txBody>
      </p:sp>
    </p:spTree>
    <p:extLst>
      <p:ext uri="{BB962C8B-B14F-4D97-AF65-F5344CB8AC3E}">
        <p14:creationId xmlns:p14="http://schemas.microsoft.com/office/powerpoint/2010/main" val="3883062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  </a:t>
            </a:r>
          </a:p>
        </p:txBody>
      </p:sp>
      <p:sp>
        <p:nvSpPr>
          <p:cNvPr id="2" name="Titre 1">
            <a:extLst>
              <a:ext uri="{FF2B5EF4-FFF2-40B4-BE49-F238E27FC236}">
                <a16:creationId xmlns:a16="http://schemas.microsoft.com/office/drawing/2014/main" id="{CAAA680A-C6B1-47FE-BBE6-353CAD5696B7}"/>
              </a:ext>
            </a:extLst>
          </p:cNvPr>
          <p:cNvSpPr>
            <a:spLocks noGrp="1"/>
          </p:cNvSpPr>
          <p:nvPr>
            <p:ph type="title"/>
          </p:nvPr>
        </p:nvSpPr>
        <p:spPr>
          <a:xfrm>
            <a:off x="664611" y="1812573"/>
            <a:ext cx="10515600" cy="1008982"/>
          </a:xfrm>
        </p:spPr>
        <p:txBody>
          <a:bodyPr>
            <a:normAutofit/>
          </a:bodyPr>
          <a:lstStyle/>
          <a:p>
            <a:pPr algn="ct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b="1" dirty="0"/>
          </a:p>
        </p:txBody>
      </p:sp>
      <p:sp>
        <p:nvSpPr>
          <p:cNvPr id="12" name="ZoneTexte 11">
            <a:extLst>
              <a:ext uri="{FF2B5EF4-FFF2-40B4-BE49-F238E27FC236}">
                <a16:creationId xmlns:a16="http://schemas.microsoft.com/office/drawing/2014/main" id="{80CB7329-DFD7-473B-8A96-5DD85BC3E57A}"/>
              </a:ext>
            </a:extLst>
          </p:cNvPr>
          <p:cNvSpPr txBox="1"/>
          <p:nvPr/>
        </p:nvSpPr>
        <p:spPr>
          <a:xfrm>
            <a:off x="416700" y="999352"/>
            <a:ext cx="11011422" cy="4661276"/>
          </a:xfrm>
          <a:prstGeom prst="rect">
            <a:avLst/>
          </a:prstGeom>
          <a:noFill/>
        </p:spPr>
        <p:txBody>
          <a:bodyPr wrap="square">
            <a:spAutoFit/>
          </a:bodyPr>
          <a:lstStyle/>
          <a:p>
            <a:pPr marL="342900" indent="-342900" algn="just">
              <a:lnSpc>
                <a:spcPct val="150000"/>
              </a:lnSpc>
              <a:buFont typeface="Wingdings" panose="05000000000000000000" pitchFamily="2" charset="2"/>
              <a:buChar char="Ø"/>
            </a:pPr>
            <a:r>
              <a:rPr lang="fr-FR" sz="2000" dirty="0"/>
              <a:t>La stress dépassé, ses réactions inadaptées </a:t>
            </a:r>
            <a:r>
              <a:rPr lang="fr-FR" sz="2000" b="1" dirty="0"/>
              <a:t>souvent associées à un vécu traumatique </a:t>
            </a:r>
          </a:p>
          <a:p>
            <a:pPr marL="342900" indent="-342900" algn="just">
              <a:lnSpc>
                <a:spcPct val="150000"/>
              </a:lnSpc>
              <a:buFont typeface="Wingdings" panose="05000000000000000000" pitchFamily="2" charset="2"/>
              <a:buChar char="Ø"/>
            </a:pPr>
            <a:r>
              <a:rPr lang="fr-FR" sz="2000" dirty="0"/>
              <a:t>Mais parallélisme à ne pas faire : </a:t>
            </a:r>
          </a:p>
          <a:p>
            <a:pPr marL="800100" lvl="1" indent="-342900" algn="just">
              <a:lnSpc>
                <a:spcPct val="150000"/>
              </a:lnSpc>
              <a:buFont typeface="Wingdings" panose="05000000000000000000" pitchFamily="2" charset="2"/>
              <a:buChar char="§"/>
            </a:pPr>
            <a:r>
              <a:rPr lang="fr-FR" sz="2000" dirty="0"/>
              <a:t>Des réactions immédiates inadaptées peuvent disparaître.</a:t>
            </a:r>
          </a:p>
          <a:p>
            <a:pPr marL="800100" lvl="1" indent="-342900" algn="just">
              <a:lnSpc>
                <a:spcPct val="150000"/>
              </a:lnSpc>
              <a:buFont typeface="Wingdings" panose="05000000000000000000" pitchFamily="2" charset="2"/>
              <a:buChar char="§"/>
            </a:pPr>
            <a:r>
              <a:rPr lang="fr-FR" sz="2000" dirty="0"/>
              <a:t>Des réactions immédiates adaptées peuvent conduire à des tableaux psychopathologiques </a:t>
            </a:r>
            <a:r>
              <a:rPr lang="fr-FR" sz="2000" dirty="0" err="1"/>
              <a:t>psychotraumatiques</a:t>
            </a:r>
            <a:r>
              <a:rPr lang="fr-FR" sz="2000" dirty="0"/>
              <a:t>.</a:t>
            </a:r>
          </a:p>
          <a:p>
            <a:pPr marL="342900" indent="-342900" algn="just">
              <a:lnSpc>
                <a:spcPct val="150000"/>
              </a:lnSpc>
              <a:buFont typeface="Wingdings" panose="05000000000000000000" pitchFamily="2" charset="2"/>
              <a:buChar char="Ø"/>
            </a:pPr>
            <a:r>
              <a:rPr lang="fr-FR" sz="2000" dirty="0"/>
              <a:t>Certains </a:t>
            </a:r>
            <a:r>
              <a:rPr lang="fr-FR" sz="2000" b="1" dirty="0"/>
              <a:t>indices du tableau initial </a:t>
            </a:r>
            <a:r>
              <a:rPr lang="fr-FR" sz="2000" dirty="0"/>
              <a:t>de stress dépassé = révélateurs d’un vécu traumatique (détresse péri-traumatique, dissociation péri-traumatique)</a:t>
            </a:r>
          </a:p>
          <a:p>
            <a:pPr marL="342900" indent="-342900" algn="just">
              <a:lnSpc>
                <a:spcPct val="150000"/>
              </a:lnSpc>
              <a:buFont typeface="Wingdings" panose="05000000000000000000" pitchFamily="2" charset="2"/>
              <a:buChar char="Ø"/>
            </a:pPr>
            <a:r>
              <a:rPr lang="fr-FR" sz="2000" dirty="0"/>
              <a:t>La confrontation à des évènements stressants et les réactions symptomatologiques subséquentes : </a:t>
            </a:r>
          </a:p>
          <a:p>
            <a:pPr marL="800100" lvl="1" indent="-342900" algn="just">
              <a:lnSpc>
                <a:spcPct val="150000"/>
              </a:lnSpc>
              <a:buFont typeface="Wingdings" panose="05000000000000000000" pitchFamily="2" charset="2"/>
              <a:buChar char="§"/>
            </a:pPr>
            <a:r>
              <a:rPr lang="fr-FR" sz="2000" dirty="0"/>
              <a:t>Détresse psychologique+++</a:t>
            </a:r>
          </a:p>
          <a:p>
            <a:pPr marL="800100" lvl="1" indent="-342900" algn="just">
              <a:lnSpc>
                <a:spcPct val="150000"/>
              </a:lnSpc>
              <a:buFont typeface="Wingdings" panose="05000000000000000000" pitchFamily="2" charset="2"/>
              <a:buChar char="§"/>
            </a:pPr>
            <a:r>
              <a:rPr lang="fr-FR" sz="2000" dirty="0"/>
              <a:t>Insécurité psychologique+++</a:t>
            </a:r>
          </a:p>
        </p:txBody>
      </p:sp>
      <p:sp>
        <p:nvSpPr>
          <p:cNvPr id="3" name="Rectangle : coins arrondis 2">
            <a:extLst>
              <a:ext uri="{FF2B5EF4-FFF2-40B4-BE49-F238E27FC236}">
                <a16:creationId xmlns:a16="http://schemas.microsoft.com/office/drawing/2014/main" id="{F53D219D-D6BC-45B5-B7CB-A0D429E9AE06}"/>
              </a:ext>
            </a:extLst>
          </p:cNvPr>
          <p:cNvSpPr/>
          <p:nvPr/>
        </p:nvSpPr>
        <p:spPr>
          <a:xfrm>
            <a:off x="6056721" y="4890482"/>
            <a:ext cx="3492500" cy="798347"/>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tx1"/>
                </a:solidFill>
              </a:rPr>
              <a:t>Peur, anxiété, angoisse</a:t>
            </a:r>
          </a:p>
        </p:txBody>
      </p:sp>
    </p:spTree>
    <p:extLst>
      <p:ext uri="{BB962C8B-B14F-4D97-AF65-F5344CB8AC3E}">
        <p14:creationId xmlns:p14="http://schemas.microsoft.com/office/powerpoint/2010/main" val="2651831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D90FB1-C41D-4B24-8986-D5A7C417C575}"/>
              </a:ext>
            </a:extLst>
          </p:cNvPr>
          <p:cNvSpPr/>
          <p:nvPr/>
        </p:nvSpPr>
        <p:spPr>
          <a:xfrm>
            <a:off x="0" y="1310326"/>
            <a:ext cx="12192000" cy="2969443"/>
          </a:xfrm>
          <a:prstGeom prst="rect">
            <a:avLst/>
          </a:prstGeom>
          <a:solidFill>
            <a:srgbClr val="FFC0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III. Expressions de l’angoisse et de l’anxiété</a:t>
            </a:r>
            <a:endParaRPr lang="fr-FR" b="1" dirty="0"/>
          </a:p>
        </p:txBody>
      </p:sp>
    </p:spTree>
    <p:extLst>
      <p:ext uri="{BB962C8B-B14F-4D97-AF65-F5344CB8AC3E}">
        <p14:creationId xmlns:p14="http://schemas.microsoft.com/office/powerpoint/2010/main" val="2364776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D90FB1-C41D-4B24-8986-D5A7C417C575}"/>
              </a:ext>
            </a:extLst>
          </p:cNvPr>
          <p:cNvSpPr/>
          <p:nvPr/>
        </p:nvSpPr>
        <p:spPr>
          <a:xfrm>
            <a:off x="0" y="1310326"/>
            <a:ext cx="12192000" cy="2969443"/>
          </a:xfrm>
          <a:prstGeom prst="rect">
            <a:avLst/>
          </a:prstGeom>
          <a:solidFill>
            <a:schemeClr val="accent4">
              <a:lumMod val="60000"/>
              <a:lumOff val="4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3.1 Clarifications conceptuelles</a:t>
            </a:r>
            <a:endParaRPr lang="fr-FR" b="1" dirty="0"/>
          </a:p>
        </p:txBody>
      </p:sp>
    </p:spTree>
    <p:extLst>
      <p:ext uri="{BB962C8B-B14F-4D97-AF65-F5344CB8AC3E}">
        <p14:creationId xmlns:p14="http://schemas.microsoft.com/office/powerpoint/2010/main" val="33413294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    </a:t>
            </a:r>
          </a:p>
        </p:txBody>
      </p:sp>
      <p:sp>
        <p:nvSpPr>
          <p:cNvPr id="2" name="Titre 1">
            <a:extLst>
              <a:ext uri="{FF2B5EF4-FFF2-40B4-BE49-F238E27FC236}">
                <a16:creationId xmlns:a16="http://schemas.microsoft.com/office/drawing/2014/main" id="{CAAA680A-C6B1-47FE-BBE6-353CAD5696B7}"/>
              </a:ext>
            </a:extLst>
          </p:cNvPr>
          <p:cNvSpPr>
            <a:spLocks noGrp="1"/>
          </p:cNvSpPr>
          <p:nvPr>
            <p:ph type="title"/>
          </p:nvPr>
        </p:nvSpPr>
        <p:spPr>
          <a:xfrm>
            <a:off x="664611" y="1812573"/>
            <a:ext cx="10515600" cy="1008982"/>
          </a:xfrm>
        </p:spPr>
        <p:txBody>
          <a:bodyPr>
            <a:normAutofit/>
          </a:bodyPr>
          <a:lstStyle/>
          <a:p>
            <a:pPr algn="ct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b="1" dirty="0"/>
          </a:p>
        </p:txBody>
      </p:sp>
      <p:sp>
        <p:nvSpPr>
          <p:cNvPr id="12" name="ZoneTexte 11">
            <a:extLst>
              <a:ext uri="{FF2B5EF4-FFF2-40B4-BE49-F238E27FC236}">
                <a16:creationId xmlns:a16="http://schemas.microsoft.com/office/drawing/2014/main" id="{80CB7329-DFD7-473B-8A96-5DD85BC3E57A}"/>
              </a:ext>
            </a:extLst>
          </p:cNvPr>
          <p:cNvSpPr txBox="1"/>
          <p:nvPr/>
        </p:nvSpPr>
        <p:spPr>
          <a:xfrm>
            <a:off x="469901" y="986653"/>
            <a:ext cx="11011422" cy="4467057"/>
          </a:xfrm>
          <a:prstGeom prst="rect">
            <a:avLst/>
          </a:prstGeom>
          <a:noFill/>
        </p:spPr>
        <p:txBody>
          <a:bodyPr wrap="square">
            <a:spAutoFit/>
          </a:bodyPr>
          <a:lstStyle/>
          <a:p>
            <a:pPr marL="342900" indent="-342900">
              <a:lnSpc>
                <a:spcPct val="150000"/>
              </a:lnSpc>
              <a:buFont typeface="Wingdings" panose="05000000000000000000" pitchFamily="2" charset="2"/>
              <a:buChar char="Ø"/>
            </a:pPr>
            <a:r>
              <a:rPr lang="fr-FR" sz="2400" b="1" dirty="0"/>
              <a:t>Symptomatologies anxieuses </a:t>
            </a:r>
            <a:r>
              <a:rPr lang="fr-FR" sz="1200" dirty="0"/>
              <a:t>(Josse, 2019): </a:t>
            </a:r>
          </a:p>
          <a:p>
            <a:pPr marL="800100" lvl="1" indent="-342900">
              <a:lnSpc>
                <a:spcPct val="150000"/>
              </a:lnSpc>
              <a:buFont typeface="Wingdings" panose="05000000000000000000" pitchFamily="2" charset="2"/>
              <a:buChar char="§"/>
            </a:pPr>
            <a:r>
              <a:rPr lang="fr-FR" sz="2400" dirty="0"/>
              <a:t>Apparition rapide dans le décours des événements.</a:t>
            </a:r>
          </a:p>
          <a:p>
            <a:pPr marL="800100" lvl="1" indent="-342900">
              <a:lnSpc>
                <a:spcPct val="150000"/>
              </a:lnSpc>
              <a:buFont typeface="Wingdings" panose="05000000000000000000" pitchFamily="2" charset="2"/>
              <a:buChar char="§"/>
            </a:pPr>
            <a:r>
              <a:rPr lang="fr-FR" sz="2400" dirty="0"/>
              <a:t>Peuvent persister longtemps.</a:t>
            </a:r>
          </a:p>
          <a:p>
            <a:pPr marL="800100" lvl="1" indent="-342900">
              <a:lnSpc>
                <a:spcPct val="150000"/>
              </a:lnSpc>
              <a:buFont typeface="Wingdings" panose="05000000000000000000" pitchFamily="2" charset="2"/>
              <a:buChar char="§"/>
            </a:pPr>
            <a:r>
              <a:rPr lang="fr-FR" sz="2400" dirty="0"/>
              <a:t>Abaissement durable du seuil de tolérance des victimes dans les situations perçues</a:t>
            </a:r>
          </a:p>
          <a:p>
            <a:pPr marL="342900" indent="-342900">
              <a:lnSpc>
                <a:spcPct val="150000"/>
              </a:lnSpc>
              <a:buFont typeface="Wingdings" panose="05000000000000000000" pitchFamily="2" charset="2"/>
              <a:buChar char="Ø"/>
            </a:pPr>
            <a:r>
              <a:rPr lang="fr-FR" sz="2400" b="1" dirty="0"/>
              <a:t>Sur le plan psychologique</a:t>
            </a:r>
            <a:r>
              <a:rPr lang="fr-FR" sz="2400" dirty="0"/>
              <a:t>: </a:t>
            </a:r>
          </a:p>
          <a:p>
            <a:pPr marL="800100" lvl="1" indent="-342900">
              <a:lnSpc>
                <a:spcPct val="150000"/>
              </a:lnSpc>
              <a:buFont typeface="Wingdings" panose="05000000000000000000" pitchFamily="2" charset="2"/>
              <a:buChar char="§"/>
            </a:pPr>
            <a:r>
              <a:rPr lang="fr-FR" sz="2400" dirty="0"/>
              <a:t>la peur, l’anxiété et l’angoisse désignent des réalités distinctes.</a:t>
            </a:r>
          </a:p>
          <a:p>
            <a:pPr marL="800100" lvl="1" indent="-342900">
              <a:lnSpc>
                <a:spcPct val="150000"/>
              </a:lnSpc>
              <a:buFont typeface="Wingdings" panose="05000000000000000000" pitchFamily="2" charset="2"/>
              <a:buChar char="§"/>
            </a:pPr>
            <a:r>
              <a:rPr lang="fr-FR" sz="2400" dirty="0"/>
              <a:t>peuvent toutefois être considérées comme trois degrés d’un même état.</a:t>
            </a:r>
          </a:p>
        </p:txBody>
      </p:sp>
    </p:spTree>
    <p:extLst>
      <p:ext uri="{BB962C8B-B14F-4D97-AF65-F5344CB8AC3E}">
        <p14:creationId xmlns:p14="http://schemas.microsoft.com/office/powerpoint/2010/main" val="1236342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 Peur, anxiété et angoisse : quelques définitions  </a:t>
            </a:r>
          </a:p>
          <a:p>
            <a:pPr algn="ctr"/>
            <a:r>
              <a:rPr lang="fr-FR" sz="1200" dirty="0">
                <a:solidFill>
                  <a:schemeClr val="tx1"/>
                </a:solidFill>
              </a:rPr>
              <a:t>(Josse, 2019)</a:t>
            </a:r>
            <a:endParaRPr lang="fr-FR" sz="1200" b="1" dirty="0">
              <a:solidFill>
                <a:schemeClr val="tx1"/>
              </a:solidFill>
            </a:endParaRPr>
          </a:p>
        </p:txBody>
      </p:sp>
      <p:cxnSp>
        <p:nvCxnSpPr>
          <p:cNvPr id="6" name="Connecteur droit 5">
            <a:extLst>
              <a:ext uri="{FF2B5EF4-FFF2-40B4-BE49-F238E27FC236}">
                <a16:creationId xmlns:a16="http://schemas.microsoft.com/office/drawing/2014/main" id="{AF288414-5934-496A-A4CB-0374885431CD}"/>
              </a:ext>
            </a:extLst>
          </p:cNvPr>
          <p:cNvCxnSpPr>
            <a:cxnSpLocks/>
          </p:cNvCxnSpPr>
          <p:nvPr/>
        </p:nvCxnSpPr>
        <p:spPr>
          <a:xfrm>
            <a:off x="320511" y="6466788"/>
            <a:ext cx="11472421" cy="0"/>
          </a:xfrm>
          <a:prstGeom prst="line">
            <a:avLst/>
          </a:prstGeom>
        </p:spPr>
        <p:style>
          <a:lnRef idx="3">
            <a:schemeClr val="dk1"/>
          </a:lnRef>
          <a:fillRef idx="0">
            <a:schemeClr val="dk1"/>
          </a:fillRef>
          <a:effectRef idx="2">
            <a:schemeClr val="dk1"/>
          </a:effectRef>
          <a:fontRef idx="minor">
            <a:schemeClr val="tx1"/>
          </a:fontRef>
        </p:style>
      </p:cxnSp>
      <p:pic>
        <p:nvPicPr>
          <p:cNvPr id="16" name="Image 15">
            <a:extLst>
              <a:ext uri="{FF2B5EF4-FFF2-40B4-BE49-F238E27FC236}">
                <a16:creationId xmlns:a16="http://schemas.microsoft.com/office/drawing/2014/main" id="{9A13E71F-72BA-4E45-A9FA-930C9D55D390}"/>
              </a:ext>
            </a:extLst>
          </p:cNvPr>
          <p:cNvPicPr>
            <a:picLocks noChangeAspect="1"/>
          </p:cNvPicPr>
          <p:nvPr/>
        </p:nvPicPr>
        <p:blipFill>
          <a:blip r:embed="rId2">
            <a:alphaModFix amt="35000"/>
            <a:extLst>
              <a:ext uri="{28A0092B-C50C-407E-A947-70E740481C1C}">
                <a14:useLocalDpi xmlns:a14="http://schemas.microsoft.com/office/drawing/2010/main" val="0"/>
              </a:ext>
            </a:extLst>
          </a:blip>
          <a:stretch>
            <a:fillRect/>
          </a:stretch>
        </p:blipFill>
        <p:spPr>
          <a:xfrm>
            <a:off x="320511" y="5782558"/>
            <a:ext cx="1014984" cy="609600"/>
          </a:xfrm>
          <a:prstGeom prst="rect">
            <a:avLst/>
          </a:prstGeom>
        </p:spPr>
      </p:pic>
      <p:pic>
        <p:nvPicPr>
          <p:cNvPr id="18" name="Image 17">
            <a:extLst>
              <a:ext uri="{FF2B5EF4-FFF2-40B4-BE49-F238E27FC236}">
                <a16:creationId xmlns:a16="http://schemas.microsoft.com/office/drawing/2014/main" id="{B7DA7861-4AD2-4A08-824B-6AB5C8472643}"/>
              </a:ext>
            </a:extLst>
          </p:cNvPr>
          <p:cNvPicPr>
            <a:picLocks noChangeAspect="1"/>
          </p:cNvPicPr>
          <p:nvPr/>
        </p:nvPicPr>
        <p:blipFill rotWithShape="1">
          <a:blip r:embed="rId3">
            <a:extLst>
              <a:ext uri="{28A0092B-C50C-407E-A947-70E740481C1C}">
                <a14:useLocalDpi xmlns:a14="http://schemas.microsoft.com/office/drawing/2010/main" val="0"/>
              </a:ext>
            </a:extLst>
          </a:blip>
          <a:srcRect t="27978" b="18282"/>
          <a:stretch/>
        </p:blipFill>
        <p:spPr>
          <a:xfrm>
            <a:off x="11180211" y="6573846"/>
            <a:ext cx="801257" cy="294366"/>
          </a:xfrm>
          <a:prstGeom prst="rect">
            <a:avLst/>
          </a:prstGeom>
        </p:spPr>
      </p:pic>
      <p:sp>
        <p:nvSpPr>
          <p:cNvPr id="2" name="Titre 1">
            <a:extLst>
              <a:ext uri="{FF2B5EF4-FFF2-40B4-BE49-F238E27FC236}">
                <a16:creationId xmlns:a16="http://schemas.microsoft.com/office/drawing/2014/main" id="{CAAA680A-C6B1-47FE-BBE6-353CAD5696B7}"/>
              </a:ext>
            </a:extLst>
          </p:cNvPr>
          <p:cNvSpPr>
            <a:spLocks noGrp="1"/>
          </p:cNvSpPr>
          <p:nvPr>
            <p:ph type="title"/>
          </p:nvPr>
        </p:nvSpPr>
        <p:spPr>
          <a:xfrm>
            <a:off x="664611" y="1812573"/>
            <a:ext cx="10515600" cy="1008982"/>
          </a:xfrm>
        </p:spPr>
        <p:txBody>
          <a:bodyPr>
            <a:normAutofit/>
          </a:bodyPr>
          <a:lstStyle/>
          <a:p>
            <a:pPr algn="ct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b="1" dirty="0"/>
          </a:p>
        </p:txBody>
      </p:sp>
      <p:pic>
        <p:nvPicPr>
          <p:cNvPr id="10" name="Image 9">
            <a:extLst>
              <a:ext uri="{FF2B5EF4-FFF2-40B4-BE49-F238E27FC236}">
                <a16:creationId xmlns:a16="http://schemas.microsoft.com/office/drawing/2014/main" id="{D8C5E340-B5E2-4C0D-8E9B-A84DD841D6D2}"/>
              </a:ext>
            </a:extLst>
          </p:cNvPr>
          <p:cNvPicPr>
            <a:picLocks noChangeAspect="1"/>
          </p:cNvPicPr>
          <p:nvPr/>
        </p:nvPicPr>
        <p:blipFill>
          <a:blip r:embed="rId4">
            <a:alphaModFix amt="70000"/>
            <a:extLst>
              <a:ext uri="{28A0092B-C50C-407E-A947-70E740481C1C}">
                <a14:useLocalDpi xmlns:a14="http://schemas.microsoft.com/office/drawing/2010/main" val="0"/>
              </a:ext>
            </a:extLst>
          </a:blip>
          <a:stretch>
            <a:fillRect/>
          </a:stretch>
        </p:blipFill>
        <p:spPr>
          <a:xfrm>
            <a:off x="168802" y="6451287"/>
            <a:ext cx="1166693" cy="406713"/>
          </a:xfrm>
          <a:prstGeom prst="rect">
            <a:avLst/>
          </a:prstGeom>
        </p:spPr>
      </p:pic>
      <p:sp>
        <p:nvSpPr>
          <p:cNvPr id="12" name="ZoneTexte 11">
            <a:extLst>
              <a:ext uri="{FF2B5EF4-FFF2-40B4-BE49-F238E27FC236}">
                <a16:creationId xmlns:a16="http://schemas.microsoft.com/office/drawing/2014/main" id="{80CB7329-DFD7-473B-8A96-5DD85BC3E57A}"/>
              </a:ext>
            </a:extLst>
          </p:cNvPr>
          <p:cNvSpPr txBox="1"/>
          <p:nvPr/>
        </p:nvSpPr>
        <p:spPr>
          <a:xfrm>
            <a:off x="469901" y="986653"/>
            <a:ext cx="11011422" cy="8899039"/>
          </a:xfrm>
          <a:prstGeom prst="rect">
            <a:avLst/>
          </a:prstGeom>
          <a:noFill/>
        </p:spPr>
        <p:txBody>
          <a:bodyPr wrap="square">
            <a:spAutoFit/>
          </a:bodyPr>
          <a:lstStyle/>
          <a:p>
            <a:pPr marL="342900" indent="-342900" algn="just">
              <a:lnSpc>
                <a:spcPct val="150000"/>
              </a:lnSpc>
              <a:buFont typeface="Wingdings" panose="05000000000000000000" pitchFamily="2" charset="2"/>
              <a:buChar char="Ø"/>
            </a:pPr>
            <a:r>
              <a:rPr lang="fr-FR" sz="2400" b="1" dirty="0"/>
              <a:t>La peur: </a:t>
            </a:r>
          </a:p>
          <a:p>
            <a:pPr marL="800100" lvl="1" indent="-342900" algn="just">
              <a:lnSpc>
                <a:spcPct val="150000"/>
              </a:lnSpc>
              <a:buFont typeface="Wingdings" panose="05000000000000000000" pitchFamily="2" charset="2"/>
              <a:buChar char="§"/>
            </a:pPr>
            <a:r>
              <a:rPr lang="fr-FR" sz="2400" dirty="0"/>
              <a:t>« </a:t>
            </a:r>
            <a:r>
              <a:rPr lang="fr-FR" sz="2400" i="1" dirty="0"/>
              <a:t>une crainte ressentie face à une situation, présente ou à venir, perçue comme dangereuse. </a:t>
            </a:r>
            <a:r>
              <a:rPr lang="fr-FR" sz="2400" dirty="0"/>
              <a:t>»</a:t>
            </a:r>
          </a:p>
          <a:p>
            <a:pPr marL="342900" indent="-342900" algn="just">
              <a:lnSpc>
                <a:spcPct val="150000"/>
              </a:lnSpc>
              <a:buFont typeface="Wingdings" panose="05000000000000000000" pitchFamily="2" charset="2"/>
              <a:buChar char="Ø"/>
            </a:pPr>
            <a:r>
              <a:rPr lang="fr-FR" sz="2400" b="1" dirty="0"/>
              <a:t>L’anxiété: </a:t>
            </a:r>
          </a:p>
          <a:p>
            <a:pPr marL="800100" lvl="1" indent="-342900" algn="just">
              <a:lnSpc>
                <a:spcPct val="150000"/>
              </a:lnSpc>
              <a:buFont typeface="Wingdings" panose="05000000000000000000" pitchFamily="2" charset="2"/>
              <a:buChar char="§"/>
            </a:pPr>
            <a:r>
              <a:rPr lang="fr-FR" sz="2400" dirty="0"/>
              <a:t>Sentiment d’insécurité, de menace. </a:t>
            </a:r>
          </a:p>
          <a:p>
            <a:pPr marL="800100" lvl="1" indent="-342900" algn="just">
              <a:lnSpc>
                <a:spcPct val="150000"/>
              </a:lnSpc>
              <a:buFont typeface="Wingdings" panose="05000000000000000000" pitchFamily="2" charset="2"/>
              <a:buChar char="§"/>
            </a:pPr>
            <a:r>
              <a:rPr lang="fr-FR" sz="2400" dirty="0"/>
              <a:t>Se présente sous forme d’états diffus de crainte, d’inquiétude. </a:t>
            </a:r>
          </a:p>
          <a:p>
            <a:pPr marL="800100" lvl="1" indent="-342900" algn="just">
              <a:lnSpc>
                <a:spcPct val="150000"/>
              </a:lnSpc>
              <a:buFont typeface="Wingdings" panose="05000000000000000000" pitchFamily="2" charset="2"/>
              <a:buChar char="§"/>
            </a:pPr>
            <a:r>
              <a:rPr lang="fr-FR" sz="2400" dirty="0"/>
              <a:t>Se différencie de la peur : peut se déclencher sans identification d’un danger, sans précision de la source de l’appréhension (contexte, lieu, individus…)</a:t>
            </a:r>
          </a:p>
          <a:p>
            <a:pPr marL="800100" lvl="1" indent="-342900" algn="just">
              <a:lnSpc>
                <a:spcPct val="150000"/>
              </a:lnSpc>
              <a:buFont typeface="Wingdings" panose="05000000000000000000" pitchFamily="2" charset="2"/>
              <a:buChar char="Ø"/>
            </a:pPr>
            <a:endParaRPr lang="fr-FR" sz="2400" dirty="0"/>
          </a:p>
          <a:p>
            <a:pPr marL="800100" lvl="1" indent="-342900" algn="just">
              <a:lnSpc>
                <a:spcPct val="150000"/>
              </a:lnSpc>
              <a:buFont typeface="Wingdings" panose="05000000000000000000" pitchFamily="2" charset="2"/>
              <a:buChar char="Ø"/>
            </a:pPr>
            <a:endParaRPr lang="fr-FR" sz="2400" dirty="0"/>
          </a:p>
          <a:p>
            <a:pPr lvl="1" algn="just">
              <a:lnSpc>
                <a:spcPct val="150000"/>
              </a:lnSpc>
            </a:pPr>
            <a:endParaRPr lang="fr-FR" sz="2400" dirty="0"/>
          </a:p>
          <a:p>
            <a:pPr marL="800100" lvl="1" indent="-342900" algn="just">
              <a:lnSpc>
                <a:spcPct val="150000"/>
              </a:lnSpc>
              <a:buFont typeface="Wingdings" panose="05000000000000000000" pitchFamily="2" charset="2"/>
              <a:buChar char="§"/>
            </a:pPr>
            <a:endParaRPr lang="fr-FR" sz="2400" dirty="0"/>
          </a:p>
          <a:p>
            <a:pPr lvl="2" algn="just">
              <a:lnSpc>
                <a:spcPct val="150000"/>
              </a:lnSpc>
            </a:pPr>
            <a:endParaRPr lang="fr-FR" sz="2400" dirty="0"/>
          </a:p>
          <a:p>
            <a:pPr lvl="2" algn="just">
              <a:lnSpc>
                <a:spcPct val="150000"/>
              </a:lnSpc>
            </a:pPr>
            <a:endParaRPr lang="fr-FR" sz="2400" dirty="0"/>
          </a:p>
          <a:p>
            <a:pPr lvl="2" algn="just">
              <a:lnSpc>
                <a:spcPct val="150000"/>
              </a:lnSpc>
            </a:pPr>
            <a:endParaRPr lang="fr-FR" sz="2400" dirty="0"/>
          </a:p>
          <a:p>
            <a:pPr marL="800100" lvl="1" indent="-342900" algn="just">
              <a:lnSpc>
                <a:spcPct val="150000"/>
              </a:lnSpc>
              <a:buFont typeface="Wingdings" panose="05000000000000000000" pitchFamily="2" charset="2"/>
              <a:buChar char="§"/>
            </a:pPr>
            <a:endParaRPr lang="fr-FR" sz="2400" dirty="0"/>
          </a:p>
        </p:txBody>
      </p:sp>
    </p:spTree>
    <p:extLst>
      <p:ext uri="{BB962C8B-B14F-4D97-AF65-F5344CB8AC3E}">
        <p14:creationId xmlns:p14="http://schemas.microsoft.com/office/powerpoint/2010/main" val="3153239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 Peur, anxiété et angoisse : quelques définitions    </a:t>
            </a:r>
          </a:p>
        </p:txBody>
      </p:sp>
      <p:cxnSp>
        <p:nvCxnSpPr>
          <p:cNvPr id="6" name="Connecteur droit 5">
            <a:extLst>
              <a:ext uri="{FF2B5EF4-FFF2-40B4-BE49-F238E27FC236}">
                <a16:creationId xmlns:a16="http://schemas.microsoft.com/office/drawing/2014/main" id="{AF288414-5934-496A-A4CB-0374885431CD}"/>
              </a:ext>
            </a:extLst>
          </p:cNvPr>
          <p:cNvCxnSpPr>
            <a:cxnSpLocks/>
          </p:cNvCxnSpPr>
          <p:nvPr/>
        </p:nvCxnSpPr>
        <p:spPr>
          <a:xfrm>
            <a:off x="320511" y="6466788"/>
            <a:ext cx="11472421" cy="0"/>
          </a:xfrm>
          <a:prstGeom prst="line">
            <a:avLst/>
          </a:prstGeom>
        </p:spPr>
        <p:style>
          <a:lnRef idx="3">
            <a:schemeClr val="dk1"/>
          </a:lnRef>
          <a:fillRef idx="0">
            <a:schemeClr val="dk1"/>
          </a:fillRef>
          <a:effectRef idx="2">
            <a:schemeClr val="dk1"/>
          </a:effectRef>
          <a:fontRef idx="minor">
            <a:schemeClr val="tx1"/>
          </a:fontRef>
        </p:style>
      </p:cxnSp>
      <p:pic>
        <p:nvPicPr>
          <p:cNvPr id="16" name="Image 15">
            <a:extLst>
              <a:ext uri="{FF2B5EF4-FFF2-40B4-BE49-F238E27FC236}">
                <a16:creationId xmlns:a16="http://schemas.microsoft.com/office/drawing/2014/main" id="{9A13E71F-72BA-4E45-A9FA-930C9D55D390}"/>
              </a:ext>
            </a:extLst>
          </p:cNvPr>
          <p:cNvPicPr>
            <a:picLocks noChangeAspect="1"/>
          </p:cNvPicPr>
          <p:nvPr/>
        </p:nvPicPr>
        <p:blipFill>
          <a:blip r:embed="rId2">
            <a:alphaModFix amt="35000"/>
            <a:extLst>
              <a:ext uri="{28A0092B-C50C-407E-A947-70E740481C1C}">
                <a14:useLocalDpi xmlns:a14="http://schemas.microsoft.com/office/drawing/2010/main" val="0"/>
              </a:ext>
            </a:extLst>
          </a:blip>
          <a:stretch>
            <a:fillRect/>
          </a:stretch>
        </p:blipFill>
        <p:spPr>
          <a:xfrm>
            <a:off x="320511" y="5782558"/>
            <a:ext cx="1014984" cy="609600"/>
          </a:xfrm>
          <a:prstGeom prst="rect">
            <a:avLst/>
          </a:prstGeom>
        </p:spPr>
      </p:pic>
      <p:pic>
        <p:nvPicPr>
          <p:cNvPr id="18" name="Image 17">
            <a:extLst>
              <a:ext uri="{FF2B5EF4-FFF2-40B4-BE49-F238E27FC236}">
                <a16:creationId xmlns:a16="http://schemas.microsoft.com/office/drawing/2014/main" id="{B7DA7861-4AD2-4A08-824B-6AB5C8472643}"/>
              </a:ext>
            </a:extLst>
          </p:cNvPr>
          <p:cNvPicPr>
            <a:picLocks noChangeAspect="1"/>
          </p:cNvPicPr>
          <p:nvPr/>
        </p:nvPicPr>
        <p:blipFill rotWithShape="1">
          <a:blip r:embed="rId3">
            <a:extLst>
              <a:ext uri="{28A0092B-C50C-407E-A947-70E740481C1C}">
                <a14:useLocalDpi xmlns:a14="http://schemas.microsoft.com/office/drawing/2010/main" val="0"/>
              </a:ext>
            </a:extLst>
          </a:blip>
          <a:srcRect t="27978" b="18282"/>
          <a:stretch/>
        </p:blipFill>
        <p:spPr>
          <a:xfrm>
            <a:off x="11180211" y="6573846"/>
            <a:ext cx="801257" cy="294366"/>
          </a:xfrm>
          <a:prstGeom prst="rect">
            <a:avLst/>
          </a:prstGeom>
        </p:spPr>
      </p:pic>
      <p:sp>
        <p:nvSpPr>
          <p:cNvPr id="2" name="Titre 1">
            <a:extLst>
              <a:ext uri="{FF2B5EF4-FFF2-40B4-BE49-F238E27FC236}">
                <a16:creationId xmlns:a16="http://schemas.microsoft.com/office/drawing/2014/main" id="{CAAA680A-C6B1-47FE-BBE6-353CAD5696B7}"/>
              </a:ext>
            </a:extLst>
          </p:cNvPr>
          <p:cNvSpPr>
            <a:spLocks noGrp="1"/>
          </p:cNvSpPr>
          <p:nvPr>
            <p:ph type="title"/>
          </p:nvPr>
        </p:nvSpPr>
        <p:spPr>
          <a:xfrm>
            <a:off x="664611" y="1812573"/>
            <a:ext cx="10515600" cy="1008982"/>
          </a:xfrm>
        </p:spPr>
        <p:txBody>
          <a:bodyPr>
            <a:normAutofit/>
          </a:bodyPr>
          <a:lstStyle/>
          <a:p>
            <a:pPr algn="ct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b="1" dirty="0"/>
          </a:p>
        </p:txBody>
      </p:sp>
      <p:pic>
        <p:nvPicPr>
          <p:cNvPr id="10" name="Image 9">
            <a:extLst>
              <a:ext uri="{FF2B5EF4-FFF2-40B4-BE49-F238E27FC236}">
                <a16:creationId xmlns:a16="http://schemas.microsoft.com/office/drawing/2014/main" id="{D8C5E340-B5E2-4C0D-8E9B-A84DD841D6D2}"/>
              </a:ext>
            </a:extLst>
          </p:cNvPr>
          <p:cNvPicPr>
            <a:picLocks noChangeAspect="1"/>
          </p:cNvPicPr>
          <p:nvPr/>
        </p:nvPicPr>
        <p:blipFill>
          <a:blip r:embed="rId4">
            <a:alphaModFix amt="70000"/>
            <a:extLst>
              <a:ext uri="{28A0092B-C50C-407E-A947-70E740481C1C}">
                <a14:useLocalDpi xmlns:a14="http://schemas.microsoft.com/office/drawing/2010/main" val="0"/>
              </a:ext>
            </a:extLst>
          </a:blip>
          <a:stretch>
            <a:fillRect/>
          </a:stretch>
        </p:blipFill>
        <p:spPr>
          <a:xfrm>
            <a:off x="168802" y="6451287"/>
            <a:ext cx="1166693" cy="406713"/>
          </a:xfrm>
          <a:prstGeom prst="rect">
            <a:avLst/>
          </a:prstGeom>
        </p:spPr>
      </p:pic>
      <p:sp>
        <p:nvSpPr>
          <p:cNvPr id="12" name="ZoneTexte 11">
            <a:extLst>
              <a:ext uri="{FF2B5EF4-FFF2-40B4-BE49-F238E27FC236}">
                <a16:creationId xmlns:a16="http://schemas.microsoft.com/office/drawing/2014/main" id="{80CB7329-DFD7-473B-8A96-5DD85BC3E57A}"/>
              </a:ext>
            </a:extLst>
          </p:cNvPr>
          <p:cNvSpPr txBox="1"/>
          <p:nvPr/>
        </p:nvSpPr>
        <p:spPr>
          <a:xfrm>
            <a:off x="469901" y="986653"/>
            <a:ext cx="11011422" cy="9545370"/>
          </a:xfrm>
          <a:prstGeom prst="rect">
            <a:avLst/>
          </a:prstGeom>
          <a:noFill/>
        </p:spPr>
        <p:txBody>
          <a:bodyPr wrap="square">
            <a:spAutoFit/>
          </a:bodyPr>
          <a:lstStyle/>
          <a:p>
            <a:pPr marL="342900" indent="-342900" algn="just">
              <a:lnSpc>
                <a:spcPct val="150000"/>
              </a:lnSpc>
              <a:buFont typeface="Wingdings" panose="05000000000000000000" pitchFamily="2" charset="2"/>
              <a:buChar char="Ø"/>
            </a:pPr>
            <a:r>
              <a:rPr lang="fr-FR" sz="2200" b="1" dirty="0"/>
              <a:t>L’angoisse: </a:t>
            </a:r>
          </a:p>
          <a:p>
            <a:pPr marL="800100" lvl="1" indent="-342900" algn="just">
              <a:lnSpc>
                <a:spcPct val="150000"/>
              </a:lnSpc>
              <a:buFont typeface="Wingdings" panose="05000000000000000000" pitchFamily="2" charset="2"/>
              <a:buChar char="§"/>
            </a:pPr>
            <a:r>
              <a:rPr lang="fr-FR" sz="2200" dirty="0"/>
              <a:t>Se manifeste sous forme d’épisodes aigus</a:t>
            </a:r>
            <a:r>
              <a:rPr lang="fr-FR" sz="2200" dirty="0">
                <a:sym typeface="Wingdings" panose="05000000000000000000" pitchFamily="2" charset="2"/>
              </a:rPr>
              <a:t> « crises d’angoisse, attaques de paniques »</a:t>
            </a:r>
          </a:p>
          <a:p>
            <a:pPr marL="800100" lvl="1" indent="-342900" algn="just">
              <a:lnSpc>
                <a:spcPct val="150000"/>
              </a:lnSpc>
              <a:buFont typeface="Wingdings" panose="05000000000000000000" pitchFamily="2" charset="2"/>
              <a:buChar char="§"/>
            </a:pPr>
            <a:r>
              <a:rPr lang="fr-FR" sz="2200" dirty="0">
                <a:sym typeface="Wingdings" panose="05000000000000000000" pitchFamily="2" charset="2"/>
              </a:rPr>
              <a:t>Survenues des crises lors d’exposition à des indices évocateurs de l’événement vécu et/ou dans un contexte « sécure » (exempt de danger) imprévisibilité</a:t>
            </a:r>
          </a:p>
          <a:p>
            <a:pPr marL="800100" lvl="1" indent="-342900" algn="just">
              <a:lnSpc>
                <a:spcPct val="150000"/>
              </a:lnSpc>
              <a:buFont typeface="Wingdings" panose="05000000000000000000" pitchFamily="2" charset="2"/>
              <a:buChar char="§"/>
            </a:pPr>
            <a:r>
              <a:rPr lang="fr-FR" sz="2200" dirty="0">
                <a:sym typeface="Wingdings" panose="05000000000000000000" pitchFamily="2" charset="2"/>
              </a:rPr>
              <a:t>Intensification souvent limitée:  quelques minutes à quelques heures </a:t>
            </a:r>
          </a:p>
          <a:p>
            <a:pPr marL="800100" lvl="1" indent="-342900" algn="just">
              <a:lnSpc>
                <a:spcPct val="150000"/>
              </a:lnSpc>
              <a:buFont typeface="Wingdings" panose="05000000000000000000" pitchFamily="2" charset="2"/>
              <a:buChar char="§"/>
            </a:pPr>
            <a:r>
              <a:rPr lang="fr-FR" sz="2200" dirty="0">
                <a:sym typeface="Wingdings" panose="05000000000000000000" pitchFamily="2" charset="2"/>
              </a:rPr>
              <a:t>Domination d’un sentiment de danger imminent</a:t>
            </a:r>
          </a:p>
          <a:p>
            <a:pPr marL="800100" lvl="1" indent="-342900" algn="just">
              <a:lnSpc>
                <a:spcPct val="150000"/>
              </a:lnSpc>
              <a:buFont typeface="Wingdings" panose="05000000000000000000" pitchFamily="2" charset="2"/>
              <a:buChar char="§"/>
            </a:pPr>
            <a:r>
              <a:rPr lang="fr-FR" sz="2200" dirty="0">
                <a:sym typeface="Wingdings" panose="05000000000000000000" pitchFamily="2" charset="2"/>
              </a:rPr>
              <a:t>Source +++ de détresse psychologique</a:t>
            </a:r>
          </a:p>
          <a:p>
            <a:pPr marL="800100" lvl="1" indent="-342900" algn="just">
              <a:lnSpc>
                <a:spcPct val="150000"/>
              </a:lnSpc>
              <a:buFont typeface="Wingdings" panose="05000000000000000000" pitchFamily="2" charset="2"/>
              <a:buChar char="§"/>
            </a:pPr>
            <a:r>
              <a:rPr lang="fr-FR" sz="2200" dirty="0">
                <a:sym typeface="Wingdings" panose="05000000000000000000" pitchFamily="2" charset="2"/>
              </a:rPr>
              <a:t>Sensations physiques désagréables (hyperactivation sympathique)</a:t>
            </a:r>
          </a:p>
          <a:p>
            <a:pPr marL="800100" lvl="1" indent="-342900" algn="just">
              <a:lnSpc>
                <a:spcPct val="150000"/>
              </a:lnSpc>
              <a:buFont typeface="Wingdings" panose="05000000000000000000" pitchFamily="2" charset="2"/>
              <a:buChar char="§"/>
            </a:pPr>
            <a:r>
              <a:rPr lang="fr-FR" sz="2200" dirty="0"/>
              <a:t>Génèrent de nouvelles craintes: </a:t>
            </a:r>
            <a:r>
              <a:rPr lang="fr-FR" sz="2200" dirty="0">
                <a:effectLst/>
                <a:ea typeface="Calibri" panose="020F0502020204030204" pitchFamily="34" charset="0"/>
              </a:rPr>
              <a:t>celles de la survenue et de la répétition de ces crises aigues.</a:t>
            </a:r>
            <a:endParaRPr lang="fr-FR" sz="2200" dirty="0"/>
          </a:p>
          <a:p>
            <a:pPr lvl="1" algn="just">
              <a:lnSpc>
                <a:spcPct val="150000"/>
              </a:lnSpc>
            </a:pPr>
            <a:endParaRPr lang="fr-FR" sz="2400" dirty="0"/>
          </a:p>
          <a:p>
            <a:pPr marL="800100" lvl="1" indent="-342900" algn="just">
              <a:lnSpc>
                <a:spcPct val="150000"/>
              </a:lnSpc>
              <a:buFont typeface="Wingdings" panose="05000000000000000000" pitchFamily="2" charset="2"/>
              <a:buChar char="Ø"/>
            </a:pPr>
            <a:endParaRPr lang="fr-FR" sz="2400" dirty="0"/>
          </a:p>
          <a:p>
            <a:pPr lvl="1" algn="just">
              <a:lnSpc>
                <a:spcPct val="150000"/>
              </a:lnSpc>
            </a:pPr>
            <a:endParaRPr lang="fr-FR" sz="2400" dirty="0"/>
          </a:p>
          <a:p>
            <a:pPr marL="800100" lvl="1" indent="-342900" algn="just">
              <a:lnSpc>
                <a:spcPct val="150000"/>
              </a:lnSpc>
              <a:buFont typeface="Wingdings" panose="05000000000000000000" pitchFamily="2" charset="2"/>
              <a:buChar char="§"/>
            </a:pPr>
            <a:endParaRPr lang="fr-FR" sz="2400" dirty="0"/>
          </a:p>
          <a:p>
            <a:pPr lvl="2" algn="just">
              <a:lnSpc>
                <a:spcPct val="150000"/>
              </a:lnSpc>
            </a:pPr>
            <a:endParaRPr lang="fr-FR" sz="2400" dirty="0"/>
          </a:p>
          <a:p>
            <a:pPr lvl="2" algn="just">
              <a:lnSpc>
                <a:spcPct val="150000"/>
              </a:lnSpc>
            </a:pPr>
            <a:endParaRPr lang="fr-FR" sz="2400" dirty="0"/>
          </a:p>
          <a:p>
            <a:pPr lvl="2" algn="just">
              <a:lnSpc>
                <a:spcPct val="150000"/>
              </a:lnSpc>
            </a:pPr>
            <a:endParaRPr lang="fr-FR" sz="2400" dirty="0"/>
          </a:p>
          <a:p>
            <a:pPr marL="800100" lvl="1" indent="-342900" algn="just">
              <a:lnSpc>
                <a:spcPct val="150000"/>
              </a:lnSpc>
              <a:buFont typeface="Wingdings" panose="05000000000000000000" pitchFamily="2" charset="2"/>
              <a:buChar char="§"/>
            </a:pPr>
            <a:endParaRPr lang="fr-FR" sz="2400" dirty="0"/>
          </a:p>
        </p:txBody>
      </p:sp>
    </p:spTree>
    <p:extLst>
      <p:ext uri="{BB962C8B-B14F-4D97-AF65-F5344CB8AC3E}">
        <p14:creationId xmlns:p14="http://schemas.microsoft.com/office/powerpoint/2010/main" val="3184396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D90FB1-C41D-4B24-8986-D5A7C417C575}"/>
              </a:ext>
            </a:extLst>
          </p:cNvPr>
          <p:cNvSpPr/>
          <p:nvPr/>
        </p:nvSpPr>
        <p:spPr>
          <a:xfrm>
            <a:off x="0" y="1310326"/>
            <a:ext cx="12192000" cy="2969443"/>
          </a:xfrm>
          <a:prstGeom prst="rect">
            <a:avLst/>
          </a:prstGeom>
          <a:solidFill>
            <a:srgbClr val="FFC0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III. Typologies interventionnelles</a:t>
            </a:r>
            <a:endParaRPr lang="fr-FR" b="1" dirty="0"/>
          </a:p>
        </p:txBody>
      </p:sp>
    </p:spTree>
    <p:extLst>
      <p:ext uri="{BB962C8B-B14F-4D97-AF65-F5344CB8AC3E}">
        <p14:creationId xmlns:p14="http://schemas.microsoft.com/office/powerpoint/2010/main" val="4086718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D90FB1-C41D-4B24-8986-D5A7C417C575}"/>
              </a:ext>
            </a:extLst>
          </p:cNvPr>
          <p:cNvSpPr/>
          <p:nvPr/>
        </p:nvSpPr>
        <p:spPr>
          <a:xfrm>
            <a:off x="0" y="1310326"/>
            <a:ext cx="12192000" cy="2969443"/>
          </a:xfrm>
          <a:prstGeom prst="rect">
            <a:avLst/>
          </a:prstGeom>
          <a:solidFill>
            <a:schemeClr val="accent4">
              <a:lumMod val="60000"/>
              <a:lumOff val="4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3.1 Le Défusing et le Débriefing</a:t>
            </a:r>
            <a:endParaRPr lang="fr-FR" b="1" dirty="0"/>
          </a:p>
        </p:txBody>
      </p:sp>
    </p:spTree>
    <p:extLst>
      <p:ext uri="{BB962C8B-B14F-4D97-AF65-F5344CB8AC3E}">
        <p14:creationId xmlns:p14="http://schemas.microsoft.com/office/powerpoint/2010/main" val="263482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434566"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CAAA680A-C6B1-47FE-BBE6-353CAD5696B7}"/>
              </a:ext>
            </a:extLst>
          </p:cNvPr>
          <p:cNvSpPr>
            <a:spLocks noGrp="1"/>
          </p:cNvSpPr>
          <p:nvPr>
            <p:ph type="title"/>
          </p:nvPr>
        </p:nvSpPr>
        <p:spPr>
          <a:xfrm>
            <a:off x="798921" y="-19405"/>
            <a:ext cx="10515600" cy="1008982"/>
          </a:xfrm>
        </p:spPr>
        <p:txBody>
          <a:bodyPr>
            <a:normAutofit/>
          </a:bodyPr>
          <a:lstStyle/>
          <a:p>
            <a:pPr algn="ctr"/>
            <a:r>
              <a:rPr lang="fr-FR" b="1" dirty="0">
                <a:effectLst/>
                <a:latin typeface="Calibri" panose="020F0502020204030204" pitchFamily="34" charset="0"/>
                <a:ea typeface="Calibri" panose="020F0502020204030204" pitchFamily="34" charset="0"/>
                <a:cs typeface="Times New Roman" panose="02020603050405020304" pitchFamily="18" charset="0"/>
              </a:rPr>
              <a:t>Objectifs</a:t>
            </a:r>
            <a:endParaRPr lang="fr-FR" b="1" dirty="0"/>
          </a:p>
        </p:txBody>
      </p:sp>
      <p:sp>
        <p:nvSpPr>
          <p:cNvPr id="12" name="ZoneTexte 11">
            <a:extLst>
              <a:ext uri="{FF2B5EF4-FFF2-40B4-BE49-F238E27FC236}">
                <a16:creationId xmlns:a16="http://schemas.microsoft.com/office/drawing/2014/main" id="{80CB7329-DFD7-473B-8A96-5DD85BC3E57A}"/>
              </a:ext>
            </a:extLst>
          </p:cNvPr>
          <p:cNvSpPr txBox="1"/>
          <p:nvPr/>
        </p:nvSpPr>
        <p:spPr>
          <a:xfrm>
            <a:off x="710677" y="1791853"/>
            <a:ext cx="10770645" cy="3274294"/>
          </a:xfrm>
          <a:prstGeom prst="rect">
            <a:avLst/>
          </a:prstGeom>
          <a:noFill/>
        </p:spPr>
        <p:txBody>
          <a:bodyPr wrap="square">
            <a:spAutoFit/>
          </a:bodyPr>
          <a:lstStyle/>
          <a:p>
            <a:pPr marL="342900" lvl="0" indent="-342900" algn="just">
              <a:lnSpc>
                <a:spcPct val="150000"/>
              </a:lnSpc>
              <a:buFont typeface="Wingdings" panose="05000000000000000000" pitchFamily="2" charset="2"/>
              <a:buChar char=""/>
            </a:pPr>
            <a:r>
              <a:rPr lang="fr-FR" sz="2000" b="1" dirty="0">
                <a:effectLst/>
                <a:latin typeface="Arial" panose="020B0604020202020204" pitchFamily="34" charset="0"/>
                <a:ea typeface="Calibri" panose="020F0502020204030204" pitchFamily="34" charset="0"/>
                <a:cs typeface="Times New Roman" panose="02020603050405020304" pitchFamily="18" charset="0"/>
              </a:rPr>
              <a:t>Identifier et connaître les concepts de détresse psychologique et d'insécurité.</a:t>
            </a:r>
          </a:p>
          <a:p>
            <a:pPr marL="342900" lvl="0" indent="-342900" algn="just">
              <a:lnSpc>
                <a:spcPct val="150000"/>
              </a:lnSpc>
              <a:buFont typeface="Wingdings" panose="05000000000000000000" pitchFamily="2" charset="2"/>
              <a:buChar char=""/>
            </a:pPr>
            <a:r>
              <a:rPr lang="fr-FR" sz="2000" b="1" dirty="0">
                <a:effectLst/>
                <a:latin typeface="Arial" panose="020B0604020202020204" pitchFamily="34" charset="0"/>
                <a:ea typeface="Calibri" panose="020F0502020204030204" pitchFamily="34" charset="0"/>
                <a:cs typeface="Times New Roman" panose="02020603050405020304" pitchFamily="18" charset="0"/>
              </a:rPr>
              <a:t>Savoir mobiliser les conduites à tenir pour stabiliser la victime</a:t>
            </a:r>
          </a:p>
          <a:p>
            <a:pPr marL="342900" lvl="0" indent="-342900" algn="just">
              <a:lnSpc>
                <a:spcPct val="150000"/>
              </a:lnSpc>
              <a:buFont typeface="Wingdings" panose="05000000000000000000" pitchFamily="2" charset="2"/>
              <a:buChar char=""/>
            </a:pPr>
            <a:r>
              <a:rPr lang="fr-FR" sz="2000" b="1" dirty="0">
                <a:effectLst/>
                <a:latin typeface="Arial" panose="020B0604020202020204" pitchFamily="34" charset="0"/>
                <a:ea typeface="Calibri" panose="020F0502020204030204" pitchFamily="34" charset="0"/>
                <a:cs typeface="Times New Roman" panose="02020603050405020304" pitchFamily="18" charset="0"/>
              </a:rPr>
              <a:t>Connaître les dispositifs de stabilisation et de prise en charge médicamenteuse et psychologique de ces symptômes (Propranolol, </a:t>
            </a:r>
            <a:r>
              <a:rPr lang="fr-FR" sz="2000" b="1" dirty="0" err="1">
                <a:effectLst/>
                <a:latin typeface="Arial" panose="020B0604020202020204" pitchFamily="34" charset="0"/>
                <a:ea typeface="Calibri" panose="020F0502020204030204" pitchFamily="34" charset="0"/>
                <a:cs typeface="Times New Roman" panose="02020603050405020304" pitchFamily="18" charset="0"/>
              </a:rPr>
              <a:t>Kutz</a:t>
            </a:r>
            <a:r>
              <a:rPr lang="fr-FR" sz="2000" b="1" dirty="0">
                <a:effectLst/>
                <a:latin typeface="Arial" panose="020B0604020202020204" pitchFamily="34" charset="0"/>
                <a:ea typeface="Calibri" panose="020F0502020204030204" pitchFamily="34" charset="0"/>
                <a:cs typeface="Times New Roman" panose="02020603050405020304" pitchFamily="18" charset="0"/>
              </a:rPr>
              <a:t>, Procédure de Stabilisation Immédiate -- PSI).</a:t>
            </a:r>
          </a:p>
          <a:p>
            <a:pPr marL="342900" lvl="0" indent="-342900" algn="just">
              <a:lnSpc>
                <a:spcPct val="150000"/>
              </a:lnSpc>
              <a:buFont typeface="Wingdings" panose="05000000000000000000" pitchFamily="2" charset="2"/>
              <a:buChar char=""/>
            </a:pPr>
            <a:r>
              <a:rPr lang="fr-FR" sz="2000" b="1" dirty="0">
                <a:effectLst/>
                <a:latin typeface="Arial" panose="020B0604020202020204" pitchFamily="34" charset="0"/>
                <a:ea typeface="Calibri" panose="020F0502020204030204" pitchFamily="34" charset="0"/>
                <a:cs typeface="Times New Roman" panose="02020603050405020304" pitchFamily="18" charset="0"/>
              </a:rPr>
              <a:t>Moyens pédagogiques : travail en groupe de trois, jeux de rôle, mise à disposition de protocoles.</a:t>
            </a:r>
            <a:endParaRPr lang="fr-FR" sz="2000" dirty="0"/>
          </a:p>
        </p:txBody>
      </p:sp>
    </p:spTree>
    <p:extLst>
      <p:ext uri="{BB962C8B-B14F-4D97-AF65-F5344CB8AC3E}">
        <p14:creationId xmlns:p14="http://schemas.microsoft.com/office/powerpoint/2010/main" val="4714717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1" name="Rectangle 3">
            <a:extLst>
              <a:ext uri="{FF2B5EF4-FFF2-40B4-BE49-F238E27FC236}">
                <a16:creationId xmlns:a16="http://schemas.microsoft.com/office/drawing/2014/main" id="{D660C4EF-E6F1-9112-0EE5-F045505C3407}"/>
              </a:ext>
            </a:extLst>
          </p:cNvPr>
          <p:cNvSpPr>
            <a:spLocks noGrp="1" noRot="1" noChangeArrowheads="1"/>
          </p:cNvSpPr>
          <p:nvPr>
            <p:ph type="body" idx="1"/>
          </p:nvPr>
        </p:nvSpPr>
        <p:spPr>
          <a:xfrm>
            <a:off x="371192" y="1827357"/>
            <a:ext cx="10982608" cy="4543136"/>
          </a:xfrm>
        </p:spPr>
        <p:txBody>
          <a:bodyPr/>
          <a:lstStyle/>
          <a:p>
            <a:pPr algn="just" eaLnBrk="1" hangingPunct="1">
              <a:lnSpc>
                <a:spcPct val="80000"/>
              </a:lnSpc>
              <a:defRPr/>
            </a:pPr>
            <a:r>
              <a:rPr lang="fr-FR" altLang="fr-FR" sz="2000" dirty="0">
                <a:ea typeface="ＭＳ Ｐゴシック" panose="020B0600070205080204" pitchFamily="34" charset="-128"/>
              </a:rPr>
              <a:t>Le débriefing utilise le récit factuel puis émotionnel de l</a:t>
            </a:r>
            <a:r>
              <a:rPr lang="ja-JP" altLang="fr-FR" sz="2000">
                <a:ea typeface="ＭＳ Ｐゴシック" panose="020B0600070205080204" pitchFamily="34" charset="-128"/>
              </a:rPr>
              <a:t>’</a:t>
            </a:r>
            <a:r>
              <a:rPr lang="fr-FR" altLang="ja-JP" sz="2000" dirty="0">
                <a:ea typeface="ＭＳ Ｐゴシック" panose="020B0600070205080204" pitchFamily="34" charset="-128"/>
              </a:rPr>
              <a:t>incident critique à des fins cathartiques et préventives. Cette pratique n</a:t>
            </a:r>
            <a:r>
              <a:rPr lang="ja-JP" altLang="fr-FR" sz="2000">
                <a:ea typeface="ＭＳ Ｐゴシック" panose="020B0600070205080204" pitchFamily="34" charset="-128"/>
              </a:rPr>
              <a:t>’</a:t>
            </a:r>
            <a:r>
              <a:rPr lang="fr-FR" altLang="ja-JP" sz="2000" dirty="0">
                <a:ea typeface="ＭＳ Ｐゴシック" panose="020B0600070205080204" pitchFamily="34" charset="-128"/>
              </a:rPr>
              <a:t>est pas récente. Ainsi, une nouvelle approche de la prise en charge des </a:t>
            </a:r>
            <a:r>
              <a:rPr lang="fr-FR" altLang="ja-JP" sz="2000" b="1" dirty="0">
                <a:ea typeface="ＭＳ Ｐゴシック" panose="020B0600070205080204" pitchFamily="34" charset="-128"/>
              </a:rPr>
              <a:t>soldats traumatisés</a:t>
            </a:r>
            <a:r>
              <a:rPr lang="fr-FR" altLang="ja-JP" sz="2000" dirty="0">
                <a:ea typeface="ＭＳ Ｐゴシック" panose="020B0600070205080204" pitchFamily="34" charset="-128"/>
              </a:rPr>
              <a:t> a vu le jour durant la Première Guerre Mondiale. Trois principes clés sous-tendent ce modèle :</a:t>
            </a:r>
            <a:endParaRPr lang="fr-FR" altLang="ja-JP" sz="2000" b="1" dirty="0">
              <a:ea typeface="ＭＳ Ｐゴシック" panose="020B0600070205080204" pitchFamily="34" charset="-128"/>
            </a:endParaRPr>
          </a:p>
          <a:p>
            <a:pPr algn="just" eaLnBrk="1" hangingPunct="1">
              <a:lnSpc>
                <a:spcPct val="80000"/>
              </a:lnSpc>
              <a:defRPr/>
            </a:pPr>
            <a:r>
              <a:rPr lang="fr-FR" altLang="fr-FR" sz="2000" b="1" dirty="0" err="1">
                <a:solidFill>
                  <a:srgbClr val="FF3300"/>
                </a:solidFill>
                <a:effectLst>
                  <a:outerShdw blurRad="38100" dist="38100" dir="2700000" algn="tl">
                    <a:srgbClr val="000000"/>
                  </a:outerShdw>
                </a:effectLst>
                <a:ea typeface="ＭＳ Ｐゴシック" panose="020B0600070205080204" pitchFamily="34" charset="-128"/>
              </a:rPr>
              <a:t>Proximity</a:t>
            </a:r>
            <a:r>
              <a:rPr lang="fr-FR" altLang="fr-FR" sz="2000" dirty="0">
                <a:ea typeface="ＭＳ Ｐゴシック" panose="020B0600070205080204" pitchFamily="34" charset="-128"/>
              </a:rPr>
              <a:t> : le centre d</a:t>
            </a:r>
            <a:r>
              <a:rPr lang="ja-JP" altLang="fr-FR" sz="2000">
                <a:ea typeface="ＭＳ Ｐゴシック" panose="020B0600070205080204" pitchFamily="34" charset="-128"/>
              </a:rPr>
              <a:t>’</a:t>
            </a:r>
            <a:r>
              <a:rPr lang="fr-FR" altLang="ja-JP" sz="2000" dirty="0">
                <a:ea typeface="ＭＳ Ｐゴシック" panose="020B0600070205080204" pitchFamily="34" charset="-128"/>
              </a:rPr>
              <a:t>accueil des soldats se trouve à proximité des lieux du combat ou de la catastrophe,</a:t>
            </a:r>
            <a:endParaRPr lang="fr-FR" altLang="ja-JP" sz="2000" b="1" dirty="0">
              <a:ea typeface="ＭＳ Ｐゴシック" panose="020B0600070205080204" pitchFamily="34" charset="-128"/>
            </a:endParaRPr>
          </a:p>
          <a:p>
            <a:pPr algn="just" eaLnBrk="1" hangingPunct="1">
              <a:lnSpc>
                <a:spcPct val="80000"/>
              </a:lnSpc>
              <a:defRPr/>
            </a:pPr>
            <a:r>
              <a:rPr lang="fr-FR" altLang="fr-FR" sz="2000" b="1" dirty="0" err="1">
                <a:solidFill>
                  <a:srgbClr val="FF3300"/>
                </a:solidFill>
                <a:effectLst>
                  <a:outerShdw blurRad="38100" dist="38100" dir="2700000" algn="tl">
                    <a:srgbClr val="000000"/>
                  </a:outerShdw>
                </a:effectLst>
                <a:ea typeface="ＭＳ Ｐゴシック" panose="020B0600070205080204" pitchFamily="34" charset="-128"/>
              </a:rPr>
              <a:t>Immediacy</a:t>
            </a:r>
            <a:r>
              <a:rPr lang="fr-FR" altLang="fr-FR" sz="2000" dirty="0">
                <a:ea typeface="ＭＳ Ｐゴシック" panose="020B0600070205080204" pitchFamily="34" charset="-128"/>
              </a:rPr>
              <a:t> : la prise en charge est immédiate, au plus près de l</a:t>
            </a:r>
            <a:r>
              <a:rPr lang="ja-JP" altLang="fr-FR" sz="2000">
                <a:ea typeface="ＭＳ Ｐゴシック" panose="020B0600070205080204" pitchFamily="34" charset="-128"/>
              </a:rPr>
              <a:t>’</a:t>
            </a:r>
            <a:r>
              <a:rPr lang="fr-FR" altLang="ja-JP" sz="2000" dirty="0">
                <a:ea typeface="ＭＳ Ｐゴシック" panose="020B0600070205080204" pitchFamily="34" charset="-128"/>
              </a:rPr>
              <a:t>événement,</a:t>
            </a:r>
            <a:endParaRPr lang="fr-FR" altLang="ja-JP" sz="2000" b="1" dirty="0">
              <a:ea typeface="ＭＳ Ｐゴシック" panose="020B0600070205080204" pitchFamily="34" charset="-128"/>
            </a:endParaRPr>
          </a:p>
          <a:p>
            <a:pPr algn="just" eaLnBrk="1" hangingPunct="1">
              <a:lnSpc>
                <a:spcPct val="80000"/>
              </a:lnSpc>
              <a:defRPr/>
            </a:pPr>
            <a:r>
              <a:rPr lang="fr-FR" altLang="fr-FR" sz="2000" b="1" dirty="0" err="1">
                <a:solidFill>
                  <a:srgbClr val="FF3300"/>
                </a:solidFill>
                <a:effectLst>
                  <a:outerShdw blurRad="38100" dist="38100" dir="2700000" algn="tl">
                    <a:srgbClr val="000000"/>
                  </a:outerShdw>
                </a:effectLst>
                <a:ea typeface="ＭＳ Ｐゴシック" panose="020B0600070205080204" pitchFamily="34" charset="-128"/>
              </a:rPr>
              <a:t>Expectancy</a:t>
            </a:r>
            <a:r>
              <a:rPr lang="fr-FR" altLang="fr-FR" sz="2000" dirty="0">
                <a:ea typeface="ＭＳ Ｐゴシック" panose="020B0600070205080204" pitchFamily="34" charset="-128"/>
              </a:rPr>
              <a:t> : le but assigné est clair, il est attendu des soldats </a:t>
            </a:r>
            <a:r>
              <a:rPr lang="fr-FR" altLang="fr-FR" sz="2000" dirty="0" err="1">
                <a:ea typeface="ＭＳ Ｐゴシック" panose="020B0600070205080204" pitchFamily="34" charset="-128"/>
              </a:rPr>
              <a:t>qu</a:t>
            </a:r>
            <a:r>
              <a:rPr lang="ja-JP" altLang="fr-FR" sz="2000">
                <a:ea typeface="ＭＳ Ｐゴシック" panose="020B0600070205080204" pitchFamily="34" charset="-128"/>
              </a:rPr>
              <a:t>’</a:t>
            </a:r>
            <a:r>
              <a:rPr lang="fr-FR" altLang="ja-JP" sz="2000" dirty="0">
                <a:ea typeface="ＭＳ Ｐゴシック" panose="020B0600070205080204" pitchFamily="34" charset="-128"/>
              </a:rPr>
              <a:t>ils puissent retourner au front le plus rapidement possible. Le séjour dans le centre d</a:t>
            </a:r>
            <a:r>
              <a:rPr lang="ja-JP" altLang="fr-FR" sz="2000">
                <a:ea typeface="ＭＳ Ｐゴシック" panose="020B0600070205080204" pitchFamily="34" charset="-128"/>
              </a:rPr>
              <a:t>’</a:t>
            </a:r>
            <a:r>
              <a:rPr lang="fr-FR" altLang="ja-JP" sz="2000" dirty="0">
                <a:ea typeface="ＭＳ Ｐゴシック" panose="020B0600070205080204" pitchFamily="34" charset="-128"/>
              </a:rPr>
              <a:t>accueil ne doit pas excéder soixante douze heures, à l</a:t>
            </a:r>
            <a:r>
              <a:rPr lang="ja-JP" altLang="fr-FR" sz="2000">
                <a:ea typeface="ＭＳ Ｐゴシック" panose="020B0600070205080204" pitchFamily="34" charset="-128"/>
              </a:rPr>
              <a:t>’</a:t>
            </a:r>
            <a:r>
              <a:rPr lang="fr-FR" altLang="ja-JP" sz="2000" dirty="0">
                <a:ea typeface="ＭＳ Ｐゴシック" panose="020B0600070205080204" pitchFamily="34" charset="-128"/>
              </a:rPr>
              <a:t>issue desquelles le sujet est remis en poste ou évacué vers un hôpital.</a:t>
            </a:r>
          </a:p>
          <a:p>
            <a:pPr algn="just" eaLnBrk="1" hangingPunct="1">
              <a:lnSpc>
                <a:spcPct val="80000"/>
              </a:lnSpc>
              <a:defRPr/>
            </a:pPr>
            <a:r>
              <a:rPr lang="fr-FR" altLang="fr-FR" sz="2000" dirty="0">
                <a:ea typeface="ＭＳ Ｐゴシック" panose="020B0600070205080204" pitchFamily="34" charset="-128"/>
              </a:rPr>
              <a:t>Ce modèle, communément nommé </a:t>
            </a:r>
            <a:r>
              <a:rPr lang="fr-FR" altLang="fr-FR" sz="2000" b="1" dirty="0">
                <a:ea typeface="ＭＳ Ｐゴシック" panose="020B0600070205080204" pitchFamily="34" charset="-128"/>
              </a:rPr>
              <a:t>« PIE</a:t>
            </a:r>
            <a:r>
              <a:rPr lang="fr-FR" altLang="fr-FR" sz="2000" dirty="0">
                <a:ea typeface="ＭＳ Ｐゴシック" panose="020B0600070205080204" pitchFamily="34" charset="-128"/>
              </a:rPr>
              <a:t> </a:t>
            </a:r>
            <a:r>
              <a:rPr lang="fr-FR" altLang="fr-FR" sz="2000" b="1" dirty="0">
                <a:ea typeface="ＭＳ Ｐゴシック" panose="020B0600070205080204" pitchFamily="34" charset="-128"/>
              </a:rPr>
              <a:t>»</a:t>
            </a:r>
            <a:r>
              <a:rPr lang="fr-FR" altLang="fr-FR" sz="2000" dirty="0">
                <a:ea typeface="ＭＳ Ｐゴシック" panose="020B0600070205080204" pitchFamily="34" charset="-128"/>
              </a:rPr>
              <a:t>, n</a:t>
            </a:r>
            <a:r>
              <a:rPr lang="ja-JP" altLang="fr-FR" sz="2000">
                <a:ea typeface="ＭＳ Ｐゴシック" panose="020B0600070205080204" pitchFamily="34" charset="-128"/>
              </a:rPr>
              <a:t>’</a:t>
            </a:r>
            <a:r>
              <a:rPr lang="fr-FR" altLang="ja-JP" sz="2000" dirty="0">
                <a:ea typeface="ＭＳ Ｐゴシック" panose="020B0600070205080204" pitchFamily="34" charset="-128"/>
              </a:rPr>
              <a:t>a été décrit </a:t>
            </a:r>
            <a:r>
              <a:rPr lang="fr-FR" altLang="ja-JP" sz="2000" dirty="0" err="1">
                <a:ea typeface="ＭＳ Ｐゴシック" panose="020B0600070205080204" pitchFamily="34" charset="-128"/>
              </a:rPr>
              <a:t>qu</a:t>
            </a:r>
            <a:r>
              <a:rPr lang="ja-JP" altLang="fr-FR" sz="2000">
                <a:ea typeface="ＭＳ Ｐゴシック" panose="020B0600070205080204" pitchFamily="34" charset="-128"/>
              </a:rPr>
              <a:t>’</a:t>
            </a:r>
            <a:r>
              <a:rPr lang="fr-FR" altLang="ja-JP" sz="2000" dirty="0">
                <a:ea typeface="ＭＳ Ｐゴシック" panose="020B0600070205080204" pitchFamily="34" charset="-128"/>
              </a:rPr>
              <a:t>en 1947 par </a:t>
            </a:r>
            <a:r>
              <a:rPr lang="fr-FR" altLang="ja-JP" sz="2000" i="1" dirty="0">
                <a:ea typeface="ＭＳ Ｐゴシック" panose="020B0600070205080204" pitchFamily="34" charset="-128"/>
              </a:rPr>
              <a:t>Kardiner et Spiegel </a:t>
            </a:r>
            <a:r>
              <a:rPr lang="fr-FR" altLang="ja-JP" sz="2000" dirty="0">
                <a:ea typeface="ＭＳ Ｐゴシック" panose="020B0600070205080204" pitchFamily="34" charset="-128"/>
              </a:rPr>
              <a:t>(30) </a:t>
            </a:r>
            <a:r>
              <a:rPr lang="fr-FR" altLang="ja-JP" sz="2000" i="1" dirty="0">
                <a:ea typeface="ＭＳ Ｐゴシック" panose="020B0600070205080204" pitchFamily="34" charset="-128"/>
              </a:rPr>
              <a:t>. </a:t>
            </a:r>
            <a:endParaRPr lang="fr-FR" altLang="ja-JP" sz="2000" dirty="0">
              <a:ea typeface="ＭＳ Ｐゴシック" panose="020B0600070205080204" pitchFamily="34" charset="-128"/>
            </a:endParaRPr>
          </a:p>
          <a:p>
            <a:pPr algn="just" eaLnBrk="1" hangingPunct="1">
              <a:lnSpc>
                <a:spcPct val="80000"/>
              </a:lnSpc>
              <a:defRPr/>
            </a:pPr>
            <a:r>
              <a:rPr lang="fr-FR" altLang="fr-FR" sz="2000" dirty="0">
                <a:ea typeface="ＭＳ Ｐゴシック" panose="020B0600070205080204" pitchFamily="34" charset="-128"/>
              </a:rPr>
              <a:t>En 1917, le psychiatre militaire </a:t>
            </a:r>
            <a:r>
              <a:rPr lang="fr-FR" altLang="fr-FR" sz="2000" i="1" dirty="0">
                <a:ea typeface="ＭＳ Ｐゴシック" panose="020B0600070205080204" pitchFamily="34" charset="-128"/>
              </a:rPr>
              <a:t>T.W.</a:t>
            </a:r>
            <a:r>
              <a:rPr lang="fr-FR" altLang="fr-FR" sz="2000" dirty="0">
                <a:ea typeface="ＭＳ Ｐゴシック" panose="020B0600070205080204" pitchFamily="34" charset="-128"/>
              </a:rPr>
              <a:t> </a:t>
            </a:r>
            <a:r>
              <a:rPr lang="fr-FR" altLang="fr-FR" sz="2000" i="1" dirty="0">
                <a:ea typeface="ＭＳ Ｐゴシック" panose="020B0600070205080204" pitchFamily="34" charset="-128"/>
              </a:rPr>
              <a:t>Salmon </a:t>
            </a:r>
            <a:r>
              <a:rPr lang="fr-FR" altLang="fr-FR" sz="2000" dirty="0">
                <a:ea typeface="ＭＳ Ｐゴシック" panose="020B0600070205080204" pitchFamily="34" charset="-128"/>
              </a:rPr>
              <a:t>a lui aussi exprimé les vertus d</a:t>
            </a:r>
            <a:r>
              <a:rPr lang="ja-JP" altLang="fr-FR" sz="2000">
                <a:ea typeface="ＭＳ Ｐゴシック" panose="020B0600070205080204" pitchFamily="34" charset="-128"/>
              </a:rPr>
              <a:t>’</a:t>
            </a:r>
            <a:r>
              <a:rPr lang="fr-FR" altLang="ja-JP" sz="2000" dirty="0">
                <a:ea typeface="ＭＳ Ｐゴシック" panose="020B0600070205080204" pitchFamily="34" charset="-128"/>
              </a:rPr>
              <a:t>une prise en charge précoce à proximité des lieux du traumatisme. </a:t>
            </a:r>
            <a:endParaRPr lang="fr-FR" altLang="fr-FR" sz="2000" dirty="0">
              <a:ea typeface="ＭＳ Ｐゴシック" panose="020B0600070205080204" pitchFamily="34" charset="-128"/>
            </a:endParaRPr>
          </a:p>
        </p:txBody>
      </p:sp>
      <p:sp>
        <p:nvSpPr>
          <p:cNvPr id="2" name="Rectangle 1">
            <a:extLst>
              <a:ext uri="{FF2B5EF4-FFF2-40B4-BE49-F238E27FC236}">
                <a16:creationId xmlns:a16="http://schemas.microsoft.com/office/drawing/2014/main" id="{9F57CCD8-0138-983E-1FC3-3851035FE04E}"/>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Un phénomène récent?</a:t>
            </a:r>
            <a:endParaRPr lang="fr-FR" sz="1200"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5" name="Rectangle 3">
            <a:extLst>
              <a:ext uri="{FF2B5EF4-FFF2-40B4-BE49-F238E27FC236}">
                <a16:creationId xmlns:a16="http://schemas.microsoft.com/office/drawing/2014/main" id="{9012E3DB-8BF9-8748-85A4-EE12143EB577}"/>
              </a:ext>
            </a:extLst>
          </p:cNvPr>
          <p:cNvSpPr>
            <a:spLocks noGrp="1" noRot="1" noChangeArrowheads="1"/>
          </p:cNvSpPr>
          <p:nvPr>
            <p:ph type="body" idx="1"/>
          </p:nvPr>
        </p:nvSpPr>
        <p:spPr>
          <a:xfrm>
            <a:off x="316871" y="1399036"/>
            <a:ext cx="11307778" cy="4059928"/>
          </a:xfrm>
        </p:spPr>
        <p:txBody>
          <a:bodyPr/>
          <a:lstStyle/>
          <a:p>
            <a:pPr eaLnBrk="1" hangingPunct="1">
              <a:lnSpc>
                <a:spcPct val="80000"/>
              </a:lnSpc>
              <a:defRPr/>
            </a:pPr>
            <a:endParaRPr lang="fr-FR" altLang="fr-FR" b="1" i="1" dirty="0">
              <a:latin typeface="+mj-lt"/>
              <a:ea typeface="ＭＳ Ｐゴシック" panose="020B0600070205080204" pitchFamily="34" charset="-128"/>
            </a:endParaRPr>
          </a:p>
          <a:p>
            <a:pPr algn="just" eaLnBrk="1" hangingPunct="1">
              <a:lnSpc>
                <a:spcPct val="80000"/>
              </a:lnSpc>
              <a:defRPr/>
            </a:pPr>
            <a:r>
              <a:rPr lang="fr-FR" altLang="fr-FR" b="1" i="1" dirty="0">
                <a:latin typeface="+mj-lt"/>
                <a:ea typeface="ＭＳ Ｐゴシック" panose="020B0600070205080204" pitchFamily="34" charset="-128"/>
              </a:rPr>
              <a:t>Marshall</a:t>
            </a:r>
            <a:r>
              <a:rPr lang="fr-FR" altLang="fr-FR" b="1" dirty="0">
                <a:latin typeface="+mj-lt"/>
                <a:ea typeface="ＭＳ Ｐゴシック" panose="020B0600070205080204" pitchFamily="34" charset="-128"/>
              </a:rPr>
              <a:t> réunissait ses hommes pour partager leur expérience commune et néanmoins unique de l</a:t>
            </a:r>
            <a:r>
              <a:rPr lang="ja-JP" altLang="fr-FR" b="1">
                <a:latin typeface="+mj-lt"/>
                <a:ea typeface="ＭＳ Ｐゴシック" panose="020B0600070205080204" pitchFamily="34" charset="-128"/>
              </a:rPr>
              <a:t>’</a:t>
            </a:r>
            <a:r>
              <a:rPr lang="fr-FR" altLang="ja-JP" b="1" dirty="0">
                <a:latin typeface="+mj-lt"/>
                <a:ea typeface="ＭＳ Ｐゴシック" panose="020B0600070205080204" pitchFamily="34" charset="-128"/>
              </a:rPr>
              <a:t>évènement. Afin d</a:t>
            </a:r>
            <a:r>
              <a:rPr lang="ja-JP" altLang="fr-FR" b="1">
                <a:latin typeface="+mj-lt"/>
                <a:ea typeface="ＭＳ Ｐゴシック" panose="020B0600070205080204" pitchFamily="34" charset="-128"/>
              </a:rPr>
              <a:t>’</a:t>
            </a:r>
            <a:r>
              <a:rPr lang="fr-FR" altLang="ja-JP" b="1" dirty="0">
                <a:latin typeface="+mj-lt"/>
                <a:ea typeface="ＭＳ Ｐゴシック" panose="020B0600070205080204" pitchFamily="34" charset="-128"/>
              </a:rPr>
              <a:t>assurer l</a:t>
            </a:r>
            <a:r>
              <a:rPr lang="ja-JP" altLang="fr-FR" b="1">
                <a:latin typeface="+mj-lt"/>
                <a:ea typeface="ＭＳ Ｐゴシック" panose="020B0600070205080204" pitchFamily="34" charset="-128"/>
              </a:rPr>
              <a:t>’</a:t>
            </a:r>
            <a:r>
              <a:rPr lang="fr-FR" altLang="ja-JP" b="1" dirty="0">
                <a:latin typeface="+mj-lt"/>
                <a:ea typeface="ＭＳ Ｐゴシック" panose="020B0600070205080204" pitchFamily="34" charset="-128"/>
              </a:rPr>
              <a:t>efficacité de chaque séance, l</a:t>
            </a:r>
            <a:r>
              <a:rPr lang="ja-JP" altLang="fr-FR" b="1">
                <a:latin typeface="+mj-lt"/>
                <a:ea typeface="ＭＳ Ｐゴシック" panose="020B0600070205080204" pitchFamily="34" charset="-128"/>
              </a:rPr>
              <a:t>’</a:t>
            </a:r>
            <a:r>
              <a:rPr lang="fr-FR" altLang="ja-JP" b="1" dirty="0">
                <a:latin typeface="+mj-lt"/>
                <a:ea typeface="ＭＳ Ｐゴシック" panose="020B0600070205080204" pitchFamily="34" charset="-128"/>
              </a:rPr>
              <a:t>auteur a érigé quelques principes immuables :</a:t>
            </a:r>
          </a:p>
          <a:p>
            <a:pPr algn="just" eaLnBrk="1" hangingPunct="1">
              <a:lnSpc>
                <a:spcPct val="80000"/>
              </a:lnSpc>
              <a:defRPr/>
            </a:pPr>
            <a:r>
              <a:rPr lang="fr-FR" altLang="fr-FR" b="1" dirty="0">
                <a:solidFill>
                  <a:srgbClr val="FF0000"/>
                </a:solidFill>
                <a:effectLst>
                  <a:outerShdw blurRad="38100" dist="38100" dir="2700000" algn="tl">
                    <a:srgbClr val="000000"/>
                  </a:outerShdw>
                </a:effectLst>
                <a:latin typeface="+mj-lt"/>
                <a:ea typeface="ＭＳ Ｐゴシック" panose="020B0600070205080204" pitchFamily="34" charset="-128"/>
              </a:rPr>
              <a:t>Le débriefer, un professionnel de la santé mentale, doit collecter un maximum d</a:t>
            </a:r>
            <a:r>
              <a:rPr lang="ja-JP" altLang="fr-FR" b="1">
                <a:solidFill>
                  <a:srgbClr val="FF0000"/>
                </a:solidFill>
                <a:effectLst>
                  <a:outerShdw blurRad="38100" dist="38100" dir="2700000" algn="tl">
                    <a:srgbClr val="000000"/>
                  </a:outerShdw>
                </a:effectLst>
                <a:latin typeface="+mj-lt"/>
                <a:ea typeface="ＭＳ Ｐゴシック" panose="020B0600070205080204" pitchFamily="34" charset="-128"/>
              </a:rPr>
              <a:t>’</a:t>
            </a:r>
            <a:r>
              <a:rPr lang="fr-FR" altLang="ja-JP" b="1" dirty="0">
                <a:solidFill>
                  <a:srgbClr val="FF0000"/>
                </a:solidFill>
                <a:effectLst>
                  <a:outerShdw blurRad="38100" dist="38100" dir="2700000" algn="tl">
                    <a:srgbClr val="000000"/>
                  </a:outerShdw>
                </a:effectLst>
                <a:latin typeface="+mj-lt"/>
                <a:ea typeface="ＭＳ Ｐゴシック" panose="020B0600070205080204" pitchFamily="34" charset="-128"/>
              </a:rPr>
              <a:t>informations sur l</a:t>
            </a:r>
            <a:r>
              <a:rPr lang="ja-JP" altLang="fr-FR" b="1">
                <a:solidFill>
                  <a:srgbClr val="FF0000"/>
                </a:solidFill>
                <a:effectLst>
                  <a:outerShdw blurRad="38100" dist="38100" dir="2700000" algn="tl">
                    <a:srgbClr val="000000"/>
                  </a:outerShdw>
                </a:effectLst>
                <a:latin typeface="+mj-lt"/>
                <a:ea typeface="ＭＳ Ｐゴシック" panose="020B0600070205080204" pitchFamily="34" charset="-128"/>
              </a:rPr>
              <a:t>’</a:t>
            </a:r>
            <a:r>
              <a:rPr lang="fr-FR" altLang="ja-JP" b="1" dirty="0">
                <a:solidFill>
                  <a:srgbClr val="FF0000"/>
                </a:solidFill>
                <a:effectLst>
                  <a:outerShdw blurRad="38100" dist="38100" dir="2700000" algn="tl">
                    <a:srgbClr val="000000"/>
                  </a:outerShdw>
                </a:effectLst>
                <a:latin typeface="+mj-lt"/>
                <a:ea typeface="ＭＳ Ｐゴシック" panose="020B0600070205080204" pitchFamily="34" charset="-128"/>
              </a:rPr>
              <a:t>unité, sur la bataille et sur son issue, avant la séance,</a:t>
            </a:r>
          </a:p>
          <a:p>
            <a:pPr algn="just" eaLnBrk="1" hangingPunct="1">
              <a:lnSpc>
                <a:spcPct val="80000"/>
              </a:lnSpc>
              <a:defRPr/>
            </a:pPr>
            <a:r>
              <a:rPr lang="fr-FR" altLang="fr-FR" b="1" dirty="0">
                <a:solidFill>
                  <a:srgbClr val="FF0000"/>
                </a:solidFill>
                <a:effectLst>
                  <a:outerShdw blurRad="38100" dist="38100" dir="2700000" algn="tl">
                    <a:srgbClr val="000000"/>
                  </a:outerShdw>
                </a:effectLst>
                <a:latin typeface="+mj-lt"/>
                <a:ea typeface="ＭＳ Ｐゴシック" panose="020B0600070205080204" pitchFamily="34" charset="-128"/>
              </a:rPr>
              <a:t>Tous les soldats ayant pris part au combat sont incités à participer à la séance,</a:t>
            </a:r>
          </a:p>
        </p:txBody>
      </p:sp>
      <p:sp>
        <p:nvSpPr>
          <p:cNvPr id="2" name="Rectangle 1">
            <a:extLst>
              <a:ext uri="{FF2B5EF4-FFF2-40B4-BE49-F238E27FC236}">
                <a16:creationId xmlns:a16="http://schemas.microsoft.com/office/drawing/2014/main" id="{A13B4C59-741E-DBF1-5F1D-7B1B3367A809}"/>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Une approche spécifique</a:t>
            </a:r>
            <a:endParaRPr lang="fr-FR" sz="1200" dirty="0">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691" name="Rectangle 3">
            <a:extLst>
              <a:ext uri="{FF2B5EF4-FFF2-40B4-BE49-F238E27FC236}">
                <a16:creationId xmlns:a16="http://schemas.microsoft.com/office/drawing/2014/main" id="{29E0C97B-4753-A33A-ABAE-FAF5285D3C57}"/>
              </a:ext>
            </a:extLst>
          </p:cNvPr>
          <p:cNvSpPr>
            <a:spLocks noGrp="1" noRot="1" noChangeArrowheads="1"/>
          </p:cNvSpPr>
          <p:nvPr>
            <p:ph type="body" idx="1"/>
          </p:nvPr>
        </p:nvSpPr>
        <p:spPr>
          <a:xfrm>
            <a:off x="253497" y="938968"/>
            <a:ext cx="11226297" cy="5588581"/>
          </a:xfrm>
        </p:spPr>
        <p:txBody>
          <a:bodyPr/>
          <a:lstStyle/>
          <a:p>
            <a:pPr eaLnBrk="1" hangingPunct="1">
              <a:lnSpc>
                <a:spcPct val="80000"/>
              </a:lnSpc>
              <a:buFont typeface="Arial" panose="020B0604020202020204" pitchFamily="34" charset="0"/>
              <a:buNone/>
              <a:defRPr/>
            </a:pPr>
            <a:endParaRPr lang="fr-FR" altLang="fr-FR" dirty="0">
              <a:latin typeface="+mj-lt"/>
              <a:ea typeface="ＭＳ Ｐゴシック" panose="020B0600070205080204" pitchFamily="34" charset="-128"/>
            </a:endParaRPr>
          </a:p>
          <a:p>
            <a:pPr algn="just" eaLnBrk="1" hangingPunct="1">
              <a:lnSpc>
                <a:spcPct val="80000"/>
              </a:lnSpc>
              <a:defRPr/>
            </a:pPr>
            <a:r>
              <a:rPr lang="fr-FR" altLang="fr-FR" dirty="0">
                <a:solidFill>
                  <a:srgbClr val="FF0000"/>
                </a:solidFill>
                <a:effectLst>
                  <a:outerShdw blurRad="38100" dist="38100" dir="2700000" algn="tl">
                    <a:srgbClr val="000000"/>
                  </a:outerShdw>
                </a:effectLst>
                <a:latin typeface="+mj-lt"/>
                <a:ea typeface="ＭＳ Ｐゴシック" panose="020B0600070205080204" pitchFamily="34" charset="-128"/>
              </a:rPr>
              <a:t>Le travail doit être réalisé en groupe afin de prévenir les reconstructions fantasmées et les fabulations. Le groupe vient corroborer ou contester les versions de chacun (</a:t>
            </a:r>
            <a:r>
              <a:rPr lang="fr-FR" altLang="fr-FR" i="1" dirty="0">
                <a:solidFill>
                  <a:srgbClr val="FF0000"/>
                </a:solidFill>
                <a:effectLst>
                  <a:outerShdw blurRad="38100" dist="38100" dir="2700000" algn="tl">
                    <a:srgbClr val="000000"/>
                  </a:outerShdw>
                </a:effectLst>
                <a:latin typeface="+mj-lt"/>
                <a:ea typeface="ＭＳ Ｐゴシック" panose="020B0600070205080204" pitchFamily="34" charset="-128"/>
              </a:rPr>
              <a:t>Williams</a:t>
            </a:r>
            <a:r>
              <a:rPr lang="fr-FR" altLang="fr-FR" dirty="0">
                <a:solidFill>
                  <a:srgbClr val="FF0000"/>
                </a:solidFill>
                <a:effectLst>
                  <a:outerShdw blurRad="38100" dist="38100" dir="2700000" algn="tl">
                    <a:srgbClr val="000000"/>
                  </a:outerShdw>
                </a:effectLst>
                <a:latin typeface="+mj-lt"/>
                <a:ea typeface="ＭＳ Ｐゴシック" panose="020B0600070205080204" pitchFamily="34" charset="-128"/>
              </a:rPr>
              <a:t>, 1990)</a:t>
            </a:r>
          </a:p>
          <a:p>
            <a:pPr algn="just" eaLnBrk="1" hangingPunct="1">
              <a:lnSpc>
                <a:spcPct val="80000"/>
              </a:lnSpc>
              <a:defRPr/>
            </a:pPr>
            <a:endParaRPr lang="fr-FR" altLang="fr-FR" dirty="0">
              <a:solidFill>
                <a:srgbClr val="FF0000"/>
              </a:solidFill>
              <a:effectLst>
                <a:outerShdw blurRad="38100" dist="38100" dir="2700000" algn="tl">
                  <a:srgbClr val="000000"/>
                </a:outerShdw>
              </a:effectLst>
              <a:latin typeface="+mj-lt"/>
              <a:ea typeface="ＭＳ Ｐゴシック" panose="020B0600070205080204" pitchFamily="34" charset="-128"/>
            </a:endParaRPr>
          </a:p>
          <a:p>
            <a:pPr algn="just">
              <a:lnSpc>
                <a:spcPct val="80000"/>
              </a:lnSpc>
              <a:defRPr/>
            </a:pPr>
            <a:r>
              <a:rPr lang="fr-FR" altLang="fr-FR" dirty="0">
                <a:solidFill>
                  <a:schemeClr val="tx1">
                    <a:lumMod val="95000"/>
                    <a:lumOff val="5000"/>
                  </a:schemeClr>
                </a:solidFill>
                <a:effectLst>
                  <a:outerShdw blurRad="38100" dist="38100" dir="2700000" algn="tl">
                    <a:srgbClr val="000000"/>
                  </a:outerShdw>
                </a:effectLst>
                <a:latin typeface="+mj-lt"/>
                <a:ea typeface="ＭＳ Ｐゴシック" panose="020B0600070205080204" pitchFamily="34" charset="-128"/>
              </a:rPr>
              <a:t>Le récit de chacun est pris en considération, sans critiques ni leçons. Aucun doute quant à la véracité de l</a:t>
            </a:r>
            <a:r>
              <a:rPr lang="ja-JP" altLang="fr-FR">
                <a:solidFill>
                  <a:schemeClr val="tx1">
                    <a:lumMod val="95000"/>
                    <a:lumOff val="5000"/>
                  </a:schemeClr>
                </a:solidFill>
                <a:effectLst>
                  <a:outerShdw blurRad="38100" dist="38100" dir="2700000" algn="tl">
                    <a:srgbClr val="000000"/>
                  </a:outerShdw>
                </a:effectLst>
                <a:latin typeface="+mj-lt"/>
                <a:ea typeface="ＭＳ Ｐゴシック" panose="020B0600070205080204" pitchFamily="34" charset="-128"/>
              </a:rPr>
              <a:t>’</a:t>
            </a:r>
            <a:r>
              <a:rPr lang="fr-FR" altLang="ja-JP" dirty="0">
                <a:solidFill>
                  <a:schemeClr val="tx1">
                    <a:lumMod val="95000"/>
                    <a:lumOff val="5000"/>
                  </a:schemeClr>
                </a:solidFill>
                <a:effectLst>
                  <a:outerShdw blurRad="38100" dist="38100" dir="2700000" algn="tl">
                    <a:srgbClr val="000000"/>
                  </a:outerShdw>
                </a:effectLst>
                <a:latin typeface="+mj-lt"/>
                <a:ea typeface="ＭＳ Ｐゴシック" panose="020B0600070205080204" pitchFamily="34" charset="-128"/>
              </a:rPr>
              <a:t>histoire reconstruite n</a:t>
            </a:r>
            <a:r>
              <a:rPr lang="ja-JP" altLang="fr-FR">
                <a:solidFill>
                  <a:schemeClr val="tx1">
                    <a:lumMod val="95000"/>
                    <a:lumOff val="5000"/>
                  </a:schemeClr>
                </a:solidFill>
                <a:effectLst>
                  <a:outerShdw blurRad="38100" dist="38100" dir="2700000" algn="tl">
                    <a:srgbClr val="000000"/>
                  </a:outerShdw>
                </a:effectLst>
                <a:latin typeface="+mj-lt"/>
                <a:ea typeface="ＭＳ Ｐゴシック" panose="020B0600070205080204" pitchFamily="34" charset="-128"/>
              </a:rPr>
              <a:t>’</a:t>
            </a:r>
            <a:r>
              <a:rPr lang="fr-FR" altLang="ja-JP" dirty="0">
                <a:solidFill>
                  <a:schemeClr val="tx1">
                    <a:lumMod val="95000"/>
                    <a:lumOff val="5000"/>
                  </a:schemeClr>
                </a:solidFill>
                <a:effectLst>
                  <a:outerShdw blurRad="38100" dist="38100" dir="2700000" algn="tl">
                    <a:srgbClr val="000000"/>
                  </a:outerShdw>
                </a:effectLst>
                <a:latin typeface="+mj-lt"/>
                <a:ea typeface="ＭＳ Ｐゴシック" panose="020B0600070205080204" pitchFamily="34" charset="-128"/>
              </a:rPr>
              <a:t>est émis, ni par le débriefer, ni par le comité, </a:t>
            </a:r>
          </a:p>
          <a:p>
            <a:pPr marL="0" indent="0" algn="just" eaLnBrk="1" hangingPunct="1">
              <a:lnSpc>
                <a:spcPct val="80000"/>
              </a:lnSpc>
              <a:buNone/>
              <a:defRPr/>
            </a:pPr>
            <a:endParaRPr lang="fr-FR" altLang="fr-FR" dirty="0">
              <a:solidFill>
                <a:srgbClr val="000090"/>
              </a:solidFill>
              <a:effectLst>
                <a:outerShdw blurRad="38100" dist="38100" dir="2700000" algn="tl">
                  <a:srgbClr val="000000"/>
                </a:outerShdw>
              </a:effectLst>
              <a:latin typeface="+mj-lt"/>
              <a:ea typeface="ＭＳ Ｐゴシック" panose="020B0600070205080204" pitchFamily="34" charset="-128"/>
            </a:endParaRPr>
          </a:p>
          <a:p>
            <a:pPr algn="just" eaLnBrk="1" hangingPunct="1">
              <a:lnSpc>
                <a:spcPct val="80000"/>
              </a:lnSpc>
              <a:defRPr/>
            </a:pPr>
            <a:r>
              <a:rPr lang="fr-FR" altLang="fr-FR" dirty="0">
                <a:solidFill>
                  <a:srgbClr val="FF0000"/>
                </a:solidFill>
                <a:effectLst>
                  <a:outerShdw blurRad="38100" dist="38100" dir="2700000" algn="tl">
                    <a:srgbClr val="000000"/>
                  </a:outerShdw>
                </a:effectLst>
                <a:latin typeface="+mj-lt"/>
                <a:ea typeface="ＭＳ Ｐゴシック" panose="020B0600070205080204" pitchFamily="34" charset="-128"/>
              </a:rPr>
              <a:t>L</a:t>
            </a:r>
            <a:r>
              <a:rPr lang="ja-JP" altLang="fr-FR">
                <a:solidFill>
                  <a:srgbClr val="FF0000"/>
                </a:solidFill>
                <a:effectLst>
                  <a:outerShdw blurRad="38100" dist="38100" dir="2700000" algn="tl">
                    <a:srgbClr val="000000"/>
                  </a:outerShdw>
                </a:effectLst>
                <a:latin typeface="+mj-lt"/>
                <a:ea typeface="ＭＳ Ｐゴシック" panose="020B0600070205080204" pitchFamily="34" charset="-128"/>
              </a:rPr>
              <a:t>’</a:t>
            </a:r>
            <a:r>
              <a:rPr lang="fr-FR" altLang="ja-JP" dirty="0">
                <a:solidFill>
                  <a:srgbClr val="FF0000"/>
                </a:solidFill>
                <a:effectLst>
                  <a:outerShdw blurRad="38100" dist="38100" dir="2700000" algn="tl">
                    <a:srgbClr val="000000"/>
                  </a:outerShdw>
                </a:effectLst>
                <a:latin typeface="+mj-lt"/>
                <a:ea typeface="ＭＳ Ｐゴシック" panose="020B0600070205080204" pitchFamily="34" charset="-128"/>
              </a:rPr>
              <a:t>expression doit être totalement libre, dégagée des carcans de la hiérarchie, dans une acceptation sans jugement des différences interindividuelles. Tous les participants ont un statut équivalent pendant la séance.</a:t>
            </a:r>
            <a:endParaRPr lang="fr-FR" altLang="fr-FR" dirty="0">
              <a:solidFill>
                <a:srgbClr val="FF0000"/>
              </a:solidFill>
              <a:effectLst>
                <a:outerShdw blurRad="38100" dist="38100" dir="2700000" algn="tl">
                  <a:srgbClr val="000000"/>
                </a:outerShdw>
              </a:effectLst>
              <a:latin typeface="+mj-lt"/>
              <a:ea typeface="ＭＳ Ｐゴシック" panose="020B0600070205080204" pitchFamily="34" charset="-128"/>
            </a:endParaRPr>
          </a:p>
        </p:txBody>
      </p:sp>
      <p:sp>
        <p:nvSpPr>
          <p:cNvPr id="2" name="Rectangle 1">
            <a:extLst>
              <a:ext uri="{FF2B5EF4-FFF2-40B4-BE49-F238E27FC236}">
                <a16:creationId xmlns:a16="http://schemas.microsoft.com/office/drawing/2014/main" id="{34FF0303-224D-B430-A5BD-2C7BBE723002}"/>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Une approche spécifique</a:t>
            </a:r>
            <a:endParaRPr lang="fr-FR" sz="1200" dirty="0">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748" name="Text Box 4">
            <a:extLst>
              <a:ext uri="{FF2B5EF4-FFF2-40B4-BE49-F238E27FC236}">
                <a16:creationId xmlns:a16="http://schemas.microsoft.com/office/drawing/2014/main" id="{E5D0B472-A6BD-2771-BE72-077B22A90AF5}"/>
              </a:ext>
            </a:extLst>
          </p:cNvPr>
          <p:cNvSpPr txBox="1">
            <a:spLocks noChangeArrowheads="1"/>
          </p:cNvSpPr>
          <p:nvPr/>
        </p:nvSpPr>
        <p:spPr bwMode="auto">
          <a:xfrm>
            <a:off x="181069" y="1828801"/>
            <a:ext cx="11443581"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spcBef>
                <a:spcPct val="20000"/>
              </a:spcBef>
              <a:buClr>
                <a:schemeClr val="hlink"/>
              </a:buClr>
              <a:buSzPct val="80000"/>
              <a:buFont typeface="Arial" panose="020B0604020202020204" pitchFamily="34" charset="0"/>
              <a:buChar char="►"/>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folHlink"/>
              </a:buClr>
              <a:buFont typeface="Wingdings" pitchFamily="2" charset="2"/>
              <a:buChar char="§"/>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hlink"/>
              </a:buClr>
              <a:buSzPct val="80000"/>
              <a:buFont typeface="Arial" panose="020B0604020202020204" pitchFamily="34" charset="0"/>
              <a:buChar char="►"/>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folHlink"/>
              </a:buClr>
              <a:buFont typeface="Wingdings" pitchFamily="2" charset="2"/>
              <a:buChar char="§"/>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9pPr>
          </a:lstStyle>
          <a:p>
            <a:pPr algn="just" eaLnBrk="1" hangingPunct="1">
              <a:spcBef>
                <a:spcPct val="0"/>
              </a:spcBef>
              <a:buClrTx/>
              <a:buSzTx/>
              <a:buFontTx/>
              <a:buNone/>
            </a:pPr>
            <a:r>
              <a:rPr lang="fr-FR" altLang="fr-FR" sz="2400" dirty="0">
                <a:latin typeface="+mj-lt"/>
              </a:rPr>
              <a:t>En 1983, </a:t>
            </a:r>
            <a:r>
              <a:rPr lang="fr-FR" altLang="fr-FR" sz="2400" i="1" dirty="0">
                <a:latin typeface="+mj-lt"/>
              </a:rPr>
              <a:t>Mitchell</a:t>
            </a:r>
            <a:r>
              <a:rPr lang="fr-FR" altLang="fr-FR" sz="2400" dirty="0">
                <a:latin typeface="+mj-lt"/>
              </a:rPr>
              <a:t> </a:t>
            </a:r>
            <a:r>
              <a:rPr lang="fr-FR" altLang="fr-FR" sz="2400" b="1" dirty="0">
                <a:latin typeface="+mj-lt"/>
              </a:rPr>
              <a:t> définit le CISD</a:t>
            </a:r>
            <a:r>
              <a:rPr lang="fr-FR" altLang="fr-FR" sz="2400" dirty="0">
                <a:latin typeface="+mj-lt"/>
              </a:rPr>
              <a:t> comme </a:t>
            </a:r>
            <a:r>
              <a:rPr lang="fr-FR" altLang="fr-FR" sz="2400" i="1" dirty="0">
                <a:latin typeface="+mj-lt"/>
              </a:rPr>
              <a:t>« une approche structurée pour gérer le stress dans les services d</a:t>
            </a:r>
            <a:r>
              <a:rPr lang="ja-JP" altLang="fr-FR" sz="2400" i="1">
                <a:latin typeface="+mj-lt"/>
              </a:rPr>
              <a:t>’</a:t>
            </a:r>
            <a:r>
              <a:rPr lang="fr-FR" altLang="ja-JP" sz="2400" i="1" dirty="0">
                <a:latin typeface="+mj-lt"/>
              </a:rPr>
              <a:t>urgence. Il comporte des sessions individuelles ou en groupe entre le personnel de secours et un facilitateur capable d</a:t>
            </a:r>
            <a:r>
              <a:rPr lang="ja-JP" altLang="fr-FR" sz="2400" i="1">
                <a:latin typeface="+mj-lt"/>
              </a:rPr>
              <a:t>’</a:t>
            </a:r>
            <a:r>
              <a:rPr lang="fr-FR" altLang="ja-JP" sz="2400" i="1" dirty="0">
                <a:latin typeface="+mj-lt"/>
              </a:rPr>
              <a:t>aider les personnes à parler de leurs sentiments et de leurs réactions par rapport à l</a:t>
            </a:r>
            <a:r>
              <a:rPr lang="ja-JP" altLang="fr-FR" sz="2400" i="1">
                <a:latin typeface="+mj-lt"/>
              </a:rPr>
              <a:t>’</a:t>
            </a:r>
            <a:r>
              <a:rPr lang="fr-FR" altLang="ja-JP" sz="2400" i="1" dirty="0">
                <a:latin typeface="+mj-lt"/>
              </a:rPr>
              <a:t>incident critique »</a:t>
            </a:r>
            <a:r>
              <a:rPr lang="fr-FR" altLang="ja-JP" sz="2400" dirty="0">
                <a:latin typeface="+mj-lt"/>
              </a:rPr>
              <a:t>. Il ajoutera que </a:t>
            </a:r>
            <a:r>
              <a:rPr lang="fr-FR" altLang="ja-JP" sz="2400" i="1" dirty="0">
                <a:latin typeface="+mj-lt"/>
              </a:rPr>
              <a:t>« le CISD assure un environnement sécurisant et de soutien au sein duquel chacun peut ventiler ses émotions (...). Le dévoilement de l</a:t>
            </a:r>
            <a:r>
              <a:rPr lang="ja-JP" altLang="fr-FR" sz="2400" i="1">
                <a:latin typeface="+mj-lt"/>
              </a:rPr>
              <a:t>’</a:t>
            </a:r>
            <a:r>
              <a:rPr lang="fr-FR" altLang="ja-JP" sz="2400" i="1" dirty="0">
                <a:latin typeface="+mj-lt"/>
              </a:rPr>
              <a:t>évènement traumatique permet une diminution du stress et augmente la résistance immunitaire (...). Le CISD donne à chacun l</a:t>
            </a:r>
            <a:r>
              <a:rPr lang="ja-JP" altLang="fr-FR" sz="2400" i="1">
                <a:latin typeface="+mj-lt"/>
              </a:rPr>
              <a:t>’</a:t>
            </a:r>
            <a:r>
              <a:rPr lang="fr-FR" altLang="ja-JP" sz="2400" i="1" dirty="0">
                <a:latin typeface="+mj-lt"/>
              </a:rPr>
              <a:t>opportunité de libérer ses émotions mais aussi de reconstruire et de parler en détail du trauma, d</a:t>
            </a:r>
            <a:r>
              <a:rPr lang="ja-JP" altLang="fr-FR" sz="2400" i="1">
                <a:latin typeface="+mj-lt"/>
              </a:rPr>
              <a:t>’</a:t>
            </a:r>
            <a:r>
              <a:rPr lang="fr-FR" altLang="ja-JP" sz="2400" i="1" dirty="0">
                <a:latin typeface="+mj-lt"/>
              </a:rPr>
              <a:t>évoquer leurs peurs et leurs regrets ».</a:t>
            </a:r>
            <a:endParaRPr lang="fr-FR" altLang="ja-JP" sz="2400" dirty="0">
              <a:latin typeface="+mj-lt"/>
            </a:endParaRPr>
          </a:p>
        </p:txBody>
      </p:sp>
      <p:sp>
        <p:nvSpPr>
          <p:cNvPr id="2" name="Rectangle 1">
            <a:extLst>
              <a:ext uri="{FF2B5EF4-FFF2-40B4-BE49-F238E27FC236}">
                <a16:creationId xmlns:a16="http://schemas.microsoft.com/office/drawing/2014/main" id="{F8E7F7E7-A413-F563-6B5A-852E46B00D63}"/>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 CISD de Mitchell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543748"/>
                                        </p:tgtEl>
                                        <p:attrNameLst>
                                          <p:attrName>style.visibility</p:attrName>
                                        </p:attrNameLst>
                                      </p:cBhvr>
                                      <p:to>
                                        <p:strVal val="visible"/>
                                      </p:to>
                                    </p:set>
                                    <p:animEffect transition="in" filter="box(out)">
                                      <p:cBhvr>
                                        <p:cTn id="7" dur="500"/>
                                        <p:tgtEl>
                                          <p:spTgt spid="5437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3748"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34" name="Rectangle 2">
            <a:extLst>
              <a:ext uri="{FF2B5EF4-FFF2-40B4-BE49-F238E27FC236}">
                <a16:creationId xmlns:a16="http://schemas.microsoft.com/office/drawing/2014/main" id="{DB7530C5-5274-7BB6-6A20-0231C171A8D8}"/>
              </a:ext>
            </a:extLst>
          </p:cNvPr>
          <p:cNvSpPr>
            <a:spLocks noChangeArrowheads="1"/>
          </p:cNvSpPr>
          <p:nvPr/>
        </p:nvSpPr>
        <p:spPr bwMode="auto">
          <a:xfrm>
            <a:off x="-1" y="827823"/>
            <a:ext cx="11941521" cy="2205088"/>
          </a:xfrm>
          <a:prstGeom prst="rect">
            <a:avLst/>
          </a:prstGeom>
          <a:noFill/>
          <a:ln w="9525">
            <a:no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lvl="2" algn="just" eaLnBrk="1" hangingPunct="1">
              <a:spcBef>
                <a:spcPct val="20000"/>
              </a:spcBef>
              <a:buClr>
                <a:schemeClr val="hlink"/>
              </a:buClr>
              <a:buSzPct val="80000"/>
              <a:buFont typeface="Arial" panose="020B0604020202020204" pitchFamily="34" charset="0"/>
              <a:buChar char="►"/>
              <a:defRPr/>
            </a:pPr>
            <a:endParaRPr lang="fr-FR" altLang="fr-FR" sz="1800" dirty="0">
              <a:solidFill>
                <a:srgbClr val="000000"/>
              </a:solidFill>
              <a:effectLst>
                <a:outerShdw blurRad="38100" dist="38100" dir="2700000" algn="tl">
                  <a:srgbClr val="FFFFFF"/>
                </a:outerShdw>
              </a:effectLst>
              <a:latin typeface="Arial" panose="020B0604020202020204" pitchFamily="34" charset="0"/>
            </a:endParaRPr>
          </a:p>
          <a:p>
            <a:pPr marL="0" indent="0" algn="just" eaLnBrk="1" hangingPunct="1">
              <a:spcBef>
                <a:spcPct val="20000"/>
              </a:spcBef>
              <a:buClr>
                <a:schemeClr val="hlink"/>
              </a:buClr>
              <a:buSzPct val="80000"/>
              <a:defRPr/>
            </a:pPr>
            <a:r>
              <a:rPr lang="fr-FR" altLang="fr-FR" dirty="0">
                <a:effectLst>
                  <a:outerShdw blurRad="38100" dist="38100" dir="2700000" algn="tl">
                    <a:srgbClr val="FFFFFF"/>
                  </a:outerShdw>
                </a:effectLst>
                <a:latin typeface="+mj-lt"/>
              </a:rPr>
              <a:t>Le CISD est donc une technique d</a:t>
            </a:r>
            <a:r>
              <a:rPr lang="ja-JP" altLang="fr-FR">
                <a:effectLst>
                  <a:outerShdw blurRad="38100" dist="38100" dir="2700000" algn="tl">
                    <a:srgbClr val="FFFFFF"/>
                  </a:outerShdw>
                </a:effectLst>
                <a:latin typeface="+mj-lt"/>
              </a:rPr>
              <a:t>’</a:t>
            </a:r>
            <a:r>
              <a:rPr lang="fr-FR" altLang="ja-JP" dirty="0">
                <a:effectLst>
                  <a:outerShdw blurRad="38100" dist="38100" dir="2700000" algn="tl">
                    <a:srgbClr val="FFFFFF"/>
                  </a:outerShdw>
                </a:effectLst>
                <a:latin typeface="+mj-lt"/>
              </a:rPr>
              <a:t>intervention précoce visant à </a:t>
            </a:r>
            <a:r>
              <a:rPr lang="fr-FR" altLang="ja-JP" dirty="0">
                <a:solidFill>
                  <a:srgbClr val="FF0000"/>
                </a:solidFill>
                <a:effectLst>
                  <a:outerShdw blurRad="38100" dist="38100" dir="2700000" algn="tl">
                    <a:srgbClr val="FFFFFF"/>
                  </a:outerShdw>
                </a:effectLst>
                <a:latin typeface="+mj-lt"/>
              </a:rPr>
              <a:t>accélérer le processus de guérison normal du personnel des services médicaux </a:t>
            </a:r>
            <a:r>
              <a:rPr lang="fr-FR" altLang="ja-JP" dirty="0">
                <a:effectLst>
                  <a:outerShdw blurRad="38100" dist="38100" dir="2700000" algn="tl">
                    <a:srgbClr val="FFFFFF"/>
                  </a:outerShdw>
                </a:effectLst>
                <a:latin typeface="+mj-lt"/>
              </a:rPr>
              <a:t>d</a:t>
            </a:r>
            <a:r>
              <a:rPr lang="ja-JP" altLang="fr-FR">
                <a:effectLst>
                  <a:outerShdw blurRad="38100" dist="38100" dir="2700000" algn="tl">
                    <a:srgbClr val="FFFFFF"/>
                  </a:outerShdw>
                </a:effectLst>
                <a:latin typeface="+mj-lt"/>
              </a:rPr>
              <a:t>’</a:t>
            </a:r>
            <a:r>
              <a:rPr lang="fr-FR" altLang="ja-JP" dirty="0">
                <a:effectLst>
                  <a:outerShdw blurRad="38100" dist="38100" dir="2700000" algn="tl">
                    <a:srgbClr val="FFFFFF"/>
                  </a:outerShdw>
                </a:effectLst>
                <a:latin typeface="+mj-lt"/>
              </a:rPr>
              <a:t>urgence confronté à une même expérience émotionnellement traumatisante dans le cadre de leur travail. Par extension, le CISD s</a:t>
            </a:r>
            <a:r>
              <a:rPr lang="ja-JP" altLang="fr-FR">
                <a:effectLst>
                  <a:outerShdw blurRad="38100" dist="38100" dir="2700000" algn="tl">
                    <a:srgbClr val="FFFFFF"/>
                  </a:outerShdw>
                </a:effectLst>
                <a:latin typeface="+mj-lt"/>
              </a:rPr>
              <a:t>’</a:t>
            </a:r>
            <a:r>
              <a:rPr lang="fr-FR" altLang="ja-JP" dirty="0">
                <a:effectLst>
                  <a:outerShdw blurRad="38100" dist="38100" dir="2700000" algn="tl">
                    <a:srgbClr val="FFFFFF"/>
                  </a:outerShdw>
                </a:effectLst>
                <a:latin typeface="+mj-lt"/>
              </a:rPr>
              <a:t>adresse également au personnel de toute profession à haut risque. </a:t>
            </a:r>
          </a:p>
        </p:txBody>
      </p:sp>
      <p:sp>
        <p:nvSpPr>
          <p:cNvPr id="2" name="Rectangle 1">
            <a:extLst>
              <a:ext uri="{FF2B5EF4-FFF2-40B4-BE49-F238E27FC236}">
                <a16:creationId xmlns:a16="http://schemas.microsoft.com/office/drawing/2014/main" id="{A07F43E7-E981-A36F-25B5-C72592920088}"/>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 CISD de Mitchell </a:t>
            </a:r>
          </a:p>
        </p:txBody>
      </p:sp>
      <p:sp>
        <p:nvSpPr>
          <p:cNvPr id="3" name="Rectangle 2">
            <a:extLst>
              <a:ext uri="{FF2B5EF4-FFF2-40B4-BE49-F238E27FC236}">
                <a16:creationId xmlns:a16="http://schemas.microsoft.com/office/drawing/2014/main" id="{122A9E2E-91C0-953A-157A-5F55C9B5DFAE}"/>
              </a:ext>
            </a:extLst>
          </p:cNvPr>
          <p:cNvSpPr>
            <a:spLocks noChangeArrowheads="1"/>
          </p:cNvSpPr>
          <p:nvPr/>
        </p:nvSpPr>
        <p:spPr bwMode="auto">
          <a:xfrm>
            <a:off x="-1" y="2929222"/>
            <a:ext cx="11869093" cy="683110"/>
          </a:xfrm>
          <a:prstGeom prst="rect">
            <a:avLst/>
          </a:prstGeom>
          <a:noFill/>
          <a:ln w="9525">
            <a:no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marL="0" indent="0" algn="just" eaLnBrk="1" hangingPunct="1">
              <a:spcBef>
                <a:spcPct val="20000"/>
              </a:spcBef>
              <a:buClr>
                <a:schemeClr val="hlink"/>
              </a:buClr>
              <a:buSzPct val="80000"/>
              <a:defRPr/>
            </a:pPr>
            <a:r>
              <a:rPr lang="fr-FR" altLang="fr-FR" dirty="0">
                <a:effectLst>
                  <a:outerShdw blurRad="38100" dist="38100" dir="2700000" algn="tl">
                    <a:srgbClr val="FFFFFF"/>
                  </a:outerShdw>
                </a:effectLst>
                <a:latin typeface="+mj-lt"/>
              </a:rPr>
              <a:t>Le CISD a été généralisé à toutes les victimes ce qui n’est pas sans poser de problème…</a:t>
            </a:r>
          </a:p>
        </p:txBody>
      </p:sp>
      <p:sp>
        <p:nvSpPr>
          <p:cNvPr id="4" name="Rectangle 3">
            <a:extLst>
              <a:ext uri="{FF2B5EF4-FFF2-40B4-BE49-F238E27FC236}">
                <a16:creationId xmlns:a16="http://schemas.microsoft.com/office/drawing/2014/main" id="{E64805DB-14F6-59FB-A0FE-DA1EF2BC8EB8}"/>
              </a:ext>
            </a:extLst>
          </p:cNvPr>
          <p:cNvSpPr>
            <a:spLocks noChangeArrowheads="1"/>
          </p:cNvSpPr>
          <p:nvPr/>
        </p:nvSpPr>
        <p:spPr bwMode="auto">
          <a:xfrm>
            <a:off x="108641" y="3856120"/>
            <a:ext cx="11796665" cy="1752928"/>
          </a:xfrm>
          <a:prstGeom prst="rect">
            <a:avLst/>
          </a:prstGeom>
          <a:noFill/>
          <a:ln w="9525">
            <a:no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marL="0" indent="0" algn="just" eaLnBrk="1" hangingPunct="1">
              <a:spcBef>
                <a:spcPct val="20000"/>
              </a:spcBef>
              <a:buClr>
                <a:schemeClr val="hlink"/>
              </a:buClr>
              <a:buSzPct val="80000"/>
              <a:defRPr/>
            </a:pPr>
            <a:r>
              <a:rPr lang="fr-FR" altLang="fr-FR" dirty="0">
                <a:effectLst>
                  <a:outerShdw blurRad="38100" dist="38100" dir="2700000" algn="tl">
                    <a:srgbClr val="FFFFFF"/>
                  </a:outerShdw>
                </a:effectLst>
                <a:latin typeface="+mj-lt"/>
              </a:rPr>
              <a:t>Le débriefing permettrait à ces victimes de refaire l’expérience de l’incident dans un environnement contrôlé et sécurisé afin de mettre du sens et de se réconcilier avec l’événement traumatique. </a:t>
            </a:r>
            <a:r>
              <a:rPr lang="fr-FR" altLang="fr-FR" dirty="0">
                <a:solidFill>
                  <a:srgbClr val="FF0000"/>
                </a:solidFill>
                <a:effectLst>
                  <a:outerShdw blurRad="38100" dist="38100" dir="2700000" algn="tl">
                    <a:srgbClr val="FFFFFF"/>
                  </a:outerShdw>
                </a:effectLst>
                <a:latin typeface="+mj-lt"/>
              </a:rPr>
              <a:t>Par ailleurs, la technique se fonde sur la croyance que parler des expériences traumatiques contribue au rétablissement psychologique</a:t>
            </a:r>
            <a:r>
              <a:rPr lang="fr-FR" altLang="fr-FR" dirty="0">
                <a:effectLst>
                  <a:outerShdw blurRad="38100" dist="38100" dir="2700000" algn="tl">
                    <a:srgbClr val="FFFFFF"/>
                  </a:outerShdw>
                </a:effectLst>
                <a:latin typeface="+mj-lt"/>
              </a:rPr>
              <a:t>.</a:t>
            </a:r>
          </a:p>
          <a:p>
            <a:pPr marL="0" indent="0" algn="just" eaLnBrk="1" hangingPunct="1">
              <a:spcBef>
                <a:spcPct val="20000"/>
              </a:spcBef>
              <a:buClr>
                <a:schemeClr val="hlink"/>
              </a:buClr>
              <a:buSzPct val="80000"/>
              <a:defRPr/>
            </a:pPr>
            <a:endParaRPr lang="fr-FR" altLang="fr-FR" dirty="0">
              <a:effectLst>
                <a:outerShdw blurRad="38100" dist="38100" dir="2700000" algn="tl">
                  <a:srgbClr val="FFFFFF"/>
                </a:outerShdw>
              </a:effectLst>
              <a:latin typeface="+mj-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499"/>
                                          </p:stCondLst>
                                        </p:cTn>
                                        <p:tgtEl>
                                          <p:spTgt spid="632834"/>
                                        </p:tgtEl>
                                        <p:attrNameLst>
                                          <p:attrName>style.visibility</p:attrName>
                                        </p:attrNameLst>
                                      </p:cBhvr>
                                      <p:to>
                                        <p:strVal val="visible"/>
                                      </p:to>
                                    </p:set>
                                    <p:anim to="" calcmode="lin" valueType="num">
                                      <p:cBhvr>
                                        <p:cTn id="7" dur="1" fill="hold"/>
                                        <p:tgtEl>
                                          <p:spTgt spid="63283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499"/>
                                          </p:stCondLst>
                                        </p:cTn>
                                        <p:tgtEl>
                                          <p:spTgt spid="3"/>
                                        </p:tgtEl>
                                        <p:attrNameLst>
                                          <p:attrName>style.visibility</p:attrName>
                                        </p:attrNameLst>
                                      </p:cBhvr>
                                      <p:to>
                                        <p:strVal val="visible"/>
                                      </p:to>
                                    </p:set>
                                    <p:anim to="" calcmode="lin" valueType="num">
                                      <p:cBhvr>
                                        <p:cTn id="12" dur="1" fill="hold"/>
                                        <p:tgtEl>
                                          <p:spTgt spid="3"/>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499"/>
                                          </p:stCondLst>
                                        </p:cTn>
                                        <p:tgtEl>
                                          <p:spTgt spid="4"/>
                                        </p:tgtEl>
                                        <p:attrNameLst>
                                          <p:attrName>style.visibility</p:attrName>
                                        </p:attrNameLst>
                                      </p:cBhvr>
                                      <p:to>
                                        <p:strVal val="visible"/>
                                      </p:to>
                                    </p:set>
                                    <p:anim to="" calcmode="lin" valueType="num">
                                      <p:cBhvr>
                                        <p:cTn id="17"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2834" grpId="0" autoUpdateAnimBg="0"/>
      <p:bldP spid="3" grpId="0" autoUpdateAnimBg="0"/>
      <p:bldP spid="4"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4" name="Rectangle 2">
            <a:extLst>
              <a:ext uri="{FF2B5EF4-FFF2-40B4-BE49-F238E27FC236}">
                <a16:creationId xmlns:a16="http://schemas.microsoft.com/office/drawing/2014/main" id="{478A9986-8936-2B81-B544-158AB090B9B9}"/>
              </a:ext>
            </a:extLst>
          </p:cNvPr>
          <p:cNvSpPr>
            <a:spLocks noChangeArrowheads="1"/>
          </p:cNvSpPr>
          <p:nvPr/>
        </p:nvSpPr>
        <p:spPr bwMode="auto">
          <a:xfrm>
            <a:off x="534154" y="1354436"/>
            <a:ext cx="11325886" cy="4953000"/>
          </a:xfrm>
          <a:prstGeom prst="rect">
            <a:avLst/>
          </a:prstGeom>
          <a:noFill/>
          <a:ln w="9525">
            <a:no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marL="0" indent="0" eaLnBrk="1" hangingPunct="1">
              <a:spcBef>
                <a:spcPct val="20000"/>
              </a:spcBef>
              <a:buClr>
                <a:schemeClr val="hlink"/>
              </a:buClr>
              <a:buSzPct val="80000"/>
              <a:defRPr/>
            </a:pPr>
            <a:r>
              <a:rPr lang="fr-FR" altLang="fr-FR" dirty="0">
                <a:effectLst>
                  <a:outerShdw blurRad="38100" dist="38100" dir="2700000" algn="tl">
                    <a:srgbClr val="FFFFFF"/>
                  </a:outerShdw>
                </a:effectLst>
                <a:latin typeface="+mj-lt"/>
              </a:rPr>
              <a:t>1. </a:t>
            </a:r>
            <a:r>
              <a:rPr lang="fr-FR" altLang="fr-FR" b="1" dirty="0">
                <a:effectLst>
                  <a:outerShdw blurRad="38100" dist="38100" dir="2700000" algn="tl">
                    <a:srgbClr val="FFFFFF"/>
                  </a:outerShdw>
                </a:effectLst>
                <a:latin typeface="+mj-lt"/>
              </a:rPr>
              <a:t>Atténuer l'impact</a:t>
            </a:r>
            <a:r>
              <a:rPr lang="fr-FR" altLang="fr-FR" dirty="0">
                <a:effectLst>
                  <a:outerShdw blurRad="38100" dist="38100" dir="2700000" algn="tl">
                    <a:srgbClr val="FFFFFF"/>
                  </a:outerShdw>
                </a:effectLst>
                <a:latin typeface="+mj-lt"/>
              </a:rPr>
              <a:t> </a:t>
            </a:r>
            <a:r>
              <a:rPr lang="fr-FR" altLang="fr-FR" b="1" dirty="0">
                <a:effectLst>
                  <a:outerShdw blurRad="38100" dist="38100" dir="2700000" algn="tl">
                    <a:srgbClr val="FFFFFF"/>
                  </a:outerShdw>
                </a:effectLst>
                <a:latin typeface="+mj-lt"/>
              </a:rPr>
              <a:t>d'un incident critique</a:t>
            </a:r>
            <a:r>
              <a:rPr lang="fr-FR" altLang="fr-FR" dirty="0">
                <a:effectLst>
                  <a:outerShdw blurRad="38100" dist="38100" dir="2700000" algn="tl">
                    <a:srgbClr val="FFFFFF"/>
                  </a:outerShdw>
                </a:effectLst>
                <a:latin typeface="+mj-lt"/>
              </a:rPr>
              <a:t>, </a:t>
            </a:r>
            <a:r>
              <a:rPr lang="fr-FR" altLang="fr-FR" b="1" dirty="0">
                <a:effectLst>
                  <a:outerShdw blurRad="38100" dist="38100" dir="2700000" algn="tl">
                    <a:srgbClr val="FFFFFF"/>
                  </a:outerShdw>
                </a:effectLst>
                <a:latin typeface="+mj-lt"/>
              </a:rPr>
              <a:t>atténuer les souffrances psychologiques</a:t>
            </a:r>
            <a:r>
              <a:rPr lang="fr-FR" altLang="fr-FR" dirty="0">
                <a:effectLst>
                  <a:outerShdw blurRad="38100" dist="38100" dir="2700000" algn="tl">
                    <a:srgbClr val="FFFFFF"/>
                  </a:outerShdw>
                </a:effectLst>
                <a:latin typeface="+mj-lt"/>
              </a:rPr>
              <a:t> </a:t>
            </a:r>
            <a:r>
              <a:rPr lang="fr-FR" altLang="fr-FR" b="1" dirty="0">
                <a:effectLst>
                  <a:outerShdw blurRad="38100" dist="38100" dir="2700000" algn="tl">
                    <a:srgbClr val="FFFFFF"/>
                  </a:outerShdw>
                </a:effectLst>
                <a:latin typeface="+mj-lt"/>
              </a:rPr>
              <a:t>de chacun</a:t>
            </a:r>
            <a:r>
              <a:rPr lang="fr-FR" altLang="fr-FR" dirty="0">
                <a:effectLst>
                  <a:outerShdw blurRad="38100" dist="38100" dir="2700000" algn="tl">
                    <a:srgbClr val="FFFFFF"/>
                  </a:outerShdw>
                </a:effectLst>
                <a:latin typeface="+mj-lt"/>
              </a:rPr>
              <a:t> </a:t>
            </a:r>
          </a:p>
          <a:p>
            <a:pPr marL="457200" lvl="1" indent="0" eaLnBrk="1" hangingPunct="1">
              <a:spcBef>
                <a:spcPct val="20000"/>
              </a:spcBef>
              <a:buClr>
                <a:schemeClr val="folHlink"/>
              </a:buClr>
              <a:defRPr/>
            </a:pPr>
            <a:r>
              <a:rPr lang="fr-FR" altLang="fr-FR" dirty="0">
                <a:effectLst>
                  <a:outerShdw blurRad="38100" dist="38100" dir="2700000" algn="tl">
                    <a:srgbClr val="FFFFFF"/>
                  </a:outerShdw>
                </a:effectLst>
                <a:latin typeface="+mj-lt"/>
              </a:rPr>
              <a:t>- en partageant au sein du groupe le déroulement des évènements, le ressenti et les réactions émotionnelles,</a:t>
            </a:r>
          </a:p>
          <a:p>
            <a:pPr marL="457200" lvl="1" indent="0" eaLnBrk="1" hangingPunct="1">
              <a:spcBef>
                <a:spcPct val="20000"/>
              </a:spcBef>
              <a:buClr>
                <a:schemeClr val="folHlink"/>
              </a:buClr>
              <a:defRPr/>
            </a:pPr>
            <a:r>
              <a:rPr lang="fr-FR" altLang="fr-FR" dirty="0">
                <a:effectLst>
                  <a:outerShdw blurRad="38100" dist="38100" dir="2700000" algn="tl">
                    <a:srgbClr val="FFFFFF"/>
                  </a:outerShdw>
                </a:effectLst>
                <a:latin typeface="+mj-lt"/>
              </a:rPr>
              <a:t>- en aidant à prendre la mesure des évènements par une compréhension précise de leur déroulement et par une mise à distance des émotions à travers le langage,</a:t>
            </a:r>
          </a:p>
          <a:p>
            <a:pPr marL="457200" lvl="1" indent="0" eaLnBrk="1" hangingPunct="1">
              <a:spcBef>
                <a:spcPct val="20000"/>
              </a:spcBef>
              <a:buClr>
                <a:schemeClr val="folHlink"/>
              </a:buClr>
              <a:defRPr/>
            </a:pPr>
            <a:r>
              <a:rPr lang="fr-FR" altLang="fr-FR" dirty="0">
                <a:effectLst>
                  <a:outerShdw blurRad="38100" dist="38100" dir="2700000" algn="tl">
                    <a:srgbClr val="FFFFFF"/>
                  </a:outerShdw>
                </a:effectLst>
                <a:latin typeface="+mj-lt"/>
              </a:rPr>
              <a:t>- en atténuant les tensions et les conflits du groupe en relation avec l</a:t>
            </a:r>
            <a:r>
              <a:rPr lang="ja-JP" altLang="fr-FR">
                <a:effectLst>
                  <a:outerShdw blurRad="38100" dist="38100" dir="2700000" algn="tl">
                    <a:srgbClr val="FFFFFF"/>
                  </a:outerShdw>
                </a:effectLst>
                <a:latin typeface="+mj-lt"/>
              </a:rPr>
              <a:t>’</a:t>
            </a:r>
            <a:r>
              <a:rPr lang="fr-FR" altLang="ja-JP" dirty="0">
                <a:effectLst>
                  <a:outerShdw blurRad="38100" dist="38100" dir="2700000" algn="tl">
                    <a:srgbClr val="FFFFFF"/>
                  </a:outerShdw>
                </a:effectLst>
                <a:latin typeface="+mj-lt"/>
              </a:rPr>
              <a:t>évènement décrit,</a:t>
            </a:r>
          </a:p>
          <a:p>
            <a:pPr marL="457200" lvl="1" indent="0" eaLnBrk="1" hangingPunct="1">
              <a:spcBef>
                <a:spcPct val="20000"/>
              </a:spcBef>
              <a:buClr>
                <a:schemeClr val="folHlink"/>
              </a:buClr>
              <a:defRPr/>
            </a:pPr>
            <a:r>
              <a:rPr lang="fr-FR" altLang="fr-FR" dirty="0">
                <a:effectLst>
                  <a:outerShdw blurRad="38100" dist="38100" dir="2700000" algn="tl">
                    <a:srgbClr val="FFFFFF"/>
                  </a:outerShdw>
                </a:effectLst>
                <a:latin typeface="+mj-lt"/>
              </a:rPr>
              <a:t>- en mobilisant les ressources du groupe, éventuellement des proches, pour offrir un soutien et une entraide,</a:t>
            </a:r>
          </a:p>
        </p:txBody>
      </p:sp>
      <p:sp>
        <p:nvSpPr>
          <p:cNvPr id="2" name="Rectangle 1">
            <a:extLst>
              <a:ext uri="{FF2B5EF4-FFF2-40B4-BE49-F238E27FC236}">
                <a16:creationId xmlns:a16="http://schemas.microsoft.com/office/drawing/2014/main" id="{959AA799-81FE-4BAB-558E-81DE9702A7C9}"/>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6 objectifs majeurs du CISD : </a:t>
            </a:r>
          </a:p>
          <a:p>
            <a:pPr algn="ctr"/>
            <a:endParaRPr lang="fr-FR" sz="2800" b="1"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499"/>
                                          </p:stCondLst>
                                        </p:cTn>
                                        <p:tgtEl>
                                          <p:spTgt spid="637954"/>
                                        </p:tgtEl>
                                        <p:attrNameLst>
                                          <p:attrName>style.visibility</p:attrName>
                                        </p:attrNameLst>
                                      </p:cBhvr>
                                      <p:to>
                                        <p:strVal val="visible"/>
                                      </p:to>
                                    </p:set>
                                    <p:anim to="" calcmode="lin" valueType="num">
                                      <p:cBhvr>
                                        <p:cTn id="7" dur="1" fill="hold"/>
                                        <p:tgtEl>
                                          <p:spTgt spid="63795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7954"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4" name="Rectangle 2">
            <a:extLst>
              <a:ext uri="{FF2B5EF4-FFF2-40B4-BE49-F238E27FC236}">
                <a16:creationId xmlns:a16="http://schemas.microsoft.com/office/drawing/2014/main" id="{478A9986-8936-2B81-B544-158AB090B9B9}"/>
              </a:ext>
            </a:extLst>
          </p:cNvPr>
          <p:cNvSpPr>
            <a:spLocks noChangeArrowheads="1"/>
          </p:cNvSpPr>
          <p:nvPr/>
        </p:nvSpPr>
        <p:spPr bwMode="auto">
          <a:xfrm>
            <a:off x="181069" y="827823"/>
            <a:ext cx="11325886" cy="5926062"/>
          </a:xfrm>
          <a:prstGeom prst="rect">
            <a:avLst/>
          </a:prstGeom>
          <a:noFill/>
          <a:ln w="9525">
            <a:no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marL="0" indent="0" eaLnBrk="1" hangingPunct="1">
              <a:buClr>
                <a:schemeClr val="hlink"/>
              </a:buClr>
              <a:buSzPct val="80000"/>
              <a:defRPr/>
            </a:pPr>
            <a:r>
              <a:rPr lang="fr-FR" altLang="fr-FR" dirty="0">
                <a:effectLst>
                  <a:outerShdw blurRad="38100" dist="38100" dir="2700000" algn="tl">
                    <a:srgbClr val="FFFFFF"/>
                  </a:outerShdw>
                </a:effectLst>
                <a:latin typeface="+mj-lt"/>
              </a:rPr>
              <a:t>2. </a:t>
            </a:r>
            <a:r>
              <a:rPr lang="fr-FR" altLang="fr-FR" b="1" dirty="0">
                <a:effectLst>
                  <a:outerShdw blurRad="38100" dist="38100" dir="2700000" algn="tl">
                    <a:srgbClr val="FFFFFF"/>
                  </a:outerShdw>
                </a:effectLst>
                <a:latin typeface="+mj-lt"/>
              </a:rPr>
              <a:t>Aider la restauration du fonctionnement indépendant </a:t>
            </a:r>
            <a:r>
              <a:rPr lang="fr-FR" altLang="fr-FR" dirty="0">
                <a:effectLst>
                  <a:outerShdw blurRad="38100" dist="38100" dir="2700000" algn="tl">
                    <a:srgbClr val="FFFFFF"/>
                  </a:outerShdw>
                </a:effectLst>
                <a:latin typeface="+mj-lt"/>
              </a:rPr>
              <a:t>(c'est-à-dire, une stabilité interne psychologique et comportementale). Cela passera par le fait d’atténuer le sentiment d’être désormais à part, d’atténuer le sentiment d’anormalité,</a:t>
            </a:r>
          </a:p>
          <a:p>
            <a:pPr marL="0" indent="0" eaLnBrk="1" hangingPunct="1">
              <a:buClr>
                <a:schemeClr val="hlink"/>
              </a:buClr>
              <a:buSzPct val="80000"/>
              <a:defRPr/>
            </a:pPr>
            <a:endParaRPr lang="fr-FR" altLang="fr-FR" dirty="0">
              <a:effectLst>
                <a:outerShdw blurRad="38100" dist="38100" dir="2700000" algn="tl">
                  <a:srgbClr val="FFFFFF"/>
                </a:outerShdw>
              </a:effectLst>
              <a:latin typeface="+mj-lt"/>
            </a:endParaRPr>
          </a:p>
          <a:p>
            <a:pPr marL="0" indent="0" eaLnBrk="1" hangingPunct="1">
              <a:buClr>
                <a:schemeClr val="hlink"/>
              </a:buClr>
              <a:buSzPct val="80000"/>
              <a:defRPr/>
            </a:pPr>
            <a:r>
              <a:rPr lang="fr-FR" altLang="fr-FR" dirty="0">
                <a:effectLst>
                  <a:outerShdw blurRad="38100" dist="38100" dir="2700000" algn="tl">
                    <a:srgbClr val="FFFFFF"/>
                  </a:outerShdw>
                </a:effectLst>
                <a:latin typeface="+mj-lt"/>
              </a:rPr>
              <a:t>3. </a:t>
            </a:r>
            <a:r>
              <a:rPr lang="fr-FR" altLang="fr-FR" b="1" dirty="0">
                <a:effectLst>
                  <a:outerShdw blurRad="38100" dist="38100" dir="2700000" algn="tl">
                    <a:srgbClr val="FFFFFF"/>
                  </a:outerShdw>
                </a:effectLst>
                <a:latin typeface="+mj-lt"/>
              </a:rPr>
              <a:t>Aider le personnel à se rétablir aussi rapidement que possible de la souffrance associé à l'événement </a:t>
            </a:r>
          </a:p>
          <a:p>
            <a:pPr marL="0" indent="0" eaLnBrk="1" hangingPunct="1">
              <a:buClr>
                <a:schemeClr val="hlink"/>
              </a:buClr>
              <a:buSzPct val="80000"/>
              <a:defRPr/>
            </a:pPr>
            <a:r>
              <a:rPr lang="fr-FR" altLang="fr-FR" dirty="0">
                <a:effectLst>
                  <a:outerShdw blurRad="38100" dist="38100" dir="2700000" algn="tl">
                    <a:srgbClr val="FFFFFF"/>
                  </a:outerShdw>
                </a:effectLst>
                <a:latin typeface="+mj-lt"/>
              </a:rPr>
              <a:t>- en permettant une réassurance,</a:t>
            </a:r>
          </a:p>
          <a:p>
            <a:pPr eaLnBrk="1" hangingPunct="1">
              <a:buClr>
                <a:schemeClr val="hlink"/>
              </a:buClr>
              <a:buSzPct val="80000"/>
              <a:buFontTx/>
              <a:buChar char="-"/>
              <a:defRPr/>
            </a:pPr>
            <a:r>
              <a:rPr lang="fr-FR" altLang="fr-FR" dirty="0">
                <a:effectLst>
                  <a:outerShdw blurRad="38100" dist="38100" dir="2700000" algn="tl">
                    <a:srgbClr val="FFFFFF"/>
                  </a:outerShdw>
                </a:effectLst>
                <a:latin typeface="+mj-lt"/>
              </a:rPr>
              <a:t>en restaurant la confiance en soi,</a:t>
            </a:r>
          </a:p>
          <a:p>
            <a:pPr eaLnBrk="1" hangingPunct="1">
              <a:buClr>
                <a:schemeClr val="hlink"/>
              </a:buClr>
              <a:buSzPct val="80000"/>
              <a:buFontTx/>
              <a:buChar char="-"/>
              <a:defRPr/>
            </a:pPr>
            <a:endParaRPr lang="fr-FR" altLang="fr-FR" dirty="0">
              <a:effectLst>
                <a:outerShdw blurRad="38100" dist="38100" dir="2700000" algn="tl">
                  <a:srgbClr val="FFFFFF"/>
                </a:outerShdw>
              </a:effectLst>
              <a:latin typeface="+mj-lt"/>
            </a:endParaRPr>
          </a:p>
          <a:p>
            <a:pPr marL="0" indent="0" eaLnBrk="1" hangingPunct="1">
              <a:buClr>
                <a:schemeClr val="hlink"/>
              </a:buClr>
              <a:buSzPct val="80000"/>
              <a:defRPr/>
            </a:pPr>
            <a:r>
              <a:rPr lang="fr-FR" altLang="fr-FR" dirty="0">
                <a:effectLst>
                  <a:outerShdw blurRad="38100" dist="38100" dir="2700000" algn="tl">
                    <a:srgbClr val="FFFFFF"/>
                  </a:outerShdw>
                </a:effectLst>
                <a:latin typeface="+mj-lt"/>
              </a:rPr>
              <a:t>4. </a:t>
            </a:r>
            <a:r>
              <a:rPr lang="fr-FR" altLang="fr-FR" b="1" dirty="0">
                <a:effectLst>
                  <a:outerShdw blurRad="38100" dist="38100" dir="2700000" algn="tl">
                    <a:srgbClr val="FFFFFF"/>
                  </a:outerShdw>
                </a:effectLst>
                <a:latin typeface="+mj-lt"/>
              </a:rPr>
              <a:t>Empêcher le développement d'un syndrome post-traumatique</a:t>
            </a:r>
            <a:r>
              <a:rPr lang="fr-FR" altLang="fr-FR" dirty="0">
                <a:effectLst>
                  <a:outerShdw blurRad="38100" dist="38100" dir="2700000" algn="tl">
                    <a:srgbClr val="FFFFFF"/>
                  </a:outerShdw>
                </a:effectLst>
                <a:latin typeface="+mj-lt"/>
              </a:rPr>
              <a:t>. La prévention passe notamment par l’information sur les symptômes du stress,</a:t>
            </a:r>
          </a:p>
          <a:p>
            <a:pPr eaLnBrk="1" hangingPunct="1">
              <a:buClr>
                <a:schemeClr val="hlink"/>
              </a:buClr>
              <a:buSzPct val="80000"/>
              <a:buFontTx/>
              <a:buChar char="-"/>
              <a:defRPr/>
            </a:pPr>
            <a:endParaRPr lang="fr-FR" altLang="fr-FR" dirty="0">
              <a:effectLst>
                <a:outerShdw blurRad="38100" dist="38100" dir="2700000" algn="tl">
                  <a:srgbClr val="FFFFFF"/>
                </a:outerShdw>
              </a:effectLst>
              <a:latin typeface="+mj-lt"/>
            </a:endParaRPr>
          </a:p>
          <a:p>
            <a:pPr marL="0" indent="0" eaLnBrk="1" hangingPunct="1">
              <a:buClr>
                <a:schemeClr val="hlink"/>
              </a:buClr>
              <a:buSzPct val="80000"/>
              <a:defRPr/>
            </a:pPr>
            <a:r>
              <a:rPr lang="fr-FR" altLang="fr-FR" dirty="0">
                <a:effectLst>
                  <a:outerShdw blurRad="38100" dist="38100" dir="2700000" algn="tl">
                    <a:srgbClr val="FFFFFF"/>
                  </a:outerShdw>
                </a:effectLst>
                <a:latin typeface="+mj-lt"/>
              </a:rPr>
              <a:t>5. </a:t>
            </a:r>
            <a:r>
              <a:rPr lang="fr-FR" altLang="fr-FR" b="1" dirty="0">
                <a:effectLst>
                  <a:outerShdw blurRad="38100" dist="38100" dir="2700000" algn="tl">
                    <a:srgbClr val="FFFFFF"/>
                  </a:outerShdw>
                </a:effectLst>
                <a:latin typeface="+mj-lt"/>
              </a:rPr>
              <a:t>Permettre une identification des individus à risque </a:t>
            </a:r>
            <a:r>
              <a:rPr lang="fr-FR" altLang="fr-FR" dirty="0">
                <a:effectLst>
                  <a:outerShdw blurRad="38100" dist="38100" dir="2700000" algn="tl">
                    <a:srgbClr val="FFFFFF"/>
                  </a:outerShdw>
                </a:effectLst>
                <a:latin typeface="+mj-lt"/>
              </a:rPr>
              <a:t>qui auront besoin d’une aide de la part des professionnels de la santé mentale,</a:t>
            </a:r>
          </a:p>
          <a:p>
            <a:pPr marL="0" indent="0" eaLnBrk="1" hangingPunct="1">
              <a:buClr>
                <a:schemeClr val="hlink"/>
              </a:buClr>
              <a:buSzPct val="80000"/>
              <a:defRPr/>
            </a:pPr>
            <a:endParaRPr lang="fr-FR" altLang="fr-FR" dirty="0">
              <a:effectLst>
                <a:outerShdw blurRad="38100" dist="38100" dir="2700000" algn="tl">
                  <a:srgbClr val="FFFFFF"/>
                </a:outerShdw>
              </a:effectLst>
              <a:latin typeface="+mj-lt"/>
            </a:endParaRPr>
          </a:p>
          <a:p>
            <a:pPr marL="0" indent="0" eaLnBrk="1" hangingPunct="1">
              <a:buClr>
                <a:schemeClr val="hlink"/>
              </a:buClr>
              <a:buSzPct val="80000"/>
              <a:defRPr/>
            </a:pPr>
            <a:r>
              <a:rPr lang="fr-FR" altLang="fr-FR" b="1" dirty="0">
                <a:effectLst>
                  <a:outerShdw blurRad="38100" dist="38100" dir="2700000" algn="tl">
                    <a:srgbClr val="FFFFFF"/>
                  </a:outerShdw>
                </a:effectLst>
                <a:latin typeface="+mj-lt"/>
              </a:rPr>
              <a:t>6. Réaliser un suivi après l’évènement traumatique. </a:t>
            </a:r>
          </a:p>
          <a:p>
            <a:pPr marL="0" indent="0" eaLnBrk="1" hangingPunct="1">
              <a:buClr>
                <a:schemeClr val="hlink"/>
              </a:buClr>
              <a:buSzPct val="80000"/>
              <a:defRPr/>
            </a:pPr>
            <a:endParaRPr lang="fr-FR" altLang="fr-FR" dirty="0">
              <a:effectLst>
                <a:outerShdw blurRad="38100" dist="38100" dir="2700000" algn="tl">
                  <a:srgbClr val="FFFFFF"/>
                </a:outerShdw>
              </a:effectLst>
              <a:latin typeface="+mj-lt"/>
            </a:endParaRPr>
          </a:p>
        </p:txBody>
      </p:sp>
      <p:sp>
        <p:nvSpPr>
          <p:cNvPr id="2" name="Rectangle 1">
            <a:extLst>
              <a:ext uri="{FF2B5EF4-FFF2-40B4-BE49-F238E27FC236}">
                <a16:creationId xmlns:a16="http://schemas.microsoft.com/office/drawing/2014/main" id="{959AA799-81FE-4BAB-558E-81DE9702A7C9}"/>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6 objectifs majeurs du CISD : </a:t>
            </a:r>
          </a:p>
          <a:p>
            <a:pPr algn="ctr"/>
            <a:endParaRPr lang="fr-FR" sz="2800" b="1" dirty="0">
              <a:solidFill>
                <a:schemeClr val="tx1"/>
              </a:solidFill>
            </a:endParaRPr>
          </a:p>
        </p:txBody>
      </p:sp>
    </p:spTree>
    <p:extLst>
      <p:ext uri="{BB962C8B-B14F-4D97-AF65-F5344CB8AC3E}">
        <p14:creationId xmlns:p14="http://schemas.microsoft.com/office/powerpoint/2010/main" val="138955498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499"/>
                                          </p:stCondLst>
                                        </p:cTn>
                                        <p:tgtEl>
                                          <p:spTgt spid="637954"/>
                                        </p:tgtEl>
                                        <p:attrNameLst>
                                          <p:attrName>style.visibility</p:attrName>
                                        </p:attrNameLst>
                                      </p:cBhvr>
                                      <p:to>
                                        <p:strVal val="visible"/>
                                      </p:to>
                                    </p:set>
                                    <p:anim to="" calcmode="lin" valueType="num">
                                      <p:cBhvr>
                                        <p:cTn id="7" dur="1" fill="hold"/>
                                        <p:tgtEl>
                                          <p:spTgt spid="63795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7954"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51" name="Rectangle 3">
            <a:extLst>
              <a:ext uri="{FF2B5EF4-FFF2-40B4-BE49-F238E27FC236}">
                <a16:creationId xmlns:a16="http://schemas.microsoft.com/office/drawing/2014/main" id="{0A2D4219-3B4E-C91E-7301-BA1D617BCB4F}"/>
              </a:ext>
            </a:extLst>
          </p:cNvPr>
          <p:cNvSpPr>
            <a:spLocks noChangeArrowheads="1"/>
          </p:cNvSpPr>
          <p:nvPr/>
        </p:nvSpPr>
        <p:spPr bwMode="auto">
          <a:xfrm>
            <a:off x="217283" y="1752600"/>
            <a:ext cx="11724238" cy="4800600"/>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just" eaLnBrk="1" hangingPunct="1">
              <a:spcBef>
                <a:spcPct val="20000"/>
              </a:spcBef>
              <a:buClr>
                <a:schemeClr val="tx1"/>
              </a:buClr>
              <a:buSzPct val="80000"/>
              <a:buFont typeface="Wingdings" pitchFamily="2" charset="2"/>
              <a:buNone/>
              <a:defRPr/>
            </a:pPr>
            <a:r>
              <a:rPr lang="fr-FR" altLang="fr-FR" sz="2000" b="1" dirty="0">
                <a:solidFill>
                  <a:srgbClr val="FF0000"/>
                </a:solidFill>
                <a:effectLst>
                  <a:outerShdw blurRad="38100" dist="38100" dir="2700000" algn="tl">
                    <a:srgbClr val="000000"/>
                  </a:outerShdw>
                </a:effectLst>
                <a:latin typeface="+mj-lt"/>
              </a:rPr>
              <a:t>Objectifs </a:t>
            </a:r>
            <a:r>
              <a:rPr lang="fr-FR" altLang="ja-JP" sz="2000" b="1" dirty="0">
                <a:solidFill>
                  <a:srgbClr val="FF0000"/>
                </a:solidFill>
                <a:effectLst>
                  <a:outerShdw blurRad="38100" dist="38100" dir="2700000" algn="tl">
                    <a:srgbClr val="000000"/>
                  </a:outerShdw>
                </a:effectLst>
                <a:latin typeface="+mj-lt"/>
              </a:rPr>
              <a:t>du </a:t>
            </a:r>
            <a:r>
              <a:rPr lang="fr-FR" altLang="ja-JP" sz="2000" b="1" i="1" dirty="0" err="1">
                <a:solidFill>
                  <a:srgbClr val="FF0000"/>
                </a:solidFill>
                <a:effectLst>
                  <a:outerShdw blurRad="38100" dist="38100" dir="2700000" algn="tl">
                    <a:srgbClr val="000000"/>
                  </a:outerShdw>
                </a:effectLst>
                <a:latin typeface="+mj-lt"/>
              </a:rPr>
              <a:t>défusing</a:t>
            </a:r>
            <a:r>
              <a:rPr lang="fr-FR" altLang="ja-JP" sz="2000" b="1" dirty="0">
                <a:solidFill>
                  <a:srgbClr val="FF0000"/>
                </a:solidFill>
                <a:effectLst>
                  <a:outerShdw blurRad="38100" dist="38100" dir="2700000" algn="tl">
                    <a:srgbClr val="000000"/>
                  </a:outerShdw>
                </a:effectLst>
                <a:latin typeface="+mj-lt"/>
              </a:rPr>
              <a:t>:</a:t>
            </a:r>
            <a:endParaRPr lang="fr-FR" altLang="ja-JP" sz="2000" dirty="0">
              <a:solidFill>
                <a:srgbClr val="000000"/>
              </a:solidFill>
              <a:effectLst>
                <a:outerShdw blurRad="38100" dist="38100" dir="2700000" algn="tl">
                  <a:srgbClr val="FFFFFF"/>
                </a:outerShdw>
              </a:effectLst>
              <a:latin typeface="+mj-lt"/>
            </a:endParaRPr>
          </a:p>
          <a:p>
            <a:pPr algn="just" eaLnBrk="1" hangingPunct="1">
              <a:spcBef>
                <a:spcPct val="20000"/>
              </a:spcBef>
              <a:buClr>
                <a:schemeClr val="hlink"/>
              </a:buClr>
              <a:buSzPct val="80000"/>
              <a:buFont typeface="Arial" panose="020B0604020202020204" pitchFamily="34" charset="0"/>
              <a:buChar char="►"/>
              <a:defRPr/>
            </a:pPr>
            <a:r>
              <a:rPr lang="fr-FR" altLang="fr-FR" sz="2000" b="1" dirty="0">
                <a:solidFill>
                  <a:schemeClr val="tx2"/>
                </a:solidFill>
                <a:effectLst>
                  <a:outerShdw blurRad="38100" dist="38100" dir="2700000" algn="tl">
                    <a:srgbClr val="000000"/>
                  </a:outerShdw>
                </a:effectLst>
                <a:latin typeface="+mj-lt"/>
              </a:rPr>
              <a:t>Réduire rapidement les réactions liées à l</a:t>
            </a:r>
            <a:r>
              <a:rPr lang="ja-JP" altLang="fr-FR" sz="2000" b="1">
                <a:solidFill>
                  <a:schemeClr val="tx2"/>
                </a:solidFill>
                <a:effectLst>
                  <a:outerShdw blurRad="38100" dist="38100" dir="2700000" algn="tl">
                    <a:srgbClr val="000000"/>
                  </a:outerShdw>
                </a:effectLst>
                <a:latin typeface="+mj-lt"/>
              </a:rPr>
              <a:t>’</a:t>
            </a:r>
            <a:r>
              <a:rPr lang="fr-FR" altLang="ja-JP" sz="2000" b="1" dirty="0">
                <a:solidFill>
                  <a:schemeClr val="tx2"/>
                </a:solidFill>
                <a:effectLst>
                  <a:outerShdw blurRad="38100" dist="38100" dir="2700000" algn="tl">
                    <a:srgbClr val="000000"/>
                  </a:outerShdw>
                </a:effectLst>
                <a:latin typeface="+mj-lt"/>
              </a:rPr>
              <a:t>événement.</a:t>
            </a:r>
          </a:p>
          <a:p>
            <a:pPr algn="just" eaLnBrk="1" hangingPunct="1">
              <a:spcBef>
                <a:spcPct val="20000"/>
              </a:spcBef>
              <a:buClr>
                <a:schemeClr val="hlink"/>
              </a:buClr>
              <a:buSzPct val="80000"/>
              <a:buFont typeface="Arial" panose="020B0604020202020204" pitchFamily="34" charset="0"/>
              <a:buChar char="►"/>
              <a:defRPr/>
            </a:pPr>
            <a:r>
              <a:rPr lang="fr-FR" altLang="fr-FR" sz="2000" b="1" dirty="0">
                <a:solidFill>
                  <a:srgbClr val="006600"/>
                </a:solidFill>
                <a:effectLst>
                  <a:outerShdw blurRad="38100" dist="38100" dir="2700000" algn="tl">
                    <a:srgbClr val="000000"/>
                  </a:outerShdw>
                </a:effectLst>
                <a:latin typeface="+mj-lt"/>
              </a:rPr>
              <a:t>Normaliser les expériences des sujets.</a:t>
            </a:r>
          </a:p>
          <a:p>
            <a:pPr algn="just" eaLnBrk="1" hangingPunct="1">
              <a:spcBef>
                <a:spcPct val="20000"/>
              </a:spcBef>
              <a:buClr>
                <a:schemeClr val="hlink"/>
              </a:buClr>
              <a:buSzPct val="80000"/>
              <a:buFont typeface="Arial" panose="020B0604020202020204" pitchFamily="34" charset="0"/>
              <a:buChar char="►"/>
              <a:defRPr/>
            </a:pPr>
            <a:r>
              <a:rPr lang="fr-FR" altLang="fr-FR" sz="2000" b="1" dirty="0">
                <a:solidFill>
                  <a:schemeClr val="tx2"/>
                </a:solidFill>
                <a:effectLst>
                  <a:outerShdw blurRad="38100" dist="38100" dir="2700000" algn="tl">
                    <a:srgbClr val="000000"/>
                  </a:outerShdw>
                </a:effectLst>
                <a:latin typeface="+mj-lt"/>
              </a:rPr>
              <a:t>Ré-établir au plus vite un réseau de relation entre les sujets afin </a:t>
            </a:r>
            <a:r>
              <a:rPr lang="fr-FR" altLang="fr-FR" sz="2000" b="1" dirty="0" err="1">
                <a:solidFill>
                  <a:schemeClr val="tx2"/>
                </a:solidFill>
                <a:effectLst>
                  <a:outerShdw blurRad="38100" dist="38100" dir="2700000" algn="tl">
                    <a:srgbClr val="000000"/>
                  </a:outerShdw>
                </a:effectLst>
                <a:latin typeface="+mj-lt"/>
              </a:rPr>
              <a:t>qu</a:t>
            </a:r>
            <a:r>
              <a:rPr lang="ja-JP" altLang="fr-FR" sz="2000" b="1">
                <a:solidFill>
                  <a:schemeClr val="tx2"/>
                </a:solidFill>
                <a:effectLst>
                  <a:outerShdw blurRad="38100" dist="38100" dir="2700000" algn="tl">
                    <a:srgbClr val="000000"/>
                  </a:outerShdw>
                </a:effectLst>
                <a:latin typeface="+mj-lt"/>
              </a:rPr>
              <a:t>’</a:t>
            </a:r>
            <a:r>
              <a:rPr lang="fr-FR" altLang="ja-JP" sz="2000" b="1" dirty="0">
                <a:solidFill>
                  <a:schemeClr val="tx2"/>
                </a:solidFill>
                <a:effectLst>
                  <a:outerShdw blurRad="38100" dist="38100" dir="2700000" algn="tl">
                    <a:srgbClr val="000000"/>
                  </a:outerShdw>
                </a:effectLst>
                <a:latin typeface="+mj-lt"/>
              </a:rPr>
              <a:t>ils ne se sentent pas seule face à l</a:t>
            </a:r>
            <a:r>
              <a:rPr lang="ja-JP" altLang="fr-FR" sz="2000" b="1">
                <a:solidFill>
                  <a:schemeClr val="tx2"/>
                </a:solidFill>
                <a:effectLst>
                  <a:outerShdw blurRad="38100" dist="38100" dir="2700000" algn="tl">
                    <a:srgbClr val="000000"/>
                  </a:outerShdw>
                </a:effectLst>
                <a:latin typeface="+mj-lt"/>
              </a:rPr>
              <a:t>’</a:t>
            </a:r>
            <a:r>
              <a:rPr lang="fr-FR" altLang="ja-JP" sz="2000" b="1" dirty="0">
                <a:solidFill>
                  <a:schemeClr val="tx2"/>
                </a:solidFill>
                <a:effectLst>
                  <a:outerShdw blurRad="38100" dist="38100" dir="2700000" algn="tl">
                    <a:srgbClr val="000000"/>
                  </a:outerShdw>
                </a:effectLst>
                <a:latin typeface="+mj-lt"/>
              </a:rPr>
              <a:t>événement et à la souffrance.</a:t>
            </a:r>
          </a:p>
          <a:p>
            <a:pPr algn="just" eaLnBrk="1" hangingPunct="1">
              <a:spcBef>
                <a:spcPct val="20000"/>
              </a:spcBef>
              <a:buClr>
                <a:schemeClr val="hlink"/>
              </a:buClr>
              <a:buSzPct val="80000"/>
              <a:buFont typeface="Arial" panose="020B0604020202020204" pitchFamily="34" charset="0"/>
              <a:buChar char="►"/>
              <a:defRPr/>
            </a:pPr>
            <a:r>
              <a:rPr lang="fr-FR" altLang="fr-FR" sz="2000" b="1" dirty="0">
                <a:solidFill>
                  <a:srgbClr val="006600"/>
                </a:solidFill>
                <a:effectLst>
                  <a:outerShdw blurRad="38100" dist="38100" dir="2700000" algn="tl">
                    <a:srgbClr val="000000"/>
                  </a:outerShdw>
                </a:effectLst>
                <a:latin typeface="+mj-lt"/>
              </a:rPr>
              <a:t>Permettre une évaluation de la situation afin de savoir si un débriefing est nécessaire.</a:t>
            </a:r>
          </a:p>
          <a:p>
            <a:pPr algn="just" eaLnBrk="1" hangingPunct="1">
              <a:spcBef>
                <a:spcPct val="20000"/>
              </a:spcBef>
              <a:buClr>
                <a:schemeClr val="hlink"/>
              </a:buClr>
              <a:buSzPct val="80000"/>
              <a:buFont typeface="Arial" panose="020B0604020202020204" pitchFamily="34" charset="0"/>
              <a:buChar char="►"/>
              <a:defRPr/>
            </a:pPr>
            <a:r>
              <a:rPr lang="fr-FR" altLang="fr-FR" sz="2000" b="1" dirty="0">
                <a:solidFill>
                  <a:schemeClr val="tx2"/>
                </a:solidFill>
                <a:effectLst>
                  <a:outerShdw blurRad="38100" dist="38100" dir="2700000" algn="tl">
                    <a:srgbClr val="000000"/>
                  </a:outerShdw>
                </a:effectLst>
                <a:latin typeface="+mj-lt"/>
              </a:rPr>
              <a:t>Mettre à la disposition des personnes concernées un ensemble d</a:t>
            </a:r>
            <a:r>
              <a:rPr lang="ja-JP" altLang="fr-FR" sz="2000" b="1">
                <a:solidFill>
                  <a:schemeClr val="tx2"/>
                </a:solidFill>
                <a:effectLst>
                  <a:outerShdw blurRad="38100" dist="38100" dir="2700000" algn="tl">
                    <a:srgbClr val="000000"/>
                  </a:outerShdw>
                </a:effectLst>
                <a:latin typeface="+mj-lt"/>
              </a:rPr>
              <a:t>’</a:t>
            </a:r>
            <a:r>
              <a:rPr lang="fr-FR" altLang="ja-JP" sz="2000" b="1" dirty="0">
                <a:solidFill>
                  <a:schemeClr val="tx2"/>
                </a:solidFill>
                <a:effectLst>
                  <a:outerShdw blurRad="38100" dist="38100" dir="2700000" algn="tl">
                    <a:srgbClr val="000000"/>
                  </a:outerShdw>
                </a:effectLst>
                <a:latin typeface="+mj-lt"/>
              </a:rPr>
              <a:t>informations partagées par tous les sujets.</a:t>
            </a:r>
          </a:p>
          <a:p>
            <a:pPr algn="just" eaLnBrk="1" hangingPunct="1">
              <a:spcBef>
                <a:spcPct val="20000"/>
              </a:spcBef>
              <a:buClr>
                <a:schemeClr val="hlink"/>
              </a:buClr>
              <a:buSzPct val="80000"/>
              <a:buFont typeface="Arial" panose="020B0604020202020204" pitchFamily="34" charset="0"/>
              <a:buChar char="►"/>
              <a:defRPr/>
            </a:pPr>
            <a:r>
              <a:rPr lang="fr-FR" altLang="fr-FR" sz="2000" b="1" dirty="0">
                <a:solidFill>
                  <a:srgbClr val="006600"/>
                </a:solidFill>
                <a:effectLst>
                  <a:outerShdw blurRad="38100" dist="38100" dir="2700000" algn="tl">
                    <a:srgbClr val="000000"/>
                  </a:outerShdw>
                </a:effectLst>
                <a:latin typeface="+mj-lt"/>
              </a:rPr>
              <a:t>Restaurer un mécanisme de raisonnement et d</a:t>
            </a:r>
            <a:r>
              <a:rPr lang="ja-JP" altLang="fr-FR" sz="2000" b="1">
                <a:solidFill>
                  <a:srgbClr val="006600"/>
                </a:solidFill>
                <a:effectLst>
                  <a:outerShdw blurRad="38100" dist="38100" dir="2700000" algn="tl">
                    <a:srgbClr val="000000"/>
                  </a:outerShdw>
                </a:effectLst>
                <a:latin typeface="+mj-lt"/>
              </a:rPr>
              <a:t>’</a:t>
            </a:r>
            <a:r>
              <a:rPr lang="fr-FR" altLang="ja-JP" sz="2000" b="1" dirty="0">
                <a:solidFill>
                  <a:srgbClr val="006600"/>
                </a:solidFill>
                <a:effectLst>
                  <a:outerShdw blurRad="38100" dist="38100" dir="2700000" algn="tl">
                    <a:srgbClr val="000000"/>
                  </a:outerShdw>
                </a:effectLst>
                <a:latin typeface="+mj-lt"/>
              </a:rPr>
              <a:t>analyse face à la situation.</a:t>
            </a:r>
          </a:p>
          <a:p>
            <a:pPr eaLnBrk="1" hangingPunct="1">
              <a:spcBef>
                <a:spcPct val="20000"/>
              </a:spcBef>
              <a:buClr>
                <a:schemeClr val="hlink"/>
              </a:buClr>
              <a:buSzPct val="80000"/>
              <a:buFont typeface="Arial" panose="020B0604020202020204" pitchFamily="34" charset="0"/>
              <a:buChar char="►"/>
              <a:defRPr/>
            </a:pPr>
            <a:r>
              <a:rPr lang="fr-FR" altLang="fr-FR" sz="2000" b="1" dirty="0">
                <a:solidFill>
                  <a:schemeClr val="tx2"/>
                </a:solidFill>
                <a:effectLst>
                  <a:outerShdw blurRad="38100" dist="38100" dir="2700000" algn="tl">
                    <a:srgbClr val="000000"/>
                  </a:outerShdw>
                </a:effectLst>
                <a:latin typeface="+mj-lt"/>
              </a:rPr>
              <a:t>Affirmer la valeur des membres du personnel impliqués dans cette situation.</a:t>
            </a:r>
            <a:endParaRPr lang="fr-FR" altLang="fr-FR" sz="2000" dirty="0">
              <a:solidFill>
                <a:srgbClr val="000000"/>
              </a:solidFill>
              <a:effectLst>
                <a:outerShdw blurRad="38100" dist="38100" dir="2700000" algn="tl">
                  <a:srgbClr val="FFFFFF"/>
                </a:outerShdw>
              </a:effectLst>
              <a:latin typeface="+mj-lt"/>
            </a:endParaRPr>
          </a:p>
        </p:txBody>
      </p:sp>
      <p:sp>
        <p:nvSpPr>
          <p:cNvPr id="2" name="Rectangle 1">
            <a:extLst>
              <a:ext uri="{FF2B5EF4-FFF2-40B4-BE49-F238E27FC236}">
                <a16:creationId xmlns:a16="http://schemas.microsoft.com/office/drawing/2014/main" id="{549A6DEB-A2C4-DA91-8F1C-95F29A0697CB}"/>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 Défusing</a:t>
            </a:r>
          </a:p>
          <a:p>
            <a:pPr algn="ctr"/>
            <a:endParaRPr lang="fr-FR" sz="2800" b="1"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565251"/>
                                        </p:tgtEl>
                                        <p:attrNameLst>
                                          <p:attrName>style.visibility</p:attrName>
                                        </p:attrNameLst>
                                      </p:cBhvr>
                                      <p:to>
                                        <p:strVal val="visible"/>
                                      </p:to>
                                    </p:set>
                                    <p:anim calcmode="lin" valueType="num">
                                      <p:cBhvr>
                                        <p:cTn id="7" dur="500" fill="hold"/>
                                        <p:tgtEl>
                                          <p:spTgt spid="565251"/>
                                        </p:tgtEl>
                                        <p:attrNameLst>
                                          <p:attrName>ppt_w</p:attrName>
                                        </p:attrNameLst>
                                      </p:cBhvr>
                                      <p:tavLst>
                                        <p:tav tm="0">
                                          <p:val>
                                            <p:fltVal val="0"/>
                                          </p:val>
                                        </p:tav>
                                        <p:tav tm="100000">
                                          <p:val>
                                            <p:strVal val="#ppt_w"/>
                                          </p:val>
                                        </p:tav>
                                      </p:tavLst>
                                    </p:anim>
                                    <p:anim calcmode="lin" valueType="num">
                                      <p:cBhvr>
                                        <p:cTn id="8" dur="500" fill="hold"/>
                                        <p:tgtEl>
                                          <p:spTgt spid="56525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5251" grpId="0"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51" name="Rectangle 3">
            <a:extLst>
              <a:ext uri="{FF2B5EF4-FFF2-40B4-BE49-F238E27FC236}">
                <a16:creationId xmlns:a16="http://schemas.microsoft.com/office/drawing/2014/main" id="{0A2D4219-3B4E-C91E-7301-BA1D617BCB4F}"/>
              </a:ext>
            </a:extLst>
          </p:cNvPr>
          <p:cNvSpPr>
            <a:spLocks noChangeArrowheads="1"/>
          </p:cNvSpPr>
          <p:nvPr/>
        </p:nvSpPr>
        <p:spPr bwMode="auto">
          <a:xfrm>
            <a:off x="233881" y="2703214"/>
            <a:ext cx="11724238" cy="2448208"/>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just" eaLnBrk="1" hangingPunct="1">
              <a:spcBef>
                <a:spcPct val="20000"/>
              </a:spcBef>
              <a:buClr>
                <a:schemeClr val="hlink"/>
              </a:buClr>
              <a:buSzPct val="80000"/>
              <a:buFont typeface="Arial" panose="020B0604020202020204" pitchFamily="34" charset="0"/>
              <a:buChar char="►"/>
              <a:defRPr/>
            </a:pPr>
            <a:r>
              <a:rPr lang="fr-FR" altLang="fr-FR" sz="2000" b="1" dirty="0">
                <a:solidFill>
                  <a:schemeClr val="tx2"/>
                </a:solidFill>
                <a:effectLst>
                  <a:outerShdw blurRad="38100" dist="38100" dir="2700000" algn="tl">
                    <a:srgbClr val="000000"/>
                  </a:outerShdw>
                </a:effectLst>
                <a:latin typeface="+mj-lt"/>
              </a:rPr>
              <a:t>Le defusing concerne les sujets impliqués par une situation critique. Le groupe peut être composé de 6 à 8 personnes maximum. Le defusing pourra être mené de façon conjointe avec un membre de l’encadrement spécialement formé et un psychologue.</a:t>
            </a:r>
          </a:p>
          <a:p>
            <a:pPr algn="just" eaLnBrk="1" hangingPunct="1">
              <a:spcBef>
                <a:spcPct val="20000"/>
              </a:spcBef>
              <a:buClr>
                <a:schemeClr val="hlink"/>
              </a:buClr>
              <a:buSzPct val="80000"/>
              <a:buFont typeface="Arial" panose="020B0604020202020204" pitchFamily="34" charset="0"/>
              <a:buChar char="►"/>
              <a:defRPr/>
            </a:pPr>
            <a:endParaRPr lang="fr-FR" altLang="fr-FR" sz="2000" b="1" dirty="0">
              <a:solidFill>
                <a:schemeClr val="tx2"/>
              </a:solidFill>
              <a:effectLst>
                <a:outerShdw blurRad="38100" dist="38100" dir="2700000" algn="tl">
                  <a:srgbClr val="000000"/>
                </a:outerShdw>
              </a:effectLst>
              <a:latin typeface="+mj-lt"/>
            </a:endParaRPr>
          </a:p>
          <a:p>
            <a:pPr algn="just" eaLnBrk="1" hangingPunct="1">
              <a:spcBef>
                <a:spcPct val="20000"/>
              </a:spcBef>
              <a:buClr>
                <a:schemeClr val="hlink"/>
              </a:buClr>
              <a:buSzPct val="80000"/>
              <a:buFont typeface="Arial" panose="020B0604020202020204" pitchFamily="34" charset="0"/>
              <a:buChar char="►"/>
              <a:defRPr/>
            </a:pPr>
            <a:r>
              <a:rPr lang="fr-FR" altLang="fr-FR" sz="2000" b="1" dirty="0">
                <a:solidFill>
                  <a:schemeClr val="tx2"/>
                </a:solidFill>
                <a:effectLst>
                  <a:outerShdw blurRad="38100" dist="38100" dir="2700000" algn="tl">
                    <a:srgbClr val="000000"/>
                  </a:outerShdw>
                </a:effectLst>
                <a:latin typeface="+mj-lt"/>
              </a:rPr>
              <a:t>- Le defusing doit se réaliser au maximum dans les 8 heures qui ont suivi l’accident. L’idéal étant qu’il se déroule dans les 3 heures. Dans des situations particulièrement graves, il convient d’attendre et de ne pas fragiliser les victimes avec une telle intervention </a:t>
            </a:r>
          </a:p>
          <a:p>
            <a:pPr marL="0" indent="0" algn="just" eaLnBrk="1" hangingPunct="1">
              <a:spcBef>
                <a:spcPct val="20000"/>
              </a:spcBef>
              <a:buClr>
                <a:schemeClr val="hlink"/>
              </a:buClr>
              <a:buSzPct val="80000"/>
              <a:defRPr/>
            </a:pPr>
            <a:endParaRPr lang="fr-FR" altLang="fr-FR" sz="2000" b="1" dirty="0">
              <a:solidFill>
                <a:schemeClr val="tx2"/>
              </a:solidFill>
              <a:effectLst>
                <a:outerShdw blurRad="38100" dist="38100" dir="2700000" algn="tl">
                  <a:srgbClr val="000000"/>
                </a:outerShdw>
              </a:effectLst>
              <a:latin typeface="+mj-lt"/>
            </a:endParaRPr>
          </a:p>
        </p:txBody>
      </p:sp>
      <p:sp>
        <p:nvSpPr>
          <p:cNvPr id="2" name="Rectangle 1">
            <a:extLst>
              <a:ext uri="{FF2B5EF4-FFF2-40B4-BE49-F238E27FC236}">
                <a16:creationId xmlns:a16="http://schemas.microsoft.com/office/drawing/2014/main" id="{549A6DEB-A2C4-DA91-8F1C-95F29A0697CB}"/>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 Défusing</a:t>
            </a:r>
          </a:p>
          <a:p>
            <a:pPr algn="ctr"/>
            <a:endParaRPr lang="fr-FR" sz="2800" b="1" dirty="0">
              <a:solidFill>
                <a:schemeClr val="tx1"/>
              </a:solidFill>
            </a:endParaRPr>
          </a:p>
        </p:txBody>
      </p:sp>
    </p:spTree>
    <p:extLst>
      <p:ext uri="{BB962C8B-B14F-4D97-AF65-F5344CB8AC3E}">
        <p14:creationId xmlns:p14="http://schemas.microsoft.com/office/powerpoint/2010/main" val="271362095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565251"/>
                                        </p:tgtEl>
                                        <p:attrNameLst>
                                          <p:attrName>style.visibility</p:attrName>
                                        </p:attrNameLst>
                                      </p:cBhvr>
                                      <p:to>
                                        <p:strVal val="visible"/>
                                      </p:to>
                                    </p:set>
                                    <p:anim calcmode="lin" valueType="num">
                                      <p:cBhvr>
                                        <p:cTn id="7" dur="500" fill="hold"/>
                                        <p:tgtEl>
                                          <p:spTgt spid="565251"/>
                                        </p:tgtEl>
                                        <p:attrNameLst>
                                          <p:attrName>ppt_w</p:attrName>
                                        </p:attrNameLst>
                                      </p:cBhvr>
                                      <p:tavLst>
                                        <p:tav tm="0">
                                          <p:val>
                                            <p:fltVal val="0"/>
                                          </p:val>
                                        </p:tav>
                                        <p:tav tm="100000">
                                          <p:val>
                                            <p:strVal val="#ppt_w"/>
                                          </p:val>
                                        </p:tav>
                                      </p:tavLst>
                                    </p:anim>
                                    <p:anim calcmode="lin" valueType="num">
                                      <p:cBhvr>
                                        <p:cTn id="8" dur="500" fill="hold"/>
                                        <p:tgtEl>
                                          <p:spTgt spid="56525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5251"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299" name="Rectangle 3">
            <a:extLst>
              <a:ext uri="{FF2B5EF4-FFF2-40B4-BE49-F238E27FC236}">
                <a16:creationId xmlns:a16="http://schemas.microsoft.com/office/drawing/2014/main" id="{D5094150-A435-44EA-CBA6-B0FE7E08B4E9}"/>
              </a:ext>
            </a:extLst>
          </p:cNvPr>
          <p:cNvSpPr>
            <a:spLocks noChangeArrowheads="1"/>
          </p:cNvSpPr>
          <p:nvPr/>
        </p:nvSpPr>
        <p:spPr bwMode="auto">
          <a:xfrm>
            <a:off x="398352" y="1752600"/>
            <a:ext cx="11045228" cy="4800600"/>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just" eaLnBrk="1" hangingPunct="1">
              <a:spcBef>
                <a:spcPct val="20000"/>
              </a:spcBef>
              <a:buClr>
                <a:schemeClr val="tx1"/>
              </a:buClr>
              <a:buSzPct val="80000"/>
              <a:buFont typeface="Wingdings" pitchFamily="2" charset="2"/>
              <a:buNone/>
              <a:defRPr/>
            </a:pPr>
            <a:r>
              <a:rPr lang="fr-FR" altLang="fr-FR" sz="2000">
                <a:solidFill>
                  <a:srgbClr val="FF0000"/>
                </a:solidFill>
                <a:effectLst>
                  <a:outerShdw blurRad="38100" dist="38100" dir="2700000" algn="tl">
                    <a:srgbClr val="000000"/>
                  </a:outerShdw>
                </a:effectLst>
                <a:latin typeface="+mj-lt"/>
              </a:rPr>
              <a:t>Le </a:t>
            </a:r>
            <a:r>
              <a:rPr lang="fr-FR" altLang="fr-FR" sz="2000" b="1" i="1">
                <a:solidFill>
                  <a:srgbClr val="FF0000"/>
                </a:solidFill>
                <a:effectLst>
                  <a:outerShdw blurRad="38100" dist="38100" dir="2700000" algn="tl">
                    <a:srgbClr val="000000"/>
                  </a:outerShdw>
                </a:effectLst>
                <a:latin typeface="+mj-lt"/>
              </a:rPr>
              <a:t>defusing </a:t>
            </a:r>
            <a:r>
              <a:rPr lang="fr-FR" altLang="fr-FR" sz="2000">
                <a:solidFill>
                  <a:srgbClr val="FF0000"/>
                </a:solidFill>
                <a:effectLst>
                  <a:outerShdw blurRad="38100" dist="38100" dir="2700000" algn="tl">
                    <a:srgbClr val="000000"/>
                  </a:outerShdw>
                </a:effectLst>
                <a:latin typeface="+mj-lt"/>
              </a:rPr>
              <a:t>comporte trois phases que sont:</a:t>
            </a:r>
            <a:endParaRPr lang="fr-FR" altLang="fr-FR" sz="2000">
              <a:solidFill>
                <a:srgbClr val="000000"/>
              </a:solidFill>
              <a:effectLst>
                <a:outerShdw blurRad="38100" dist="38100" dir="2700000" algn="tl">
                  <a:srgbClr val="FFFFFF"/>
                </a:outerShdw>
              </a:effectLst>
              <a:latin typeface="+mj-lt"/>
            </a:endParaRPr>
          </a:p>
          <a:p>
            <a:pPr algn="just" eaLnBrk="1" hangingPunct="1">
              <a:spcBef>
                <a:spcPct val="20000"/>
              </a:spcBef>
              <a:buClr>
                <a:schemeClr val="tx1"/>
              </a:buClr>
              <a:buSzPct val="80000"/>
              <a:buFont typeface="Wingdings" pitchFamily="2" charset="2"/>
              <a:buNone/>
              <a:defRPr/>
            </a:pPr>
            <a:endParaRPr lang="fr-FR" altLang="fr-FR" sz="2000">
              <a:solidFill>
                <a:srgbClr val="000000"/>
              </a:solidFill>
              <a:effectLst>
                <a:outerShdw blurRad="38100" dist="38100" dir="2700000" algn="tl">
                  <a:srgbClr val="FFFFFF"/>
                </a:outerShdw>
              </a:effectLst>
              <a:latin typeface="+mj-lt"/>
            </a:endParaRPr>
          </a:p>
          <a:p>
            <a:pPr algn="ctr" eaLnBrk="1" hangingPunct="1">
              <a:spcBef>
                <a:spcPct val="20000"/>
              </a:spcBef>
              <a:buClr>
                <a:schemeClr val="tx1"/>
              </a:buClr>
              <a:buSzPct val="80000"/>
              <a:buFont typeface="Wingdings" pitchFamily="2" charset="2"/>
              <a:buNone/>
              <a:defRPr/>
            </a:pPr>
            <a:r>
              <a:rPr lang="fr-FR" altLang="fr-FR" sz="2800" b="1">
                <a:solidFill>
                  <a:schemeClr val="tx2"/>
                </a:solidFill>
                <a:effectLst>
                  <a:outerShdw blurRad="38100" dist="38100" dir="2700000" algn="tl">
                    <a:srgbClr val="000000"/>
                  </a:outerShdw>
                </a:effectLst>
                <a:latin typeface="+mj-lt"/>
              </a:rPr>
              <a:t>La phase d</a:t>
            </a:r>
            <a:r>
              <a:rPr lang="ja-JP" altLang="fr-FR" sz="2800" b="1">
                <a:solidFill>
                  <a:schemeClr val="tx2"/>
                </a:solidFill>
                <a:effectLst>
                  <a:outerShdw blurRad="38100" dist="38100" dir="2700000" algn="tl">
                    <a:srgbClr val="000000"/>
                  </a:outerShdw>
                </a:effectLst>
                <a:latin typeface="+mj-lt"/>
              </a:rPr>
              <a:t>’</a:t>
            </a:r>
            <a:r>
              <a:rPr lang="fr-FR" altLang="ja-JP" sz="2800" b="1">
                <a:solidFill>
                  <a:schemeClr val="tx2"/>
                </a:solidFill>
                <a:effectLst>
                  <a:outerShdw blurRad="38100" dist="38100" dir="2700000" algn="tl">
                    <a:srgbClr val="000000"/>
                  </a:outerShdw>
                </a:effectLst>
                <a:latin typeface="+mj-lt"/>
              </a:rPr>
              <a:t>introduction </a:t>
            </a:r>
          </a:p>
          <a:p>
            <a:pPr algn="ctr" eaLnBrk="1" hangingPunct="1">
              <a:spcBef>
                <a:spcPct val="20000"/>
              </a:spcBef>
              <a:buClr>
                <a:schemeClr val="tx1"/>
              </a:buClr>
              <a:buSzPct val="80000"/>
              <a:buFont typeface="Wingdings" pitchFamily="2" charset="2"/>
              <a:buNone/>
              <a:defRPr/>
            </a:pPr>
            <a:endParaRPr lang="fr-FR" altLang="fr-FR" sz="2800" b="1">
              <a:solidFill>
                <a:schemeClr val="tx2"/>
              </a:solidFill>
              <a:effectLst>
                <a:outerShdw blurRad="38100" dist="38100" dir="2700000" algn="tl">
                  <a:srgbClr val="000000"/>
                </a:outerShdw>
              </a:effectLst>
              <a:latin typeface="+mj-lt"/>
            </a:endParaRPr>
          </a:p>
          <a:p>
            <a:pPr algn="ctr" eaLnBrk="1" hangingPunct="1">
              <a:spcBef>
                <a:spcPct val="20000"/>
              </a:spcBef>
              <a:buClr>
                <a:schemeClr val="tx1"/>
              </a:buClr>
              <a:buSzPct val="80000"/>
              <a:buFont typeface="Wingdings" pitchFamily="2" charset="2"/>
              <a:buNone/>
              <a:defRPr/>
            </a:pPr>
            <a:r>
              <a:rPr lang="fr-FR" altLang="fr-FR" sz="2800" b="1">
                <a:solidFill>
                  <a:schemeClr val="tx2"/>
                </a:solidFill>
                <a:effectLst>
                  <a:outerShdw blurRad="38100" dist="38100" dir="2700000" algn="tl">
                    <a:srgbClr val="000000"/>
                  </a:outerShdw>
                </a:effectLst>
                <a:latin typeface="+mj-lt"/>
              </a:rPr>
              <a:t>La phase d</a:t>
            </a:r>
            <a:r>
              <a:rPr lang="ja-JP" altLang="fr-FR" sz="2800" b="1">
                <a:solidFill>
                  <a:schemeClr val="tx2"/>
                </a:solidFill>
                <a:effectLst>
                  <a:outerShdw blurRad="38100" dist="38100" dir="2700000" algn="tl">
                    <a:srgbClr val="000000"/>
                  </a:outerShdw>
                </a:effectLst>
                <a:latin typeface="+mj-lt"/>
              </a:rPr>
              <a:t>’</a:t>
            </a:r>
            <a:r>
              <a:rPr lang="fr-FR" altLang="ja-JP" sz="2800" b="1">
                <a:solidFill>
                  <a:schemeClr val="tx2"/>
                </a:solidFill>
                <a:effectLst>
                  <a:outerShdw blurRad="38100" dist="38100" dir="2700000" algn="tl">
                    <a:srgbClr val="000000"/>
                  </a:outerShdw>
                </a:effectLst>
                <a:latin typeface="+mj-lt"/>
              </a:rPr>
              <a:t>exploration</a:t>
            </a:r>
          </a:p>
          <a:p>
            <a:pPr algn="ctr" eaLnBrk="1" hangingPunct="1">
              <a:spcBef>
                <a:spcPct val="20000"/>
              </a:spcBef>
              <a:buClr>
                <a:schemeClr val="tx1"/>
              </a:buClr>
              <a:buSzPct val="80000"/>
              <a:buFont typeface="Wingdings" pitchFamily="2" charset="2"/>
              <a:buNone/>
              <a:defRPr/>
            </a:pPr>
            <a:endParaRPr lang="fr-FR" altLang="fr-FR" sz="2800" b="1">
              <a:solidFill>
                <a:schemeClr val="tx2"/>
              </a:solidFill>
              <a:effectLst>
                <a:outerShdw blurRad="38100" dist="38100" dir="2700000" algn="tl">
                  <a:srgbClr val="000000"/>
                </a:outerShdw>
              </a:effectLst>
              <a:latin typeface="+mj-lt"/>
            </a:endParaRPr>
          </a:p>
          <a:p>
            <a:pPr algn="ctr" eaLnBrk="1" hangingPunct="1">
              <a:spcBef>
                <a:spcPct val="20000"/>
              </a:spcBef>
              <a:buClr>
                <a:schemeClr val="tx1"/>
              </a:buClr>
              <a:buSzPct val="80000"/>
              <a:buFont typeface="Wingdings" pitchFamily="2" charset="2"/>
              <a:buNone/>
              <a:defRPr/>
            </a:pPr>
            <a:r>
              <a:rPr lang="fr-FR" altLang="fr-FR" sz="2800" b="1">
                <a:solidFill>
                  <a:schemeClr val="tx2"/>
                </a:solidFill>
                <a:effectLst>
                  <a:outerShdw blurRad="38100" dist="38100" dir="2700000" algn="tl">
                    <a:srgbClr val="000000"/>
                  </a:outerShdw>
                </a:effectLst>
                <a:latin typeface="+mj-lt"/>
              </a:rPr>
              <a:t>La phase d</a:t>
            </a:r>
            <a:r>
              <a:rPr lang="ja-JP" altLang="fr-FR" sz="2800" b="1">
                <a:solidFill>
                  <a:schemeClr val="tx2"/>
                </a:solidFill>
                <a:effectLst>
                  <a:outerShdw blurRad="38100" dist="38100" dir="2700000" algn="tl">
                    <a:srgbClr val="000000"/>
                  </a:outerShdw>
                </a:effectLst>
                <a:latin typeface="+mj-lt"/>
              </a:rPr>
              <a:t>’</a:t>
            </a:r>
            <a:r>
              <a:rPr lang="fr-FR" altLang="ja-JP" sz="2800" b="1">
                <a:solidFill>
                  <a:schemeClr val="tx2"/>
                </a:solidFill>
                <a:effectLst>
                  <a:outerShdw blurRad="38100" dist="38100" dir="2700000" algn="tl">
                    <a:srgbClr val="000000"/>
                  </a:outerShdw>
                </a:effectLst>
                <a:latin typeface="+mj-lt"/>
              </a:rPr>
              <a:t>information</a:t>
            </a:r>
          </a:p>
          <a:p>
            <a:pPr algn="ctr" eaLnBrk="1" hangingPunct="1">
              <a:spcBef>
                <a:spcPct val="20000"/>
              </a:spcBef>
              <a:buClr>
                <a:schemeClr val="tx1"/>
              </a:buClr>
              <a:buSzPct val="80000"/>
              <a:buFont typeface="Wingdings" pitchFamily="2" charset="2"/>
              <a:buNone/>
              <a:defRPr/>
            </a:pPr>
            <a:endParaRPr lang="fr-FR" altLang="fr-FR" sz="2800" b="1">
              <a:solidFill>
                <a:schemeClr val="tx2"/>
              </a:solidFill>
              <a:effectLst>
                <a:outerShdw blurRad="38100" dist="38100" dir="2700000" algn="tl">
                  <a:srgbClr val="000000"/>
                </a:outerShdw>
              </a:effectLst>
              <a:latin typeface="+mj-lt"/>
            </a:endParaRPr>
          </a:p>
          <a:p>
            <a:pPr algn="just" eaLnBrk="1" hangingPunct="1">
              <a:spcBef>
                <a:spcPct val="20000"/>
              </a:spcBef>
              <a:buClr>
                <a:schemeClr val="tx1"/>
              </a:buClr>
              <a:buSzPct val="80000"/>
              <a:buFont typeface="Wingdings" pitchFamily="2" charset="2"/>
              <a:buNone/>
              <a:defRPr/>
            </a:pPr>
            <a:endParaRPr lang="fr-FR" altLang="fr-FR" sz="2800" b="1">
              <a:solidFill>
                <a:schemeClr val="tx2"/>
              </a:solidFill>
              <a:effectLst>
                <a:outerShdw blurRad="38100" dist="38100" dir="2700000" algn="tl">
                  <a:srgbClr val="000000"/>
                </a:outerShdw>
              </a:effectLst>
              <a:latin typeface="+mj-lt"/>
            </a:endParaRPr>
          </a:p>
        </p:txBody>
      </p:sp>
      <p:sp>
        <p:nvSpPr>
          <p:cNvPr id="73731" name="AutoShape 4">
            <a:extLst>
              <a:ext uri="{FF2B5EF4-FFF2-40B4-BE49-F238E27FC236}">
                <a16:creationId xmlns:a16="http://schemas.microsoft.com/office/drawing/2014/main" id="{43396A8B-15EA-8FCA-78B6-E71BEC9768DF}"/>
              </a:ext>
            </a:extLst>
          </p:cNvPr>
          <p:cNvSpPr>
            <a:spLocks noChangeArrowheads="1"/>
          </p:cNvSpPr>
          <p:nvPr/>
        </p:nvSpPr>
        <p:spPr bwMode="auto">
          <a:xfrm>
            <a:off x="6096000" y="3068638"/>
            <a:ext cx="71438" cy="576262"/>
          </a:xfrm>
          <a:prstGeom prst="downArrow">
            <a:avLst>
              <a:gd name="adj1" fmla="val 50000"/>
              <a:gd name="adj2" fmla="val 201665"/>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80000"/>
              <a:buFont typeface="Arial" panose="020B0604020202020204" pitchFamily="34" charset="0"/>
              <a:buChar char="►"/>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folHlink"/>
              </a:buClr>
              <a:buFont typeface="Wingdings" pitchFamily="2" charset="2"/>
              <a:buChar char="§"/>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hlink"/>
              </a:buClr>
              <a:buSzPct val="80000"/>
              <a:buFont typeface="Arial" panose="020B0604020202020204" pitchFamily="34" charset="0"/>
              <a:buChar char="►"/>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folHlink"/>
              </a:buClr>
              <a:buFont typeface="Wingdings" pitchFamily="2" charset="2"/>
              <a:buChar char="§"/>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fr-FR" altLang="fr-FR" sz="1800"/>
          </a:p>
        </p:txBody>
      </p:sp>
      <p:sp>
        <p:nvSpPr>
          <p:cNvPr id="73732" name="AutoShape 5">
            <a:extLst>
              <a:ext uri="{FF2B5EF4-FFF2-40B4-BE49-F238E27FC236}">
                <a16:creationId xmlns:a16="http://schemas.microsoft.com/office/drawing/2014/main" id="{D4093835-9C79-2A27-9955-98344E96C2B2}"/>
              </a:ext>
            </a:extLst>
          </p:cNvPr>
          <p:cNvSpPr>
            <a:spLocks noChangeArrowheads="1"/>
          </p:cNvSpPr>
          <p:nvPr/>
        </p:nvSpPr>
        <p:spPr bwMode="auto">
          <a:xfrm>
            <a:off x="6096000" y="4076701"/>
            <a:ext cx="71438" cy="574675"/>
          </a:xfrm>
          <a:prstGeom prst="downArrow">
            <a:avLst>
              <a:gd name="adj1" fmla="val 50000"/>
              <a:gd name="adj2" fmla="val 201110"/>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80000"/>
              <a:buFont typeface="Arial" panose="020B0604020202020204" pitchFamily="34" charset="0"/>
              <a:buChar char="►"/>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folHlink"/>
              </a:buClr>
              <a:buFont typeface="Wingdings" pitchFamily="2" charset="2"/>
              <a:buChar char="§"/>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hlink"/>
              </a:buClr>
              <a:buSzPct val="80000"/>
              <a:buFont typeface="Arial" panose="020B0604020202020204" pitchFamily="34" charset="0"/>
              <a:buChar char="►"/>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folHlink"/>
              </a:buClr>
              <a:buFont typeface="Wingdings" pitchFamily="2" charset="2"/>
              <a:buChar char="§"/>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fr-FR" altLang="fr-FR" sz="1800"/>
          </a:p>
        </p:txBody>
      </p:sp>
      <p:sp>
        <p:nvSpPr>
          <p:cNvPr id="2" name="Rectangle 1">
            <a:extLst>
              <a:ext uri="{FF2B5EF4-FFF2-40B4-BE49-F238E27FC236}">
                <a16:creationId xmlns:a16="http://schemas.microsoft.com/office/drawing/2014/main" id="{46DB1A65-2A94-B231-1386-FB56A58C3CFB}"/>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 Défusing</a:t>
            </a:r>
          </a:p>
          <a:p>
            <a:pPr algn="ctr"/>
            <a:endParaRPr lang="fr-FR" sz="2800" b="1"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567299">
                                            <p:txEl>
                                              <p:charRg st="0" end="0"/>
                                            </p:txEl>
                                          </p:spTgt>
                                        </p:tgtEl>
                                        <p:attrNameLst>
                                          <p:attrName>style.visibility</p:attrName>
                                        </p:attrNameLst>
                                      </p:cBhvr>
                                      <p:to>
                                        <p:strVal val="visible"/>
                                      </p:to>
                                    </p:set>
                                    <p:anim calcmode="lin" valueType="num">
                                      <p:cBhvr>
                                        <p:cTn id="7" dur="500" fill="hold"/>
                                        <p:tgtEl>
                                          <p:spTgt spid="567299">
                                            <p:txEl>
                                              <p:charRg st="0" end="0"/>
                                            </p:txEl>
                                          </p:spTgt>
                                        </p:tgtEl>
                                        <p:attrNameLst>
                                          <p:attrName>ppt_w</p:attrName>
                                        </p:attrNameLst>
                                      </p:cBhvr>
                                      <p:tavLst>
                                        <p:tav tm="0">
                                          <p:val>
                                            <p:fltVal val="0"/>
                                          </p:val>
                                        </p:tav>
                                        <p:tav tm="100000">
                                          <p:val>
                                            <p:strVal val="#ppt_w"/>
                                          </p:val>
                                        </p:tav>
                                      </p:tavLst>
                                    </p:anim>
                                    <p:anim calcmode="lin" valueType="num">
                                      <p:cBhvr>
                                        <p:cTn id="8" dur="500" fill="hold"/>
                                        <p:tgtEl>
                                          <p:spTgt spid="567299">
                                            <p:txEl>
                                              <p:char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7299"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D90FB1-C41D-4B24-8986-D5A7C417C575}"/>
              </a:ext>
            </a:extLst>
          </p:cNvPr>
          <p:cNvSpPr/>
          <p:nvPr/>
        </p:nvSpPr>
        <p:spPr>
          <a:xfrm>
            <a:off x="0" y="1310326"/>
            <a:ext cx="12192000" cy="2969443"/>
          </a:xfrm>
          <a:prstGeom prst="rect">
            <a:avLst/>
          </a:prstGeom>
          <a:solidFill>
            <a:srgbClr val="FFC0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I. Caractéristiques du niveau modéré</a:t>
            </a:r>
            <a:endParaRPr lang="fr-FR" b="1" dirty="0"/>
          </a:p>
        </p:txBody>
      </p:sp>
    </p:spTree>
    <p:extLst>
      <p:ext uri="{BB962C8B-B14F-4D97-AF65-F5344CB8AC3E}">
        <p14:creationId xmlns:p14="http://schemas.microsoft.com/office/powerpoint/2010/main" val="27967735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3" name="Rectangle 3">
            <a:extLst>
              <a:ext uri="{FF2B5EF4-FFF2-40B4-BE49-F238E27FC236}">
                <a16:creationId xmlns:a16="http://schemas.microsoft.com/office/drawing/2014/main" id="{4EF76E27-8ABE-2137-5881-2FF59BDDF27E}"/>
              </a:ext>
            </a:extLst>
          </p:cNvPr>
          <p:cNvSpPr>
            <a:spLocks noChangeArrowheads="1"/>
          </p:cNvSpPr>
          <p:nvPr/>
        </p:nvSpPr>
        <p:spPr bwMode="auto">
          <a:xfrm>
            <a:off x="334977" y="1752600"/>
            <a:ext cx="11398313" cy="4800600"/>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just" eaLnBrk="1" hangingPunct="1">
              <a:spcBef>
                <a:spcPct val="20000"/>
              </a:spcBef>
              <a:buClr>
                <a:schemeClr val="tx1"/>
              </a:buClr>
              <a:buSzPct val="80000"/>
              <a:buFont typeface="Wingdings" pitchFamily="2" charset="2"/>
              <a:buNone/>
              <a:defRPr/>
            </a:pPr>
            <a:endParaRPr lang="fr-FR" altLang="fr-FR" sz="2000">
              <a:solidFill>
                <a:srgbClr val="000000"/>
              </a:solidFill>
              <a:effectLst>
                <a:outerShdw blurRad="38100" dist="38100" dir="2700000" algn="tl">
                  <a:srgbClr val="FFFFFF"/>
                </a:outerShdw>
              </a:effectLst>
              <a:latin typeface="+mj-lt"/>
            </a:endParaRPr>
          </a:p>
          <a:p>
            <a:pPr algn="just" eaLnBrk="1" hangingPunct="1">
              <a:spcBef>
                <a:spcPct val="20000"/>
              </a:spcBef>
              <a:buClr>
                <a:schemeClr val="tx1"/>
              </a:buClr>
              <a:buSzPct val="80000"/>
              <a:buFont typeface="Wingdings" pitchFamily="2" charset="2"/>
              <a:buNone/>
              <a:defRPr/>
            </a:pPr>
            <a:r>
              <a:rPr lang="fr-FR" altLang="fr-FR" sz="2000" b="1">
                <a:solidFill>
                  <a:schemeClr val="tx2"/>
                </a:solidFill>
                <a:effectLst>
                  <a:outerShdw blurRad="38100" dist="38100" dir="2700000" algn="tl">
                    <a:srgbClr val="000000"/>
                  </a:outerShdw>
                </a:effectLst>
                <a:latin typeface="+mj-lt"/>
              </a:rPr>
              <a:t>La phase d</a:t>
            </a:r>
            <a:r>
              <a:rPr lang="ja-JP" altLang="fr-FR" sz="2000" b="1">
                <a:solidFill>
                  <a:schemeClr val="tx2"/>
                </a:solidFill>
                <a:effectLst>
                  <a:outerShdw blurRad="38100" dist="38100" dir="2700000" algn="tl">
                    <a:srgbClr val="000000"/>
                  </a:outerShdw>
                </a:effectLst>
                <a:latin typeface="+mj-lt"/>
              </a:rPr>
              <a:t>’</a:t>
            </a:r>
            <a:r>
              <a:rPr lang="fr-FR" altLang="ja-JP" sz="2000" b="1">
                <a:solidFill>
                  <a:schemeClr val="tx2"/>
                </a:solidFill>
                <a:effectLst>
                  <a:outerShdw blurRad="38100" dist="38100" dir="2700000" algn="tl">
                    <a:srgbClr val="000000"/>
                  </a:outerShdw>
                </a:effectLst>
                <a:latin typeface="+mj-lt"/>
              </a:rPr>
              <a:t>introduction</a:t>
            </a:r>
            <a:r>
              <a:rPr lang="fr-FR" altLang="ja-JP" sz="2000">
                <a:solidFill>
                  <a:schemeClr val="tx2"/>
                </a:solidFill>
                <a:effectLst>
                  <a:outerShdw blurRad="38100" dist="38100" dir="2700000" algn="tl">
                    <a:srgbClr val="000000"/>
                  </a:outerShdw>
                </a:effectLst>
                <a:latin typeface="+mj-lt"/>
              </a:rPr>
              <a:t> </a:t>
            </a:r>
            <a:r>
              <a:rPr lang="fr-FR" altLang="ja-JP" sz="2000">
                <a:solidFill>
                  <a:srgbClr val="000000"/>
                </a:solidFill>
                <a:effectLst>
                  <a:outerShdw blurRad="38100" dist="38100" dir="2700000" algn="tl">
                    <a:srgbClr val="FFFFFF"/>
                  </a:outerShdw>
                </a:effectLst>
                <a:latin typeface="+mj-lt"/>
              </a:rPr>
              <a:t>: Elle dure généralement 5 minutes. Il s </a:t>
            </a:r>
            <a:r>
              <a:rPr lang="ja-JP" altLang="fr-FR" sz="2000">
                <a:solidFill>
                  <a:srgbClr val="000000"/>
                </a:solidFill>
                <a:effectLst>
                  <a:outerShdw blurRad="38100" dist="38100" dir="2700000" algn="tl">
                    <a:srgbClr val="FFFFFF"/>
                  </a:outerShdw>
                </a:effectLst>
                <a:latin typeface="+mj-lt"/>
              </a:rPr>
              <a:t>’</a:t>
            </a:r>
            <a:r>
              <a:rPr lang="fr-FR" altLang="ja-JP" sz="2000">
                <a:solidFill>
                  <a:srgbClr val="000000"/>
                </a:solidFill>
                <a:effectLst>
                  <a:outerShdw blurRad="38100" dist="38100" dir="2700000" algn="tl">
                    <a:srgbClr val="FFFFFF"/>
                  </a:outerShdw>
                </a:effectLst>
                <a:latin typeface="+mj-lt"/>
              </a:rPr>
              <a:t>agit de présenter le </a:t>
            </a:r>
            <a:r>
              <a:rPr lang="fr-FR" altLang="ja-JP" sz="2000" i="1">
                <a:solidFill>
                  <a:srgbClr val="000000"/>
                </a:solidFill>
                <a:effectLst>
                  <a:outerShdw blurRad="38100" dist="38100" dir="2700000" algn="tl">
                    <a:srgbClr val="FFFFFF"/>
                  </a:outerShdw>
                </a:effectLst>
                <a:latin typeface="+mj-lt"/>
              </a:rPr>
              <a:t>defusing</a:t>
            </a:r>
            <a:r>
              <a:rPr lang="fr-FR" altLang="ja-JP" sz="2000">
                <a:solidFill>
                  <a:srgbClr val="000000"/>
                </a:solidFill>
                <a:effectLst>
                  <a:outerShdw blurRad="38100" dist="38100" dir="2700000" algn="tl">
                    <a:srgbClr val="FFFFFF"/>
                  </a:outerShdw>
                </a:effectLst>
                <a:latin typeface="+mj-lt"/>
              </a:rPr>
              <a:t>, motiver les participants...</a:t>
            </a:r>
          </a:p>
          <a:p>
            <a:pPr algn="just" eaLnBrk="1" hangingPunct="1">
              <a:spcBef>
                <a:spcPct val="20000"/>
              </a:spcBef>
              <a:buClr>
                <a:schemeClr val="tx1"/>
              </a:buClr>
              <a:buSzPct val="80000"/>
              <a:buFont typeface="Wingdings" pitchFamily="2" charset="2"/>
              <a:buNone/>
              <a:defRPr/>
            </a:pPr>
            <a:endParaRPr lang="fr-FR" altLang="fr-FR" sz="2000">
              <a:solidFill>
                <a:srgbClr val="000000"/>
              </a:solidFill>
              <a:effectLst>
                <a:outerShdw blurRad="38100" dist="38100" dir="2700000" algn="tl">
                  <a:srgbClr val="FFFFFF"/>
                </a:outerShdw>
              </a:effectLst>
              <a:latin typeface="+mj-lt"/>
            </a:endParaRPr>
          </a:p>
          <a:p>
            <a:pPr algn="ctr" eaLnBrk="1" hangingPunct="1">
              <a:spcBef>
                <a:spcPct val="20000"/>
              </a:spcBef>
              <a:buClr>
                <a:schemeClr val="tx1"/>
              </a:buClr>
              <a:buSzPct val="80000"/>
              <a:buFont typeface="Wingdings" pitchFamily="2" charset="2"/>
              <a:buNone/>
              <a:defRPr/>
            </a:pPr>
            <a:r>
              <a:rPr lang="fr-FR" altLang="fr-FR" sz="2000" b="1">
                <a:solidFill>
                  <a:srgbClr val="6600FF"/>
                </a:solidFill>
                <a:effectLst>
                  <a:outerShdw blurRad="38100" dist="38100" dir="2700000" algn="tl">
                    <a:srgbClr val="000000"/>
                  </a:outerShdw>
                </a:effectLst>
                <a:latin typeface="+mj-lt"/>
              </a:rPr>
              <a:t>Auto-présentation des membres</a:t>
            </a:r>
          </a:p>
          <a:p>
            <a:pPr algn="ctr" eaLnBrk="1" hangingPunct="1">
              <a:spcBef>
                <a:spcPct val="20000"/>
              </a:spcBef>
              <a:buClr>
                <a:schemeClr val="tx1"/>
              </a:buClr>
              <a:buSzPct val="80000"/>
              <a:buFont typeface="Wingdings" pitchFamily="2" charset="2"/>
              <a:buNone/>
              <a:defRPr/>
            </a:pPr>
            <a:r>
              <a:rPr lang="fr-FR" altLang="fr-FR" sz="2000" b="1">
                <a:solidFill>
                  <a:srgbClr val="006600"/>
                </a:solidFill>
                <a:effectLst>
                  <a:outerShdw blurRad="38100" dist="38100" dir="2700000" algn="tl">
                    <a:srgbClr val="000000"/>
                  </a:outerShdw>
                </a:effectLst>
                <a:latin typeface="+mj-lt"/>
              </a:rPr>
              <a:t>Présenter le </a:t>
            </a:r>
            <a:r>
              <a:rPr lang="fr-FR" altLang="fr-FR" sz="2000" b="1" i="1">
                <a:solidFill>
                  <a:srgbClr val="006600"/>
                </a:solidFill>
                <a:effectLst>
                  <a:outerShdw blurRad="38100" dist="38100" dir="2700000" algn="tl">
                    <a:srgbClr val="000000"/>
                  </a:outerShdw>
                </a:effectLst>
                <a:latin typeface="+mj-lt"/>
              </a:rPr>
              <a:t>defusing</a:t>
            </a:r>
          </a:p>
          <a:p>
            <a:pPr algn="ctr" eaLnBrk="1" hangingPunct="1">
              <a:spcBef>
                <a:spcPct val="20000"/>
              </a:spcBef>
              <a:buClr>
                <a:schemeClr val="tx1"/>
              </a:buClr>
              <a:buSzPct val="80000"/>
              <a:buFont typeface="Wingdings" pitchFamily="2" charset="2"/>
              <a:buNone/>
              <a:defRPr/>
            </a:pPr>
            <a:r>
              <a:rPr lang="fr-FR" altLang="fr-FR" sz="2000" b="1">
                <a:solidFill>
                  <a:srgbClr val="6600FF"/>
                </a:solidFill>
                <a:effectLst>
                  <a:outerShdw blurRad="38100" dist="38100" dir="2700000" algn="tl">
                    <a:srgbClr val="000000"/>
                  </a:outerShdw>
                </a:effectLst>
                <a:latin typeface="+mj-lt"/>
              </a:rPr>
              <a:t>Motiver les participants</a:t>
            </a:r>
          </a:p>
          <a:p>
            <a:pPr algn="ctr" eaLnBrk="1" hangingPunct="1">
              <a:spcBef>
                <a:spcPct val="20000"/>
              </a:spcBef>
              <a:buClr>
                <a:schemeClr val="tx1"/>
              </a:buClr>
              <a:buSzPct val="80000"/>
              <a:buFont typeface="Wingdings" pitchFamily="2" charset="2"/>
              <a:buNone/>
              <a:defRPr/>
            </a:pPr>
            <a:r>
              <a:rPr lang="fr-FR" altLang="fr-FR" sz="2000" b="1">
                <a:solidFill>
                  <a:srgbClr val="006600"/>
                </a:solidFill>
                <a:effectLst>
                  <a:outerShdw blurRad="38100" dist="38100" dir="2700000" algn="tl">
                    <a:srgbClr val="000000"/>
                  </a:outerShdw>
                </a:effectLst>
                <a:latin typeface="+mj-lt"/>
              </a:rPr>
              <a:t>Encourager le support mutuel entre les participants</a:t>
            </a:r>
          </a:p>
          <a:p>
            <a:pPr algn="ctr" eaLnBrk="1" hangingPunct="1">
              <a:spcBef>
                <a:spcPct val="20000"/>
              </a:spcBef>
              <a:buClr>
                <a:schemeClr val="tx1"/>
              </a:buClr>
              <a:buSzPct val="80000"/>
              <a:buFont typeface="Wingdings" pitchFamily="2" charset="2"/>
              <a:buNone/>
              <a:defRPr/>
            </a:pPr>
            <a:r>
              <a:rPr lang="fr-FR" altLang="fr-FR" sz="2000" b="1">
                <a:solidFill>
                  <a:srgbClr val="6600FF"/>
                </a:solidFill>
                <a:effectLst>
                  <a:outerShdw blurRad="38100" dist="38100" dir="2700000" algn="tl">
                    <a:srgbClr val="000000"/>
                  </a:outerShdw>
                </a:effectLst>
                <a:latin typeface="+mj-lt"/>
              </a:rPr>
              <a:t>Encourager la participation et l</a:t>
            </a:r>
            <a:r>
              <a:rPr lang="ja-JP" altLang="fr-FR" sz="2000" b="1">
                <a:solidFill>
                  <a:srgbClr val="6600FF"/>
                </a:solidFill>
                <a:effectLst>
                  <a:outerShdw blurRad="38100" dist="38100" dir="2700000" algn="tl">
                    <a:srgbClr val="000000"/>
                  </a:outerShdw>
                </a:effectLst>
                <a:latin typeface="+mj-lt"/>
              </a:rPr>
              <a:t>’</a:t>
            </a:r>
            <a:r>
              <a:rPr lang="fr-FR" altLang="ja-JP" sz="2000" b="1">
                <a:solidFill>
                  <a:srgbClr val="6600FF"/>
                </a:solidFill>
                <a:effectLst>
                  <a:outerShdw blurRad="38100" dist="38100" dir="2700000" algn="tl">
                    <a:srgbClr val="000000"/>
                  </a:outerShdw>
                </a:effectLst>
                <a:latin typeface="+mj-lt"/>
              </a:rPr>
              <a:t>expression des membres du groupe</a:t>
            </a:r>
          </a:p>
          <a:p>
            <a:pPr algn="ctr" eaLnBrk="1" hangingPunct="1">
              <a:spcBef>
                <a:spcPct val="20000"/>
              </a:spcBef>
              <a:buClr>
                <a:schemeClr val="tx1"/>
              </a:buClr>
              <a:buSzPct val="80000"/>
              <a:buFont typeface="Wingdings" pitchFamily="2" charset="2"/>
              <a:buNone/>
              <a:defRPr/>
            </a:pPr>
            <a:r>
              <a:rPr lang="fr-FR" altLang="fr-FR" sz="2000" b="1">
                <a:solidFill>
                  <a:srgbClr val="006600"/>
                </a:solidFill>
                <a:effectLst>
                  <a:outerShdw blurRad="38100" dist="38100" dir="2700000" algn="tl">
                    <a:srgbClr val="000000"/>
                  </a:outerShdw>
                </a:effectLst>
                <a:latin typeface="+mj-lt"/>
              </a:rPr>
              <a:t>Insister sur le caractère confidentiel de ce qui sera dit</a:t>
            </a:r>
          </a:p>
        </p:txBody>
      </p:sp>
      <p:sp>
        <p:nvSpPr>
          <p:cNvPr id="2" name="Rectangle 1">
            <a:extLst>
              <a:ext uri="{FF2B5EF4-FFF2-40B4-BE49-F238E27FC236}">
                <a16:creationId xmlns:a16="http://schemas.microsoft.com/office/drawing/2014/main" id="{DA0CCBA8-6574-81EC-2891-41C935A22882}"/>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 Défusing</a:t>
            </a:r>
          </a:p>
          <a:p>
            <a:pPr algn="ctr"/>
            <a:endParaRPr lang="fr-FR" sz="2800" b="1"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568323">
                                            <p:txEl>
                                              <p:charRg st="0" end="0"/>
                                            </p:txEl>
                                          </p:spTgt>
                                        </p:tgtEl>
                                        <p:attrNameLst>
                                          <p:attrName>style.visibility</p:attrName>
                                        </p:attrNameLst>
                                      </p:cBhvr>
                                      <p:to>
                                        <p:strVal val="visible"/>
                                      </p:to>
                                    </p:set>
                                    <p:anim calcmode="lin" valueType="num">
                                      <p:cBhvr>
                                        <p:cTn id="7" dur="500" fill="hold"/>
                                        <p:tgtEl>
                                          <p:spTgt spid="568323">
                                            <p:txEl>
                                              <p:charRg st="0" end="0"/>
                                            </p:txEl>
                                          </p:spTgt>
                                        </p:tgtEl>
                                        <p:attrNameLst>
                                          <p:attrName>ppt_w</p:attrName>
                                        </p:attrNameLst>
                                      </p:cBhvr>
                                      <p:tavLst>
                                        <p:tav tm="0">
                                          <p:val>
                                            <p:fltVal val="0"/>
                                          </p:val>
                                        </p:tav>
                                        <p:tav tm="100000">
                                          <p:val>
                                            <p:strVal val="#ppt_w"/>
                                          </p:val>
                                        </p:tav>
                                      </p:tavLst>
                                    </p:anim>
                                    <p:anim calcmode="lin" valueType="num">
                                      <p:cBhvr>
                                        <p:cTn id="8" dur="500" fill="hold"/>
                                        <p:tgtEl>
                                          <p:spTgt spid="568323">
                                            <p:txEl>
                                              <p:char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8323"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7" name="Rectangle 3">
            <a:extLst>
              <a:ext uri="{FF2B5EF4-FFF2-40B4-BE49-F238E27FC236}">
                <a16:creationId xmlns:a16="http://schemas.microsoft.com/office/drawing/2014/main" id="{D111F9FA-D2A1-0CE6-1273-4F7075E5074F}"/>
              </a:ext>
            </a:extLst>
          </p:cNvPr>
          <p:cNvSpPr>
            <a:spLocks noChangeArrowheads="1"/>
          </p:cNvSpPr>
          <p:nvPr/>
        </p:nvSpPr>
        <p:spPr bwMode="auto">
          <a:xfrm>
            <a:off x="316871" y="1752600"/>
            <a:ext cx="11262511" cy="4800600"/>
          </a:xfrm>
          <a:prstGeom prst="rect">
            <a:avLst/>
          </a:prstGeom>
          <a:noFill/>
          <a:ln w="9525">
            <a:solidFill>
              <a:schemeClr val="tx1"/>
            </a:solidFill>
            <a:miter lim="800000"/>
            <a:headEnd/>
            <a:tailEnd/>
          </a:ln>
          <a:effectLst/>
        </p:spPr>
        <p:txBody>
          <a:bodyPr lIns="92075" tIns="46038" rIns="92075" bIns="46038"/>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just" eaLnBrk="1" hangingPunct="1">
              <a:spcBef>
                <a:spcPct val="20000"/>
              </a:spcBef>
              <a:buClr>
                <a:schemeClr val="tx1"/>
              </a:buClr>
              <a:buSzPct val="80000"/>
              <a:buFont typeface="Wingdings" pitchFamily="2" charset="2"/>
              <a:buNone/>
              <a:defRPr/>
            </a:pPr>
            <a:r>
              <a:rPr lang="fr-FR" altLang="fr-FR" sz="2000">
                <a:solidFill>
                  <a:srgbClr val="FF0000"/>
                </a:solidFill>
                <a:effectLst>
                  <a:outerShdw blurRad="38100" dist="38100" dir="2700000" algn="tl">
                    <a:srgbClr val="000000"/>
                  </a:outerShdw>
                </a:effectLst>
                <a:latin typeface="+mj-lt"/>
              </a:rPr>
              <a:t>Le </a:t>
            </a:r>
            <a:r>
              <a:rPr lang="fr-FR" altLang="fr-FR" sz="2000" b="1" i="1">
                <a:solidFill>
                  <a:srgbClr val="FF0000"/>
                </a:solidFill>
                <a:effectLst>
                  <a:outerShdw blurRad="38100" dist="38100" dir="2700000" algn="tl">
                    <a:srgbClr val="000000"/>
                  </a:outerShdw>
                </a:effectLst>
                <a:latin typeface="+mj-lt"/>
              </a:rPr>
              <a:t>defusing </a:t>
            </a:r>
            <a:r>
              <a:rPr lang="fr-FR" altLang="fr-FR" sz="2000">
                <a:solidFill>
                  <a:srgbClr val="FF0000"/>
                </a:solidFill>
                <a:effectLst>
                  <a:outerShdw blurRad="38100" dist="38100" dir="2700000" algn="tl">
                    <a:srgbClr val="000000"/>
                  </a:outerShdw>
                </a:effectLst>
                <a:latin typeface="+mj-lt"/>
              </a:rPr>
              <a:t>comporte trois phases que sont:</a:t>
            </a:r>
            <a:endParaRPr lang="fr-FR" altLang="fr-FR" sz="2000">
              <a:solidFill>
                <a:srgbClr val="000000"/>
              </a:solidFill>
              <a:effectLst>
                <a:outerShdw blurRad="38100" dist="38100" dir="2700000" algn="tl">
                  <a:srgbClr val="FFFFFF"/>
                </a:outerShdw>
              </a:effectLst>
              <a:latin typeface="+mj-lt"/>
            </a:endParaRPr>
          </a:p>
          <a:p>
            <a:pPr algn="just" eaLnBrk="1" hangingPunct="1">
              <a:spcBef>
                <a:spcPct val="20000"/>
              </a:spcBef>
              <a:buClr>
                <a:schemeClr val="tx1"/>
              </a:buClr>
              <a:buSzPct val="80000"/>
              <a:buFont typeface="Wingdings" pitchFamily="2" charset="2"/>
              <a:buNone/>
              <a:defRPr/>
            </a:pPr>
            <a:endParaRPr lang="fr-FR" altLang="fr-FR" sz="2000">
              <a:solidFill>
                <a:srgbClr val="000000"/>
              </a:solidFill>
              <a:effectLst>
                <a:outerShdw blurRad="38100" dist="38100" dir="2700000" algn="tl">
                  <a:srgbClr val="FFFFFF"/>
                </a:outerShdw>
              </a:effectLst>
              <a:latin typeface="+mj-lt"/>
            </a:endParaRPr>
          </a:p>
          <a:p>
            <a:pPr algn="just" eaLnBrk="1" hangingPunct="1">
              <a:spcBef>
                <a:spcPct val="20000"/>
              </a:spcBef>
              <a:buClr>
                <a:schemeClr val="tx1"/>
              </a:buClr>
              <a:buSzPct val="80000"/>
              <a:buFont typeface="Wingdings" pitchFamily="2" charset="2"/>
              <a:buNone/>
              <a:defRPr/>
            </a:pPr>
            <a:r>
              <a:rPr lang="fr-FR" altLang="fr-FR" sz="2000" b="1">
                <a:solidFill>
                  <a:srgbClr val="339933"/>
                </a:solidFill>
                <a:effectLst>
                  <a:outerShdw blurRad="38100" dist="38100" dir="2700000" algn="tl">
                    <a:srgbClr val="000000"/>
                  </a:outerShdw>
                </a:effectLst>
                <a:latin typeface="+mj-lt"/>
              </a:rPr>
              <a:t>La phase exploration :</a:t>
            </a:r>
            <a:r>
              <a:rPr lang="fr-FR" altLang="fr-FR" sz="2000" b="1">
                <a:solidFill>
                  <a:srgbClr val="000000"/>
                </a:solidFill>
                <a:effectLst>
                  <a:outerShdw blurRad="38100" dist="38100" dir="2700000" algn="tl">
                    <a:srgbClr val="FFFFFF"/>
                  </a:outerShdw>
                </a:effectLst>
                <a:latin typeface="+mj-lt"/>
              </a:rPr>
              <a:t> </a:t>
            </a:r>
          </a:p>
          <a:p>
            <a:pPr algn="just" eaLnBrk="1" hangingPunct="1">
              <a:spcBef>
                <a:spcPct val="20000"/>
              </a:spcBef>
              <a:buClr>
                <a:schemeClr val="tx1"/>
              </a:buClr>
              <a:buSzPct val="80000"/>
              <a:buFont typeface="Wingdings" pitchFamily="2" charset="2"/>
              <a:buNone/>
              <a:defRPr/>
            </a:pPr>
            <a:endParaRPr lang="fr-FR" altLang="fr-FR" sz="2000" b="1">
              <a:solidFill>
                <a:srgbClr val="000000"/>
              </a:solidFill>
              <a:effectLst>
                <a:outerShdw blurRad="38100" dist="38100" dir="2700000" algn="tl">
                  <a:srgbClr val="FFFFFF"/>
                </a:outerShdw>
              </a:effectLst>
              <a:latin typeface="+mj-lt"/>
            </a:endParaRPr>
          </a:p>
          <a:p>
            <a:pPr algn="just" eaLnBrk="1" hangingPunct="1">
              <a:spcBef>
                <a:spcPct val="20000"/>
              </a:spcBef>
              <a:buClr>
                <a:schemeClr val="tx1"/>
              </a:buClr>
              <a:buSzPct val="80000"/>
              <a:buFont typeface="Wingdings" pitchFamily="2" charset="2"/>
              <a:buNone/>
              <a:defRPr/>
            </a:pPr>
            <a:r>
              <a:rPr lang="fr-FR" altLang="fr-FR" sz="2000" b="1">
                <a:solidFill>
                  <a:srgbClr val="000000"/>
                </a:solidFill>
                <a:effectLst>
                  <a:outerShdw blurRad="38100" dist="38100" dir="2700000" algn="tl">
                    <a:srgbClr val="FFFFFF"/>
                  </a:outerShdw>
                </a:effectLst>
                <a:latin typeface="+mj-lt"/>
              </a:rPr>
              <a:t>Lors de cette phase les participants sont invités à parler de leur expérience de la situation traumatique.</a:t>
            </a:r>
          </a:p>
          <a:p>
            <a:pPr algn="just" eaLnBrk="1" hangingPunct="1">
              <a:spcBef>
                <a:spcPct val="20000"/>
              </a:spcBef>
              <a:buClr>
                <a:schemeClr val="tx1"/>
              </a:buClr>
              <a:buSzPct val="80000"/>
              <a:buFont typeface="Wingdings" pitchFamily="2" charset="2"/>
              <a:buNone/>
              <a:defRPr/>
            </a:pPr>
            <a:r>
              <a:rPr lang="fr-FR" altLang="fr-FR" sz="2000" b="1">
                <a:solidFill>
                  <a:srgbClr val="000000"/>
                </a:solidFill>
                <a:effectLst>
                  <a:outerShdw blurRad="38100" dist="38100" dir="2700000" algn="tl">
                    <a:srgbClr val="FFFFFF"/>
                  </a:outerShdw>
                </a:effectLst>
                <a:latin typeface="+mj-lt"/>
              </a:rPr>
              <a:t> Le ton du </a:t>
            </a:r>
            <a:r>
              <a:rPr lang="fr-FR" altLang="fr-FR" sz="2000" b="1" i="1">
                <a:solidFill>
                  <a:srgbClr val="000000"/>
                </a:solidFill>
                <a:effectLst>
                  <a:outerShdw blurRad="38100" dist="38100" dir="2700000" algn="tl">
                    <a:srgbClr val="FFFFFF"/>
                  </a:outerShdw>
                </a:effectLst>
                <a:latin typeface="+mj-lt"/>
              </a:rPr>
              <a:t>defusing </a:t>
            </a:r>
            <a:r>
              <a:rPr lang="fr-FR" altLang="fr-FR" sz="2000" b="1">
                <a:solidFill>
                  <a:srgbClr val="000000"/>
                </a:solidFill>
                <a:effectLst>
                  <a:outerShdw blurRad="38100" dist="38100" dir="2700000" algn="tl">
                    <a:srgbClr val="FFFFFF"/>
                  </a:outerShdw>
                </a:effectLst>
                <a:latin typeface="+mj-lt"/>
              </a:rPr>
              <a:t>relève plutôt de la conversation.</a:t>
            </a:r>
          </a:p>
          <a:p>
            <a:pPr algn="just" eaLnBrk="1" hangingPunct="1">
              <a:spcBef>
                <a:spcPct val="20000"/>
              </a:spcBef>
              <a:buClr>
                <a:schemeClr val="tx1"/>
              </a:buClr>
              <a:buSzPct val="80000"/>
              <a:buFont typeface="Wingdings" pitchFamily="2" charset="2"/>
              <a:buNone/>
              <a:defRPr/>
            </a:pPr>
            <a:r>
              <a:rPr lang="fr-FR" altLang="fr-FR" sz="2000" b="1">
                <a:solidFill>
                  <a:srgbClr val="000000"/>
                </a:solidFill>
                <a:effectLst>
                  <a:outerShdw blurRad="38100" dist="38100" dir="2700000" algn="tl">
                    <a:srgbClr val="FFFFFF"/>
                  </a:outerShdw>
                </a:effectLst>
                <a:latin typeface="+mj-lt"/>
              </a:rPr>
              <a:t>Les participants peuvent poser les questions qu</a:t>
            </a:r>
            <a:r>
              <a:rPr lang="ja-JP" altLang="fr-FR" sz="2000" b="1">
                <a:solidFill>
                  <a:srgbClr val="000000"/>
                </a:solidFill>
                <a:effectLst>
                  <a:outerShdw blurRad="38100" dist="38100" dir="2700000" algn="tl">
                    <a:srgbClr val="FFFFFF"/>
                  </a:outerShdw>
                </a:effectLst>
                <a:latin typeface="+mj-lt"/>
              </a:rPr>
              <a:t>’</a:t>
            </a:r>
            <a:r>
              <a:rPr lang="fr-FR" altLang="ja-JP" sz="2000" b="1">
                <a:solidFill>
                  <a:srgbClr val="000000"/>
                </a:solidFill>
                <a:effectLst>
                  <a:outerShdw blurRad="38100" dist="38100" dir="2700000" algn="tl">
                    <a:srgbClr val="FFFFFF"/>
                  </a:outerShdw>
                </a:effectLst>
                <a:latin typeface="+mj-lt"/>
              </a:rPr>
              <a:t>ils souhaitent au groupe à propos de l</a:t>
            </a:r>
            <a:r>
              <a:rPr lang="ja-JP" altLang="fr-FR" sz="2000" b="1">
                <a:solidFill>
                  <a:srgbClr val="000000"/>
                </a:solidFill>
                <a:effectLst>
                  <a:outerShdw blurRad="38100" dist="38100" dir="2700000" algn="tl">
                    <a:srgbClr val="FFFFFF"/>
                  </a:outerShdw>
                </a:effectLst>
                <a:latin typeface="+mj-lt"/>
              </a:rPr>
              <a:t>’</a:t>
            </a:r>
            <a:r>
              <a:rPr lang="fr-FR" altLang="ja-JP" sz="2000" b="1">
                <a:solidFill>
                  <a:srgbClr val="000000"/>
                </a:solidFill>
                <a:effectLst>
                  <a:outerShdw blurRad="38100" dist="38100" dir="2700000" algn="tl">
                    <a:srgbClr val="FFFFFF"/>
                  </a:outerShdw>
                </a:effectLst>
                <a:latin typeface="+mj-lt"/>
              </a:rPr>
              <a:t>événement et de son déroulement</a:t>
            </a:r>
          </a:p>
          <a:p>
            <a:pPr algn="just" eaLnBrk="1" hangingPunct="1">
              <a:spcBef>
                <a:spcPct val="20000"/>
              </a:spcBef>
              <a:buClr>
                <a:schemeClr val="tx1"/>
              </a:buClr>
              <a:buSzPct val="80000"/>
              <a:buFont typeface="Wingdings" pitchFamily="2" charset="2"/>
              <a:buNone/>
              <a:defRPr/>
            </a:pPr>
            <a:endParaRPr lang="fr-FR" altLang="fr-FR" sz="2000" b="1">
              <a:solidFill>
                <a:srgbClr val="000000"/>
              </a:solidFill>
              <a:effectLst>
                <a:outerShdw blurRad="38100" dist="38100" dir="2700000" algn="tl">
                  <a:srgbClr val="FFFFFF"/>
                </a:outerShdw>
              </a:effectLst>
              <a:latin typeface="+mj-lt"/>
            </a:endParaRPr>
          </a:p>
          <a:p>
            <a:pPr algn="just" eaLnBrk="1" hangingPunct="1">
              <a:spcBef>
                <a:spcPct val="20000"/>
              </a:spcBef>
              <a:buClr>
                <a:schemeClr val="tx1"/>
              </a:buClr>
              <a:buSzPct val="80000"/>
              <a:buFont typeface="Wingdings" pitchFamily="2" charset="2"/>
              <a:buNone/>
              <a:defRPr/>
            </a:pPr>
            <a:endParaRPr lang="fr-FR" altLang="fr-FR" sz="2000">
              <a:solidFill>
                <a:srgbClr val="000000"/>
              </a:solidFill>
              <a:effectLst>
                <a:outerShdw blurRad="38100" dist="38100" dir="2700000" algn="tl">
                  <a:srgbClr val="FFFFFF"/>
                </a:outerShdw>
              </a:effectLst>
              <a:latin typeface="+mj-lt"/>
            </a:endParaRPr>
          </a:p>
        </p:txBody>
      </p:sp>
      <p:sp>
        <p:nvSpPr>
          <p:cNvPr id="2" name="Rectangle 1">
            <a:extLst>
              <a:ext uri="{FF2B5EF4-FFF2-40B4-BE49-F238E27FC236}">
                <a16:creationId xmlns:a16="http://schemas.microsoft.com/office/drawing/2014/main" id="{1099817A-B34D-062F-0928-5643356057A3}"/>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 Défusing</a:t>
            </a:r>
          </a:p>
          <a:p>
            <a:pPr algn="ctr"/>
            <a:endParaRPr lang="fr-FR" sz="2800" b="1" dirty="0">
              <a:solidFill>
                <a:schemeClr val="tx1"/>
              </a:solidFill>
            </a:endParaRP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71" name="Rectangle 3">
            <a:extLst>
              <a:ext uri="{FF2B5EF4-FFF2-40B4-BE49-F238E27FC236}">
                <a16:creationId xmlns:a16="http://schemas.microsoft.com/office/drawing/2014/main" id="{6346537C-E1BC-D46D-7E81-CA8078FEF377}"/>
              </a:ext>
            </a:extLst>
          </p:cNvPr>
          <p:cNvSpPr>
            <a:spLocks noChangeArrowheads="1"/>
          </p:cNvSpPr>
          <p:nvPr/>
        </p:nvSpPr>
        <p:spPr bwMode="auto">
          <a:xfrm>
            <a:off x="280657" y="1752600"/>
            <a:ext cx="11389260" cy="4800600"/>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just" eaLnBrk="1" hangingPunct="1">
              <a:spcBef>
                <a:spcPct val="20000"/>
              </a:spcBef>
              <a:buClr>
                <a:schemeClr val="tx1"/>
              </a:buClr>
              <a:buSzPct val="80000"/>
              <a:buFont typeface="Wingdings" pitchFamily="2" charset="2"/>
              <a:buNone/>
              <a:defRPr/>
            </a:pPr>
            <a:r>
              <a:rPr lang="fr-FR" altLang="fr-FR" sz="2000">
                <a:solidFill>
                  <a:srgbClr val="FF0000"/>
                </a:solidFill>
                <a:effectLst>
                  <a:outerShdw blurRad="38100" dist="38100" dir="2700000" algn="tl">
                    <a:srgbClr val="000000"/>
                  </a:outerShdw>
                </a:effectLst>
                <a:latin typeface="+mj-lt"/>
              </a:rPr>
              <a:t>Le </a:t>
            </a:r>
            <a:r>
              <a:rPr lang="fr-FR" altLang="fr-FR" sz="2000" b="1" i="1">
                <a:solidFill>
                  <a:srgbClr val="FF0000"/>
                </a:solidFill>
                <a:effectLst>
                  <a:outerShdw blurRad="38100" dist="38100" dir="2700000" algn="tl">
                    <a:srgbClr val="000000"/>
                  </a:outerShdw>
                </a:effectLst>
                <a:latin typeface="+mj-lt"/>
              </a:rPr>
              <a:t>defusing </a:t>
            </a:r>
            <a:r>
              <a:rPr lang="fr-FR" altLang="fr-FR" sz="2000">
                <a:solidFill>
                  <a:srgbClr val="FF0000"/>
                </a:solidFill>
                <a:effectLst>
                  <a:outerShdw blurRad="38100" dist="38100" dir="2700000" algn="tl">
                    <a:srgbClr val="000000"/>
                  </a:outerShdw>
                </a:effectLst>
                <a:latin typeface="+mj-lt"/>
              </a:rPr>
              <a:t>comporte trois phases que sont:</a:t>
            </a:r>
            <a:endParaRPr lang="fr-FR" altLang="fr-FR" sz="2000">
              <a:solidFill>
                <a:srgbClr val="000000"/>
              </a:solidFill>
              <a:effectLst>
                <a:outerShdw blurRad="38100" dist="38100" dir="2700000" algn="tl">
                  <a:srgbClr val="FFFFFF"/>
                </a:outerShdw>
              </a:effectLst>
              <a:latin typeface="+mj-lt"/>
            </a:endParaRPr>
          </a:p>
          <a:p>
            <a:pPr algn="just" eaLnBrk="1" hangingPunct="1">
              <a:spcBef>
                <a:spcPct val="20000"/>
              </a:spcBef>
              <a:buClr>
                <a:schemeClr val="tx1"/>
              </a:buClr>
              <a:buSzPct val="80000"/>
              <a:buFont typeface="Wingdings" pitchFamily="2" charset="2"/>
              <a:buNone/>
              <a:defRPr/>
            </a:pPr>
            <a:endParaRPr lang="fr-FR" altLang="fr-FR" sz="2000">
              <a:solidFill>
                <a:srgbClr val="000000"/>
              </a:solidFill>
              <a:effectLst>
                <a:outerShdw blurRad="38100" dist="38100" dir="2700000" algn="tl">
                  <a:srgbClr val="FFFFFF"/>
                </a:outerShdw>
              </a:effectLst>
              <a:latin typeface="+mj-lt"/>
            </a:endParaRPr>
          </a:p>
          <a:p>
            <a:pPr algn="just" eaLnBrk="1" hangingPunct="1">
              <a:spcBef>
                <a:spcPct val="20000"/>
              </a:spcBef>
              <a:buClr>
                <a:schemeClr val="tx1"/>
              </a:buClr>
              <a:buSzPct val="80000"/>
              <a:buFont typeface="Wingdings" pitchFamily="2" charset="2"/>
              <a:buNone/>
              <a:defRPr/>
            </a:pPr>
            <a:r>
              <a:rPr lang="fr-FR" altLang="fr-FR" sz="2000" b="1">
                <a:solidFill>
                  <a:srgbClr val="FF0000"/>
                </a:solidFill>
                <a:effectLst>
                  <a:outerShdw blurRad="38100" dist="38100" dir="2700000" algn="tl">
                    <a:srgbClr val="000000"/>
                  </a:outerShdw>
                </a:effectLst>
                <a:latin typeface="+mj-lt"/>
              </a:rPr>
              <a:t>La phase information</a:t>
            </a:r>
            <a:r>
              <a:rPr lang="fr-FR" altLang="fr-FR" sz="2000" b="1">
                <a:solidFill>
                  <a:srgbClr val="000000"/>
                </a:solidFill>
                <a:effectLst>
                  <a:outerShdw blurRad="38100" dist="38100" dir="2700000" algn="tl">
                    <a:srgbClr val="FFFFFF"/>
                  </a:outerShdw>
                </a:effectLst>
                <a:latin typeface="+mj-lt"/>
              </a:rPr>
              <a:t> : </a:t>
            </a:r>
          </a:p>
          <a:p>
            <a:pPr algn="just" eaLnBrk="1" hangingPunct="1">
              <a:spcBef>
                <a:spcPct val="20000"/>
              </a:spcBef>
              <a:buClr>
                <a:schemeClr val="tx1"/>
              </a:buClr>
              <a:buSzPct val="80000"/>
              <a:buFont typeface="Wingdings" pitchFamily="2" charset="2"/>
              <a:buNone/>
              <a:defRPr/>
            </a:pPr>
            <a:r>
              <a:rPr lang="fr-FR" altLang="fr-FR" sz="2000" b="1">
                <a:solidFill>
                  <a:srgbClr val="000000"/>
                </a:solidFill>
                <a:effectLst>
                  <a:outerShdw blurRad="38100" dist="38100" dir="2700000" algn="tl">
                    <a:srgbClr val="FFFFFF"/>
                  </a:outerShdw>
                </a:effectLst>
                <a:latin typeface="+mj-lt"/>
              </a:rPr>
              <a:t>	</a:t>
            </a:r>
            <a:r>
              <a:rPr lang="fr-FR" altLang="fr-FR" sz="2000">
                <a:solidFill>
                  <a:srgbClr val="000000"/>
                </a:solidFill>
                <a:effectLst>
                  <a:outerShdw blurRad="38100" dist="38100" dir="2700000" algn="tl">
                    <a:srgbClr val="FFFFFF"/>
                  </a:outerShdw>
                </a:effectLst>
                <a:latin typeface="+mj-lt"/>
              </a:rPr>
              <a:t>Il s</a:t>
            </a:r>
            <a:r>
              <a:rPr lang="ja-JP" altLang="fr-FR" sz="2000">
                <a:solidFill>
                  <a:srgbClr val="000000"/>
                </a:solidFill>
                <a:effectLst>
                  <a:outerShdw blurRad="38100" dist="38100" dir="2700000" algn="tl">
                    <a:srgbClr val="FFFFFF"/>
                  </a:outerShdw>
                </a:effectLst>
                <a:latin typeface="+mj-lt"/>
              </a:rPr>
              <a:t>’</a:t>
            </a:r>
            <a:r>
              <a:rPr lang="fr-FR" altLang="ja-JP" sz="2000">
                <a:solidFill>
                  <a:srgbClr val="000000"/>
                </a:solidFill>
                <a:effectLst>
                  <a:outerShdw blurRad="38100" dist="38100" dir="2700000" algn="tl">
                    <a:srgbClr val="FFFFFF"/>
                  </a:outerShdw>
                </a:effectLst>
                <a:latin typeface="+mj-lt"/>
              </a:rPr>
              <a:t>agit ici de mettre à la disposition du groupe un certain nombre d</a:t>
            </a:r>
            <a:r>
              <a:rPr lang="ja-JP" altLang="fr-FR" sz="2000">
                <a:solidFill>
                  <a:srgbClr val="000000"/>
                </a:solidFill>
                <a:effectLst>
                  <a:outerShdw blurRad="38100" dist="38100" dir="2700000" algn="tl">
                    <a:srgbClr val="FFFFFF"/>
                  </a:outerShdw>
                </a:effectLst>
                <a:latin typeface="+mj-lt"/>
              </a:rPr>
              <a:t>’</a:t>
            </a:r>
            <a:r>
              <a:rPr lang="fr-FR" altLang="ja-JP" sz="2000">
                <a:solidFill>
                  <a:srgbClr val="000000"/>
                </a:solidFill>
                <a:effectLst>
                  <a:outerShdw blurRad="38100" dist="38100" dir="2700000" algn="tl">
                    <a:srgbClr val="FFFFFF"/>
                  </a:outerShdw>
                </a:effectLst>
                <a:latin typeface="+mj-lt"/>
              </a:rPr>
              <a:t>informations qui permettra à chacun de faire face à son état de stress. </a:t>
            </a:r>
          </a:p>
          <a:p>
            <a:pPr algn="just" eaLnBrk="1" hangingPunct="1">
              <a:spcBef>
                <a:spcPct val="20000"/>
              </a:spcBef>
              <a:buClr>
                <a:schemeClr val="tx1"/>
              </a:buClr>
              <a:buSzPct val="80000"/>
              <a:buFont typeface="Wingdings" pitchFamily="2" charset="2"/>
              <a:buNone/>
              <a:defRPr/>
            </a:pPr>
            <a:endParaRPr lang="fr-FR" altLang="fr-FR" sz="2000">
              <a:solidFill>
                <a:srgbClr val="000000"/>
              </a:solidFill>
              <a:effectLst>
                <a:outerShdw blurRad="38100" dist="38100" dir="2700000" algn="tl">
                  <a:srgbClr val="FFFFFF"/>
                </a:outerShdw>
              </a:effectLst>
              <a:latin typeface="+mj-lt"/>
            </a:endParaRPr>
          </a:p>
          <a:p>
            <a:pPr algn="ctr" eaLnBrk="1" hangingPunct="1">
              <a:buClr>
                <a:schemeClr val="tx1"/>
              </a:buClr>
              <a:buSzPct val="80000"/>
              <a:buFont typeface="Wingdings" pitchFamily="2" charset="2"/>
              <a:buNone/>
              <a:defRPr/>
            </a:pPr>
            <a:r>
              <a:rPr lang="fr-FR" altLang="fr-FR" sz="2000">
                <a:solidFill>
                  <a:srgbClr val="000000"/>
                </a:solidFill>
                <a:effectLst>
                  <a:outerShdw blurRad="38100" dist="38100" dir="2700000" algn="tl">
                    <a:srgbClr val="FFFFFF"/>
                  </a:outerShdw>
                </a:effectLst>
                <a:latin typeface="+mj-lt"/>
              </a:rPr>
              <a:t>	</a:t>
            </a:r>
            <a:r>
              <a:rPr lang="fr-FR" altLang="fr-FR" sz="2000" b="1">
                <a:solidFill>
                  <a:srgbClr val="6600FF"/>
                </a:solidFill>
                <a:effectLst>
                  <a:outerShdw blurRad="38100" dist="38100" dir="2700000" algn="tl">
                    <a:srgbClr val="000000"/>
                  </a:outerShdw>
                </a:effectLst>
                <a:latin typeface="+mj-lt"/>
              </a:rPr>
              <a:t>Résumer la situation</a:t>
            </a:r>
          </a:p>
          <a:p>
            <a:pPr algn="ctr" eaLnBrk="1" hangingPunct="1">
              <a:spcBef>
                <a:spcPct val="20000"/>
              </a:spcBef>
              <a:buClr>
                <a:schemeClr val="tx1"/>
              </a:buClr>
              <a:buSzPct val="80000"/>
              <a:buFont typeface="Wingdings" pitchFamily="2" charset="2"/>
              <a:buNone/>
              <a:defRPr/>
            </a:pPr>
            <a:r>
              <a:rPr lang="fr-FR" altLang="fr-FR" sz="2000" b="1">
                <a:solidFill>
                  <a:srgbClr val="006600"/>
                </a:solidFill>
                <a:effectLst>
                  <a:outerShdw blurRad="38100" dist="38100" dir="2700000" algn="tl">
                    <a:srgbClr val="000000"/>
                  </a:outerShdw>
                </a:effectLst>
                <a:latin typeface="+mj-lt"/>
              </a:rPr>
              <a:t>Répondre aux questions du groupe</a:t>
            </a:r>
          </a:p>
          <a:p>
            <a:pPr algn="ctr" eaLnBrk="1" hangingPunct="1">
              <a:spcBef>
                <a:spcPct val="20000"/>
              </a:spcBef>
              <a:buClr>
                <a:schemeClr val="tx1"/>
              </a:buClr>
              <a:buSzPct val="80000"/>
              <a:buFont typeface="Wingdings" pitchFamily="2" charset="2"/>
              <a:buNone/>
              <a:defRPr/>
            </a:pPr>
            <a:r>
              <a:rPr lang="fr-FR" altLang="fr-FR" sz="2000" b="1">
                <a:solidFill>
                  <a:srgbClr val="6600FF"/>
                </a:solidFill>
                <a:effectLst>
                  <a:outerShdw blurRad="38100" dist="38100" dir="2700000" algn="tl">
                    <a:srgbClr val="000000"/>
                  </a:outerShdw>
                </a:effectLst>
                <a:latin typeface="+mj-lt"/>
              </a:rPr>
              <a:t>Normaliser les expériences et les réactions du groupe</a:t>
            </a:r>
          </a:p>
          <a:p>
            <a:pPr algn="ctr" eaLnBrk="1" hangingPunct="1">
              <a:spcBef>
                <a:spcPct val="20000"/>
              </a:spcBef>
              <a:buClr>
                <a:schemeClr val="tx1"/>
              </a:buClr>
              <a:buSzPct val="80000"/>
              <a:buFont typeface="Wingdings" pitchFamily="2" charset="2"/>
              <a:buNone/>
              <a:defRPr/>
            </a:pPr>
            <a:r>
              <a:rPr lang="fr-FR" altLang="fr-FR" sz="2000" b="1">
                <a:solidFill>
                  <a:srgbClr val="006600"/>
                </a:solidFill>
                <a:effectLst>
                  <a:outerShdw blurRad="38100" dist="38100" dir="2700000" algn="tl">
                    <a:srgbClr val="000000"/>
                  </a:outerShdw>
                </a:effectLst>
                <a:latin typeface="+mj-lt"/>
              </a:rPr>
              <a:t>Informer les sujets sur les manifestations à venir</a:t>
            </a:r>
          </a:p>
          <a:p>
            <a:pPr algn="ctr" eaLnBrk="1" hangingPunct="1">
              <a:spcBef>
                <a:spcPct val="20000"/>
              </a:spcBef>
              <a:buClr>
                <a:schemeClr val="tx1"/>
              </a:buClr>
              <a:buSzPct val="80000"/>
              <a:buFont typeface="Wingdings" pitchFamily="2" charset="2"/>
              <a:buNone/>
              <a:defRPr/>
            </a:pPr>
            <a:r>
              <a:rPr lang="fr-FR" altLang="fr-FR" sz="2000" b="1">
                <a:solidFill>
                  <a:srgbClr val="6600FF"/>
                </a:solidFill>
                <a:effectLst>
                  <a:outerShdw blurRad="38100" dist="38100" dir="2700000" algn="tl">
                    <a:srgbClr val="000000"/>
                  </a:outerShdw>
                </a:effectLst>
                <a:latin typeface="+mj-lt"/>
              </a:rPr>
              <a:t>Préparer la mise en œuvre du débriefing</a:t>
            </a:r>
          </a:p>
        </p:txBody>
      </p:sp>
      <p:sp>
        <p:nvSpPr>
          <p:cNvPr id="2" name="Rectangle 1">
            <a:extLst>
              <a:ext uri="{FF2B5EF4-FFF2-40B4-BE49-F238E27FC236}">
                <a16:creationId xmlns:a16="http://schemas.microsoft.com/office/drawing/2014/main" id="{FC337861-B557-D27C-A4E1-EDB8ABD11022}"/>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 Défusing</a:t>
            </a:r>
          </a:p>
          <a:p>
            <a:pPr algn="ctr"/>
            <a:endParaRPr lang="fr-FR" sz="2800" b="1" dirty="0">
              <a:solidFill>
                <a:schemeClr val="tx1"/>
              </a:solidFill>
            </a:endParaRP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5" name="Rectangle 3">
            <a:extLst>
              <a:ext uri="{FF2B5EF4-FFF2-40B4-BE49-F238E27FC236}">
                <a16:creationId xmlns:a16="http://schemas.microsoft.com/office/drawing/2014/main" id="{AD722F14-FB3B-83AE-ABB6-B965168EB926}"/>
              </a:ext>
            </a:extLst>
          </p:cNvPr>
          <p:cNvSpPr>
            <a:spLocks noChangeArrowheads="1"/>
          </p:cNvSpPr>
          <p:nvPr/>
        </p:nvSpPr>
        <p:spPr bwMode="auto">
          <a:xfrm>
            <a:off x="289711" y="1752600"/>
            <a:ext cx="11452634" cy="4800600"/>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just" eaLnBrk="1" hangingPunct="1">
              <a:spcBef>
                <a:spcPct val="20000"/>
              </a:spcBef>
              <a:buClr>
                <a:schemeClr val="tx1"/>
              </a:buClr>
              <a:buSzPct val="80000"/>
              <a:buFont typeface="Wingdings" pitchFamily="2" charset="2"/>
              <a:buNone/>
              <a:defRPr/>
            </a:pPr>
            <a:r>
              <a:rPr lang="fr-FR" altLang="fr-FR" sz="2000">
                <a:solidFill>
                  <a:srgbClr val="FF0000"/>
                </a:solidFill>
                <a:effectLst>
                  <a:outerShdw blurRad="38100" dist="38100" dir="2700000" algn="tl">
                    <a:srgbClr val="000000"/>
                  </a:outerShdw>
                </a:effectLst>
                <a:latin typeface="+mj-lt"/>
              </a:rPr>
              <a:t>Le </a:t>
            </a:r>
            <a:r>
              <a:rPr lang="fr-FR" altLang="fr-FR" sz="2000" b="1" i="1">
                <a:solidFill>
                  <a:srgbClr val="FF0000"/>
                </a:solidFill>
                <a:effectLst>
                  <a:outerShdw blurRad="38100" dist="38100" dir="2700000" algn="tl">
                    <a:srgbClr val="000000"/>
                  </a:outerShdw>
                </a:effectLst>
                <a:latin typeface="+mj-lt"/>
              </a:rPr>
              <a:t>débriefing </a:t>
            </a:r>
            <a:r>
              <a:rPr lang="fr-FR" altLang="fr-FR" b="1" i="1">
                <a:solidFill>
                  <a:srgbClr val="FF3300"/>
                </a:solidFill>
                <a:effectLst>
                  <a:outerShdw blurRad="38100" dist="38100" dir="2700000" algn="tl">
                    <a:srgbClr val="000000"/>
                  </a:outerShdw>
                </a:effectLst>
                <a:latin typeface="+mj-lt"/>
              </a:rPr>
              <a:t>C</a:t>
            </a:r>
            <a:r>
              <a:rPr lang="fr-FR" altLang="fr-FR" b="1" i="1">
                <a:effectLst>
                  <a:outerShdw blurRad="38100" dist="38100" dir="2700000" algn="tl">
                    <a:srgbClr val="FFFFFF"/>
                  </a:outerShdw>
                </a:effectLst>
                <a:latin typeface="+mj-lt"/>
              </a:rPr>
              <a:t>ritical </a:t>
            </a:r>
            <a:r>
              <a:rPr lang="fr-FR" altLang="fr-FR" b="1" i="1">
                <a:solidFill>
                  <a:srgbClr val="FF3300"/>
                </a:solidFill>
                <a:effectLst>
                  <a:outerShdw blurRad="38100" dist="38100" dir="2700000" algn="tl">
                    <a:srgbClr val="000000"/>
                  </a:outerShdw>
                </a:effectLst>
                <a:latin typeface="+mj-lt"/>
              </a:rPr>
              <a:t>I</a:t>
            </a:r>
            <a:r>
              <a:rPr lang="fr-FR" altLang="fr-FR" b="1" i="1">
                <a:effectLst>
                  <a:outerShdw blurRad="38100" dist="38100" dir="2700000" algn="tl">
                    <a:srgbClr val="FFFFFF"/>
                  </a:outerShdw>
                </a:effectLst>
                <a:latin typeface="+mj-lt"/>
              </a:rPr>
              <a:t>ncident </a:t>
            </a:r>
            <a:r>
              <a:rPr lang="fr-FR" altLang="fr-FR" b="1" i="1">
                <a:solidFill>
                  <a:srgbClr val="FF3300"/>
                </a:solidFill>
                <a:effectLst>
                  <a:outerShdw blurRad="38100" dist="38100" dir="2700000" algn="tl">
                    <a:srgbClr val="000000"/>
                  </a:outerShdw>
                </a:effectLst>
                <a:latin typeface="+mj-lt"/>
              </a:rPr>
              <a:t>S</a:t>
            </a:r>
            <a:r>
              <a:rPr lang="fr-FR" altLang="fr-FR" b="1" i="1">
                <a:effectLst>
                  <a:outerShdw blurRad="38100" dist="38100" dir="2700000" algn="tl">
                    <a:srgbClr val="FFFFFF"/>
                  </a:outerShdw>
                </a:effectLst>
                <a:latin typeface="+mj-lt"/>
              </a:rPr>
              <a:t>tress </a:t>
            </a:r>
            <a:r>
              <a:rPr lang="fr-FR" altLang="fr-FR" b="1" i="1">
                <a:solidFill>
                  <a:srgbClr val="FF3300"/>
                </a:solidFill>
                <a:effectLst>
                  <a:outerShdw blurRad="38100" dist="38100" dir="2700000" algn="tl">
                    <a:srgbClr val="000000"/>
                  </a:outerShdw>
                </a:effectLst>
                <a:latin typeface="+mj-lt"/>
              </a:rPr>
              <a:t>D</a:t>
            </a:r>
            <a:r>
              <a:rPr lang="fr-FR" altLang="fr-FR" b="1" i="1">
                <a:effectLst>
                  <a:outerShdw blurRad="38100" dist="38100" dir="2700000" algn="tl">
                    <a:srgbClr val="FFFFFF"/>
                  </a:outerShdw>
                </a:effectLst>
                <a:latin typeface="+mj-lt"/>
              </a:rPr>
              <a:t>ebriefing.</a:t>
            </a:r>
            <a:r>
              <a:rPr lang="fr-FR" altLang="fr-FR">
                <a:effectLst>
                  <a:outerShdw blurRad="38100" dist="38100" dir="2700000" algn="tl">
                    <a:srgbClr val="FFFFFF"/>
                  </a:outerShdw>
                </a:effectLst>
                <a:latin typeface="+mj-lt"/>
              </a:rPr>
              <a:t> </a:t>
            </a:r>
            <a:endParaRPr lang="fr-FR" altLang="fr-FR">
              <a:solidFill>
                <a:srgbClr val="000000"/>
              </a:solidFill>
              <a:effectLst>
                <a:outerShdw blurRad="38100" dist="38100" dir="2700000" algn="tl">
                  <a:srgbClr val="FFFFFF"/>
                </a:outerShdw>
              </a:effectLst>
              <a:latin typeface="+mj-lt"/>
            </a:endParaRPr>
          </a:p>
          <a:p>
            <a:pPr algn="just" eaLnBrk="1" hangingPunct="1">
              <a:spcBef>
                <a:spcPct val="20000"/>
              </a:spcBef>
              <a:buClr>
                <a:schemeClr val="tx1"/>
              </a:buClr>
              <a:buSzPct val="80000"/>
              <a:buFont typeface="Wingdings" pitchFamily="2" charset="2"/>
              <a:buNone/>
              <a:defRPr/>
            </a:pPr>
            <a:r>
              <a:rPr lang="fr-FR" altLang="fr-FR">
                <a:solidFill>
                  <a:srgbClr val="000000"/>
                </a:solidFill>
                <a:effectLst>
                  <a:outerShdw blurRad="38100" dist="38100" dir="2700000" algn="tl">
                    <a:srgbClr val="FFFFFF"/>
                  </a:outerShdw>
                </a:effectLst>
                <a:latin typeface="+mj-lt"/>
              </a:rPr>
              <a:t>	Ces soins immédiats </a:t>
            </a:r>
            <a:r>
              <a:rPr lang="fr-FR" altLang="fr-FR" i="1">
                <a:solidFill>
                  <a:srgbClr val="000000"/>
                </a:solidFill>
                <a:effectLst>
                  <a:outerShdw blurRad="38100" dist="38100" dir="2700000" algn="tl">
                    <a:srgbClr val="FFFFFF"/>
                  </a:outerShdw>
                </a:effectLst>
                <a:latin typeface="+mj-lt"/>
              </a:rPr>
              <a:t>(</a:t>
            </a:r>
            <a:r>
              <a:rPr lang="fr-FR" altLang="fr-FR" i="1" u="sng">
                <a:solidFill>
                  <a:srgbClr val="000000"/>
                </a:solidFill>
                <a:effectLst>
                  <a:outerShdw blurRad="38100" dist="38100" dir="2700000" algn="tl">
                    <a:srgbClr val="FFFFFF"/>
                  </a:outerShdw>
                </a:effectLst>
                <a:latin typeface="+mj-lt"/>
              </a:rPr>
              <a:t>defusing</a:t>
            </a:r>
            <a:r>
              <a:rPr lang="fr-FR" altLang="fr-FR" u="sng">
                <a:solidFill>
                  <a:srgbClr val="000000"/>
                </a:solidFill>
                <a:effectLst>
                  <a:outerShdw blurRad="38100" dist="38100" dir="2700000" algn="tl">
                    <a:srgbClr val="FFFFFF"/>
                  </a:outerShdw>
                </a:effectLst>
                <a:latin typeface="+mj-lt"/>
              </a:rPr>
              <a:t>)</a:t>
            </a:r>
            <a:r>
              <a:rPr lang="fr-FR" altLang="fr-FR">
                <a:solidFill>
                  <a:srgbClr val="000000"/>
                </a:solidFill>
                <a:effectLst>
                  <a:outerShdw blurRad="38100" dist="38100" dir="2700000" algn="tl">
                    <a:srgbClr val="FFFFFF"/>
                  </a:outerShdw>
                </a:effectLst>
                <a:latin typeface="+mj-lt"/>
              </a:rPr>
              <a:t> n'ont pas le caractère investigateur du </a:t>
            </a:r>
            <a:r>
              <a:rPr lang="fr-FR" altLang="fr-FR" i="1">
                <a:solidFill>
                  <a:srgbClr val="000000"/>
                </a:solidFill>
                <a:effectLst>
                  <a:outerShdw blurRad="38100" dist="38100" dir="2700000" algn="tl">
                    <a:srgbClr val="FFFFFF"/>
                  </a:outerShdw>
                </a:effectLst>
                <a:latin typeface="+mj-lt"/>
              </a:rPr>
              <a:t>débriefing. S</a:t>
            </a:r>
            <a:r>
              <a:rPr lang="fr-FR" altLang="fr-FR">
                <a:solidFill>
                  <a:srgbClr val="000000"/>
                </a:solidFill>
                <a:effectLst>
                  <a:outerShdw blurRad="38100" dist="38100" dir="2700000" algn="tl">
                    <a:srgbClr val="FFFFFF"/>
                  </a:outerShdw>
                </a:effectLst>
                <a:latin typeface="+mj-lt"/>
              </a:rPr>
              <a:t>i proche de l'événement, une telle méthode serait perçue comme une violence insupportable. Mais ils situent déjà le terrain où va se jouer le temps d'après : une reconstruction collective dans laquelle l'individu sera solidaire d'un groupe </a:t>
            </a:r>
            <a:r>
              <a:rPr lang="ja-JP" altLang="fr-FR">
                <a:solidFill>
                  <a:srgbClr val="000000"/>
                </a:solidFill>
                <a:effectLst>
                  <a:outerShdw blurRad="38100" dist="38100" dir="2700000" algn="tl">
                    <a:srgbClr val="FFFFFF"/>
                  </a:outerShdw>
                </a:effectLst>
                <a:latin typeface="+mj-lt"/>
              </a:rPr>
              <a:t>“</a:t>
            </a:r>
            <a:r>
              <a:rPr lang="fr-FR" altLang="ja-JP">
                <a:solidFill>
                  <a:srgbClr val="000000"/>
                </a:solidFill>
                <a:effectLst>
                  <a:outerShdw blurRad="38100" dist="38100" dir="2700000" algn="tl">
                    <a:srgbClr val="FFFFFF"/>
                  </a:outerShdw>
                </a:effectLst>
                <a:latin typeface="+mj-lt"/>
              </a:rPr>
              <a:t> d'êtres parlants </a:t>
            </a:r>
            <a:r>
              <a:rPr lang="ja-JP" altLang="fr-FR">
                <a:solidFill>
                  <a:srgbClr val="000000"/>
                </a:solidFill>
                <a:effectLst>
                  <a:outerShdw blurRad="38100" dist="38100" dir="2700000" algn="tl">
                    <a:srgbClr val="FFFFFF"/>
                  </a:outerShdw>
                </a:effectLst>
                <a:latin typeface="+mj-lt"/>
              </a:rPr>
              <a:t>”</a:t>
            </a:r>
            <a:r>
              <a:rPr lang="fr-FR" altLang="ja-JP">
                <a:solidFill>
                  <a:srgbClr val="000000"/>
                </a:solidFill>
                <a:effectLst>
                  <a:outerShdw blurRad="38100" dist="38100" dir="2700000" algn="tl">
                    <a:srgbClr val="FFFFFF"/>
                  </a:outerShdw>
                </a:effectLst>
                <a:latin typeface="+mj-lt"/>
              </a:rPr>
              <a:t>, </a:t>
            </a:r>
            <a:r>
              <a:rPr lang="ja-JP" altLang="fr-FR">
                <a:solidFill>
                  <a:srgbClr val="000000"/>
                </a:solidFill>
                <a:effectLst>
                  <a:outerShdw blurRad="38100" dist="38100" dir="2700000" algn="tl">
                    <a:srgbClr val="FFFFFF"/>
                  </a:outerShdw>
                </a:effectLst>
                <a:latin typeface="+mj-lt"/>
              </a:rPr>
              <a:t>“</a:t>
            </a:r>
            <a:r>
              <a:rPr lang="fr-FR" altLang="ja-JP">
                <a:solidFill>
                  <a:srgbClr val="000000"/>
                </a:solidFill>
                <a:effectLst>
                  <a:outerShdw blurRad="38100" dist="38100" dir="2700000" algn="tl">
                    <a:srgbClr val="FFFFFF"/>
                  </a:outerShdw>
                </a:effectLst>
                <a:latin typeface="+mj-lt"/>
              </a:rPr>
              <a:t>son </a:t>
            </a:r>
            <a:r>
              <a:rPr lang="ja-JP" altLang="fr-FR">
                <a:solidFill>
                  <a:srgbClr val="000000"/>
                </a:solidFill>
                <a:effectLst>
                  <a:outerShdw blurRad="38100" dist="38100" dir="2700000" algn="tl">
                    <a:srgbClr val="FFFFFF"/>
                  </a:outerShdw>
                </a:effectLst>
                <a:latin typeface="+mj-lt"/>
              </a:rPr>
              <a:t>”</a:t>
            </a:r>
            <a:r>
              <a:rPr lang="fr-FR" altLang="ja-JP">
                <a:solidFill>
                  <a:srgbClr val="000000"/>
                </a:solidFill>
                <a:effectLst>
                  <a:outerShdw blurRad="38100" dist="38100" dir="2700000" algn="tl">
                    <a:srgbClr val="FFFFFF"/>
                  </a:outerShdw>
                </a:effectLst>
                <a:latin typeface="+mj-lt"/>
              </a:rPr>
              <a:t> groupe, le plus souvent, et un travail d'une parole à réinventer.</a:t>
            </a:r>
          </a:p>
          <a:p>
            <a:pPr algn="ctr" eaLnBrk="1" hangingPunct="1">
              <a:spcBef>
                <a:spcPct val="20000"/>
              </a:spcBef>
              <a:buClr>
                <a:schemeClr val="hlink"/>
              </a:buClr>
              <a:buSzPct val="80000"/>
              <a:buFont typeface="Arial" panose="020B0604020202020204" pitchFamily="34" charset="0"/>
              <a:buNone/>
              <a:defRPr/>
            </a:pPr>
            <a:r>
              <a:rPr lang="fr-FR" altLang="fr-FR" b="1" i="1">
                <a:solidFill>
                  <a:srgbClr val="FF0000"/>
                </a:solidFill>
                <a:effectLst>
                  <a:outerShdw blurRad="38100" dist="38100" dir="2700000" algn="tl">
                    <a:srgbClr val="000000"/>
                  </a:outerShdw>
                </a:effectLst>
                <a:latin typeface="+mj-lt"/>
              </a:rPr>
              <a:t>Le débriefing </a:t>
            </a:r>
            <a:r>
              <a:rPr lang="fr-FR" altLang="fr-FR" b="1">
                <a:solidFill>
                  <a:srgbClr val="FF0000"/>
                </a:solidFill>
                <a:effectLst>
                  <a:outerShdw blurRad="38100" dist="38100" dir="2700000" algn="tl">
                    <a:srgbClr val="000000"/>
                  </a:outerShdw>
                </a:effectLst>
                <a:latin typeface="+mj-lt"/>
              </a:rPr>
              <a:t>appartient donc à un deuxième temps. Il est lui-même suivi de soins à court, moyen, ou long terme.</a:t>
            </a:r>
            <a:r>
              <a:rPr lang="fr-FR" altLang="fr-FR" sz="2800">
                <a:solidFill>
                  <a:srgbClr val="000000"/>
                </a:solidFill>
                <a:effectLst>
                  <a:outerShdw blurRad="38100" dist="38100" dir="2700000" algn="tl">
                    <a:srgbClr val="FFFFFF"/>
                  </a:outerShdw>
                </a:effectLst>
                <a:latin typeface="+mj-lt"/>
              </a:rPr>
              <a:t> </a:t>
            </a:r>
          </a:p>
        </p:txBody>
      </p:sp>
      <p:sp>
        <p:nvSpPr>
          <p:cNvPr id="2" name="Rectangle 1">
            <a:extLst>
              <a:ext uri="{FF2B5EF4-FFF2-40B4-BE49-F238E27FC236}">
                <a16:creationId xmlns:a16="http://schemas.microsoft.com/office/drawing/2014/main" id="{CF3AE200-5159-0880-F625-F89AD22205E7}"/>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 Débriefing</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571395"/>
                                        </p:tgtEl>
                                        <p:attrNameLst>
                                          <p:attrName>style.visibility</p:attrName>
                                        </p:attrNameLst>
                                      </p:cBhvr>
                                      <p:to>
                                        <p:strVal val="visible"/>
                                      </p:to>
                                    </p:set>
                                    <p:anim calcmode="lin" valueType="num">
                                      <p:cBhvr>
                                        <p:cTn id="7" dur="500" fill="hold"/>
                                        <p:tgtEl>
                                          <p:spTgt spid="571395"/>
                                        </p:tgtEl>
                                        <p:attrNameLst>
                                          <p:attrName>ppt_w</p:attrName>
                                        </p:attrNameLst>
                                      </p:cBhvr>
                                      <p:tavLst>
                                        <p:tav tm="0">
                                          <p:val>
                                            <p:fltVal val="0"/>
                                          </p:val>
                                        </p:tav>
                                        <p:tav tm="100000">
                                          <p:val>
                                            <p:strVal val="#ppt_w"/>
                                          </p:val>
                                        </p:tav>
                                      </p:tavLst>
                                    </p:anim>
                                    <p:anim calcmode="lin" valueType="num">
                                      <p:cBhvr>
                                        <p:cTn id="8" dur="500" fill="hold"/>
                                        <p:tgtEl>
                                          <p:spTgt spid="57139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1395" grpId="0" animBg="1"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19" name="Rectangle 3">
            <a:extLst>
              <a:ext uri="{FF2B5EF4-FFF2-40B4-BE49-F238E27FC236}">
                <a16:creationId xmlns:a16="http://schemas.microsoft.com/office/drawing/2014/main" id="{06FDBBF3-81A8-51F0-6AE3-48486AF0F294}"/>
              </a:ext>
            </a:extLst>
          </p:cNvPr>
          <p:cNvSpPr>
            <a:spLocks noChangeArrowheads="1"/>
          </p:cNvSpPr>
          <p:nvPr/>
        </p:nvSpPr>
        <p:spPr bwMode="auto">
          <a:xfrm>
            <a:off x="298763" y="1752600"/>
            <a:ext cx="11461687" cy="4800600"/>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just" eaLnBrk="1" hangingPunct="1">
              <a:spcBef>
                <a:spcPct val="20000"/>
              </a:spcBef>
              <a:buClr>
                <a:schemeClr val="tx1"/>
              </a:buClr>
              <a:buSzPct val="80000"/>
              <a:buFont typeface="Wingdings" pitchFamily="2" charset="2"/>
              <a:buNone/>
              <a:defRPr/>
            </a:pPr>
            <a:endParaRPr lang="fr-FR" altLang="fr-FR">
              <a:solidFill>
                <a:srgbClr val="000000"/>
              </a:solidFill>
              <a:effectLst>
                <a:outerShdw blurRad="38100" dist="38100" dir="2700000" algn="tl">
                  <a:srgbClr val="FFFFFF"/>
                </a:outerShdw>
              </a:effectLst>
              <a:latin typeface="+mj-lt"/>
            </a:endParaRPr>
          </a:p>
          <a:p>
            <a:pPr algn="just" eaLnBrk="1" hangingPunct="1">
              <a:spcBef>
                <a:spcPct val="20000"/>
              </a:spcBef>
              <a:buClr>
                <a:srgbClr val="000000"/>
              </a:buClr>
              <a:buSzPct val="80000"/>
              <a:buFont typeface="Wingdings" pitchFamily="2" charset="2"/>
              <a:buChar char="Ä"/>
              <a:defRPr/>
            </a:pPr>
            <a:r>
              <a:rPr lang="fr-FR" altLang="fr-FR" b="1">
                <a:solidFill>
                  <a:srgbClr val="000000"/>
                </a:solidFill>
                <a:effectLst>
                  <a:outerShdw blurRad="38100" dist="38100" dir="2700000" algn="tl">
                    <a:srgbClr val="FFFFFF"/>
                  </a:outerShdw>
                </a:effectLst>
                <a:latin typeface="+mj-lt"/>
              </a:rPr>
              <a:t>Le débriefing est une intervention de groupe. Le nombre minimal de participants est de quatre et ne doit pas dépasser quinze personnes.</a:t>
            </a:r>
          </a:p>
          <a:p>
            <a:pPr algn="just" eaLnBrk="1" hangingPunct="1">
              <a:spcBef>
                <a:spcPct val="20000"/>
              </a:spcBef>
              <a:buClr>
                <a:schemeClr val="tx1"/>
              </a:buClr>
              <a:buSzPct val="80000"/>
              <a:buFont typeface="Wingdings" pitchFamily="2" charset="2"/>
              <a:buNone/>
              <a:defRPr/>
            </a:pPr>
            <a:endParaRPr lang="fr-FR" altLang="fr-FR" b="1">
              <a:solidFill>
                <a:srgbClr val="000000"/>
              </a:solidFill>
              <a:effectLst>
                <a:outerShdw blurRad="38100" dist="38100" dir="2700000" algn="tl">
                  <a:srgbClr val="FFFFFF"/>
                </a:outerShdw>
              </a:effectLst>
              <a:latin typeface="+mj-lt"/>
            </a:endParaRPr>
          </a:p>
          <a:p>
            <a:pPr algn="just" eaLnBrk="1" hangingPunct="1">
              <a:spcBef>
                <a:spcPct val="20000"/>
              </a:spcBef>
              <a:buClr>
                <a:srgbClr val="000000"/>
              </a:buClr>
              <a:buSzPct val="80000"/>
              <a:buFont typeface="Wingdings" pitchFamily="2" charset="2"/>
              <a:buChar char="Ä"/>
              <a:defRPr/>
            </a:pPr>
            <a:r>
              <a:rPr lang="fr-FR" altLang="fr-FR" b="1">
                <a:solidFill>
                  <a:srgbClr val="000000"/>
                </a:solidFill>
                <a:effectLst>
                  <a:outerShdw blurRad="38100" dist="38100" dir="2700000" algn="tl">
                    <a:srgbClr val="FFFFFF"/>
                  </a:outerShdw>
                </a:effectLst>
                <a:latin typeface="+mj-lt"/>
              </a:rPr>
              <a:t>L </a:t>
            </a:r>
            <a:r>
              <a:rPr lang="ja-JP" altLang="fr-FR" b="1">
                <a:solidFill>
                  <a:srgbClr val="000000"/>
                </a:solidFill>
                <a:effectLst>
                  <a:outerShdw blurRad="38100" dist="38100" dir="2700000" algn="tl">
                    <a:srgbClr val="FFFFFF"/>
                  </a:outerShdw>
                </a:effectLst>
                <a:latin typeface="+mj-lt"/>
              </a:rPr>
              <a:t>’</a:t>
            </a:r>
            <a:r>
              <a:rPr lang="fr-FR" altLang="ja-JP" b="1">
                <a:solidFill>
                  <a:srgbClr val="000000"/>
                </a:solidFill>
                <a:effectLst>
                  <a:outerShdw blurRad="38100" dist="38100" dir="2700000" algn="tl">
                    <a:srgbClr val="FFFFFF"/>
                  </a:outerShdw>
                </a:effectLst>
                <a:latin typeface="+mj-lt"/>
              </a:rPr>
              <a:t>objectif du débriefing est d </a:t>
            </a:r>
            <a:r>
              <a:rPr lang="ja-JP" altLang="fr-FR" b="1">
                <a:solidFill>
                  <a:srgbClr val="000000"/>
                </a:solidFill>
                <a:effectLst>
                  <a:outerShdw blurRad="38100" dist="38100" dir="2700000" algn="tl">
                    <a:srgbClr val="FFFFFF"/>
                  </a:outerShdw>
                </a:effectLst>
                <a:latin typeface="+mj-lt"/>
              </a:rPr>
              <a:t>’</a:t>
            </a:r>
            <a:r>
              <a:rPr lang="fr-FR" altLang="ja-JP" b="1">
                <a:solidFill>
                  <a:srgbClr val="000000"/>
                </a:solidFill>
                <a:effectLst>
                  <a:outerShdw blurRad="38100" dist="38100" dir="2700000" algn="tl">
                    <a:srgbClr val="FFFFFF"/>
                  </a:outerShdw>
                </a:effectLst>
                <a:latin typeface="+mj-lt"/>
              </a:rPr>
              <a:t>aider les victimes à </a:t>
            </a:r>
            <a:r>
              <a:rPr lang="fr-FR" altLang="ja-JP" b="1">
                <a:solidFill>
                  <a:srgbClr val="FF3300"/>
                </a:solidFill>
                <a:effectLst>
                  <a:outerShdw blurRad="38100" dist="38100" dir="2700000" algn="tl">
                    <a:srgbClr val="000000"/>
                  </a:outerShdw>
                </a:effectLst>
                <a:latin typeface="+mj-lt"/>
              </a:rPr>
              <a:t>comprendre et à surmonter</a:t>
            </a:r>
            <a:r>
              <a:rPr lang="fr-FR" altLang="ja-JP" b="1">
                <a:solidFill>
                  <a:srgbClr val="000000"/>
                </a:solidFill>
                <a:effectLst>
                  <a:outerShdw blurRad="38100" dist="38100" dir="2700000" algn="tl">
                    <a:srgbClr val="FFFFFF"/>
                  </a:outerShdw>
                </a:effectLst>
                <a:latin typeface="+mj-lt"/>
              </a:rPr>
              <a:t> les malaises  psychologiques et physiques qui se développent chez elles après un événement traumatisant. Il s </a:t>
            </a:r>
            <a:r>
              <a:rPr lang="ja-JP" altLang="fr-FR" b="1">
                <a:solidFill>
                  <a:srgbClr val="000000"/>
                </a:solidFill>
                <a:effectLst>
                  <a:outerShdw blurRad="38100" dist="38100" dir="2700000" algn="tl">
                    <a:srgbClr val="FFFFFF"/>
                  </a:outerShdw>
                </a:effectLst>
                <a:latin typeface="+mj-lt"/>
              </a:rPr>
              <a:t>’</a:t>
            </a:r>
            <a:r>
              <a:rPr lang="fr-FR" altLang="ja-JP" b="1">
                <a:solidFill>
                  <a:srgbClr val="000000"/>
                </a:solidFill>
                <a:effectLst>
                  <a:outerShdw blurRad="38100" dist="38100" dir="2700000" algn="tl">
                    <a:srgbClr val="FFFFFF"/>
                  </a:outerShdw>
                </a:effectLst>
                <a:latin typeface="+mj-lt"/>
              </a:rPr>
              <a:t>agit de favoriser une « prise » cognitive.</a:t>
            </a:r>
            <a:endParaRPr lang="fr-FR" altLang="fr-FR">
              <a:solidFill>
                <a:srgbClr val="000000"/>
              </a:solidFill>
              <a:effectLst>
                <a:outerShdw blurRad="38100" dist="38100" dir="2700000" algn="tl">
                  <a:srgbClr val="FFFFFF"/>
                </a:outerShdw>
              </a:effectLst>
              <a:latin typeface="+mj-lt"/>
            </a:endParaRPr>
          </a:p>
        </p:txBody>
      </p:sp>
      <p:sp>
        <p:nvSpPr>
          <p:cNvPr id="2" name="Rectangle 1">
            <a:extLst>
              <a:ext uri="{FF2B5EF4-FFF2-40B4-BE49-F238E27FC236}">
                <a16:creationId xmlns:a16="http://schemas.microsoft.com/office/drawing/2014/main" id="{D19699A0-2794-6288-7308-654D95A2A8A1}"/>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 Débriefing</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572419"/>
                                        </p:tgtEl>
                                        <p:attrNameLst>
                                          <p:attrName>style.visibility</p:attrName>
                                        </p:attrNameLst>
                                      </p:cBhvr>
                                      <p:to>
                                        <p:strVal val="visible"/>
                                      </p:to>
                                    </p:set>
                                    <p:animEffect transition="in" filter="slide(fromBottom)">
                                      <p:cBhvr>
                                        <p:cTn id="7" dur="500"/>
                                        <p:tgtEl>
                                          <p:spTgt spid="5724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2419" grpId="0" animBg="1"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3" name="Rectangle 3">
            <a:extLst>
              <a:ext uri="{FF2B5EF4-FFF2-40B4-BE49-F238E27FC236}">
                <a16:creationId xmlns:a16="http://schemas.microsoft.com/office/drawing/2014/main" id="{5A151D03-1ECD-95C7-3825-BEE79010894E}"/>
              </a:ext>
            </a:extLst>
          </p:cNvPr>
          <p:cNvSpPr>
            <a:spLocks noChangeArrowheads="1"/>
          </p:cNvSpPr>
          <p:nvPr/>
        </p:nvSpPr>
        <p:spPr bwMode="auto">
          <a:xfrm>
            <a:off x="298763" y="1752600"/>
            <a:ext cx="11534115" cy="4800600"/>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just" eaLnBrk="1" hangingPunct="1">
              <a:spcBef>
                <a:spcPct val="20000"/>
              </a:spcBef>
              <a:buClr>
                <a:schemeClr val="tx1"/>
              </a:buClr>
              <a:buSzPct val="80000"/>
              <a:buFont typeface="Wingdings" pitchFamily="2" charset="2"/>
              <a:buNone/>
              <a:defRPr/>
            </a:pPr>
            <a:endParaRPr lang="fr-FR" altLang="fr-FR">
              <a:solidFill>
                <a:srgbClr val="000000"/>
              </a:solidFill>
              <a:effectLst>
                <a:outerShdw blurRad="38100" dist="38100" dir="2700000" algn="tl">
                  <a:srgbClr val="FFFFFF"/>
                </a:outerShdw>
              </a:effectLst>
              <a:latin typeface="+mj-lt"/>
            </a:endParaRPr>
          </a:p>
          <a:p>
            <a:pPr algn="just" eaLnBrk="1" hangingPunct="1">
              <a:spcBef>
                <a:spcPct val="20000"/>
              </a:spcBef>
              <a:buClr>
                <a:srgbClr val="000000"/>
              </a:buClr>
              <a:buSzPct val="80000"/>
              <a:buFont typeface="Wingdings" pitchFamily="2" charset="2"/>
              <a:buChar char="Ä"/>
              <a:defRPr/>
            </a:pPr>
            <a:r>
              <a:rPr lang="fr-FR" altLang="fr-FR" b="1">
                <a:solidFill>
                  <a:srgbClr val="000000"/>
                </a:solidFill>
                <a:effectLst>
                  <a:outerShdw blurRad="38100" dist="38100" dir="2700000" algn="tl">
                    <a:srgbClr val="FFFFFF"/>
                  </a:outerShdw>
                </a:effectLst>
                <a:latin typeface="+mj-lt"/>
              </a:rPr>
              <a:t>Toutes ces personnes ont en commun d </a:t>
            </a:r>
            <a:r>
              <a:rPr lang="ja-JP" altLang="fr-FR" b="1">
                <a:solidFill>
                  <a:srgbClr val="000000"/>
                </a:solidFill>
                <a:effectLst>
                  <a:outerShdw blurRad="38100" dist="38100" dir="2700000" algn="tl">
                    <a:srgbClr val="FFFFFF"/>
                  </a:outerShdw>
                </a:effectLst>
                <a:latin typeface="+mj-lt"/>
              </a:rPr>
              <a:t>’</a:t>
            </a:r>
            <a:r>
              <a:rPr lang="fr-FR" altLang="ja-JP" b="1">
                <a:solidFill>
                  <a:srgbClr val="000000"/>
                </a:solidFill>
                <a:effectLst>
                  <a:outerShdw blurRad="38100" dist="38100" dir="2700000" algn="tl">
                    <a:srgbClr val="FFFFFF"/>
                  </a:outerShdw>
                </a:effectLst>
                <a:latin typeface="+mj-lt"/>
              </a:rPr>
              <a:t>avoir été confrontées </a:t>
            </a:r>
            <a:r>
              <a:rPr lang="fr-FR" altLang="ja-JP" b="1">
                <a:solidFill>
                  <a:srgbClr val="FF3300"/>
                </a:solidFill>
                <a:effectLst>
                  <a:outerShdw blurRad="38100" dist="38100" dir="2700000" algn="tl">
                    <a:srgbClr val="000000"/>
                  </a:outerShdw>
                </a:effectLst>
                <a:latin typeface="+mj-lt"/>
              </a:rPr>
              <a:t>brutalement à la mort</a:t>
            </a:r>
            <a:r>
              <a:rPr lang="fr-FR" altLang="ja-JP" b="1">
                <a:solidFill>
                  <a:srgbClr val="000000"/>
                </a:solidFill>
                <a:effectLst>
                  <a:outerShdw blurRad="38100" dist="38100" dir="2700000" algn="tl">
                    <a:srgbClr val="FFFFFF"/>
                  </a:outerShdw>
                </a:effectLst>
                <a:latin typeface="+mj-lt"/>
              </a:rPr>
              <a:t>, à la perception de la mort de soi ou de celle d </a:t>
            </a:r>
            <a:r>
              <a:rPr lang="ja-JP" altLang="fr-FR" b="1">
                <a:solidFill>
                  <a:srgbClr val="000000"/>
                </a:solidFill>
                <a:effectLst>
                  <a:outerShdw blurRad="38100" dist="38100" dir="2700000" algn="tl">
                    <a:srgbClr val="FFFFFF"/>
                  </a:outerShdw>
                </a:effectLst>
                <a:latin typeface="+mj-lt"/>
              </a:rPr>
              <a:t>’</a:t>
            </a:r>
            <a:r>
              <a:rPr lang="fr-FR" altLang="ja-JP" b="1">
                <a:solidFill>
                  <a:srgbClr val="000000"/>
                </a:solidFill>
                <a:effectLst>
                  <a:outerShdw blurRad="38100" dist="38100" dir="2700000" algn="tl">
                    <a:srgbClr val="FFFFFF"/>
                  </a:outerShdw>
                </a:effectLst>
                <a:latin typeface="+mj-lt"/>
              </a:rPr>
              <a:t>autrui.</a:t>
            </a:r>
          </a:p>
          <a:p>
            <a:pPr algn="just" eaLnBrk="1" hangingPunct="1">
              <a:spcBef>
                <a:spcPct val="20000"/>
              </a:spcBef>
              <a:buClr>
                <a:srgbClr val="000000"/>
              </a:buClr>
              <a:buSzPct val="80000"/>
              <a:buFont typeface="Wingdings" pitchFamily="2" charset="2"/>
              <a:buChar char="Ä"/>
              <a:defRPr/>
            </a:pPr>
            <a:endParaRPr lang="fr-FR" altLang="fr-FR" b="1">
              <a:solidFill>
                <a:srgbClr val="000000"/>
              </a:solidFill>
              <a:effectLst>
                <a:outerShdw blurRad="38100" dist="38100" dir="2700000" algn="tl">
                  <a:srgbClr val="FFFFFF"/>
                </a:outerShdw>
              </a:effectLst>
              <a:latin typeface="+mj-lt"/>
            </a:endParaRPr>
          </a:p>
          <a:p>
            <a:pPr algn="just" eaLnBrk="1" hangingPunct="1">
              <a:spcBef>
                <a:spcPct val="20000"/>
              </a:spcBef>
              <a:buClr>
                <a:srgbClr val="000000"/>
              </a:buClr>
              <a:buSzPct val="80000"/>
              <a:buFont typeface="Wingdings" pitchFamily="2" charset="2"/>
              <a:buChar char="Ä"/>
              <a:defRPr/>
            </a:pPr>
            <a:r>
              <a:rPr lang="fr-FR" altLang="fr-FR" b="1">
                <a:solidFill>
                  <a:srgbClr val="000000"/>
                </a:solidFill>
                <a:effectLst>
                  <a:outerShdw blurRad="38100" dist="38100" dir="2700000" algn="tl">
                    <a:srgbClr val="FFFFFF"/>
                  </a:outerShdw>
                </a:effectLst>
                <a:latin typeface="+mj-lt"/>
              </a:rPr>
              <a:t>Et la confrontation à « la perte de son mythe personnel d </a:t>
            </a:r>
            <a:r>
              <a:rPr lang="ja-JP" altLang="fr-FR" b="1">
                <a:solidFill>
                  <a:srgbClr val="000000"/>
                </a:solidFill>
                <a:effectLst>
                  <a:outerShdw blurRad="38100" dist="38100" dir="2700000" algn="tl">
                    <a:srgbClr val="FFFFFF"/>
                  </a:outerShdw>
                </a:effectLst>
                <a:latin typeface="+mj-lt"/>
              </a:rPr>
              <a:t>’</a:t>
            </a:r>
            <a:r>
              <a:rPr lang="fr-FR" altLang="ja-JP" b="1">
                <a:solidFill>
                  <a:srgbClr val="000000"/>
                </a:solidFill>
                <a:effectLst>
                  <a:outerShdw blurRad="38100" dist="38100" dir="2700000" algn="tl">
                    <a:srgbClr val="FFFFFF"/>
                  </a:outerShdw>
                </a:effectLst>
                <a:latin typeface="+mj-lt"/>
              </a:rPr>
              <a:t>invulnérabilité » n </a:t>
            </a:r>
            <a:r>
              <a:rPr lang="ja-JP" altLang="fr-FR" b="1">
                <a:solidFill>
                  <a:srgbClr val="000000"/>
                </a:solidFill>
                <a:effectLst>
                  <a:outerShdw blurRad="38100" dist="38100" dir="2700000" algn="tl">
                    <a:srgbClr val="FFFFFF"/>
                  </a:outerShdw>
                </a:effectLst>
                <a:latin typeface="+mj-lt"/>
              </a:rPr>
              <a:t>’</a:t>
            </a:r>
            <a:r>
              <a:rPr lang="fr-FR" altLang="ja-JP" b="1">
                <a:solidFill>
                  <a:srgbClr val="000000"/>
                </a:solidFill>
                <a:effectLst>
                  <a:outerShdw blurRad="38100" dist="38100" dir="2700000" algn="tl">
                    <a:srgbClr val="FFFFFF"/>
                  </a:outerShdw>
                </a:effectLst>
                <a:latin typeface="+mj-lt"/>
              </a:rPr>
              <a:t>est jamais sans conséquences: ces blessés psychologiques se retrouvent soit en état de stress, avec une </a:t>
            </a:r>
            <a:r>
              <a:rPr lang="fr-FR" altLang="ja-JP" b="1">
                <a:solidFill>
                  <a:srgbClr val="FF3300"/>
                </a:solidFill>
                <a:effectLst>
                  <a:outerShdw blurRad="38100" dist="38100" dir="2700000" algn="tl">
                    <a:srgbClr val="000000"/>
                  </a:outerShdw>
                </a:effectLst>
                <a:latin typeface="+mj-lt"/>
              </a:rPr>
              <a:t>altération momentanée du fonctionnement de leur être</a:t>
            </a:r>
            <a:r>
              <a:rPr lang="fr-FR" altLang="ja-JP" b="1">
                <a:solidFill>
                  <a:srgbClr val="000000"/>
                </a:solidFill>
                <a:effectLst>
                  <a:outerShdw blurRad="38100" dist="38100" dir="2700000" algn="tl">
                    <a:srgbClr val="FFFFFF"/>
                  </a:outerShdw>
                </a:effectLst>
                <a:latin typeface="+mj-lt"/>
              </a:rPr>
              <a:t>, soit un effondrement de leur soi</a:t>
            </a:r>
            <a:endParaRPr lang="fr-FR" altLang="fr-FR" sz="2100">
              <a:solidFill>
                <a:srgbClr val="000000"/>
              </a:solidFill>
              <a:effectLst>
                <a:outerShdw blurRad="38100" dist="38100" dir="2700000" algn="tl">
                  <a:srgbClr val="FFFFFF"/>
                </a:outerShdw>
              </a:effectLst>
              <a:latin typeface="+mj-lt"/>
            </a:endParaRPr>
          </a:p>
        </p:txBody>
      </p:sp>
      <p:sp>
        <p:nvSpPr>
          <p:cNvPr id="2" name="Rectangle 1">
            <a:extLst>
              <a:ext uri="{FF2B5EF4-FFF2-40B4-BE49-F238E27FC236}">
                <a16:creationId xmlns:a16="http://schemas.microsoft.com/office/drawing/2014/main" id="{1528A564-C5D6-4426-0DE2-AE13C2916ABA}"/>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 Débriefing</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7" name="Rectangle 3">
            <a:extLst>
              <a:ext uri="{FF2B5EF4-FFF2-40B4-BE49-F238E27FC236}">
                <a16:creationId xmlns:a16="http://schemas.microsoft.com/office/drawing/2014/main" id="{4B5C8075-AF84-46AE-E723-E60C63DE95EC}"/>
              </a:ext>
            </a:extLst>
          </p:cNvPr>
          <p:cNvSpPr>
            <a:spLocks noChangeArrowheads="1"/>
          </p:cNvSpPr>
          <p:nvPr/>
        </p:nvSpPr>
        <p:spPr bwMode="auto">
          <a:xfrm>
            <a:off x="389299" y="1600200"/>
            <a:ext cx="11380206" cy="5257800"/>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spcBef>
                <a:spcPct val="20000"/>
              </a:spcBef>
              <a:buClr>
                <a:schemeClr val="hlink"/>
              </a:buClr>
              <a:buSzPct val="80000"/>
              <a:buFont typeface="Arial" panose="020B0604020202020204" pitchFamily="34" charset="0"/>
              <a:buChar char="►"/>
              <a:defRPr/>
            </a:pPr>
            <a:endParaRPr lang="fr-FR" altLang="fr-FR">
              <a:solidFill>
                <a:srgbClr val="000000"/>
              </a:solidFill>
              <a:effectLst>
                <a:outerShdw blurRad="38100" dist="38100" dir="2700000" algn="tl">
                  <a:srgbClr val="FFFFFF"/>
                </a:outerShdw>
              </a:effectLst>
              <a:latin typeface="+mj-lt"/>
            </a:endParaRPr>
          </a:p>
          <a:p>
            <a:pPr eaLnBrk="1" hangingPunct="1">
              <a:spcBef>
                <a:spcPct val="20000"/>
              </a:spcBef>
              <a:buClr>
                <a:schemeClr val="hlink"/>
              </a:buClr>
              <a:buSzPct val="80000"/>
              <a:buFont typeface="Arial" panose="020B0604020202020204" pitchFamily="34" charset="0"/>
              <a:buChar char="►"/>
              <a:defRPr/>
            </a:pPr>
            <a:r>
              <a:rPr lang="fr-FR" altLang="fr-FR" b="1">
                <a:solidFill>
                  <a:srgbClr val="FF3300"/>
                </a:solidFill>
                <a:effectLst>
                  <a:outerShdw blurRad="38100" dist="38100" dir="2700000" algn="tl">
                    <a:srgbClr val="000000"/>
                  </a:outerShdw>
                </a:effectLst>
                <a:latin typeface="+mj-lt"/>
              </a:rPr>
              <a:t>Phase d </a:t>
            </a:r>
            <a:r>
              <a:rPr lang="ja-JP" altLang="fr-FR" b="1">
                <a:solidFill>
                  <a:srgbClr val="FF3300"/>
                </a:solidFill>
                <a:effectLst>
                  <a:outerShdw blurRad="38100" dist="38100" dir="2700000" algn="tl">
                    <a:srgbClr val="000000"/>
                  </a:outerShdw>
                </a:effectLst>
                <a:latin typeface="+mj-lt"/>
              </a:rPr>
              <a:t>’</a:t>
            </a:r>
            <a:r>
              <a:rPr lang="fr-FR" altLang="ja-JP" b="1">
                <a:solidFill>
                  <a:srgbClr val="FF3300"/>
                </a:solidFill>
                <a:effectLst>
                  <a:outerShdw blurRad="38100" dist="38100" dir="2700000" algn="tl">
                    <a:srgbClr val="000000"/>
                  </a:outerShdw>
                </a:effectLst>
                <a:latin typeface="+mj-lt"/>
              </a:rPr>
              <a:t>introduction</a:t>
            </a:r>
            <a:r>
              <a:rPr lang="fr-FR" altLang="ja-JP">
                <a:solidFill>
                  <a:srgbClr val="000000"/>
                </a:solidFill>
                <a:effectLst>
                  <a:outerShdw blurRad="38100" dist="38100" dir="2700000" algn="tl">
                    <a:srgbClr val="FFFFFF"/>
                  </a:outerShdw>
                </a:effectLst>
                <a:latin typeface="+mj-lt"/>
              </a:rPr>
              <a:t> (présentation, règles fondamentales)</a:t>
            </a:r>
          </a:p>
          <a:p>
            <a:pPr eaLnBrk="1" hangingPunct="1">
              <a:spcBef>
                <a:spcPct val="20000"/>
              </a:spcBef>
              <a:buClr>
                <a:schemeClr val="hlink"/>
              </a:buClr>
              <a:buSzPct val="80000"/>
              <a:buFont typeface="Arial" panose="020B0604020202020204" pitchFamily="34" charset="0"/>
              <a:buChar char="►"/>
              <a:defRPr/>
            </a:pPr>
            <a:r>
              <a:rPr lang="fr-FR" altLang="fr-FR" b="1">
                <a:solidFill>
                  <a:srgbClr val="FF3300"/>
                </a:solidFill>
                <a:effectLst>
                  <a:outerShdw blurRad="38100" dist="38100" dir="2700000" algn="tl">
                    <a:srgbClr val="000000"/>
                  </a:outerShdw>
                </a:effectLst>
                <a:latin typeface="+mj-lt"/>
              </a:rPr>
              <a:t>Phase de description</a:t>
            </a:r>
            <a:r>
              <a:rPr lang="fr-FR" altLang="fr-FR">
                <a:solidFill>
                  <a:srgbClr val="000000"/>
                </a:solidFill>
                <a:effectLst>
                  <a:outerShdw blurRad="38100" dist="38100" dir="2700000" algn="tl">
                    <a:srgbClr val="FFFFFF"/>
                  </a:outerShdw>
                </a:effectLst>
                <a:latin typeface="+mj-lt"/>
              </a:rPr>
              <a:t> (description de l </a:t>
            </a:r>
            <a:r>
              <a:rPr lang="ja-JP" altLang="fr-FR">
                <a:solidFill>
                  <a:srgbClr val="000000"/>
                </a:solidFill>
                <a:effectLst>
                  <a:outerShdw blurRad="38100" dist="38100" dir="2700000" algn="tl">
                    <a:srgbClr val="FFFFFF"/>
                  </a:outerShdw>
                </a:effectLst>
                <a:latin typeface="+mj-lt"/>
              </a:rPr>
              <a:t>’</a:t>
            </a:r>
            <a:r>
              <a:rPr lang="fr-FR" altLang="ja-JP">
                <a:solidFill>
                  <a:srgbClr val="000000"/>
                </a:solidFill>
                <a:effectLst>
                  <a:outerShdw blurRad="38100" dist="38100" dir="2700000" algn="tl">
                    <a:srgbClr val="FFFFFF"/>
                  </a:outerShdw>
                </a:effectLst>
                <a:latin typeface="+mj-lt"/>
              </a:rPr>
              <a:t>événement, sentiments).</a:t>
            </a:r>
          </a:p>
          <a:p>
            <a:pPr eaLnBrk="1" hangingPunct="1">
              <a:spcBef>
                <a:spcPct val="20000"/>
              </a:spcBef>
              <a:buClr>
                <a:schemeClr val="hlink"/>
              </a:buClr>
              <a:buSzPct val="80000"/>
              <a:buFont typeface="Arial" panose="020B0604020202020204" pitchFamily="34" charset="0"/>
              <a:buChar char="►"/>
              <a:defRPr/>
            </a:pPr>
            <a:r>
              <a:rPr lang="fr-FR" altLang="fr-FR" b="1">
                <a:solidFill>
                  <a:srgbClr val="FF3300"/>
                </a:solidFill>
                <a:effectLst>
                  <a:outerShdw blurRad="38100" dist="38100" dir="2700000" algn="tl">
                    <a:srgbClr val="000000"/>
                  </a:outerShdw>
                </a:effectLst>
                <a:latin typeface="+mj-lt"/>
              </a:rPr>
              <a:t>Phase de réflexion</a:t>
            </a:r>
            <a:r>
              <a:rPr lang="fr-FR" altLang="fr-FR">
                <a:solidFill>
                  <a:srgbClr val="000000"/>
                </a:solidFill>
                <a:effectLst>
                  <a:outerShdw blurRad="38100" dist="38100" dir="2700000" algn="tl">
                    <a:srgbClr val="FFFFFF"/>
                  </a:outerShdw>
                </a:effectLst>
                <a:latin typeface="+mj-lt"/>
              </a:rPr>
              <a:t> (expression du ressenti durant l </a:t>
            </a:r>
            <a:r>
              <a:rPr lang="ja-JP" altLang="fr-FR">
                <a:solidFill>
                  <a:srgbClr val="000000"/>
                </a:solidFill>
                <a:effectLst>
                  <a:outerShdw blurRad="38100" dist="38100" dir="2700000" algn="tl">
                    <a:srgbClr val="FFFFFF"/>
                  </a:outerShdw>
                </a:effectLst>
                <a:latin typeface="+mj-lt"/>
              </a:rPr>
              <a:t>’</a:t>
            </a:r>
            <a:r>
              <a:rPr lang="fr-FR" altLang="ja-JP">
                <a:solidFill>
                  <a:srgbClr val="000000"/>
                </a:solidFill>
                <a:effectLst>
                  <a:outerShdw blurRad="38100" dist="38100" dir="2700000" algn="tl">
                    <a:srgbClr val="FFFFFF"/>
                  </a:outerShdw>
                </a:effectLst>
                <a:latin typeface="+mj-lt"/>
              </a:rPr>
              <a:t>événement)</a:t>
            </a:r>
          </a:p>
          <a:p>
            <a:pPr eaLnBrk="1" hangingPunct="1">
              <a:spcBef>
                <a:spcPct val="20000"/>
              </a:spcBef>
              <a:buClr>
                <a:schemeClr val="hlink"/>
              </a:buClr>
              <a:buSzPct val="80000"/>
              <a:buFont typeface="Arial" panose="020B0604020202020204" pitchFamily="34" charset="0"/>
              <a:buChar char="►"/>
              <a:defRPr/>
            </a:pPr>
            <a:r>
              <a:rPr lang="fr-FR" altLang="fr-FR" b="1">
                <a:solidFill>
                  <a:srgbClr val="FF3300"/>
                </a:solidFill>
                <a:effectLst>
                  <a:outerShdw blurRad="38100" dist="38100" dir="2700000" algn="tl">
                    <a:srgbClr val="000000"/>
                  </a:outerShdw>
                </a:effectLst>
                <a:latin typeface="+mj-lt"/>
              </a:rPr>
              <a:t>Phase de réaction</a:t>
            </a:r>
            <a:r>
              <a:rPr lang="fr-FR" altLang="fr-FR">
                <a:solidFill>
                  <a:srgbClr val="000000"/>
                </a:solidFill>
                <a:effectLst>
                  <a:outerShdw blurRad="38100" dist="38100" dir="2700000" algn="tl">
                    <a:srgbClr val="FFFFFF"/>
                  </a:outerShdw>
                </a:effectLst>
                <a:latin typeface="+mj-lt"/>
              </a:rPr>
              <a:t> (reconnaissance des différences de réactions entre les participants: le vécu émotionnel de cette phase est généralement intense, angoisse, culpabilité).</a:t>
            </a:r>
          </a:p>
          <a:p>
            <a:pPr eaLnBrk="1" hangingPunct="1">
              <a:spcBef>
                <a:spcPct val="20000"/>
              </a:spcBef>
              <a:buClr>
                <a:schemeClr val="hlink"/>
              </a:buClr>
              <a:buSzPct val="80000"/>
              <a:buFont typeface="Arial" panose="020B0604020202020204" pitchFamily="34" charset="0"/>
              <a:buChar char="►"/>
              <a:defRPr/>
            </a:pPr>
            <a:r>
              <a:rPr lang="fr-FR" altLang="fr-FR" b="1">
                <a:solidFill>
                  <a:srgbClr val="FF3300"/>
                </a:solidFill>
                <a:effectLst>
                  <a:outerShdw blurRad="38100" dist="38100" dir="2700000" algn="tl">
                    <a:srgbClr val="000000"/>
                  </a:outerShdw>
                </a:effectLst>
                <a:latin typeface="+mj-lt"/>
              </a:rPr>
              <a:t>Phase des symptômes</a:t>
            </a:r>
            <a:r>
              <a:rPr lang="fr-FR" altLang="fr-FR">
                <a:solidFill>
                  <a:srgbClr val="000000"/>
                </a:solidFill>
                <a:effectLst>
                  <a:outerShdw blurRad="38100" dist="38100" dir="2700000" algn="tl">
                    <a:srgbClr val="FFFFFF"/>
                  </a:outerShdw>
                </a:effectLst>
                <a:latin typeface="+mj-lt"/>
              </a:rPr>
              <a:t> (les participants expriment ce qui est différent dans leurs comportements depuis l </a:t>
            </a:r>
            <a:r>
              <a:rPr lang="ja-JP" altLang="fr-FR">
                <a:solidFill>
                  <a:srgbClr val="000000"/>
                </a:solidFill>
                <a:effectLst>
                  <a:outerShdw blurRad="38100" dist="38100" dir="2700000" algn="tl">
                    <a:srgbClr val="FFFFFF"/>
                  </a:outerShdw>
                </a:effectLst>
                <a:latin typeface="+mj-lt"/>
              </a:rPr>
              <a:t>’</a:t>
            </a:r>
            <a:r>
              <a:rPr lang="fr-FR" altLang="ja-JP">
                <a:solidFill>
                  <a:srgbClr val="000000"/>
                </a:solidFill>
                <a:effectLst>
                  <a:outerShdw blurRad="38100" dist="38100" dir="2700000" algn="tl">
                    <a:srgbClr val="FFFFFF"/>
                  </a:outerShdw>
                </a:effectLst>
                <a:latin typeface="+mj-lt"/>
              </a:rPr>
              <a:t>évènement, trouble du sommeil,sursauts,…).</a:t>
            </a:r>
          </a:p>
          <a:p>
            <a:pPr eaLnBrk="1" hangingPunct="1">
              <a:spcBef>
                <a:spcPct val="20000"/>
              </a:spcBef>
              <a:buClr>
                <a:schemeClr val="hlink"/>
              </a:buClr>
              <a:buSzPct val="80000"/>
              <a:buFont typeface="Arial" panose="020B0604020202020204" pitchFamily="34" charset="0"/>
              <a:buChar char="►"/>
              <a:defRPr/>
            </a:pPr>
            <a:r>
              <a:rPr lang="fr-FR" altLang="fr-FR" b="1">
                <a:solidFill>
                  <a:srgbClr val="FF3300"/>
                </a:solidFill>
                <a:effectLst>
                  <a:outerShdw blurRad="38100" dist="38100" dir="2700000" algn="tl">
                    <a:srgbClr val="000000"/>
                  </a:outerShdw>
                </a:effectLst>
                <a:latin typeface="+mj-lt"/>
              </a:rPr>
              <a:t>Phase d </a:t>
            </a:r>
            <a:r>
              <a:rPr lang="ja-JP" altLang="fr-FR" b="1">
                <a:solidFill>
                  <a:srgbClr val="FF3300"/>
                </a:solidFill>
                <a:effectLst>
                  <a:outerShdw blurRad="38100" dist="38100" dir="2700000" algn="tl">
                    <a:srgbClr val="000000"/>
                  </a:outerShdw>
                </a:effectLst>
                <a:latin typeface="+mj-lt"/>
              </a:rPr>
              <a:t>’</a:t>
            </a:r>
            <a:r>
              <a:rPr lang="fr-FR" altLang="ja-JP" b="1">
                <a:solidFill>
                  <a:srgbClr val="FF3300"/>
                </a:solidFill>
                <a:effectLst>
                  <a:outerShdw blurRad="38100" dist="38100" dir="2700000" algn="tl">
                    <a:srgbClr val="000000"/>
                  </a:outerShdw>
                </a:effectLst>
                <a:latin typeface="+mj-lt"/>
              </a:rPr>
              <a:t>enseignement</a:t>
            </a:r>
            <a:r>
              <a:rPr lang="fr-FR" altLang="ja-JP">
                <a:solidFill>
                  <a:srgbClr val="000000"/>
                </a:solidFill>
                <a:effectLst>
                  <a:outerShdw blurRad="38100" dist="38100" dir="2700000" algn="tl">
                    <a:srgbClr val="FFFFFF"/>
                  </a:outerShdw>
                </a:effectLst>
                <a:latin typeface="+mj-lt"/>
              </a:rPr>
              <a:t> (explications)</a:t>
            </a:r>
          </a:p>
          <a:p>
            <a:pPr eaLnBrk="1" hangingPunct="1">
              <a:spcBef>
                <a:spcPct val="20000"/>
              </a:spcBef>
              <a:buClr>
                <a:schemeClr val="hlink"/>
              </a:buClr>
              <a:buSzPct val="80000"/>
              <a:buFont typeface="Arial" panose="020B0604020202020204" pitchFamily="34" charset="0"/>
              <a:buChar char="►"/>
              <a:defRPr/>
            </a:pPr>
            <a:r>
              <a:rPr lang="fr-FR" altLang="fr-FR" b="1">
                <a:solidFill>
                  <a:srgbClr val="FF3300"/>
                </a:solidFill>
                <a:effectLst>
                  <a:outerShdw blurRad="38100" dist="38100" dir="2700000" algn="tl">
                    <a:srgbClr val="000000"/>
                  </a:outerShdw>
                </a:effectLst>
                <a:latin typeface="+mj-lt"/>
              </a:rPr>
              <a:t>Phase de conclusion</a:t>
            </a:r>
            <a:r>
              <a:rPr lang="fr-FR" altLang="fr-FR">
                <a:solidFill>
                  <a:srgbClr val="000000"/>
                </a:solidFill>
                <a:effectLst>
                  <a:outerShdw blurRad="38100" dist="38100" dir="2700000" algn="tl">
                    <a:srgbClr val="FFFFFF"/>
                  </a:outerShdw>
                </a:effectLst>
                <a:latin typeface="+mj-lt"/>
              </a:rPr>
              <a:t> (plan d </a:t>
            </a:r>
            <a:r>
              <a:rPr lang="ja-JP" altLang="fr-FR">
                <a:solidFill>
                  <a:srgbClr val="000000"/>
                </a:solidFill>
                <a:effectLst>
                  <a:outerShdw blurRad="38100" dist="38100" dir="2700000" algn="tl">
                    <a:srgbClr val="FFFFFF"/>
                  </a:outerShdw>
                </a:effectLst>
                <a:latin typeface="+mj-lt"/>
              </a:rPr>
              <a:t>’</a:t>
            </a:r>
            <a:r>
              <a:rPr lang="fr-FR" altLang="ja-JP">
                <a:solidFill>
                  <a:srgbClr val="000000"/>
                </a:solidFill>
                <a:effectLst>
                  <a:outerShdw blurRad="38100" dist="38100" dir="2700000" algn="tl">
                    <a:srgbClr val="FFFFFF"/>
                  </a:outerShdw>
                </a:effectLst>
                <a:latin typeface="+mj-lt"/>
              </a:rPr>
              <a:t>action, où obtenir du soutien et réponses aux questions des victimes).                                                                                        </a:t>
            </a:r>
            <a:endParaRPr lang="fr-FR" altLang="fr-FR">
              <a:solidFill>
                <a:srgbClr val="000000"/>
              </a:solidFill>
              <a:effectLst>
                <a:outerShdw blurRad="38100" dist="38100" dir="2700000" algn="tl">
                  <a:srgbClr val="FFFFFF"/>
                </a:outerShdw>
              </a:effectLst>
              <a:latin typeface="+mj-lt"/>
            </a:endParaRPr>
          </a:p>
        </p:txBody>
      </p:sp>
      <p:sp>
        <p:nvSpPr>
          <p:cNvPr id="2" name="Rectangle 1">
            <a:extLst>
              <a:ext uri="{FF2B5EF4-FFF2-40B4-BE49-F238E27FC236}">
                <a16:creationId xmlns:a16="http://schemas.microsoft.com/office/drawing/2014/main" id="{B79228D9-09CA-15F8-DE6C-97F0672B2702}"/>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 Débriefing</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5" name="Rectangle 3">
            <a:extLst>
              <a:ext uri="{FF2B5EF4-FFF2-40B4-BE49-F238E27FC236}">
                <a16:creationId xmlns:a16="http://schemas.microsoft.com/office/drawing/2014/main" id="{7B8A1806-2465-FA20-9284-42F651205A8B}"/>
              </a:ext>
            </a:extLst>
          </p:cNvPr>
          <p:cNvSpPr>
            <a:spLocks noChangeArrowheads="1"/>
          </p:cNvSpPr>
          <p:nvPr/>
        </p:nvSpPr>
        <p:spPr bwMode="auto">
          <a:xfrm>
            <a:off x="344031" y="1600200"/>
            <a:ext cx="11362099" cy="5257800"/>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spcBef>
                <a:spcPct val="20000"/>
              </a:spcBef>
              <a:buClr>
                <a:schemeClr val="hlink"/>
              </a:buClr>
              <a:buSzPct val="80000"/>
              <a:buFont typeface="Arial" panose="020B0604020202020204" pitchFamily="34" charset="0"/>
              <a:buChar char="►"/>
              <a:defRPr/>
            </a:pPr>
            <a:endParaRPr lang="fr-FR" altLang="fr-FR">
              <a:solidFill>
                <a:srgbClr val="000000"/>
              </a:solidFill>
              <a:effectLst>
                <a:outerShdw blurRad="38100" dist="38100" dir="2700000" algn="tl">
                  <a:srgbClr val="FFFFFF"/>
                </a:outerShdw>
              </a:effectLst>
              <a:latin typeface="+mj-lt"/>
            </a:endParaRPr>
          </a:p>
          <a:p>
            <a:pPr eaLnBrk="1" hangingPunct="1">
              <a:spcBef>
                <a:spcPct val="20000"/>
              </a:spcBef>
              <a:buClr>
                <a:schemeClr val="hlink"/>
              </a:buClr>
              <a:buSzPct val="80000"/>
              <a:buFont typeface="Arial" panose="020B0604020202020204" pitchFamily="34" charset="0"/>
              <a:buChar char="►"/>
              <a:defRPr/>
            </a:pPr>
            <a:r>
              <a:rPr lang="fr-FR" altLang="fr-FR" b="1">
                <a:solidFill>
                  <a:srgbClr val="FF3300"/>
                </a:solidFill>
                <a:effectLst>
                  <a:outerShdw blurRad="38100" dist="38100" dir="2700000" algn="tl">
                    <a:srgbClr val="000000"/>
                  </a:outerShdw>
                </a:effectLst>
                <a:latin typeface="+mj-lt"/>
              </a:rPr>
              <a:t>Phase d </a:t>
            </a:r>
            <a:r>
              <a:rPr lang="ja-JP" altLang="fr-FR" b="1">
                <a:solidFill>
                  <a:srgbClr val="FF3300"/>
                </a:solidFill>
                <a:effectLst>
                  <a:outerShdw blurRad="38100" dist="38100" dir="2700000" algn="tl">
                    <a:srgbClr val="000000"/>
                  </a:outerShdw>
                </a:effectLst>
                <a:latin typeface="+mj-lt"/>
              </a:rPr>
              <a:t>’</a:t>
            </a:r>
            <a:r>
              <a:rPr lang="fr-FR" altLang="ja-JP" b="1">
                <a:solidFill>
                  <a:srgbClr val="FF3300"/>
                </a:solidFill>
                <a:effectLst>
                  <a:outerShdw blurRad="38100" dist="38100" dir="2700000" algn="tl">
                    <a:srgbClr val="000000"/>
                  </a:outerShdw>
                </a:effectLst>
                <a:latin typeface="+mj-lt"/>
              </a:rPr>
              <a:t>introduction</a:t>
            </a:r>
            <a:r>
              <a:rPr lang="fr-FR" altLang="ja-JP">
                <a:solidFill>
                  <a:srgbClr val="000000"/>
                </a:solidFill>
                <a:effectLst>
                  <a:outerShdw blurRad="38100" dist="38100" dir="2700000" algn="tl">
                    <a:srgbClr val="FFFFFF"/>
                  </a:outerShdw>
                </a:effectLst>
                <a:latin typeface="+mj-lt"/>
              </a:rPr>
              <a:t> (présentation, règles fondamentales)</a:t>
            </a:r>
          </a:p>
          <a:p>
            <a:pPr eaLnBrk="1" hangingPunct="1">
              <a:spcBef>
                <a:spcPct val="20000"/>
              </a:spcBef>
              <a:buClr>
                <a:schemeClr val="hlink"/>
              </a:buClr>
              <a:buSzPct val="80000"/>
              <a:buFont typeface="Arial" panose="020B0604020202020204" pitchFamily="34" charset="0"/>
              <a:buChar char="►"/>
              <a:defRPr/>
            </a:pPr>
            <a:r>
              <a:rPr lang="fr-FR" altLang="fr-FR" b="1">
                <a:solidFill>
                  <a:srgbClr val="FF3300"/>
                </a:solidFill>
                <a:effectLst>
                  <a:outerShdw blurRad="38100" dist="38100" dir="2700000" algn="tl">
                    <a:srgbClr val="000000"/>
                  </a:outerShdw>
                </a:effectLst>
                <a:latin typeface="+mj-lt"/>
              </a:rPr>
              <a:t>Phase de description</a:t>
            </a:r>
            <a:r>
              <a:rPr lang="fr-FR" altLang="fr-FR">
                <a:solidFill>
                  <a:srgbClr val="000000"/>
                </a:solidFill>
                <a:effectLst>
                  <a:outerShdw blurRad="38100" dist="38100" dir="2700000" algn="tl">
                    <a:srgbClr val="FFFFFF"/>
                  </a:outerShdw>
                </a:effectLst>
                <a:latin typeface="+mj-lt"/>
              </a:rPr>
              <a:t> (description de l </a:t>
            </a:r>
            <a:r>
              <a:rPr lang="ja-JP" altLang="fr-FR">
                <a:solidFill>
                  <a:srgbClr val="000000"/>
                </a:solidFill>
                <a:effectLst>
                  <a:outerShdw blurRad="38100" dist="38100" dir="2700000" algn="tl">
                    <a:srgbClr val="FFFFFF"/>
                  </a:outerShdw>
                </a:effectLst>
                <a:latin typeface="+mj-lt"/>
              </a:rPr>
              <a:t>’</a:t>
            </a:r>
            <a:r>
              <a:rPr lang="fr-FR" altLang="ja-JP">
                <a:solidFill>
                  <a:srgbClr val="000000"/>
                </a:solidFill>
                <a:effectLst>
                  <a:outerShdw blurRad="38100" dist="38100" dir="2700000" algn="tl">
                    <a:srgbClr val="FFFFFF"/>
                  </a:outerShdw>
                </a:effectLst>
                <a:latin typeface="+mj-lt"/>
              </a:rPr>
              <a:t>événement, sentiments).</a:t>
            </a:r>
          </a:p>
          <a:p>
            <a:pPr eaLnBrk="1" hangingPunct="1">
              <a:spcBef>
                <a:spcPct val="20000"/>
              </a:spcBef>
              <a:buClr>
                <a:schemeClr val="hlink"/>
              </a:buClr>
              <a:buSzPct val="80000"/>
              <a:buFont typeface="Arial" panose="020B0604020202020204" pitchFamily="34" charset="0"/>
              <a:buChar char="►"/>
              <a:defRPr/>
            </a:pPr>
            <a:r>
              <a:rPr lang="fr-FR" altLang="fr-FR" b="1">
                <a:solidFill>
                  <a:srgbClr val="FF3300"/>
                </a:solidFill>
                <a:effectLst>
                  <a:outerShdw blurRad="38100" dist="38100" dir="2700000" algn="tl">
                    <a:srgbClr val="000000"/>
                  </a:outerShdw>
                </a:effectLst>
                <a:latin typeface="+mj-lt"/>
              </a:rPr>
              <a:t>Phase de réflexion</a:t>
            </a:r>
            <a:r>
              <a:rPr lang="fr-FR" altLang="fr-FR">
                <a:solidFill>
                  <a:srgbClr val="000000"/>
                </a:solidFill>
                <a:effectLst>
                  <a:outerShdw blurRad="38100" dist="38100" dir="2700000" algn="tl">
                    <a:srgbClr val="FFFFFF"/>
                  </a:outerShdw>
                </a:effectLst>
                <a:latin typeface="+mj-lt"/>
              </a:rPr>
              <a:t> (expression du ressenti durant l </a:t>
            </a:r>
            <a:r>
              <a:rPr lang="ja-JP" altLang="fr-FR">
                <a:solidFill>
                  <a:srgbClr val="000000"/>
                </a:solidFill>
                <a:effectLst>
                  <a:outerShdw blurRad="38100" dist="38100" dir="2700000" algn="tl">
                    <a:srgbClr val="FFFFFF"/>
                  </a:outerShdw>
                </a:effectLst>
                <a:latin typeface="+mj-lt"/>
              </a:rPr>
              <a:t>’</a:t>
            </a:r>
            <a:r>
              <a:rPr lang="fr-FR" altLang="ja-JP">
                <a:solidFill>
                  <a:srgbClr val="000000"/>
                </a:solidFill>
                <a:effectLst>
                  <a:outerShdw blurRad="38100" dist="38100" dir="2700000" algn="tl">
                    <a:srgbClr val="FFFFFF"/>
                  </a:outerShdw>
                </a:effectLst>
                <a:latin typeface="+mj-lt"/>
              </a:rPr>
              <a:t>événement)</a:t>
            </a:r>
          </a:p>
          <a:p>
            <a:pPr eaLnBrk="1" hangingPunct="1">
              <a:spcBef>
                <a:spcPct val="20000"/>
              </a:spcBef>
              <a:buClr>
                <a:schemeClr val="hlink"/>
              </a:buClr>
              <a:buSzPct val="80000"/>
              <a:buFont typeface="Arial" panose="020B0604020202020204" pitchFamily="34" charset="0"/>
              <a:buChar char="►"/>
              <a:defRPr/>
            </a:pPr>
            <a:r>
              <a:rPr lang="fr-FR" altLang="fr-FR" b="1">
                <a:solidFill>
                  <a:srgbClr val="FF3300"/>
                </a:solidFill>
                <a:effectLst>
                  <a:outerShdw blurRad="38100" dist="38100" dir="2700000" algn="tl">
                    <a:srgbClr val="000000"/>
                  </a:outerShdw>
                </a:effectLst>
                <a:latin typeface="+mj-lt"/>
              </a:rPr>
              <a:t>Phase de réaction</a:t>
            </a:r>
            <a:r>
              <a:rPr lang="fr-FR" altLang="fr-FR">
                <a:solidFill>
                  <a:srgbClr val="000000"/>
                </a:solidFill>
                <a:effectLst>
                  <a:outerShdw blurRad="38100" dist="38100" dir="2700000" algn="tl">
                    <a:srgbClr val="FFFFFF"/>
                  </a:outerShdw>
                </a:effectLst>
                <a:latin typeface="+mj-lt"/>
              </a:rPr>
              <a:t> (reconnaissance des différences de réactions entre les participants: le vécu émotionnel de cette phase est généralement intense, angoisse, culpabilité).</a:t>
            </a:r>
          </a:p>
          <a:p>
            <a:pPr eaLnBrk="1" hangingPunct="1">
              <a:spcBef>
                <a:spcPct val="20000"/>
              </a:spcBef>
              <a:buClr>
                <a:schemeClr val="hlink"/>
              </a:buClr>
              <a:buSzPct val="80000"/>
              <a:buFont typeface="Arial" panose="020B0604020202020204" pitchFamily="34" charset="0"/>
              <a:buChar char="►"/>
              <a:defRPr/>
            </a:pPr>
            <a:r>
              <a:rPr lang="fr-FR" altLang="fr-FR" b="1">
                <a:solidFill>
                  <a:srgbClr val="FF3300"/>
                </a:solidFill>
                <a:effectLst>
                  <a:outerShdw blurRad="38100" dist="38100" dir="2700000" algn="tl">
                    <a:srgbClr val="000000"/>
                  </a:outerShdw>
                </a:effectLst>
                <a:latin typeface="+mj-lt"/>
              </a:rPr>
              <a:t>Phase des symptômes</a:t>
            </a:r>
            <a:r>
              <a:rPr lang="fr-FR" altLang="fr-FR">
                <a:solidFill>
                  <a:srgbClr val="000000"/>
                </a:solidFill>
                <a:effectLst>
                  <a:outerShdw blurRad="38100" dist="38100" dir="2700000" algn="tl">
                    <a:srgbClr val="FFFFFF"/>
                  </a:outerShdw>
                </a:effectLst>
                <a:latin typeface="+mj-lt"/>
              </a:rPr>
              <a:t> (les participants expriment ce qui est différent dans leurs comportements depuis l </a:t>
            </a:r>
            <a:r>
              <a:rPr lang="ja-JP" altLang="fr-FR">
                <a:solidFill>
                  <a:srgbClr val="000000"/>
                </a:solidFill>
                <a:effectLst>
                  <a:outerShdw blurRad="38100" dist="38100" dir="2700000" algn="tl">
                    <a:srgbClr val="FFFFFF"/>
                  </a:outerShdw>
                </a:effectLst>
                <a:latin typeface="+mj-lt"/>
              </a:rPr>
              <a:t>’</a:t>
            </a:r>
            <a:r>
              <a:rPr lang="fr-FR" altLang="ja-JP">
                <a:solidFill>
                  <a:srgbClr val="000000"/>
                </a:solidFill>
                <a:effectLst>
                  <a:outerShdw blurRad="38100" dist="38100" dir="2700000" algn="tl">
                    <a:srgbClr val="FFFFFF"/>
                  </a:outerShdw>
                </a:effectLst>
                <a:latin typeface="+mj-lt"/>
              </a:rPr>
              <a:t>évènement, trouble du sommeil,sursauts,…).</a:t>
            </a:r>
          </a:p>
          <a:p>
            <a:pPr eaLnBrk="1" hangingPunct="1">
              <a:spcBef>
                <a:spcPct val="20000"/>
              </a:spcBef>
              <a:buClr>
                <a:schemeClr val="hlink"/>
              </a:buClr>
              <a:buSzPct val="80000"/>
              <a:buFont typeface="Arial" panose="020B0604020202020204" pitchFamily="34" charset="0"/>
              <a:buChar char="►"/>
              <a:defRPr/>
            </a:pPr>
            <a:r>
              <a:rPr lang="fr-FR" altLang="fr-FR" b="1">
                <a:solidFill>
                  <a:srgbClr val="FF3300"/>
                </a:solidFill>
                <a:effectLst>
                  <a:outerShdw blurRad="38100" dist="38100" dir="2700000" algn="tl">
                    <a:srgbClr val="000000"/>
                  </a:outerShdw>
                </a:effectLst>
                <a:latin typeface="+mj-lt"/>
              </a:rPr>
              <a:t>Phase d </a:t>
            </a:r>
            <a:r>
              <a:rPr lang="ja-JP" altLang="fr-FR" b="1">
                <a:solidFill>
                  <a:srgbClr val="FF3300"/>
                </a:solidFill>
                <a:effectLst>
                  <a:outerShdw blurRad="38100" dist="38100" dir="2700000" algn="tl">
                    <a:srgbClr val="000000"/>
                  </a:outerShdw>
                </a:effectLst>
                <a:latin typeface="+mj-lt"/>
              </a:rPr>
              <a:t>’</a:t>
            </a:r>
            <a:r>
              <a:rPr lang="fr-FR" altLang="ja-JP" b="1">
                <a:solidFill>
                  <a:srgbClr val="FF3300"/>
                </a:solidFill>
                <a:effectLst>
                  <a:outerShdw blurRad="38100" dist="38100" dir="2700000" algn="tl">
                    <a:srgbClr val="000000"/>
                  </a:outerShdw>
                </a:effectLst>
                <a:latin typeface="+mj-lt"/>
              </a:rPr>
              <a:t>enseignement</a:t>
            </a:r>
            <a:r>
              <a:rPr lang="fr-FR" altLang="ja-JP">
                <a:solidFill>
                  <a:srgbClr val="000000"/>
                </a:solidFill>
                <a:effectLst>
                  <a:outerShdw blurRad="38100" dist="38100" dir="2700000" algn="tl">
                    <a:srgbClr val="FFFFFF"/>
                  </a:outerShdw>
                </a:effectLst>
                <a:latin typeface="+mj-lt"/>
              </a:rPr>
              <a:t> (explications)</a:t>
            </a:r>
          </a:p>
          <a:p>
            <a:pPr eaLnBrk="1" hangingPunct="1">
              <a:spcBef>
                <a:spcPct val="20000"/>
              </a:spcBef>
              <a:buClr>
                <a:schemeClr val="hlink"/>
              </a:buClr>
              <a:buSzPct val="80000"/>
              <a:buFont typeface="Arial" panose="020B0604020202020204" pitchFamily="34" charset="0"/>
              <a:buChar char="►"/>
              <a:defRPr/>
            </a:pPr>
            <a:r>
              <a:rPr lang="fr-FR" altLang="fr-FR" b="1">
                <a:solidFill>
                  <a:srgbClr val="FF3300"/>
                </a:solidFill>
                <a:effectLst>
                  <a:outerShdw blurRad="38100" dist="38100" dir="2700000" algn="tl">
                    <a:srgbClr val="000000"/>
                  </a:outerShdw>
                </a:effectLst>
                <a:latin typeface="+mj-lt"/>
              </a:rPr>
              <a:t>Phase de conclusion</a:t>
            </a:r>
            <a:r>
              <a:rPr lang="fr-FR" altLang="fr-FR">
                <a:solidFill>
                  <a:srgbClr val="000000"/>
                </a:solidFill>
                <a:effectLst>
                  <a:outerShdw blurRad="38100" dist="38100" dir="2700000" algn="tl">
                    <a:srgbClr val="FFFFFF"/>
                  </a:outerShdw>
                </a:effectLst>
                <a:latin typeface="+mj-lt"/>
              </a:rPr>
              <a:t> (plan d </a:t>
            </a:r>
            <a:r>
              <a:rPr lang="ja-JP" altLang="fr-FR">
                <a:solidFill>
                  <a:srgbClr val="000000"/>
                </a:solidFill>
                <a:effectLst>
                  <a:outerShdw blurRad="38100" dist="38100" dir="2700000" algn="tl">
                    <a:srgbClr val="FFFFFF"/>
                  </a:outerShdw>
                </a:effectLst>
                <a:latin typeface="+mj-lt"/>
              </a:rPr>
              <a:t>’</a:t>
            </a:r>
            <a:r>
              <a:rPr lang="fr-FR" altLang="ja-JP">
                <a:solidFill>
                  <a:srgbClr val="000000"/>
                </a:solidFill>
                <a:effectLst>
                  <a:outerShdw blurRad="38100" dist="38100" dir="2700000" algn="tl">
                    <a:srgbClr val="FFFFFF"/>
                  </a:outerShdw>
                </a:effectLst>
                <a:latin typeface="+mj-lt"/>
              </a:rPr>
              <a:t>action, où obtenir du soutien et réponses aux questions des victimes).                                                                                        </a:t>
            </a:r>
            <a:endParaRPr lang="fr-FR" altLang="fr-FR">
              <a:solidFill>
                <a:srgbClr val="000000"/>
              </a:solidFill>
              <a:effectLst>
                <a:outerShdw blurRad="38100" dist="38100" dir="2700000" algn="tl">
                  <a:srgbClr val="FFFFFF"/>
                </a:outerShdw>
              </a:effectLst>
              <a:latin typeface="+mj-lt"/>
            </a:endParaRPr>
          </a:p>
        </p:txBody>
      </p:sp>
      <p:sp>
        <p:nvSpPr>
          <p:cNvPr id="2" name="Rectangle 1">
            <a:extLst>
              <a:ext uri="{FF2B5EF4-FFF2-40B4-BE49-F238E27FC236}">
                <a16:creationId xmlns:a16="http://schemas.microsoft.com/office/drawing/2014/main" id="{3289E3C0-C03B-29CA-6D8D-C7B7347A95E9}"/>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Les différentes phases</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9" name="Rectangle 3">
            <a:extLst>
              <a:ext uri="{FF2B5EF4-FFF2-40B4-BE49-F238E27FC236}">
                <a16:creationId xmlns:a16="http://schemas.microsoft.com/office/drawing/2014/main" id="{EC96FB6F-22E4-7C19-FCE0-85A0E03B4568}"/>
              </a:ext>
            </a:extLst>
          </p:cNvPr>
          <p:cNvSpPr>
            <a:spLocks noChangeArrowheads="1"/>
          </p:cNvSpPr>
          <p:nvPr/>
        </p:nvSpPr>
        <p:spPr bwMode="auto">
          <a:xfrm>
            <a:off x="153909" y="1600200"/>
            <a:ext cx="11606542" cy="5257800"/>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spcBef>
                <a:spcPct val="20000"/>
              </a:spcBef>
              <a:buClr>
                <a:schemeClr val="hlink"/>
              </a:buClr>
              <a:buSzPct val="80000"/>
              <a:buFont typeface="Arial" panose="020B0604020202020204" pitchFamily="34" charset="0"/>
              <a:buChar char="►"/>
              <a:defRPr/>
            </a:pPr>
            <a:endParaRPr lang="fr-FR" altLang="fr-FR" dirty="0">
              <a:solidFill>
                <a:srgbClr val="000000"/>
              </a:solidFill>
              <a:effectLst>
                <a:outerShdw blurRad="38100" dist="38100" dir="2700000" algn="tl">
                  <a:srgbClr val="FFFFFF"/>
                </a:outerShdw>
              </a:effectLst>
              <a:latin typeface="+mj-lt"/>
            </a:endParaRP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C000"/>
                </a:solidFill>
                <a:effectLst>
                  <a:outerShdw blurRad="38100" dist="38100" dir="2700000" algn="tl">
                    <a:srgbClr val="000000"/>
                  </a:outerShdw>
                </a:effectLst>
                <a:latin typeface="+mj-lt"/>
              </a:rPr>
              <a:t>Phase d </a:t>
            </a:r>
            <a:r>
              <a:rPr lang="ja-JP" altLang="fr-FR" b="1">
                <a:solidFill>
                  <a:srgbClr val="FFC000"/>
                </a:solidFill>
                <a:effectLst>
                  <a:outerShdw blurRad="38100" dist="38100" dir="2700000" algn="tl">
                    <a:srgbClr val="000000"/>
                  </a:outerShdw>
                </a:effectLst>
                <a:latin typeface="+mj-lt"/>
              </a:rPr>
              <a:t>’</a:t>
            </a:r>
            <a:r>
              <a:rPr lang="fr-FR" altLang="ja-JP" b="1" dirty="0">
                <a:solidFill>
                  <a:srgbClr val="FFC000"/>
                </a:solidFill>
                <a:effectLst>
                  <a:outerShdw blurRad="38100" dist="38100" dir="2700000" algn="tl">
                    <a:srgbClr val="000000"/>
                  </a:outerShdw>
                </a:effectLst>
                <a:latin typeface="+mj-lt"/>
              </a:rPr>
              <a:t>introduction</a:t>
            </a:r>
            <a:r>
              <a:rPr lang="fr-FR" altLang="ja-JP" dirty="0">
                <a:solidFill>
                  <a:srgbClr val="FFC000"/>
                </a:solidFill>
                <a:effectLst>
                  <a:outerShdw blurRad="38100" dist="38100" dir="2700000" algn="tl">
                    <a:srgbClr val="000000"/>
                  </a:outerShdw>
                </a:effectLst>
                <a:latin typeface="+mj-lt"/>
              </a:rPr>
              <a:t> (présentation, règles fondamentales)</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 description</a:t>
            </a:r>
            <a:r>
              <a:rPr lang="fr-FR" altLang="fr-FR" dirty="0">
                <a:solidFill>
                  <a:srgbClr val="000000"/>
                </a:solidFill>
                <a:effectLst>
                  <a:outerShdw blurRad="38100" dist="38100" dir="2700000" algn="tl">
                    <a:srgbClr val="FFFFFF"/>
                  </a:outerShdw>
                </a:effectLst>
                <a:latin typeface="+mj-lt"/>
              </a:rPr>
              <a:t> (description de l </a:t>
            </a:r>
            <a:r>
              <a:rPr lang="ja-JP" altLang="fr-FR">
                <a:solidFill>
                  <a:srgbClr val="000000"/>
                </a:solidFill>
                <a:effectLst>
                  <a:outerShdw blurRad="38100" dist="38100" dir="2700000" algn="tl">
                    <a:srgbClr val="FFFFFF"/>
                  </a:outerShdw>
                </a:effectLst>
                <a:latin typeface="+mj-lt"/>
              </a:rPr>
              <a:t>’</a:t>
            </a:r>
            <a:r>
              <a:rPr lang="fr-FR" altLang="ja-JP" dirty="0">
                <a:solidFill>
                  <a:srgbClr val="000000"/>
                </a:solidFill>
                <a:effectLst>
                  <a:outerShdw blurRad="38100" dist="38100" dir="2700000" algn="tl">
                    <a:srgbClr val="FFFFFF"/>
                  </a:outerShdw>
                </a:effectLst>
                <a:latin typeface="+mj-lt"/>
              </a:rPr>
              <a:t>événement, sentiments).</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 réflexion</a:t>
            </a:r>
            <a:r>
              <a:rPr lang="fr-FR" altLang="fr-FR" dirty="0">
                <a:solidFill>
                  <a:srgbClr val="000000"/>
                </a:solidFill>
                <a:effectLst>
                  <a:outerShdw blurRad="38100" dist="38100" dir="2700000" algn="tl">
                    <a:srgbClr val="FFFFFF"/>
                  </a:outerShdw>
                </a:effectLst>
                <a:latin typeface="+mj-lt"/>
              </a:rPr>
              <a:t> (expression du ressenti durant l </a:t>
            </a:r>
            <a:r>
              <a:rPr lang="ja-JP" altLang="fr-FR">
                <a:solidFill>
                  <a:srgbClr val="000000"/>
                </a:solidFill>
                <a:effectLst>
                  <a:outerShdw blurRad="38100" dist="38100" dir="2700000" algn="tl">
                    <a:srgbClr val="FFFFFF"/>
                  </a:outerShdw>
                </a:effectLst>
                <a:latin typeface="+mj-lt"/>
              </a:rPr>
              <a:t>’</a:t>
            </a:r>
            <a:r>
              <a:rPr lang="fr-FR" altLang="ja-JP" dirty="0">
                <a:solidFill>
                  <a:srgbClr val="000000"/>
                </a:solidFill>
                <a:effectLst>
                  <a:outerShdw blurRad="38100" dist="38100" dir="2700000" algn="tl">
                    <a:srgbClr val="FFFFFF"/>
                  </a:outerShdw>
                </a:effectLst>
                <a:latin typeface="+mj-lt"/>
              </a:rPr>
              <a:t>événement)</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 réaction</a:t>
            </a:r>
            <a:r>
              <a:rPr lang="fr-FR" altLang="fr-FR" dirty="0">
                <a:solidFill>
                  <a:srgbClr val="000000"/>
                </a:solidFill>
                <a:effectLst>
                  <a:outerShdw blurRad="38100" dist="38100" dir="2700000" algn="tl">
                    <a:srgbClr val="FFFFFF"/>
                  </a:outerShdw>
                </a:effectLst>
                <a:latin typeface="+mj-lt"/>
              </a:rPr>
              <a:t> (reconnaissance des différences de réactions entre les participants: le vécu émotionnel de cette phase est généralement intense, angoisse, culpabilité).</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des symptômes</a:t>
            </a:r>
            <a:r>
              <a:rPr lang="fr-FR" altLang="fr-FR" dirty="0">
                <a:solidFill>
                  <a:srgbClr val="000000"/>
                </a:solidFill>
                <a:effectLst>
                  <a:outerShdw blurRad="38100" dist="38100" dir="2700000" algn="tl">
                    <a:srgbClr val="FFFFFF"/>
                  </a:outerShdw>
                </a:effectLst>
                <a:latin typeface="+mj-lt"/>
              </a:rPr>
              <a:t> (les participants expriment ce qui est différent dans leurs comportements depuis l </a:t>
            </a:r>
            <a:r>
              <a:rPr lang="ja-JP" altLang="fr-FR">
                <a:solidFill>
                  <a:srgbClr val="000000"/>
                </a:solidFill>
                <a:effectLst>
                  <a:outerShdw blurRad="38100" dist="38100" dir="2700000" algn="tl">
                    <a:srgbClr val="FFFFFF"/>
                  </a:outerShdw>
                </a:effectLst>
                <a:latin typeface="+mj-lt"/>
              </a:rPr>
              <a:t>’</a:t>
            </a:r>
            <a:r>
              <a:rPr lang="fr-FR" altLang="ja-JP" dirty="0">
                <a:solidFill>
                  <a:srgbClr val="000000"/>
                </a:solidFill>
                <a:effectLst>
                  <a:outerShdw blurRad="38100" dist="38100" dir="2700000" algn="tl">
                    <a:srgbClr val="FFFFFF"/>
                  </a:outerShdw>
                </a:effectLst>
                <a:latin typeface="+mj-lt"/>
              </a:rPr>
              <a:t>évènement, trouble du </a:t>
            </a:r>
            <a:r>
              <a:rPr lang="fr-FR" altLang="ja-JP" dirty="0" err="1">
                <a:solidFill>
                  <a:srgbClr val="000000"/>
                </a:solidFill>
                <a:effectLst>
                  <a:outerShdw blurRad="38100" dist="38100" dir="2700000" algn="tl">
                    <a:srgbClr val="FFFFFF"/>
                  </a:outerShdw>
                </a:effectLst>
                <a:latin typeface="+mj-lt"/>
              </a:rPr>
              <a:t>sommeil,sursauts</a:t>
            </a:r>
            <a:r>
              <a:rPr lang="fr-FR" altLang="ja-JP" dirty="0">
                <a:solidFill>
                  <a:srgbClr val="000000"/>
                </a:solidFill>
                <a:effectLst>
                  <a:outerShdw blurRad="38100" dist="38100" dir="2700000" algn="tl">
                    <a:srgbClr val="FFFFFF"/>
                  </a:outerShdw>
                </a:effectLst>
                <a:latin typeface="+mj-lt"/>
              </a:rPr>
              <a:t>,…).</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 </a:t>
            </a:r>
            <a:r>
              <a:rPr lang="ja-JP" altLang="fr-FR" b="1">
                <a:solidFill>
                  <a:srgbClr val="FF3300"/>
                </a:solidFill>
                <a:effectLst>
                  <a:outerShdw blurRad="38100" dist="38100" dir="2700000" algn="tl">
                    <a:srgbClr val="000000"/>
                  </a:outerShdw>
                </a:effectLst>
                <a:latin typeface="+mj-lt"/>
              </a:rPr>
              <a:t>’</a:t>
            </a:r>
            <a:r>
              <a:rPr lang="fr-FR" altLang="ja-JP" b="1" dirty="0">
                <a:solidFill>
                  <a:srgbClr val="FF3300"/>
                </a:solidFill>
                <a:effectLst>
                  <a:outerShdw blurRad="38100" dist="38100" dir="2700000" algn="tl">
                    <a:srgbClr val="000000"/>
                  </a:outerShdw>
                </a:effectLst>
                <a:latin typeface="+mj-lt"/>
              </a:rPr>
              <a:t>enseignement</a:t>
            </a:r>
            <a:r>
              <a:rPr lang="fr-FR" altLang="ja-JP" dirty="0">
                <a:solidFill>
                  <a:srgbClr val="000000"/>
                </a:solidFill>
                <a:effectLst>
                  <a:outerShdw blurRad="38100" dist="38100" dir="2700000" algn="tl">
                    <a:srgbClr val="FFFFFF"/>
                  </a:outerShdw>
                </a:effectLst>
                <a:latin typeface="+mj-lt"/>
              </a:rPr>
              <a:t> (explications)</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 conclusion</a:t>
            </a:r>
            <a:r>
              <a:rPr lang="fr-FR" altLang="fr-FR" dirty="0">
                <a:solidFill>
                  <a:srgbClr val="000000"/>
                </a:solidFill>
                <a:effectLst>
                  <a:outerShdw blurRad="38100" dist="38100" dir="2700000" algn="tl">
                    <a:srgbClr val="FFFFFF"/>
                  </a:outerShdw>
                </a:effectLst>
                <a:latin typeface="+mj-lt"/>
              </a:rPr>
              <a:t> (plan d </a:t>
            </a:r>
            <a:r>
              <a:rPr lang="ja-JP" altLang="fr-FR">
                <a:solidFill>
                  <a:srgbClr val="000000"/>
                </a:solidFill>
                <a:effectLst>
                  <a:outerShdw blurRad="38100" dist="38100" dir="2700000" algn="tl">
                    <a:srgbClr val="FFFFFF"/>
                  </a:outerShdw>
                </a:effectLst>
                <a:latin typeface="+mj-lt"/>
              </a:rPr>
              <a:t>’</a:t>
            </a:r>
            <a:r>
              <a:rPr lang="fr-FR" altLang="ja-JP" dirty="0">
                <a:solidFill>
                  <a:srgbClr val="000000"/>
                </a:solidFill>
                <a:effectLst>
                  <a:outerShdw blurRad="38100" dist="38100" dir="2700000" algn="tl">
                    <a:srgbClr val="FFFFFF"/>
                  </a:outerShdw>
                </a:effectLst>
                <a:latin typeface="+mj-lt"/>
              </a:rPr>
              <a:t>action, où obtenir du soutien et réponses aux questions des victimes).                                                                                        </a:t>
            </a:r>
            <a:endParaRPr lang="fr-FR" altLang="fr-FR" dirty="0">
              <a:solidFill>
                <a:srgbClr val="000000"/>
              </a:solidFill>
              <a:effectLst>
                <a:outerShdw blurRad="38100" dist="38100" dir="2700000" algn="tl">
                  <a:srgbClr val="FFFFFF"/>
                </a:outerShdw>
              </a:effectLst>
              <a:latin typeface="+mj-lt"/>
            </a:endParaRPr>
          </a:p>
        </p:txBody>
      </p:sp>
      <p:sp>
        <p:nvSpPr>
          <p:cNvPr id="2" name="Rectangle 1">
            <a:extLst>
              <a:ext uri="{FF2B5EF4-FFF2-40B4-BE49-F238E27FC236}">
                <a16:creationId xmlns:a16="http://schemas.microsoft.com/office/drawing/2014/main" id="{942918BC-B7E4-14CF-C767-85E9D192BC88}"/>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Les différentes phases</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3" name="Rectangle 3">
            <a:extLst>
              <a:ext uri="{FF2B5EF4-FFF2-40B4-BE49-F238E27FC236}">
                <a16:creationId xmlns:a16="http://schemas.microsoft.com/office/drawing/2014/main" id="{13E8EC9D-F3B0-CF08-385E-994EC0AD8746}"/>
              </a:ext>
            </a:extLst>
          </p:cNvPr>
          <p:cNvSpPr>
            <a:spLocks noChangeArrowheads="1"/>
          </p:cNvSpPr>
          <p:nvPr/>
        </p:nvSpPr>
        <p:spPr bwMode="auto">
          <a:xfrm>
            <a:off x="380245" y="1557339"/>
            <a:ext cx="10918479" cy="5113337"/>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spcBef>
                <a:spcPct val="20000"/>
              </a:spcBef>
              <a:buClr>
                <a:schemeClr val="hlink"/>
              </a:buClr>
              <a:buSzPct val="80000"/>
              <a:buFont typeface="Arial" panose="020B0604020202020204" pitchFamily="34" charset="0"/>
              <a:buChar char="►"/>
              <a:defRPr/>
            </a:pPr>
            <a:r>
              <a:rPr lang="fr-FR" altLang="fr-FR" b="1">
                <a:solidFill>
                  <a:srgbClr val="003399"/>
                </a:solidFill>
                <a:effectLst>
                  <a:outerShdw blurRad="38100" dist="38100" dir="2700000" algn="tl">
                    <a:srgbClr val="000000"/>
                  </a:outerShdw>
                </a:effectLst>
                <a:latin typeface="+mj-lt"/>
              </a:rPr>
              <a:t>1. </a:t>
            </a:r>
            <a:r>
              <a:rPr lang="fr-FR" altLang="fr-FR" sz="2800" b="1">
                <a:solidFill>
                  <a:srgbClr val="FFFF00"/>
                </a:solidFill>
                <a:effectLst>
                  <a:outerShdw blurRad="38100" dist="38100" dir="2700000" algn="tl">
                    <a:srgbClr val="000000"/>
                  </a:outerShdw>
                </a:effectLst>
                <a:latin typeface="+mj-lt"/>
              </a:rPr>
              <a:t>L</a:t>
            </a:r>
            <a:r>
              <a:rPr lang="ja-JP" altLang="fr-FR" sz="2800" b="1">
                <a:solidFill>
                  <a:srgbClr val="FFFF00"/>
                </a:solidFill>
                <a:effectLst>
                  <a:outerShdw blurRad="38100" dist="38100" dir="2700000" algn="tl">
                    <a:srgbClr val="000000"/>
                  </a:outerShdw>
                </a:effectLst>
                <a:latin typeface="+mj-lt"/>
              </a:rPr>
              <a:t>’</a:t>
            </a:r>
            <a:r>
              <a:rPr lang="fr-FR" altLang="ja-JP" b="1">
                <a:solidFill>
                  <a:srgbClr val="FF3300"/>
                </a:solidFill>
                <a:effectLst>
                  <a:outerShdw blurRad="38100" dist="38100" dir="2700000" algn="tl">
                    <a:srgbClr val="000000"/>
                  </a:outerShdw>
                </a:effectLst>
                <a:latin typeface="+mj-lt"/>
              </a:rPr>
              <a:t>accueil,</a:t>
            </a:r>
            <a:r>
              <a:rPr lang="fr-FR" altLang="ja-JP" b="1">
                <a:solidFill>
                  <a:srgbClr val="003399"/>
                </a:solidFill>
                <a:effectLst>
                  <a:outerShdw blurRad="38100" dist="38100" dir="2700000" algn="tl">
                    <a:srgbClr val="000000"/>
                  </a:outerShdw>
                </a:effectLst>
                <a:latin typeface="+mj-lt"/>
              </a:rPr>
              <a:t> la présentation et les explications sur la rencontre sont essentielles. Il s</a:t>
            </a:r>
            <a:r>
              <a:rPr lang="ja-JP" altLang="fr-FR" b="1">
                <a:solidFill>
                  <a:srgbClr val="003399"/>
                </a:solidFill>
                <a:effectLst>
                  <a:outerShdw blurRad="38100" dist="38100" dir="2700000" algn="tl">
                    <a:srgbClr val="000000"/>
                  </a:outerShdw>
                </a:effectLst>
                <a:latin typeface="+mj-lt"/>
              </a:rPr>
              <a:t>’</a:t>
            </a:r>
            <a:r>
              <a:rPr lang="fr-FR" altLang="ja-JP" b="1">
                <a:solidFill>
                  <a:srgbClr val="003399"/>
                </a:solidFill>
                <a:effectLst>
                  <a:outerShdw blurRad="38100" dist="38100" dir="2700000" algn="tl">
                    <a:srgbClr val="000000"/>
                  </a:outerShdw>
                </a:effectLst>
                <a:latin typeface="+mj-lt"/>
              </a:rPr>
              <a:t>agit de créer un climat de confiance et de sécurité.</a:t>
            </a:r>
          </a:p>
          <a:p>
            <a:pPr eaLnBrk="1" hangingPunct="1">
              <a:spcBef>
                <a:spcPct val="20000"/>
              </a:spcBef>
              <a:buClr>
                <a:schemeClr val="hlink"/>
              </a:buClr>
              <a:buSzPct val="80000"/>
              <a:buFont typeface="Arial" panose="020B0604020202020204" pitchFamily="34" charset="0"/>
              <a:buChar char="►"/>
              <a:defRPr/>
            </a:pPr>
            <a:r>
              <a:rPr lang="fr-FR" altLang="fr-FR" b="1">
                <a:solidFill>
                  <a:srgbClr val="003399"/>
                </a:solidFill>
                <a:effectLst>
                  <a:outerShdw blurRad="38100" dist="38100" dir="2700000" algn="tl">
                    <a:srgbClr val="000000"/>
                  </a:outerShdw>
                </a:effectLst>
                <a:latin typeface="+mj-lt"/>
              </a:rPr>
              <a:t>2. </a:t>
            </a:r>
            <a:r>
              <a:rPr lang="fr-FR" altLang="fr-FR" sz="2800" b="1">
                <a:solidFill>
                  <a:srgbClr val="FFFF00"/>
                </a:solidFill>
                <a:effectLst>
                  <a:outerShdw blurRad="38100" dist="38100" dir="2700000" algn="tl">
                    <a:srgbClr val="000000"/>
                  </a:outerShdw>
                </a:effectLst>
                <a:latin typeface="+mj-lt"/>
              </a:rPr>
              <a:t>P</a:t>
            </a:r>
            <a:r>
              <a:rPr lang="fr-FR" altLang="fr-FR" b="1">
                <a:solidFill>
                  <a:srgbClr val="FF3300"/>
                </a:solidFill>
                <a:effectLst>
                  <a:outerShdw blurRad="38100" dist="38100" dir="2700000" algn="tl">
                    <a:srgbClr val="000000"/>
                  </a:outerShdw>
                </a:effectLst>
                <a:latin typeface="+mj-lt"/>
              </a:rPr>
              <a:t>ermettre </a:t>
            </a:r>
            <a:r>
              <a:rPr lang="fr-FR" altLang="fr-FR" b="1">
                <a:solidFill>
                  <a:srgbClr val="003399"/>
                </a:solidFill>
                <a:effectLst>
                  <a:outerShdw blurRad="38100" dist="38100" dir="2700000" algn="tl">
                    <a:srgbClr val="000000"/>
                  </a:outerShdw>
                </a:effectLst>
                <a:latin typeface="+mj-lt"/>
              </a:rPr>
              <a:t>aux participants et aux animateurs de se présenter. Préciser les objectifs et les modalités de la rencontre.</a:t>
            </a:r>
          </a:p>
          <a:p>
            <a:pPr eaLnBrk="1" hangingPunct="1">
              <a:spcBef>
                <a:spcPct val="20000"/>
              </a:spcBef>
              <a:buClr>
                <a:schemeClr val="hlink"/>
              </a:buClr>
              <a:buSzPct val="80000"/>
              <a:buFont typeface="Arial" panose="020B0604020202020204" pitchFamily="34" charset="0"/>
              <a:buChar char="►"/>
              <a:defRPr/>
            </a:pPr>
            <a:r>
              <a:rPr lang="fr-FR" altLang="fr-FR" b="1">
                <a:solidFill>
                  <a:srgbClr val="003399"/>
                </a:solidFill>
                <a:effectLst>
                  <a:outerShdw blurRad="38100" dist="38100" dir="2700000" algn="tl">
                    <a:srgbClr val="000000"/>
                  </a:outerShdw>
                </a:effectLst>
                <a:latin typeface="+mj-lt"/>
              </a:rPr>
              <a:t>3. </a:t>
            </a:r>
            <a:r>
              <a:rPr lang="fr-FR" altLang="fr-FR" sz="2800" b="1">
                <a:solidFill>
                  <a:srgbClr val="FFFF00"/>
                </a:solidFill>
                <a:effectLst>
                  <a:outerShdw blurRad="38100" dist="38100" dir="2700000" algn="tl">
                    <a:srgbClr val="000000"/>
                  </a:outerShdw>
                </a:effectLst>
                <a:latin typeface="+mj-lt"/>
              </a:rPr>
              <a:t>L</a:t>
            </a:r>
            <a:r>
              <a:rPr lang="fr-FR" altLang="fr-FR" b="1">
                <a:solidFill>
                  <a:srgbClr val="FF3300"/>
                </a:solidFill>
                <a:effectLst>
                  <a:outerShdw blurRad="38100" dist="38100" dir="2700000" algn="tl">
                    <a:srgbClr val="000000"/>
                  </a:outerShdw>
                </a:effectLst>
                <a:latin typeface="+mj-lt"/>
              </a:rPr>
              <a:t>es animateurs </a:t>
            </a:r>
            <a:r>
              <a:rPr lang="fr-FR" altLang="fr-FR" b="1">
                <a:solidFill>
                  <a:srgbClr val="003399"/>
                </a:solidFill>
                <a:effectLst>
                  <a:outerShdw blurRad="38100" dist="38100" dir="2700000" algn="tl">
                    <a:srgbClr val="000000"/>
                  </a:outerShdw>
                </a:effectLst>
                <a:latin typeface="+mj-lt"/>
              </a:rPr>
              <a:t>accueillent les participants à leur arrivée, </a:t>
            </a:r>
            <a:r>
              <a:rPr lang="fr-FR" altLang="fr-FR" b="1">
                <a:solidFill>
                  <a:schemeClr val="hlink"/>
                </a:solidFill>
                <a:effectLst>
                  <a:outerShdw blurRad="38100" dist="38100" dir="2700000" algn="tl">
                    <a:srgbClr val="000000"/>
                  </a:outerShdw>
                </a:effectLst>
                <a:latin typeface="+mj-lt"/>
              </a:rPr>
              <a:t>une personne significative</a:t>
            </a:r>
            <a:r>
              <a:rPr lang="fr-FR" altLang="fr-FR" b="1">
                <a:solidFill>
                  <a:srgbClr val="003399"/>
                </a:solidFill>
                <a:effectLst>
                  <a:outerShdw blurRad="38100" dist="38100" dir="2700000" algn="tl">
                    <a:srgbClr val="000000"/>
                  </a:outerShdw>
                </a:effectLst>
                <a:latin typeface="+mj-lt"/>
              </a:rPr>
              <a:t> pour le groupe peut présenter les animateurs.</a:t>
            </a:r>
          </a:p>
          <a:p>
            <a:pPr eaLnBrk="1" hangingPunct="1">
              <a:spcBef>
                <a:spcPct val="20000"/>
              </a:spcBef>
              <a:buClr>
                <a:schemeClr val="hlink"/>
              </a:buClr>
              <a:buSzPct val="80000"/>
              <a:buFont typeface="Arial" panose="020B0604020202020204" pitchFamily="34" charset="0"/>
              <a:buChar char="►"/>
              <a:defRPr/>
            </a:pPr>
            <a:r>
              <a:rPr lang="fr-FR" altLang="fr-FR" sz="2800" b="1">
                <a:solidFill>
                  <a:srgbClr val="003399"/>
                </a:solidFill>
                <a:effectLst>
                  <a:outerShdw blurRad="38100" dist="38100" dir="2700000" algn="tl">
                    <a:srgbClr val="000000"/>
                  </a:outerShdw>
                </a:effectLst>
                <a:latin typeface="+mj-lt"/>
              </a:rPr>
              <a:t>4.</a:t>
            </a:r>
            <a:r>
              <a:rPr lang="fr-FR" altLang="fr-FR" sz="2800" b="1">
                <a:solidFill>
                  <a:srgbClr val="FFFF00"/>
                </a:solidFill>
                <a:effectLst>
                  <a:outerShdw blurRad="38100" dist="38100" dir="2700000" algn="tl">
                    <a:srgbClr val="000000"/>
                  </a:outerShdw>
                </a:effectLst>
                <a:latin typeface="+mj-lt"/>
              </a:rPr>
              <a:t> L</a:t>
            </a:r>
            <a:r>
              <a:rPr lang="fr-FR" altLang="fr-FR" b="1">
                <a:solidFill>
                  <a:srgbClr val="FF3300"/>
                </a:solidFill>
                <a:effectLst>
                  <a:outerShdw blurRad="38100" dist="38100" dir="2700000" algn="tl">
                    <a:srgbClr val="000000"/>
                  </a:outerShdw>
                </a:effectLst>
                <a:latin typeface="+mj-lt"/>
              </a:rPr>
              <a:t>es animateurs </a:t>
            </a:r>
            <a:r>
              <a:rPr lang="fr-FR" altLang="fr-FR" b="1">
                <a:solidFill>
                  <a:srgbClr val="003399"/>
                </a:solidFill>
                <a:effectLst>
                  <a:outerShdw blurRad="38100" dist="38100" dir="2700000" algn="tl">
                    <a:srgbClr val="000000"/>
                  </a:outerShdw>
                </a:effectLst>
                <a:latin typeface="+mj-lt"/>
              </a:rPr>
              <a:t>se présentent brièvement en indiquant leur nom et leur profession.</a:t>
            </a:r>
          </a:p>
          <a:p>
            <a:pPr eaLnBrk="1" hangingPunct="1">
              <a:spcBef>
                <a:spcPct val="20000"/>
              </a:spcBef>
              <a:buClr>
                <a:schemeClr val="hlink"/>
              </a:buClr>
              <a:buSzPct val="80000"/>
              <a:buFont typeface="Arial" panose="020B0604020202020204" pitchFamily="34" charset="0"/>
              <a:buChar char="►"/>
              <a:defRPr/>
            </a:pPr>
            <a:endParaRPr lang="fr-FR" altLang="fr-FR" b="1">
              <a:solidFill>
                <a:srgbClr val="003399"/>
              </a:solidFill>
              <a:effectLst>
                <a:outerShdw blurRad="38100" dist="38100" dir="2700000" algn="tl">
                  <a:srgbClr val="000000"/>
                </a:outerShdw>
              </a:effectLst>
              <a:latin typeface="+mj-lt"/>
            </a:endParaRPr>
          </a:p>
        </p:txBody>
      </p:sp>
      <p:sp>
        <p:nvSpPr>
          <p:cNvPr id="2" name="Rectangle 1">
            <a:extLst>
              <a:ext uri="{FF2B5EF4-FFF2-40B4-BE49-F238E27FC236}">
                <a16:creationId xmlns:a16="http://schemas.microsoft.com/office/drawing/2014/main" id="{5FD76F09-E136-72B5-704C-628F467B953D}"/>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Les différentes phases: L’introduction</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0"/>
            <a:ext cx="12192000" cy="612742"/>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t>Le niveau modéré</a:t>
            </a:r>
          </a:p>
        </p:txBody>
      </p:sp>
      <p:sp>
        <p:nvSpPr>
          <p:cNvPr id="8" name="Espace réservé du contenu 7">
            <a:extLst>
              <a:ext uri="{FF2B5EF4-FFF2-40B4-BE49-F238E27FC236}">
                <a16:creationId xmlns:a16="http://schemas.microsoft.com/office/drawing/2014/main" id="{13A7A3B5-78C2-EC1A-FF76-3F42DD6144B1}"/>
              </a:ext>
            </a:extLst>
          </p:cNvPr>
          <p:cNvSpPr>
            <a:spLocks noGrp="1"/>
          </p:cNvSpPr>
          <p:nvPr>
            <p:ph idx="1"/>
          </p:nvPr>
        </p:nvSpPr>
        <p:spPr>
          <a:xfrm>
            <a:off x="309562" y="1467643"/>
            <a:ext cx="11572875" cy="4904583"/>
          </a:xfrm>
        </p:spPr>
        <p:txBody>
          <a:bodyPr>
            <a:noAutofit/>
          </a:bodyPr>
          <a:lstStyle/>
          <a:p>
            <a:pPr marL="342900" lvl="0" indent="-342900" algn="just">
              <a:lnSpc>
                <a:spcPct val="100000"/>
              </a:lnSpc>
              <a:spcBef>
                <a:spcPts val="0"/>
              </a:spcBef>
              <a:buFont typeface="Wingdings" pitchFamily="2" charset="2"/>
              <a:buChar char=""/>
            </a:pPr>
            <a:r>
              <a:rPr lang="fr-FR" sz="2400" b="1" dirty="0">
                <a:solidFill>
                  <a:srgbClr val="FF0000"/>
                </a:solidFill>
                <a:effectLst/>
                <a:ea typeface="Calibri" panose="020F0502020204030204" pitchFamily="34" charset="0"/>
                <a:cs typeface="Times New Roman" panose="02020603050405020304" pitchFamily="18" charset="0"/>
              </a:rPr>
              <a:t>Le niveau « modéré </a:t>
            </a:r>
            <a:r>
              <a:rPr lang="fr-FR" sz="2400" b="1" dirty="0">
                <a:effectLst/>
                <a:ea typeface="Calibri" panose="020F0502020204030204" pitchFamily="34" charset="0"/>
                <a:cs typeface="Times New Roman" panose="02020603050405020304" pitchFamily="18" charset="0"/>
              </a:rPr>
              <a:t>»</a:t>
            </a:r>
            <a:r>
              <a:rPr lang="fr-FR" sz="2400" dirty="0">
                <a:effectLst/>
                <a:ea typeface="Calibri" panose="020F0502020204030204" pitchFamily="34" charset="0"/>
                <a:cs typeface="Times New Roman" panose="02020603050405020304" pitchFamily="18" charset="0"/>
              </a:rPr>
              <a:t> inclut par définition les caractéristiques du niveau précédent (dynamique inclusive, cf. schéma). </a:t>
            </a:r>
          </a:p>
          <a:p>
            <a:pPr marL="800100" lvl="1" indent="-342900" algn="just">
              <a:lnSpc>
                <a:spcPct val="100000"/>
              </a:lnSpc>
              <a:spcBef>
                <a:spcPts val="0"/>
              </a:spcBef>
              <a:buFont typeface="Wingdings" pitchFamily="2" charset="2"/>
              <a:buChar char=""/>
            </a:pPr>
            <a:r>
              <a:rPr lang="fr-FR" dirty="0">
                <a:effectLst/>
                <a:ea typeface="Calibri" panose="020F0502020204030204" pitchFamily="34" charset="0"/>
              </a:rPr>
              <a:t>Il se caractérise néanmoins par une situation clinique des personnes impliquées qui renvoie à une certaine détresse, à une certaine insécurité et/ou anxiété</a:t>
            </a:r>
            <a:r>
              <a:rPr lang="fr-FR" dirty="0">
                <a:effectLst/>
              </a:rPr>
              <a:t> </a:t>
            </a:r>
          </a:p>
          <a:p>
            <a:pPr marL="800100" lvl="1" indent="-342900" algn="just">
              <a:lnSpc>
                <a:spcPct val="100000"/>
              </a:lnSpc>
              <a:spcBef>
                <a:spcPts val="0"/>
              </a:spcBef>
              <a:buFont typeface="Wingdings" pitchFamily="2" charset="2"/>
              <a:buChar char=""/>
            </a:pPr>
            <a:r>
              <a:rPr lang="fr-FR" dirty="0">
                <a:effectLst/>
                <a:ea typeface="Calibri" panose="020F0502020204030204" pitchFamily="34" charset="0"/>
              </a:rPr>
              <a:t>ce qui va caractériser ce niveau « modéré » renvoie fondamentalement à un sentiment de peur dans le vécu des moments présents ainsi que dans la projection vers l’avenir</a:t>
            </a:r>
          </a:p>
          <a:p>
            <a:pPr marL="800100" lvl="1" indent="-342900" algn="just">
              <a:lnSpc>
                <a:spcPct val="100000"/>
              </a:lnSpc>
              <a:spcBef>
                <a:spcPts val="0"/>
              </a:spcBef>
              <a:buFont typeface="Wingdings" pitchFamily="2" charset="2"/>
              <a:buChar char=""/>
            </a:pPr>
            <a:r>
              <a:rPr lang="fr-FR" dirty="0">
                <a:effectLst/>
                <a:ea typeface="Calibri" panose="020F0502020204030204" pitchFamily="34" charset="0"/>
              </a:rPr>
              <a:t>Une des caractéristiques de cet état peut également se trouver sous la forme de troubles paniques. </a:t>
            </a:r>
          </a:p>
          <a:p>
            <a:pPr marL="457200" lvl="1" indent="0" algn="just">
              <a:lnSpc>
                <a:spcPct val="100000"/>
              </a:lnSpc>
              <a:spcBef>
                <a:spcPts val="0"/>
              </a:spcBef>
              <a:buNone/>
            </a:pPr>
            <a:endParaRPr lang="fr-FR"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65779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7" name="Rectangle 3">
            <a:extLst>
              <a:ext uri="{FF2B5EF4-FFF2-40B4-BE49-F238E27FC236}">
                <a16:creationId xmlns:a16="http://schemas.microsoft.com/office/drawing/2014/main" id="{80C0DEE2-6995-6912-8988-46A72CFC7C54}"/>
              </a:ext>
            </a:extLst>
          </p:cNvPr>
          <p:cNvSpPr>
            <a:spLocks noChangeArrowheads="1"/>
          </p:cNvSpPr>
          <p:nvPr/>
        </p:nvSpPr>
        <p:spPr bwMode="auto">
          <a:xfrm>
            <a:off x="235389" y="1557339"/>
            <a:ext cx="11497901" cy="5113337"/>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1. </a:t>
            </a:r>
            <a:r>
              <a:rPr lang="fr-FR" altLang="fr-FR" sz="2800">
                <a:solidFill>
                  <a:srgbClr val="FFFF00"/>
                </a:solidFill>
                <a:effectLst>
                  <a:outerShdw blurRad="38100" dist="38100" dir="2700000" algn="tl">
                    <a:srgbClr val="000000"/>
                  </a:outerShdw>
                </a:effectLst>
                <a:latin typeface="+mj-lt"/>
              </a:rPr>
              <a:t>C</a:t>
            </a:r>
            <a:r>
              <a:rPr lang="fr-FR" altLang="fr-FR">
                <a:solidFill>
                  <a:srgbClr val="FF3300"/>
                </a:solidFill>
                <a:effectLst>
                  <a:outerShdw blurRad="38100" dist="38100" dir="2700000" algn="tl">
                    <a:srgbClr val="000000"/>
                  </a:outerShdw>
                </a:effectLst>
                <a:latin typeface="+mj-lt"/>
              </a:rPr>
              <a:t>onfidentialité</a:t>
            </a:r>
            <a:r>
              <a:rPr lang="fr-FR" altLang="fr-FR">
                <a:solidFill>
                  <a:srgbClr val="003399"/>
                </a:solidFill>
                <a:effectLst>
                  <a:outerShdw blurRad="38100" dist="38100" dir="2700000" algn="tl">
                    <a:srgbClr val="000000"/>
                  </a:outerShdw>
                </a:effectLst>
                <a:latin typeface="+mj-lt"/>
              </a:rPr>
              <a:t>: Chaque personne s</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engage à garder confidentiel ce qui a été exprimé par une autre personne dans le groupe.</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2. </a:t>
            </a:r>
            <a:r>
              <a:rPr lang="fr-FR" altLang="fr-FR" sz="2800">
                <a:solidFill>
                  <a:srgbClr val="FFFF00"/>
                </a:solidFill>
                <a:effectLst>
                  <a:outerShdw blurRad="38100" dist="38100" dir="2700000" algn="tl">
                    <a:srgbClr val="000000"/>
                  </a:outerShdw>
                </a:effectLst>
                <a:latin typeface="+mj-lt"/>
              </a:rPr>
              <a:t>R</a:t>
            </a:r>
            <a:r>
              <a:rPr lang="fr-FR" altLang="fr-FR">
                <a:solidFill>
                  <a:srgbClr val="FF3300"/>
                </a:solidFill>
                <a:effectLst>
                  <a:outerShdw blurRad="38100" dist="38100" dir="2700000" algn="tl">
                    <a:srgbClr val="000000"/>
                  </a:outerShdw>
                </a:effectLst>
                <a:latin typeface="+mj-lt"/>
              </a:rPr>
              <a:t>espect</a:t>
            </a:r>
            <a:r>
              <a:rPr lang="fr-FR" altLang="fr-FR">
                <a:solidFill>
                  <a:srgbClr val="003399"/>
                </a:solidFill>
                <a:effectLst>
                  <a:outerShdw blurRad="38100" dist="38100" dir="2700000" algn="tl">
                    <a:srgbClr val="000000"/>
                  </a:outerShdw>
                </a:effectLst>
                <a:latin typeface="+mj-lt"/>
              </a:rPr>
              <a:t>: Le respect mutuel est essentiel. Cela implique de la tolérance face aux différences et aux divergences.</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3. </a:t>
            </a:r>
            <a:r>
              <a:rPr lang="fr-FR" altLang="fr-FR" sz="2800">
                <a:solidFill>
                  <a:srgbClr val="FFFF00"/>
                </a:solidFill>
                <a:effectLst>
                  <a:outerShdw blurRad="38100" dist="38100" dir="2700000" algn="tl">
                    <a:srgbClr val="000000"/>
                  </a:outerShdw>
                </a:effectLst>
                <a:latin typeface="+mj-lt"/>
              </a:rPr>
              <a:t>P</a:t>
            </a:r>
            <a:r>
              <a:rPr lang="fr-FR" altLang="fr-FR">
                <a:solidFill>
                  <a:srgbClr val="FF3300"/>
                </a:solidFill>
                <a:effectLst>
                  <a:outerShdw blurRad="38100" dist="38100" dir="2700000" algn="tl">
                    <a:srgbClr val="000000"/>
                  </a:outerShdw>
                </a:effectLst>
                <a:latin typeface="+mj-lt"/>
              </a:rPr>
              <a:t>arler pour soi</a:t>
            </a:r>
            <a:r>
              <a:rPr lang="fr-FR" altLang="fr-FR">
                <a:solidFill>
                  <a:srgbClr val="003399"/>
                </a:solidFill>
                <a:effectLst>
                  <a:outerShdw blurRad="38100" dist="38100" dir="2700000" algn="tl">
                    <a:srgbClr val="000000"/>
                  </a:outerShdw>
                </a:effectLst>
                <a:latin typeface="+mj-lt"/>
              </a:rPr>
              <a:t>: Vous parlez pour vous-même, jamais comme porte-parole des autres ou alors seulement pour rapporter ce que vous avez entendu dire.</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4. </a:t>
            </a:r>
            <a:r>
              <a:rPr lang="fr-FR" altLang="fr-FR" sz="2800">
                <a:solidFill>
                  <a:srgbClr val="FFFF00"/>
                </a:solidFill>
                <a:effectLst>
                  <a:outerShdw blurRad="38100" dist="38100" dir="2700000" algn="tl">
                    <a:srgbClr val="000000"/>
                  </a:outerShdw>
                </a:effectLst>
                <a:latin typeface="+mj-lt"/>
              </a:rPr>
              <a:t>I</a:t>
            </a:r>
            <a:r>
              <a:rPr lang="fr-FR" altLang="fr-FR">
                <a:solidFill>
                  <a:srgbClr val="FF3300"/>
                </a:solidFill>
                <a:effectLst>
                  <a:outerShdw blurRad="38100" dist="38100" dir="2700000" algn="tl">
                    <a:srgbClr val="000000"/>
                  </a:outerShdw>
                </a:effectLst>
                <a:latin typeface="+mj-lt"/>
              </a:rPr>
              <a:t>mplication</a:t>
            </a:r>
            <a:r>
              <a:rPr lang="fr-FR" altLang="fr-FR">
                <a:solidFill>
                  <a:srgbClr val="003399"/>
                </a:solidFill>
                <a:effectLst>
                  <a:outerShdw blurRad="38100" dist="38100" dir="2700000" algn="tl">
                    <a:srgbClr val="000000"/>
                  </a:outerShdw>
                </a:effectLst>
                <a:latin typeface="+mj-lt"/>
              </a:rPr>
              <a:t>: Une personne a le droit de ne pas s</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exprimer mais je vous encourage à le faire</a:t>
            </a:r>
          </a:p>
          <a:p>
            <a:pPr eaLnBrk="1" hangingPunct="1">
              <a:spcBef>
                <a:spcPct val="20000"/>
              </a:spcBef>
              <a:buClr>
                <a:schemeClr val="hlink"/>
              </a:buClr>
              <a:buSzPct val="80000"/>
              <a:buFont typeface="Arial" panose="020B0604020202020204" pitchFamily="34" charset="0"/>
              <a:buChar char="►"/>
              <a:defRPr/>
            </a:pPr>
            <a:endParaRPr lang="fr-FR" altLang="fr-FR">
              <a:solidFill>
                <a:srgbClr val="003399"/>
              </a:solidFill>
              <a:effectLst>
                <a:outerShdw blurRad="38100" dist="38100" dir="2700000" algn="tl">
                  <a:srgbClr val="000000"/>
                </a:outerShdw>
              </a:effectLst>
              <a:latin typeface="+mj-lt"/>
            </a:endParaRPr>
          </a:p>
        </p:txBody>
      </p:sp>
      <p:sp>
        <p:nvSpPr>
          <p:cNvPr id="2" name="Rectangle 1">
            <a:extLst>
              <a:ext uri="{FF2B5EF4-FFF2-40B4-BE49-F238E27FC236}">
                <a16:creationId xmlns:a16="http://schemas.microsoft.com/office/drawing/2014/main" id="{E0CCD859-53CE-D7CC-DA64-972DE7CC20FF}"/>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Les différentes phases: L’introduction</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10" name="Rectangle 2">
            <a:extLst>
              <a:ext uri="{FF2B5EF4-FFF2-40B4-BE49-F238E27FC236}">
                <a16:creationId xmlns:a16="http://schemas.microsoft.com/office/drawing/2014/main" id="{F5285B01-2C1A-44F4-0F2D-66C3A4489D87}"/>
              </a:ext>
            </a:extLst>
          </p:cNvPr>
          <p:cNvSpPr>
            <a:spLocks noChangeArrowheads="1"/>
          </p:cNvSpPr>
          <p:nvPr/>
        </p:nvSpPr>
        <p:spPr bwMode="auto">
          <a:xfrm>
            <a:off x="182406" y="1610111"/>
            <a:ext cx="11559938" cy="4863118"/>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5. </a:t>
            </a:r>
            <a:r>
              <a:rPr lang="fr-FR" altLang="fr-FR" sz="2800">
                <a:solidFill>
                  <a:srgbClr val="FFFF00"/>
                </a:solidFill>
                <a:effectLst>
                  <a:outerShdw blurRad="38100" dist="38100" dir="2700000" algn="tl">
                    <a:srgbClr val="000000"/>
                  </a:outerShdw>
                </a:effectLst>
                <a:latin typeface="+mj-lt"/>
              </a:rPr>
              <a:t>P</a:t>
            </a:r>
            <a:r>
              <a:rPr lang="fr-FR" altLang="fr-FR">
                <a:solidFill>
                  <a:srgbClr val="FF3300"/>
                </a:solidFill>
                <a:effectLst>
                  <a:outerShdw blurRad="38100" dist="38100" dir="2700000" algn="tl">
                    <a:srgbClr val="000000"/>
                  </a:outerShdw>
                </a:effectLst>
                <a:latin typeface="+mj-lt"/>
              </a:rPr>
              <a:t>articipation</a:t>
            </a:r>
            <a:r>
              <a:rPr lang="fr-FR" altLang="fr-FR">
                <a:solidFill>
                  <a:srgbClr val="003399"/>
                </a:solidFill>
                <a:effectLst>
                  <a:outerShdw blurRad="38100" dist="38100" dir="2700000" algn="tl">
                    <a:srgbClr val="000000"/>
                  </a:outerShdw>
                </a:effectLst>
                <a:latin typeface="+mj-lt"/>
              </a:rPr>
              <a:t>: On demande à chaque participant d</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assister à toute la rencontre afin d</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en tirer le maximum. Le groupe travaille sans interruption. Dans la dernière partie vous recevrez de l</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information pour vous aider à comprendre et à surmonter vos réactions de stress.</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6. </a:t>
            </a:r>
            <a:r>
              <a:rPr lang="fr-FR" altLang="fr-FR" sz="2800">
                <a:solidFill>
                  <a:srgbClr val="FFFF00"/>
                </a:solidFill>
                <a:effectLst>
                  <a:outerShdw blurRad="38100" dist="38100" dir="2700000" algn="tl">
                    <a:srgbClr val="000000"/>
                  </a:outerShdw>
                </a:effectLst>
                <a:latin typeface="+mj-lt"/>
              </a:rPr>
              <a:t>R</a:t>
            </a:r>
            <a:r>
              <a:rPr lang="fr-FR" altLang="fr-FR">
                <a:solidFill>
                  <a:srgbClr val="FF3300"/>
                </a:solidFill>
                <a:effectLst>
                  <a:outerShdw blurRad="38100" dist="38100" dir="2700000" algn="tl">
                    <a:srgbClr val="000000"/>
                  </a:outerShdw>
                </a:effectLst>
                <a:latin typeface="+mj-lt"/>
              </a:rPr>
              <a:t>espect de l</a:t>
            </a:r>
            <a:r>
              <a:rPr lang="ja-JP" altLang="fr-FR">
                <a:solidFill>
                  <a:srgbClr val="FF3300"/>
                </a:solidFill>
                <a:effectLst>
                  <a:outerShdw blurRad="38100" dist="38100" dir="2700000" algn="tl">
                    <a:srgbClr val="000000"/>
                  </a:outerShdw>
                </a:effectLst>
                <a:latin typeface="+mj-lt"/>
              </a:rPr>
              <a:t>’</a:t>
            </a:r>
            <a:r>
              <a:rPr lang="fr-FR" altLang="ja-JP">
                <a:solidFill>
                  <a:srgbClr val="FF3300"/>
                </a:solidFill>
                <a:effectLst>
                  <a:outerShdw blurRad="38100" dist="38100" dir="2700000" algn="tl">
                    <a:srgbClr val="000000"/>
                  </a:outerShdw>
                </a:effectLst>
                <a:latin typeface="+mj-lt"/>
              </a:rPr>
              <a:t>intimité</a:t>
            </a:r>
            <a:r>
              <a:rPr lang="fr-FR" altLang="ja-JP">
                <a:solidFill>
                  <a:srgbClr val="003399"/>
                </a:solidFill>
                <a:effectLst>
                  <a:outerShdw blurRad="38100" dist="38100" dir="2700000" algn="tl">
                    <a:srgbClr val="000000"/>
                  </a:outerShdw>
                </a:effectLst>
                <a:latin typeface="+mj-lt"/>
              </a:rPr>
              <a:t>: Une personne qui prend la parole a le droit de ne partager que ce qu</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elle est prête à exprimer face aux autres.</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7. </a:t>
            </a:r>
            <a:r>
              <a:rPr lang="fr-FR" altLang="fr-FR" sz="2800">
                <a:solidFill>
                  <a:srgbClr val="FFFF00"/>
                </a:solidFill>
                <a:effectLst>
                  <a:outerShdw blurRad="38100" dist="38100" dir="2700000" algn="tl">
                    <a:srgbClr val="000000"/>
                  </a:outerShdw>
                </a:effectLst>
                <a:latin typeface="+mj-lt"/>
              </a:rPr>
              <a:t>P</a:t>
            </a:r>
            <a:r>
              <a:rPr lang="fr-FR" altLang="fr-FR">
                <a:solidFill>
                  <a:srgbClr val="FF3300"/>
                </a:solidFill>
                <a:effectLst>
                  <a:outerShdw blurRad="38100" dist="38100" dir="2700000" algn="tl">
                    <a:srgbClr val="000000"/>
                  </a:outerShdw>
                </a:effectLst>
                <a:latin typeface="+mj-lt"/>
              </a:rPr>
              <a:t>rise de parole</a:t>
            </a:r>
            <a:r>
              <a:rPr lang="fr-FR" altLang="fr-FR">
                <a:solidFill>
                  <a:srgbClr val="003399"/>
                </a:solidFill>
                <a:effectLst>
                  <a:outerShdw blurRad="38100" dist="38100" dir="2700000" algn="tl">
                    <a:srgbClr val="000000"/>
                  </a:outerShdw>
                </a:effectLst>
                <a:latin typeface="+mj-lt"/>
              </a:rPr>
              <a:t>: Chacun est libre de pouvoir s</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exprimer. Afin de garantir un partage du temps démocratique, il est possible que les animateurs interviennet pour réguler le temps de parole.</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8. </a:t>
            </a:r>
            <a:r>
              <a:rPr lang="fr-FR" altLang="fr-FR" sz="2800">
                <a:solidFill>
                  <a:srgbClr val="FFFF00"/>
                </a:solidFill>
                <a:effectLst>
                  <a:outerShdw blurRad="38100" dist="38100" dir="2700000" algn="tl">
                    <a:srgbClr val="000000"/>
                  </a:outerShdw>
                </a:effectLst>
                <a:latin typeface="+mj-lt"/>
              </a:rPr>
              <a:t>H</a:t>
            </a:r>
            <a:r>
              <a:rPr lang="fr-FR" altLang="fr-FR">
                <a:solidFill>
                  <a:srgbClr val="FF3300"/>
                </a:solidFill>
                <a:effectLst>
                  <a:outerShdw blurRad="38100" dist="38100" dir="2700000" algn="tl">
                    <a:srgbClr val="000000"/>
                  </a:outerShdw>
                </a:effectLst>
                <a:latin typeface="+mj-lt"/>
              </a:rPr>
              <a:t>iérarchie</a:t>
            </a:r>
            <a:r>
              <a:rPr lang="fr-FR" altLang="fr-FR">
                <a:solidFill>
                  <a:srgbClr val="003399"/>
                </a:solidFill>
                <a:effectLst>
                  <a:outerShdw blurRad="38100" dist="38100" dir="2700000" algn="tl">
                    <a:srgbClr val="000000"/>
                  </a:outerShdw>
                </a:effectLst>
                <a:latin typeface="+mj-lt"/>
              </a:rPr>
              <a:t>: Les personnes présentes sont placées sur un même pied d</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égalité. Les niveaux hiérarchiques s</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effacent.</a:t>
            </a:r>
            <a:endParaRPr lang="fr-FR" altLang="fr-FR">
              <a:solidFill>
                <a:srgbClr val="003399"/>
              </a:solidFill>
              <a:effectLst>
                <a:outerShdw blurRad="38100" dist="38100" dir="2700000" algn="tl">
                  <a:srgbClr val="000000"/>
                </a:outerShdw>
              </a:effectLst>
              <a:latin typeface="+mj-lt"/>
            </a:endParaRPr>
          </a:p>
        </p:txBody>
      </p:sp>
      <p:sp>
        <p:nvSpPr>
          <p:cNvPr id="2" name="Rectangle 1">
            <a:extLst>
              <a:ext uri="{FF2B5EF4-FFF2-40B4-BE49-F238E27FC236}">
                <a16:creationId xmlns:a16="http://schemas.microsoft.com/office/drawing/2014/main" id="{B7BB0E73-CB7F-87B5-43CD-B23483346353}"/>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Les différentes phases: L’introduction</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5" name="Rectangle 3">
            <a:extLst>
              <a:ext uri="{FF2B5EF4-FFF2-40B4-BE49-F238E27FC236}">
                <a16:creationId xmlns:a16="http://schemas.microsoft.com/office/drawing/2014/main" id="{297DA96B-8A83-185F-BCE8-ECAACD9E009D}"/>
              </a:ext>
            </a:extLst>
          </p:cNvPr>
          <p:cNvSpPr>
            <a:spLocks noChangeArrowheads="1"/>
          </p:cNvSpPr>
          <p:nvPr/>
        </p:nvSpPr>
        <p:spPr bwMode="auto">
          <a:xfrm>
            <a:off x="208230" y="1557338"/>
            <a:ext cx="11570328" cy="3816350"/>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Avez-vous des questions à poser sur la rencontre, ses objectifs ou son fonctionnement?</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Etes-vous d</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accord pour adopter ces consignes afin de faciliter le déroulement de la rencontre?</a:t>
            </a:r>
          </a:p>
          <a:p>
            <a:pPr eaLnBrk="1" hangingPunct="1">
              <a:spcBef>
                <a:spcPct val="20000"/>
              </a:spcBef>
              <a:buClr>
                <a:schemeClr val="hlink"/>
              </a:buClr>
              <a:buSzPct val="80000"/>
              <a:buFont typeface="Arial" panose="020B0604020202020204" pitchFamily="34" charset="0"/>
              <a:buChar char="►"/>
              <a:defRPr/>
            </a:pPr>
            <a:endParaRPr lang="fr-FR" altLang="fr-FR">
              <a:solidFill>
                <a:srgbClr val="003399"/>
              </a:solidFill>
              <a:effectLst>
                <a:outerShdw blurRad="38100" dist="38100" dir="2700000" algn="tl">
                  <a:srgbClr val="000000"/>
                </a:outerShdw>
              </a:effectLst>
              <a:latin typeface="+mj-lt"/>
            </a:endParaRPr>
          </a:p>
          <a:p>
            <a:pPr eaLnBrk="1" hangingPunct="1">
              <a:spcBef>
                <a:spcPct val="20000"/>
              </a:spcBef>
              <a:buClr>
                <a:schemeClr val="hlink"/>
              </a:buClr>
              <a:buSzPct val="80000"/>
              <a:buFont typeface="Arial" panose="020B0604020202020204" pitchFamily="34" charset="0"/>
              <a:buChar char="►"/>
              <a:defRPr/>
            </a:pPr>
            <a:r>
              <a:rPr lang="fr-FR" altLang="fr-FR">
                <a:solidFill>
                  <a:srgbClr val="B94F07"/>
                </a:solidFill>
                <a:effectLst>
                  <a:outerShdw blurRad="38100" dist="38100" dir="2700000" algn="tl">
                    <a:srgbClr val="000000"/>
                  </a:outerShdw>
                </a:effectLst>
                <a:latin typeface="+mj-lt"/>
              </a:rPr>
              <a:t>Nous allons passez du temps ensemble pour parler de ce qui s</a:t>
            </a:r>
            <a:r>
              <a:rPr lang="ja-JP" altLang="fr-FR">
                <a:solidFill>
                  <a:srgbClr val="B94F07"/>
                </a:solidFill>
                <a:effectLst>
                  <a:outerShdw blurRad="38100" dist="38100" dir="2700000" algn="tl">
                    <a:srgbClr val="000000"/>
                  </a:outerShdw>
                </a:effectLst>
                <a:latin typeface="+mj-lt"/>
              </a:rPr>
              <a:t>’</a:t>
            </a:r>
            <a:r>
              <a:rPr lang="fr-FR" altLang="ja-JP">
                <a:solidFill>
                  <a:srgbClr val="B94F07"/>
                </a:solidFill>
                <a:effectLst>
                  <a:outerShdw blurRad="38100" dist="38100" dir="2700000" algn="tl">
                    <a:srgbClr val="000000"/>
                  </a:outerShdw>
                </a:effectLst>
                <a:latin typeface="+mj-lt"/>
              </a:rPr>
              <a:t>est passé de ce que vous avez vécu, de ce que vous vivez depuis….Cela nous donnera la possibilité de partager nos expériences, nos pensées ou sensation….Pour garantir l</a:t>
            </a:r>
            <a:r>
              <a:rPr lang="ja-JP" altLang="fr-FR">
                <a:solidFill>
                  <a:srgbClr val="B94F07"/>
                </a:solidFill>
                <a:effectLst>
                  <a:outerShdw blurRad="38100" dist="38100" dir="2700000" algn="tl">
                    <a:srgbClr val="000000"/>
                  </a:outerShdw>
                </a:effectLst>
                <a:latin typeface="+mj-lt"/>
              </a:rPr>
              <a:t>’</a:t>
            </a:r>
            <a:r>
              <a:rPr lang="fr-FR" altLang="ja-JP">
                <a:solidFill>
                  <a:srgbClr val="B94F07"/>
                </a:solidFill>
                <a:effectLst>
                  <a:outerShdw blurRad="38100" dist="38100" dir="2700000" algn="tl">
                    <a:srgbClr val="000000"/>
                  </a:outerShdw>
                </a:effectLst>
                <a:latin typeface="+mj-lt"/>
              </a:rPr>
              <a:t>efficacité de la rencontre, j</a:t>
            </a:r>
            <a:r>
              <a:rPr lang="ja-JP" altLang="fr-FR">
                <a:solidFill>
                  <a:srgbClr val="B94F07"/>
                </a:solidFill>
                <a:effectLst>
                  <a:outerShdw blurRad="38100" dist="38100" dir="2700000" algn="tl">
                    <a:srgbClr val="000000"/>
                  </a:outerShdw>
                </a:effectLst>
                <a:latin typeface="+mj-lt"/>
              </a:rPr>
              <a:t>’</a:t>
            </a:r>
            <a:r>
              <a:rPr lang="fr-FR" altLang="ja-JP">
                <a:solidFill>
                  <a:srgbClr val="B94F07"/>
                </a:solidFill>
                <a:effectLst>
                  <a:outerShdw blurRad="38100" dist="38100" dir="2700000" algn="tl">
                    <a:srgbClr val="000000"/>
                  </a:outerShdw>
                </a:effectLst>
                <a:latin typeface="+mj-lt"/>
              </a:rPr>
              <a:t>aimerais que nous nous mettions d</a:t>
            </a:r>
            <a:r>
              <a:rPr lang="ja-JP" altLang="fr-FR">
                <a:solidFill>
                  <a:srgbClr val="B94F07"/>
                </a:solidFill>
                <a:effectLst>
                  <a:outerShdw blurRad="38100" dist="38100" dir="2700000" algn="tl">
                    <a:srgbClr val="000000"/>
                  </a:outerShdw>
                </a:effectLst>
                <a:latin typeface="+mj-lt"/>
              </a:rPr>
              <a:t>’</a:t>
            </a:r>
            <a:r>
              <a:rPr lang="fr-FR" altLang="ja-JP">
                <a:solidFill>
                  <a:srgbClr val="B94F07"/>
                </a:solidFill>
                <a:effectLst>
                  <a:outerShdw blurRad="38100" dist="38100" dir="2700000" algn="tl">
                    <a:srgbClr val="000000"/>
                  </a:outerShdw>
                </a:effectLst>
                <a:latin typeface="+mj-lt"/>
              </a:rPr>
              <a:t>accord sur un mode de fonctionnement…</a:t>
            </a:r>
            <a:endParaRPr lang="fr-FR" altLang="fr-FR">
              <a:solidFill>
                <a:srgbClr val="B94F07"/>
              </a:solidFill>
              <a:effectLst>
                <a:outerShdw blurRad="38100" dist="38100" dir="2700000" algn="tl">
                  <a:srgbClr val="000000"/>
                </a:outerShdw>
              </a:effectLst>
              <a:latin typeface="+mj-lt"/>
            </a:endParaRPr>
          </a:p>
        </p:txBody>
      </p:sp>
      <p:sp>
        <p:nvSpPr>
          <p:cNvPr id="2" name="Rectangle 1">
            <a:extLst>
              <a:ext uri="{FF2B5EF4-FFF2-40B4-BE49-F238E27FC236}">
                <a16:creationId xmlns:a16="http://schemas.microsoft.com/office/drawing/2014/main" id="{4E401F2A-C36D-3077-4698-A652E55A6F1D}"/>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Les différentes phases: L’introduction</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659" name="Rectangle 3">
            <a:extLst>
              <a:ext uri="{FF2B5EF4-FFF2-40B4-BE49-F238E27FC236}">
                <a16:creationId xmlns:a16="http://schemas.microsoft.com/office/drawing/2014/main" id="{8626BC94-1C14-00CB-6E03-A48DF378C7FE}"/>
              </a:ext>
            </a:extLst>
          </p:cNvPr>
          <p:cNvSpPr>
            <a:spLocks noChangeArrowheads="1"/>
          </p:cNvSpPr>
          <p:nvPr/>
        </p:nvSpPr>
        <p:spPr bwMode="auto">
          <a:xfrm>
            <a:off x="461727" y="1600200"/>
            <a:ext cx="11271564" cy="5257800"/>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spcBef>
                <a:spcPct val="20000"/>
              </a:spcBef>
              <a:buClr>
                <a:schemeClr val="hlink"/>
              </a:buClr>
              <a:buSzPct val="80000"/>
              <a:buFont typeface="Arial" panose="020B0604020202020204" pitchFamily="34" charset="0"/>
              <a:buChar char="►"/>
              <a:defRPr/>
            </a:pPr>
            <a:endParaRPr lang="fr-FR" altLang="fr-FR" dirty="0">
              <a:solidFill>
                <a:srgbClr val="000000"/>
              </a:solidFill>
              <a:effectLst>
                <a:outerShdw blurRad="38100" dist="38100" dir="2700000" algn="tl">
                  <a:srgbClr val="FFFFFF"/>
                </a:outerShdw>
              </a:effectLst>
              <a:latin typeface="+mj-lt"/>
            </a:endParaRPr>
          </a:p>
          <a:p>
            <a:pPr eaLnBrk="1" hangingPunct="1">
              <a:spcBef>
                <a:spcPct val="20000"/>
              </a:spcBef>
              <a:buClr>
                <a:schemeClr val="hlink"/>
              </a:buClr>
              <a:buSzPct val="80000"/>
              <a:buFont typeface="Arial" panose="020B0604020202020204" pitchFamily="34" charset="0"/>
              <a:buChar char="►"/>
              <a:defRPr/>
            </a:pPr>
            <a:r>
              <a:rPr lang="fr-FR" altLang="fr-FR" dirty="0">
                <a:solidFill>
                  <a:srgbClr val="FF3300"/>
                </a:solidFill>
                <a:effectLst>
                  <a:outerShdw blurRad="38100" dist="38100" dir="2700000" algn="tl">
                    <a:srgbClr val="000000"/>
                  </a:outerShdw>
                </a:effectLst>
                <a:latin typeface="+mj-lt"/>
              </a:rPr>
              <a:t>Phase d </a:t>
            </a:r>
            <a:r>
              <a:rPr lang="ja-JP" altLang="fr-FR">
                <a:solidFill>
                  <a:srgbClr val="FF3300"/>
                </a:solidFill>
                <a:effectLst>
                  <a:outerShdw blurRad="38100" dist="38100" dir="2700000" algn="tl">
                    <a:srgbClr val="000000"/>
                  </a:outerShdw>
                </a:effectLst>
                <a:latin typeface="+mj-lt"/>
              </a:rPr>
              <a:t>’</a:t>
            </a:r>
            <a:r>
              <a:rPr lang="fr-FR" altLang="ja-JP" dirty="0">
                <a:solidFill>
                  <a:srgbClr val="FF3300"/>
                </a:solidFill>
                <a:effectLst>
                  <a:outerShdw blurRad="38100" dist="38100" dir="2700000" algn="tl">
                    <a:srgbClr val="000000"/>
                  </a:outerShdw>
                </a:effectLst>
                <a:latin typeface="+mj-lt"/>
              </a:rPr>
              <a:t>introduction </a:t>
            </a:r>
            <a:r>
              <a:rPr lang="fr-FR" altLang="ja-JP" dirty="0">
                <a:effectLst>
                  <a:outerShdw blurRad="38100" dist="38100" dir="2700000" algn="tl">
                    <a:srgbClr val="FFFFFF"/>
                  </a:outerShdw>
                </a:effectLst>
                <a:latin typeface="+mj-lt"/>
              </a:rPr>
              <a:t>(présentation, règles fondamentales)</a:t>
            </a:r>
          </a:p>
          <a:p>
            <a:pPr eaLnBrk="1" hangingPunct="1">
              <a:spcBef>
                <a:spcPct val="20000"/>
              </a:spcBef>
              <a:buClr>
                <a:schemeClr val="hlink"/>
              </a:buClr>
              <a:buSzPct val="80000"/>
              <a:buFont typeface="Arial" panose="020B0604020202020204" pitchFamily="34" charset="0"/>
              <a:buChar char="►"/>
              <a:defRPr/>
            </a:pPr>
            <a:r>
              <a:rPr lang="fr-FR" altLang="fr-FR" dirty="0">
                <a:solidFill>
                  <a:srgbClr val="FFC000"/>
                </a:solidFill>
                <a:effectLst>
                  <a:outerShdw blurRad="38100" dist="38100" dir="2700000" algn="tl">
                    <a:srgbClr val="000000"/>
                  </a:outerShdw>
                </a:effectLst>
                <a:latin typeface="+mj-lt"/>
              </a:rPr>
              <a:t>Phase de description (description de l </a:t>
            </a:r>
            <a:r>
              <a:rPr lang="ja-JP" altLang="fr-FR">
                <a:solidFill>
                  <a:srgbClr val="FFC000"/>
                </a:solidFill>
                <a:effectLst>
                  <a:outerShdw blurRad="38100" dist="38100" dir="2700000" algn="tl">
                    <a:srgbClr val="000000"/>
                  </a:outerShdw>
                </a:effectLst>
                <a:latin typeface="+mj-lt"/>
              </a:rPr>
              <a:t>’</a:t>
            </a:r>
            <a:r>
              <a:rPr lang="fr-FR" altLang="ja-JP" dirty="0">
                <a:solidFill>
                  <a:srgbClr val="FFC000"/>
                </a:solidFill>
                <a:effectLst>
                  <a:outerShdw blurRad="38100" dist="38100" dir="2700000" algn="tl">
                    <a:srgbClr val="000000"/>
                  </a:outerShdw>
                </a:effectLst>
                <a:latin typeface="+mj-lt"/>
              </a:rPr>
              <a:t>événement, sentiments). Exposition In Vitro.</a:t>
            </a:r>
          </a:p>
          <a:p>
            <a:pPr eaLnBrk="1" hangingPunct="1">
              <a:spcBef>
                <a:spcPct val="20000"/>
              </a:spcBef>
              <a:buClr>
                <a:schemeClr val="hlink"/>
              </a:buClr>
              <a:buSzPct val="80000"/>
              <a:buFont typeface="Arial" panose="020B0604020202020204" pitchFamily="34" charset="0"/>
              <a:buChar char="►"/>
              <a:defRPr/>
            </a:pPr>
            <a:r>
              <a:rPr lang="fr-FR" altLang="fr-FR" dirty="0">
                <a:solidFill>
                  <a:srgbClr val="FFC000"/>
                </a:solidFill>
                <a:effectLst>
                  <a:outerShdw blurRad="38100" dist="38100" dir="2700000" algn="tl">
                    <a:srgbClr val="000000"/>
                  </a:outerShdw>
                </a:effectLst>
                <a:latin typeface="+mj-lt"/>
              </a:rPr>
              <a:t>Phase de réflexion (expression du ressenti durant l </a:t>
            </a:r>
            <a:r>
              <a:rPr lang="ja-JP" altLang="fr-FR">
                <a:solidFill>
                  <a:srgbClr val="FFC000"/>
                </a:solidFill>
                <a:effectLst>
                  <a:outerShdw blurRad="38100" dist="38100" dir="2700000" algn="tl">
                    <a:srgbClr val="000000"/>
                  </a:outerShdw>
                </a:effectLst>
                <a:latin typeface="+mj-lt"/>
              </a:rPr>
              <a:t>’</a:t>
            </a:r>
            <a:r>
              <a:rPr lang="fr-FR" altLang="ja-JP" dirty="0">
                <a:solidFill>
                  <a:srgbClr val="FFC000"/>
                </a:solidFill>
                <a:effectLst>
                  <a:outerShdw blurRad="38100" dist="38100" dir="2700000" algn="tl">
                    <a:srgbClr val="000000"/>
                  </a:outerShdw>
                </a:effectLst>
                <a:latin typeface="+mj-lt"/>
              </a:rPr>
              <a:t>événement)</a:t>
            </a:r>
          </a:p>
          <a:p>
            <a:pPr eaLnBrk="1" hangingPunct="1">
              <a:spcBef>
                <a:spcPct val="20000"/>
              </a:spcBef>
              <a:buClr>
                <a:schemeClr val="hlink"/>
              </a:buClr>
              <a:buSzPct val="80000"/>
              <a:buFont typeface="Arial" panose="020B0604020202020204" pitchFamily="34" charset="0"/>
              <a:buChar char="►"/>
              <a:defRPr/>
            </a:pPr>
            <a:r>
              <a:rPr lang="fr-FR" altLang="fr-FR" dirty="0">
                <a:solidFill>
                  <a:srgbClr val="FF3300"/>
                </a:solidFill>
                <a:effectLst>
                  <a:outerShdw blurRad="38100" dist="38100" dir="2700000" algn="tl">
                    <a:srgbClr val="000000"/>
                  </a:outerShdw>
                </a:effectLst>
                <a:latin typeface="+mj-lt"/>
              </a:rPr>
              <a:t>Phase de réaction</a:t>
            </a:r>
            <a:r>
              <a:rPr lang="fr-FR" altLang="fr-FR" dirty="0">
                <a:solidFill>
                  <a:srgbClr val="000000"/>
                </a:solidFill>
                <a:effectLst>
                  <a:outerShdw blurRad="38100" dist="38100" dir="2700000" algn="tl">
                    <a:srgbClr val="FFFFFF"/>
                  </a:outerShdw>
                </a:effectLst>
                <a:latin typeface="+mj-lt"/>
              </a:rPr>
              <a:t> (reconnaissance des différences de réactions entre les participants: le vécu émotionnel de cette phase est généralement intense, angoisse, culpabilité).</a:t>
            </a:r>
          </a:p>
          <a:p>
            <a:pPr eaLnBrk="1" hangingPunct="1">
              <a:spcBef>
                <a:spcPct val="20000"/>
              </a:spcBef>
              <a:buClr>
                <a:schemeClr val="hlink"/>
              </a:buClr>
              <a:buSzPct val="80000"/>
              <a:buFont typeface="Arial" panose="020B0604020202020204" pitchFamily="34" charset="0"/>
              <a:buChar char="►"/>
              <a:defRPr/>
            </a:pPr>
            <a:r>
              <a:rPr lang="fr-FR" altLang="fr-FR" dirty="0">
                <a:solidFill>
                  <a:srgbClr val="FF3300"/>
                </a:solidFill>
                <a:effectLst>
                  <a:outerShdw blurRad="38100" dist="38100" dir="2700000" algn="tl">
                    <a:srgbClr val="000000"/>
                  </a:outerShdw>
                </a:effectLst>
                <a:latin typeface="+mj-lt"/>
              </a:rPr>
              <a:t>Phase des symptômes</a:t>
            </a:r>
            <a:r>
              <a:rPr lang="fr-FR" altLang="fr-FR" dirty="0">
                <a:solidFill>
                  <a:srgbClr val="000000"/>
                </a:solidFill>
                <a:effectLst>
                  <a:outerShdw blurRad="38100" dist="38100" dir="2700000" algn="tl">
                    <a:srgbClr val="FFFFFF"/>
                  </a:outerShdw>
                </a:effectLst>
                <a:latin typeface="+mj-lt"/>
              </a:rPr>
              <a:t> (les participants expriment ce qui est différent dans leurs comportements depuis l </a:t>
            </a:r>
            <a:r>
              <a:rPr lang="ja-JP" altLang="fr-FR">
                <a:solidFill>
                  <a:srgbClr val="000000"/>
                </a:solidFill>
                <a:effectLst>
                  <a:outerShdw blurRad="38100" dist="38100" dir="2700000" algn="tl">
                    <a:srgbClr val="FFFFFF"/>
                  </a:outerShdw>
                </a:effectLst>
                <a:latin typeface="+mj-lt"/>
              </a:rPr>
              <a:t>’</a:t>
            </a:r>
            <a:r>
              <a:rPr lang="fr-FR" altLang="ja-JP" dirty="0">
                <a:solidFill>
                  <a:srgbClr val="000000"/>
                </a:solidFill>
                <a:effectLst>
                  <a:outerShdw blurRad="38100" dist="38100" dir="2700000" algn="tl">
                    <a:srgbClr val="FFFFFF"/>
                  </a:outerShdw>
                </a:effectLst>
                <a:latin typeface="+mj-lt"/>
              </a:rPr>
              <a:t>évènement, trouble du </a:t>
            </a:r>
            <a:r>
              <a:rPr lang="fr-FR" altLang="ja-JP" dirty="0" err="1">
                <a:solidFill>
                  <a:srgbClr val="000000"/>
                </a:solidFill>
                <a:effectLst>
                  <a:outerShdw blurRad="38100" dist="38100" dir="2700000" algn="tl">
                    <a:srgbClr val="FFFFFF"/>
                  </a:outerShdw>
                </a:effectLst>
                <a:latin typeface="+mj-lt"/>
              </a:rPr>
              <a:t>sommeil,sursauts</a:t>
            </a:r>
            <a:r>
              <a:rPr lang="fr-FR" altLang="ja-JP" dirty="0">
                <a:solidFill>
                  <a:srgbClr val="000000"/>
                </a:solidFill>
                <a:effectLst>
                  <a:outerShdw blurRad="38100" dist="38100" dir="2700000" algn="tl">
                    <a:srgbClr val="FFFFFF"/>
                  </a:outerShdw>
                </a:effectLst>
                <a:latin typeface="+mj-lt"/>
              </a:rPr>
              <a:t>,…).</a:t>
            </a:r>
          </a:p>
          <a:p>
            <a:pPr eaLnBrk="1" hangingPunct="1">
              <a:spcBef>
                <a:spcPct val="20000"/>
              </a:spcBef>
              <a:buClr>
                <a:schemeClr val="hlink"/>
              </a:buClr>
              <a:buSzPct val="80000"/>
              <a:buFont typeface="Arial" panose="020B0604020202020204" pitchFamily="34" charset="0"/>
              <a:buChar char="►"/>
              <a:defRPr/>
            </a:pPr>
            <a:r>
              <a:rPr lang="fr-FR" altLang="fr-FR" dirty="0">
                <a:solidFill>
                  <a:srgbClr val="FF3300"/>
                </a:solidFill>
                <a:effectLst>
                  <a:outerShdw blurRad="38100" dist="38100" dir="2700000" algn="tl">
                    <a:srgbClr val="000000"/>
                  </a:outerShdw>
                </a:effectLst>
                <a:latin typeface="+mj-lt"/>
              </a:rPr>
              <a:t>Phase d </a:t>
            </a:r>
            <a:r>
              <a:rPr lang="ja-JP" altLang="fr-FR">
                <a:solidFill>
                  <a:srgbClr val="FF3300"/>
                </a:solidFill>
                <a:effectLst>
                  <a:outerShdw blurRad="38100" dist="38100" dir="2700000" algn="tl">
                    <a:srgbClr val="000000"/>
                  </a:outerShdw>
                </a:effectLst>
                <a:latin typeface="+mj-lt"/>
              </a:rPr>
              <a:t>’</a:t>
            </a:r>
            <a:r>
              <a:rPr lang="fr-FR" altLang="ja-JP" dirty="0">
                <a:solidFill>
                  <a:srgbClr val="FF3300"/>
                </a:solidFill>
                <a:effectLst>
                  <a:outerShdw blurRad="38100" dist="38100" dir="2700000" algn="tl">
                    <a:srgbClr val="000000"/>
                  </a:outerShdw>
                </a:effectLst>
                <a:latin typeface="+mj-lt"/>
              </a:rPr>
              <a:t>enseignement</a:t>
            </a:r>
            <a:r>
              <a:rPr lang="fr-FR" altLang="ja-JP" dirty="0">
                <a:solidFill>
                  <a:srgbClr val="000000"/>
                </a:solidFill>
                <a:effectLst>
                  <a:outerShdw blurRad="38100" dist="38100" dir="2700000" algn="tl">
                    <a:srgbClr val="FFFFFF"/>
                  </a:outerShdw>
                </a:effectLst>
                <a:latin typeface="+mj-lt"/>
              </a:rPr>
              <a:t> (explications)</a:t>
            </a:r>
          </a:p>
          <a:p>
            <a:pPr eaLnBrk="1" hangingPunct="1">
              <a:spcBef>
                <a:spcPct val="20000"/>
              </a:spcBef>
              <a:buClr>
                <a:schemeClr val="hlink"/>
              </a:buClr>
              <a:buSzPct val="80000"/>
              <a:buFont typeface="Arial" panose="020B0604020202020204" pitchFamily="34" charset="0"/>
              <a:buChar char="►"/>
              <a:defRPr/>
            </a:pPr>
            <a:r>
              <a:rPr lang="fr-FR" altLang="fr-FR" dirty="0">
                <a:solidFill>
                  <a:srgbClr val="FF3300"/>
                </a:solidFill>
                <a:effectLst>
                  <a:outerShdw blurRad="38100" dist="38100" dir="2700000" algn="tl">
                    <a:srgbClr val="000000"/>
                  </a:outerShdw>
                </a:effectLst>
                <a:latin typeface="+mj-lt"/>
              </a:rPr>
              <a:t>Phase de conclusion</a:t>
            </a:r>
            <a:r>
              <a:rPr lang="fr-FR" altLang="fr-FR" dirty="0">
                <a:solidFill>
                  <a:srgbClr val="000000"/>
                </a:solidFill>
                <a:effectLst>
                  <a:outerShdw blurRad="38100" dist="38100" dir="2700000" algn="tl">
                    <a:srgbClr val="FFFFFF"/>
                  </a:outerShdw>
                </a:effectLst>
                <a:latin typeface="+mj-lt"/>
              </a:rPr>
              <a:t> (plan d </a:t>
            </a:r>
            <a:r>
              <a:rPr lang="ja-JP" altLang="fr-FR">
                <a:solidFill>
                  <a:srgbClr val="000000"/>
                </a:solidFill>
                <a:effectLst>
                  <a:outerShdw blurRad="38100" dist="38100" dir="2700000" algn="tl">
                    <a:srgbClr val="FFFFFF"/>
                  </a:outerShdw>
                </a:effectLst>
                <a:latin typeface="+mj-lt"/>
              </a:rPr>
              <a:t>’</a:t>
            </a:r>
            <a:r>
              <a:rPr lang="fr-FR" altLang="ja-JP" dirty="0">
                <a:solidFill>
                  <a:srgbClr val="000000"/>
                </a:solidFill>
                <a:effectLst>
                  <a:outerShdw blurRad="38100" dist="38100" dir="2700000" algn="tl">
                    <a:srgbClr val="FFFFFF"/>
                  </a:outerShdw>
                </a:effectLst>
                <a:latin typeface="+mj-lt"/>
              </a:rPr>
              <a:t>action, où obtenir du soutien et réponses aux questions des victimes).                                                                                        </a:t>
            </a:r>
            <a:endParaRPr lang="fr-FR" altLang="fr-FR" dirty="0">
              <a:solidFill>
                <a:srgbClr val="000000"/>
              </a:solidFill>
              <a:effectLst>
                <a:outerShdw blurRad="38100" dist="38100" dir="2700000" algn="tl">
                  <a:srgbClr val="FFFFFF"/>
                </a:outerShdw>
              </a:effectLst>
              <a:latin typeface="+mj-lt"/>
            </a:endParaRPr>
          </a:p>
        </p:txBody>
      </p:sp>
      <p:sp>
        <p:nvSpPr>
          <p:cNvPr id="104451" name="AutoShape 4">
            <a:extLst>
              <a:ext uri="{FF2B5EF4-FFF2-40B4-BE49-F238E27FC236}">
                <a16:creationId xmlns:a16="http://schemas.microsoft.com/office/drawing/2014/main" id="{DA34E947-67E4-E58D-773F-7F8653B2AE66}"/>
              </a:ext>
            </a:extLst>
          </p:cNvPr>
          <p:cNvSpPr>
            <a:spLocks/>
          </p:cNvSpPr>
          <p:nvPr/>
        </p:nvSpPr>
        <p:spPr bwMode="auto">
          <a:xfrm>
            <a:off x="418299" y="2429992"/>
            <a:ext cx="144462" cy="1152525"/>
          </a:xfrm>
          <a:prstGeom prst="leftBrace">
            <a:avLst>
              <a:gd name="adj1" fmla="val 66484"/>
              <a:gd name="adj2" fmla="val 50000"/>
            </a:avLst>
          </a:prstGeom>
          <a:noFill/>
          <a:ln w="9207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80000"/>
              <a:buFont typeface="Arial" panose="020B0604020202020204" pitchFamily="34" charset="0"/>
              <a:buChar char="►"/>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folHlink"/>
              </a:buClr>
              <a:buFont typeface="Wingdings" pitchFamily="2" charset="2"/>
              <a:buChar char="§"/>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hlink"/>
              </a:buClr>
              <a:buSzPct val="80000"/>
              <a:buFont typeface="Arial" panose="020B0604020202020204" pitchFamily="34" charset="0"/>
              <a:buChar char="►"/>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folHlink"/>
              </a:buClr>
              <a:buFont typeface="Wingdings" pitchFamily="2" charset="2"/>
              <a:buChar char="§"/>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fr-FR" altLang="fr-FR" sz="1800"/>
          </a:p>
        </p:txBody>
      </p:sp>
      <p:sp>
        <p:nvSpPr>
          <p:cNvPr id="104452" name="Line 5">
            <a:extLst>
              <a:ext uri="{FF2B5EF4-FFF2-40B4-BE49-F238E27FC236}">
                <a16:creationId xmlns:a16="http://schemas.microsoft.com/office/drawing/2014/main" id="{28265F82-8223-A089-349E-F7FE6E465CFD}"/>
              </a:ext>
            </a:extLst>
          </p:cNvPr>
          <p:cNvSpPr>
            <a:spLocks noChangeShapeType="1"/>
          </p:cNvSpPr>
          <p:nvPr/>
        </p:nvSpPr>
        <p:spPr bwMode="auto">
          <a:xfrm>
            <a:off x="346068" y="1475715"/>
            <a:ext cx="144462" cy="1313845"/>
          </a:xfrm>
          <a:prstGeom prst="line">
            <a:avLst/>
          </a:prstGeom>
          <a:noFill/>
          <a:ln w="5715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04453" name="Text Box 6">
            <a:extLst>
              <a:ext uri="{FF2B5EF4-FFF2-40B4-BE49-F238E27FC236}">
                <a16:creationId xmlns:a16="http://schemas.microsoft.com/office/drawing/2014/main" id="{53B27797-32EE-91D2-4EDF-9BEEEC43704D}"/>
              </a:ext>
            </a:extLst>
          </p:cNvPr>
          <p:cNvSpPr txBox="1">
            <a:spLocks noChangeArrowheads="1"/>
          </p:cNvSpPr>
          <p:nvPr/>
        </p:nvSpPr>
        <p:spPr bwMode="auto">
          <a:xfrm>
            <a:off x="0" y="1109003"/>
            <a:ext cx="13684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Arial" panose="020B0604020202020204" pitchFamily="34" charset="0"/>
              <a:buChar char="►"/>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folHlink"/>
              </a:buClr>
              <a:buFont typeface="Wingdings" pitchFamily="2" charset="2"/>
              <a:buChar char="§"/>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hlink"/>
              </a:buClr>
              <a:buSzPct val="80000"/>
              <a:buFont typeface="Arial" panose="020B0604020202020204" pitchFamily="34" charset="0"/>
              <a:buChar char="►"/>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folHlink"/>
              </a:buClr>
              <a:buFont typeface="Wingdings" pitchFamily="2" charset="2"/>
              <a:buChar char="§"/>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9pPr>
          </a:lstStyle>
          <a:p>
            <a:pPr eaLnBrk="1" hangingPunct="1">
              <a:spcBef>
                <a:spcPct val="50000"/>
              </a:spcBef>
              <a:buClrTx/>
              <a:buSzTx/>
              <a:buFontTx/>
              <a:buNone/>
            </a:pPr>
            <a:r>
              <a:rPr lang="fr-FR" altLang="fr-FR" sz="1800" dirty="0">
                <a:solidFill>
                  <a:srgbClr val="003399"/>
                </a:solidFill>
                <a:latin typeface="+mj-lt"/>
              </a:rPr>
              <a:t>Couplées</a:t>
            </a:r>
          </a:p>
        </p:txBody>
      </p:sp>
      <p:sp>
        <p:nvSpPr>
          <p:cNvPr id="2" name="Rectangle 1">
            <a:extLst>
              <a:ext uri="{FF2B5EF4-FFF2-40B4-BE49-F238E27FC236}">
                <a16:creationId xmlns:a16="http://schemas.microsoft.com/office/drawing/2014/main" id="{3E908A92-7E83-0D65-02AC-8F7C56B12464}"/>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Les différentes phases: Description &amp; Réflexion</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3" name="Rectangle 3">
            <a:extLst>
              <a:ext uri="{FF2B5EF4-FFF2-40B4-BE49-F238E27FC236}">
                <a16:creationId xmlns:a16="http://schemas.microsoft.com/office/drawing/2014/main" id="{5D1C00BC-A191-B385-3BCD-BB5426721C9F}"/>
              </a:ext>
            </a:extLst>
          </p:cNvPr>
          <p:cNvSpPr>
            <a:spLocks noChangeArrowheads="1"/>
          </p:cNvSpPr>
          <p:nvPr/>
        </p:nvSpPr>
        <p:spPr bwMode="auto">
          <a:xfrm>
            <a:off x="307817" y="2553221"/>
            <a:ext cx="11407366" cy="2734004"/>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1</a:t>
            </a:r>
            <a:r>
              <a:rPr lang="fr-FR" altLang="fr-FR">
                <a:solidFill>
                  <a:srgbClr val="FF3300"/>
                </a:solidFill>
                <a:effectLst>
                  <a:outerShdw blurRad="38100" dist="38100" dir="2700000" algn="tl">
                    <a:srgbClr val="000000"/>
                  </a:outerShdw>
                </a:effectLst>
                <a:latin typeface="+mj-lt"/>
              </a:rPr>
              <a:t>. </a:t>
            </a:r>
            <a:r>
              <a:rPr lang="fr-FR" altLang="fr-FR">
                <a:solidFill>
                  <a:srgbClr val="FFFF00"/>
                </a:solidFill>
                <a:effectLst>
                  <a:outerShdw blurRad="38100" dist="38100" dir="2700000" algn="tl">
                    <a:srgbClr val="000000"/>
                  </a:outerShdw>
                </a:effectLst>
                <a:latin typeface="+mj-lt"/>
              </a:rPr>
              <a:t>R</a:t>
            </a:r>
            <a:r>
              <a:rPr lang="fr-FR" altLang="fr-FR">
                <a:solidFill>
                  <a:srgbClr val="FF3300"/>
                </a:solidFill>
                <a:effectLst>
                  <a:outerShdw blurRad="38100" dist="38100" dir="2700000" algn="tl">
                    <a:srgbClr val="000000"/>
                  </a:outerShdw>
                </a:effectLst>
                <a:latin typeface="+mj-lt"/>
              </a:rPr>
              <a:t>eplacer</a:t>
            </a:r>
            <a:r>
              <a:rPr lang="fr-FR" altLang="fr-FR">
                <a:solidFill>
                  <a:srgbClr val="003399"/>
                </a:solidFill>
                <a:effectLst>
                  <a:outerShdw blurRad="38100" dist="38100" dir="2700000" algn="tl">
                    <a:srgbClr val="000000"/>
                  </a:outerShdw>
                </a:effectLst>
                <a:latin typeface="+mj-lt"/>
              </a:rPr>
              <a:t> l</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événement dans son contexte, rétablir une chronologie, reprendre contact avec l</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événement sur un mode cognitif.</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2. </a:t>
            </a:r>
            <a:r>
              <a:rPr lang="fr-FR" altLang="fr-FR">
                <a:solidFill>
                  <a:srgbClr val="FFFF00"/>
                </a:solidFill>
                <a:effectLst>
                  <a:outerShdw blurRad="38100" dist="38100" dir="2700000" algn="tl">
                    <a:srgbClr val="000000"/>
                  </a:outerShdw>
                </a:effectLst>
                <a:latin typeface="+mj-lt"/>
              </a:rPr>
              <a:t>D</a:t>
            </a:r>
            <a:r>
              <a:rPr lang="fr-FR" altLang="fr-FR">
                <a:solidFill>
                  <a:srgbClr val="FF3300"/>
                </a:solidFill>
                <a:effectLst>
                  <a:outerShdw blurRad="38100" dist="38100" dir="2700000" algn="tl">
                    <a:srgbClr val="000000"/>
                  </a:outerShdw>
                </a:effectLst>
                <a:latin typeface="+mj-lt"/>
              </a:rPr>
              <a:t>emander</a:t>
            </a:r>
            <a:r>
              <a:rPr lang="fr-FR" altLang="fr-FR">
                <a:solidFill>
                  <a:srgbClr val="003399"/>
                </a:solidFill>
                <a:effectLst>
                  <a:outerShdw blurRad="38100" dist="38100" dir="2700000" algn="tl">
                    <a:srgbClr val="000000"/>
                  </a:outerShdw>
                </a:effectLst>
                <a:latin typeface="+mj-lt"/>
              </a:rPr>
              <a:t> aux participants de reconstituer ce qui s</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est passé, faire une synthèse des faits importants, demander aux participants ce qui s</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est passé pour eux ou quand ils l</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ont appris.</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3. </a:t>
            </a:r>
            <a:r>
              <a:rPr lang="fr-FR" altLang="fr-FR">
                <a:solidFill>
                  <a:srgbClr val="FFFF00"/>
                </a:solidFill>
                <a:effectLst>
                  <a:outerShdw blurRad="38100" dist="38100" dir="2700000" algn="tl">
                    <a:srgbClr val="000000"/>
                  </a:outerShdw>
                </a:effectLst>
                <a:latin typeface="+mj-lt"/>
              </a:rPr>
              <a:t>D</a:t>
            </a:r>
            <a:r>
              <a:rPr lang="fr-FR" altLang="fr-FR">
                <a:solidFill>
                  <a:srgbClr val="FF3300"/>
                </a:solidFill>
                <a:effectLst>
                  <a:outerShdw blurRad="38100" dist="38100" dir="2700000" algn="tl">
                    <a:srgbClr val="000000"/>
                  </a:outerShdw>
                </a:effectLst>
                <a:latin typeface="+mj-lt"/>
              </a:rPr>
              <a:t>emander</a:t>
            </a:r>
            <a:r>
              <a:rPr lang="fr-FR" altLang="fr-FR">
                <a:solidFill>
                  <a:srgbClr val="003399"/>
                </a:solidFill>
                <a:effectLst>
                  <a:outerShdw blurRad="38100" dist="38100" dir="2700000" algn="tl">
                    <a:srgbClr val="000000"/>
                  </a:outerShdw>
                </a:effectLst>
                <a:latin typeface="+mj-lt"/>
              </a:rPr>
              <a:t> aux participants ce qu</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ils pensent de l</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événement</a:t>
            </a:r>
            <a:endParaRPr lang="fr-FR" altLang="fr-FR">
              <a:solidFill>
                <a:srgbClr val="003399"/>
              </a:solidFill>
              <a:effectLst>
                <a:outerShdw blurRad="38100" dist="38100" dir="2700000" algn="tl">
                  <a:srgbClr val="000000"/>
                </a:outerShdw>
              </a:effectLst>
              <a:latin typeface="+mj-lt"/>
            </a:endParaRPr>
          </a:p>
        </p:txBody>
      </p:sp>
      <p:sp>
        <p:nvSpPr>
          <p:cNvPr id="2" name="Rectangle 1">
            <a:extLst>
              <a:ext uri="{FF2B5EF4-FFF2-40B4-BE49-F238E27FC236}">
                <a16:creationId xmlns:a16="http://schemas.microsoft.com/office/drawing/2014/main" id="{CBB63417-8400-210A-B53F-B0B23DFE81B8}"/>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Les différentes phases: Description &amp; Réflexion</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a:extLst>
              <a:ext uri="{FF2B5EF4-FFF2-40B4-BE49-F238E27FC236}">
                <a16:creationId xmlns:a16="http://schemas.microsoft.com/office/drawing/2014/main" id="{91C7275B-FCBE-663D-0470-F58EC01CD302}"/>
              </a:ext>
            </a:extLst>
          </p:cNvPr>
          <p:cNvSpPr>
            <a:spLocks noChangeArrowheads="1"/>
          </p:cNvSpPr>
          <p:nvPr/>
        </p:nvSpPr>
        <p:spPr bwMode="auto">
          <a:xfrm>
            <a:off x="316871" y="1557338"/>
            <a:ext cx="10646876" cy="3816350"/>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just"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Qui peut me résumer ce qui s</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est passé?</a:t>
            </a:r>
          </a:p>
          <a:p>
            <a:pPr algn="just"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Que faisiez vous juste avant?</a:t>
            </a:r>
          </a:p>
          <a:p>
            <a:pPr algn="just"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Comment avez-vous pris conscience de ce qui arrivait?</a:t>
            </a:r>
          </a:p>
          <a:p>
            <a:pPr algn="just"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De votre point de vue, que c</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est-il passé?</a:t>
            </a:r>
          </a:p>
          <a:p>
            <a:pPr algn="just"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Que s</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est-il passé pour vous durant l</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événement?</a:t>
            </a:r>
          </a:p>
          <a:p>
            <a:pPr algn="just"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A quoi avez-vous pensé durant l</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événement?</a:t>
            </a:r>
            <a:endParaRPr lang="fr-FR" altLang="fr-FR">
              <a:solidFill>
                <a:srgbClr val="003399"/>
              </a:solidFill>
              <a:effectLst>
                <a:outerShdw blurRad="38100" dist="38100" dir="2700000" algn="tl">
                  <a:srgbClr val="000000"/>
                </a:outerShdw>
              </a:effectLst>
              <a:latin typeface="+mj-lt"/>
            </a:endParaRPr>
          </a:p>
        </p:txBody>
      </p:sp>
      <p:sp>
        <p:nvSpPr>
          <p:cNvPr id="2" name="Rectangle 1">
            <a:extLst>
              <a:ext uri="{FF2B5EF4-FFF2-40B4-BE49-F238E27FC236}">
                <a16:creationId xmlns:a16="http://schemas.microsoft.com/office/drawing/2014/main" id="{916FE1D6-49E0-4F2E-5AF7-EDF372CC04C7}"/>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Les différentes phases: Description &amp; Réflexion</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1" name="Rectangle 3">
            <a:extLst>
              <a:ext uri="{FF2B5EF4-FFF2-40B4-BE49-F238E27FC236}">
                <a16:creationId xmlns:a16="http://schemas.microsoft.com/office/drawing/2014/main" id="{52D4AA97-2CD5-7012-810D-860C541601B8}"/>
              </a:ext>
            </a:extLst>
          </p:cNvPr>
          <p:cNvSpPr>
            <a:spLocks noChangeArrowheads="1"/>
          </p:cNvSpPr>
          <p:nvPr/>
        </p:nvSpPr>
        <p:spPr bwMode="auto">
          <a:xfrm>
            <a:off x="362139" y="1600200"/>
            <a:ext cx="11343992" cy="5257800"/>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spcBef>
                <a:spcPct val="20000"/>
              </a:spcBef>
              <a:buClr>
                <a:schemeClr val="hlink"/>
              </a:buClr>
              <a:buSzPct val="80000"/>
              <a:buFont typeface="Arial" panose="020B0604020202020204" pitchFamily="34" charset="0"/>
              <a:buChar char="►"/>
              <a:defRPr/>
            </a:pPr>
            <a:endParaRPr lang="fr-FR" altLang="fr-FR" dirty="0">
              <a:solidFill>
                <a:srgbClr val="000000"/>
              </a:solidFill>
              <a:effectLst>
                <a:outerShdw blurRad="38100" dist="38100" dir="2700000" algn="tl">
                  <a:srgbClr val="FFFFFF"/>
                </a:outerShdw>
              </a:effectLst>
              <a:latin typeface="+mj-lt"/>
            </a:endParaRP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 </a:t>
            </a:r>
            <a:r>
              <a:rPr lang="ja-JP" altLang="fr-FR" b="1">
                <a:solidFill>
                  <a:srgbClr val="FF3300"/>
                </a:solidFill>
                <a:effectLst>
                  <a:outerShdw blurRad="38100" dist="38100" dir="2700000" algn="tl">
                    <a:srgbClr val="000000"/>
                  </a:outerShdw>
                </a:effectLst>
                <a:latin typeface="+mj-lt"/>
              </a:rPr>
              <a:t>’</a:t>
            </a:r>
            <a:r>
              <a:rPr lang="fr-FR" altLang="ja-JP" b="1" dirty="0">
                <a:solidFill>
                  <a:srgbClr val="FF3300"/>
                </a:solidFill>
                <a:effectLst>
                  <a:outerShdw blurRad="38100" dist="38100" dir="2700000" algn="tl">
                    <a:srgbClr val="000000"/>
                  </a:outerShdw>
                </a:effectLst>
                <a:latin typeface="+mj-lt"/>
              </a:rPr>
              <a:t>introduction</a:t>
            </a:r>
            <a:r>
              <a:rPr lang="fr-FR" altLang="ja-JP" dirty="0">
                <a:solidFill>
                  <a:srgbClr val="FF3300"/>
                </a:solidFill>
                <a:effectLst>
                  <a:outerShdw blurRad="38100" dist="38100" dir="2700000" algn="tl">
                    <a:srgbClr val="000000"/>
                  </a:outerShdw>
                </a:effectLst>
                <a:latin typeface="+mj-lt"/>
              </a:rPr>
              <a:t> </a:t>
            </a:r>
            <a:r>
              <a:rPr lang="fr-FR" altLang="ja-JP" dirty="0">
                <a:effectLst>
                  <a:outerShdw blurRad="38100" dist="38100" dir="2700000" algn="tl">
                    <a:srgbClr val="FFFFFF"/>
                  </a:outerShdw>
                </a:effectLst>
                <a:latin typeface="+mj-lt"/>
              </a:rPr>
              <a:t>(présentation, règles fondamentales)</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 description</a:t>
            </a:r>
            <a:r>
              <a:rPr lang="fr-FR" altLang="fr-FR" dirty="0">
                <a:solidFill>
                  <a:srgbClr val="FF3300"/>
                </a:solidFill>
                <a:effectLst>
                  <a:outerShdw blurRad="38100" dist="38100" dir="2700000" algn="tl">
                    <a:srgbClr val="000000"/>
                  </a:outerShdw>
                </a:effectLst>
                <a:latin typeface="+mj-lt"/>
              </a:rPr>
              <a:t> </a:t>
            </a:r>
            <a:r>
              <a:rPr lang="fr-FR" altLang="fr-FR" dirty="0">
                <a:effectLst>
                  <a:outerShdw blurRad="38100" dist="38100" dir="2700000" algn="tl">
                    <a:srgbClr val="FFFFFF"/>
                  </a:outerShdw>
                </a:effectLst>
                <a:latin typeface="+mj-lt"/>
              </a:rPr>
              <a:t>(description de l </a:t>
            </a:r>
            <a:r>
              <a:rPr lang="ja-JP" altLang="fr-FR">
                <a:effectLst>
                  <a:outerShdw blurRad="38100" dist="38100" dir="2700000" algn="tl">
                    <a:srgbClr val="FFFFFF"/>
                  </a:outerShdw>
                </a:effectLst>
                <a:latin typeface="+mj-lt"/>
              </a:rPr>
              <a:t>’</a:t>
            </a:r>
            <a:r>
              <a:rPr lang="fr-FR" altLang="ja-JP" dirty="0">
                <a:effectLst>
                  <a:outerShdw blurRad="38100" dist="38100" dir="2700000" algn="tl">
                    <a:srgbClr val="FFFFFF"/>
                  </a:outerShdw>
                </a:effectLst>
                <a:latin typeface="+mj-lt"/>
              </a:rPr>
              <a:t>événement, sentiments).</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 réflexion</a:t>
            </a:r>
            <a:r>
              <a:rPr lang="fr-FR" altLang="fr-FR" dirty="0">
                <a:solidFill>
                  <a:srgbClr val="FF3300"/>
                </a:solidFill>
                <a:effectLst>
                  <a:outerShdw blurRad="38100" dist="38100" dir="2700000" algn="tl">
                    <a:srgbClr val="000000"/>
                  </a:outerShdw>
                </a:effectLst>
                <a:latin typeface="+mj-lt"/>
              </a:rPr>
              <a:t> </a:t>
            </a:r>
            <a:r>
              <a:rPr lang="fr-FR" altLang="fr-FR" dirty="0">
                <a:effectLst>
                  <a:outerShdw blurRad="38100" dist="38100" dir="2700000" algn="tl">
                    <a:srgbClr val="FFFFFF"/>
                  </a:outerShdw>
                </a:effectLst>
                <a:latin typeface="+mj-lt"/>
              </a:rPr>
              <a:t>(expression du ressenti durant l </a:t>
            </a:r>
            <a:r>
              <a:rPr lang="ja-JP" altLang="fr-FR">
                <a:effectLst>
                  <a:outerShdw blurRad="38100" dist="38100" dir="2700000" algn="tl">
                    <a:srgbClr val="FFFFFF"/>
                  </a:outerShdw>
                </a:effectLst>
                <a:latin typeface="+mj-lt"/>
              </a:rPr>
              <a:t>’</a:t>
            </a:r>
            <a:r>
              <a:rPr lang="fr-FR" altLang="ja-JP" dirty="0">
                <a:effectLst>
                  <a:outerShdw blurRad="38100" dist="38100" dir="2700000" algn="tl">
                    <a:srgbClr val="FFFFFF"/>
                  </a:outerShdw>
                </a:effectLst>
                <a:latin typeface="+mj-lt"/>
              </a:rPr>
              <a:t>événement)</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C000"/>
                </a:solidFill>
                <a:effectLst>
                  <a:outerShdw blurRad="38100" dist="38100" dir="2700000" algn="tl">
                    <a:srgbClr val="000000"/>
                  </a:outerShdw>
                </a:effectLst>
                <a:latin typeface="+mj-lt"/>
              </a:rPr>
              <a:t>Phase de réaction</a:t>
            </a:r>
            <a:r>
              <a:rPr lang="fr-FR" altLang="fr-FR" dirty="0">
                <a:solidFill>
                  <a:srgbClr val="FFC000"/>
                </a:solidFill>
                <a:effectLst>
                  <a:outerShdw blurRad="38100" dist="38100" dir="2700000" algn="tl">
                    <a:srgbClr val="000000"/>
                  </a:outerShdw>
                </a:effectLst>
                <a:latin typeface="+mj-lt"/>
              </a:rPr>
              <a:t> (reconnaissance des différences de réactions entre les participants: le vécu émotionnel de cette phase est généralement intense, angoisse, culpabilité).</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des symptômes</a:t>
            </a:r>
            <a:r>
              <a:rPr lang="fr-FR" altLang="fr-FR" dirty="0">
                <a:solidFill>
                  <a:srgbClr val="000000"/>
                </a:solidFill>
                <a:effectLst>
                  <a:outerShdw blurRad="38100" dist="38100" dir="2700000" algn="tl">
                    <a:srgbClr val="FFFFFF"/>
                  </a:outerShdw>
                </a:effectLst>
                <a:latin typeface="+mj-lt"/>
              </a:rPr>
              <a:t> (les participants expriment ce qui est différent dans leurs comportements depuis l </a:t>
            </a:r>
            <a:r>
              <a:rPr lang="ja-JP" altLang="fr-FR">
                <a:solidFill>
                  <a:srgbClr val="000000"/>
                </a:solidFill>
                <a:effectLst>
                  <a:outerShdw blurRad="38100" dist="38100" dir="2700000" algn="tl">
                    <a:srgbClr val="FFFFFF"/>
                  </a:outerShdw>
                </a:effectLst>
                <a:latin typeface="+mj-lt"/>
              </a:rPr>
              <a:t>’</a:t>
            </a:r>
            <a:r>
              <a:rPr lang="fr-FR" altLang="ja-JP" dirty="0">
                <a:solidFill>
                  <a:srgbClr val="000000"/>
                </a:solidFill>
                <a:effectLst>
                  <a:outerShdw blurRad="38100" dist="38100" dir="2700000" algn="tl">
                    <a:srgbClr val="FFFFFF"/>
                  </a:outerShdw>
                </a:effectLst>
                <a:latin typeface="+mj-lt"/>
              </a:rPr>
              <a:t>évènement, trouble du </a:t>
            </a:r>
            <a:r>
              <a:rPr lang="fr-FR" altLang="ja-JP" dirty="0" err="1">
                <a:solidFill>
                  <a:srgbClr val="000000"/>
                </a:solidFill>
                <a:effectLst>
                  <a:outerShdw blurRad="38100" dist="38100" dir="2700000" algn="tl">
                    <a:srgbClr val="FFFFFF"/>
                  </a:outerShdw>
                </a:effectLst>
                <a:latin typeface="+mj-lt"/>
              </a:rPr>
              <a:t>sommeil,sursauts</a:t>
            </a:r>
            <a:r>
              <a:rPr lang="fr-FR" altLang="ja-JP" dirty="0">
                <a:solidFill>
                  <a:srgbClr val="000000"/>
                </a:solidFill>
                <a:effectLst>
                  <a:outerShdw blurRad="38100" dist="38100" dir="2700000" algn="tl">
                    <a:srgbClr val="FFFFFF"/>
                  </a:outerShdw>
                </a:effectLst>
                <a:latin typeface="+mj-lt"/>
              </a:rPr>
              <a:t>,…).</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 </a:t>
            </a:r>
            <a:r>
              <a:rPr lang="ja-JP" altLang="fr-FR" b="1">
                <a:solidFill>
                  <a:srgbClr val="FF3300"/>
                </a:solidFill>
                <a:effectLst>
                  <a:outerShdw blurRad="38100" dist="38100" dir="2700000" algn="tl">
                    <a:srgbClr val="000000"/>
                  </a:outerShdw>
                </a:effectLst>
                <a:latin typeface="+mj-lt"/>
              </a:rPr>
              <a:t>’</a:t>
            </a:r>
            <a:r>
              <a:rPr lang="fr-FR" altLang="ja-JP" b="1" dirty="0">
                <a:solidFill>
                  <a:srgbClr val="FF3300"/>
                </a:solidFill>
                <a:effectLst>
                  <a:outerShdw blurRad="38100" dist="38100" dir="2700000" algn="tl">
                    <a:srgbClr val="000000"/>
                  </a:outerShdw>
                </a:effectLst>
                <a:latin typeface="+mj-lt"/>
              </a:rPr>
              <a:t>enseignement</a:t>
            </a:r>
            <a:r>
              <a:rPr lang="fr-FR" altLang="ja-JP" dirty="0">
                <a:solidFill>
                  <a:srgbClr val="000000"/>
                </a:solidFill>
                <a:effectLst>
                  <a:outerShdw blurRad="38100" dist="38100" dir="2700000" algn="tl">
                    <a:srgbClr val="FFFFFF"/>
                  </a:outerShdw>
                </a:effectLst>
                <a:latin typeface="+mj-lt"/>
              </a:rPr>
              <a:t> (explications)</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 conclusion</a:t>
            </a:r>
            <a:r>
              <a:rPr lang="fr-FR" altLang="fr-FR" dirty="0">
                <a:solidFill>
                  <a:srgbClr val="000000"/>
                </a:solidFill>
                <a:effectLst>
                  <a:outerShdw blurRad="38100" dist="38100" dir="2700000" algn="tl">
                    <a:srgbClr val="FFFFFF"/>
                  </a:outerShdw>
                </a:effectLst>
                <a:latin typeface="+mj-lt"/>
              </a:rPr>
              <a:t> (plan d </a:t>
            </a:r>
            <a:r>
              <a:rPr lang="ja-JP" altLang="fr-FR">
                <a:solidFill>
                  <a:srgbClr val="000000"/>
                </a:solidFill>
                <a:effectLst>
                  <a:outerShdw blurRad="38100" dist="38100" dir="2700000" algn="tl">
                    <a:srgbClr val="FFFFFF"/>
                  </a:outerShdw>
                </a:effectLst>
                <a:latin typeface="+mj-lt"/>
              </a:rPr>
              <a:t>’</a:t>
            </a:r>
            <a:r>
              <a:rPr lang="fr-FR" altLang="ja-JP" dirty="0">
                <a:solidFill>
                  <a:srgbClr val="000000"/>
                </a:solidFill>
                <a:effectLst>
                  <a:outerShdw blurRad="38100" dist="38100" dir="2700000" algn="tl">
                    <a:srgbClr val="FFFFFF"/>
                  </a:outerShdw>
                </a:effectLst>
                <a:latin typeface="+mj-lt"/>
              </a:rPr>
              <a:t>action, où obtenir du soutien et réponses aux questions des victimes).                                                                                        </a:t>
            </a:r>
            <a:endParaRPr lang="fr-FR" altLang="fr-FR" dirty="0">
              <a:solidFill>
                <a:srgbClr val="000000"/>
              </a:solidFill>
              <a:effectLst>
                <a:outerShdw blurRad="38100" dist="38100" dir="2700000" algn="tl">
                  <a:srgbClr val="FFFFFF"/>
                </a:outerShdw>
              </a:effectLst>
              <a:latin typeface="+mj-lt"/>
            </a:endParaRPr>
          </a:p>
        </p:txBody>
      </p:sp>
      <p:sp>
        <p:nvSpPr>
          <p:cNvPr id="2" name="Rectangle 1">
            <a:extLst>
              <a:ext uri="{FF2B5EF4-FFF2-40B4-BE49-F238E27FC236}">
                <a16:creationId xmlns:a16="http://schemas.microsoft.com/office/drawing/2014/main" id="{321105DC-A04B-9985-46CE-325FDE9E9074}"/>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Les différentes phases: Réaction</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5" name="Rectangle 3">
            <a:extLst>
              <a:ext uri="{FF2B5EF4-FFF2-40B4-BE49-F238E27FC236}">
                <a16:creationId xmlns:a16="http://schemas.microsoft.com/office/drawing/2014/main" id="{2BC8D159-B413-95FB-7F27-73CA49F6F286}"/>
              </a:ext>
            </a:extLst>
          </p:cNvPr>
          <p:cNvSpPr>
            <a:spLocks noChangeArrowheads="1"/>
          </p:cNvSpPr>
          <p:nvPr/>
        </p:nvSpPr>
        <p:spPr bwMode="auto">
          <a:xfrm>
            <a:off x="398352" y="1557339"/>
            <a:ext cx="11054282" cy="3959225"/>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spcBef>
                <a:spcPct val="20000"/>
              </a:spcBef>
              <a:buClr>
                <a:schemeClr val="hlink"/>
              </a:buClr>
              <a:buSzPct val="80000"/>
              <a:buFont typeface="Arial" panose="020B0604020202020204" pitchFamily="34" charset="0"/>
              <a:buChar char="►"/>
              <a:defRPr/>
            </a:pPr>
            <a:r>
              <a:rPr lang="fr-FR" altLang="fr-FR" b="1">
                <a:solidFill>
                  <a:srgbClr val="003399"/>
                </a:solidFill>
                <a:effectLst>
                  <a:outerShdw blurRad="38100" dist="38100" dir="2700000" algn="tl">
                    <a:srgbClr val="000000"/>
                  </a:outerShdw>
                </a:effectLst>
                <a:latin typeface="+mj-lt"/>
              </a:rPr>
              <a:t>1</a:t>
            </a:r>
            <a:r>
              <a:rPr lang="fr-FR" altLang="fr-FR" b="1">
                <a:solidFill>
                  <a:srgbClr val="FF3300"/>
                </a:solidFill>
                <a:effectLst>
                  <a:outerShdw blurRad="38100" dist="38100" dir="2700000" algn="tl">
                    <a:srgbClr val="000000"/>
                  </a:outerShdw>
                </a:effectLst>
                <a:latin typeface="+mj-lt"/>
              </a:rPr>
              <a:t>. </a:t>
            </a:r>
            <a:r>
              <a:rPr lang="fr-FR" altLang="fr-FR" b="1">
                <a:solidFill>
                  <a:srgbClr val="FFFF00"/>
                </a:solidFill>
                <a:effectLst>
                  <a:outerShdw blurRad="38100" dist="38100" dir="2700000" algn="tl">
                    <a:srgbClr val="000000"/>
                  </a:outerShdw>
                </a:effectLst>
                <a:latin typeface="+mj-lt"/>
              </a:rPr>
              <a:t>P</a:t>
            </a:r>
            <a:r>
              <a:rPr lang="fr-FR" altLang="fr-FR" b="1">
                <a:solidFill>
                  <a:srgbClr val="FF3300"/>
                </a:solidFill>
                <a:effectLst>
                  <a:outerShdw blurRad="38100" dist="38100" dir="2700000" algn="tl">
                    <a:srgbClr val="000000"/>
                  </a:outerShdw>
                </a:effectLst>
                <a:latin typeface="+mj-lt"/>
              </a:rPr>
              <a:t>ermettre</a:t>
            </a:r>
            <a:r>
              <a:rPr lang="fr-FR" altLang="fr-FR" b="1">
                <a:solidFill>
                  <a:srgbClr val="003399"/>
                </a:solidFill>
                <a:effectLst>
                  <a:outerShdw blurRad="38100" dist="38100" dir="2700000" algn="tl">
                    <a:srgbClr val="000000"/>
                  </a:outerShdw>
                </a:effectLst>
                <a:latin typeface="+mj-lt"/>
              </a:rPr>
              <a:t> une ventilation des expériences et identifier leurs émotions, favoriser l</a:t>
            </a:r>
            <a:r>
              <a:rPr lang="ja-JP" altLang="fr-FR" b="1">
                <a:solidFill>
                  <a:srgbClr val="003399"/>
                </a:solidFill>
                <a:effectLst>
                  <a:outerShdw blurRad="38100" dist="38100" dir="2700000" algn="tl">
                    <a:srgbClr val="000000"/>
                  </a:outerShdw>
                </a:effectLst>
                <a:latin typeface="+mj-lt"/>
              </a:rPr>
              <a:t>’</a:t>
            </a:r>
            <a:r>
              <a:rPr lang="fr-FR" altLang="ja-JP" b="1">
                <a:solidFill>
                  <a:srgbClr val="003399"/>
                </a:solidFill>
                <a:effectLst>
                  <a:outerShdw blurRad="38100" dist="38100" dir="2700000" algn="tl">
                    <a:srgbClr val="000000"/>
                  </a:outerShdw>
                </a:effectLst>
                <a:latin typeface="+mj-lt"/>
              </a:rPr>
              <a:t>expression des sentiments de honte ou de  culpabilité </a:t>
            </a:r>
          </a:p>
          <a:p>
            <a:pPr eaLnBrk="1" hangingPunct="1">
              <a:spcBef>
                <a:spcPct val="20000"/>
              </a:spcBef>
              <a:buClr>
                <a:schemeClr val="hlink"/>
              </a:buClr>
              <a:buSzPct val="80000"/>
              <a:buFont typeface="Arial" panose="020B0604020202020204" pitchFamily="34" charset="0"/>
              <a:buChar char="►"/>
              <a:defRPr/>
            </a:pPr>
            <a:r>
              <a:rPr lang="fr-FR" altLang="fr-FR" b="1">
                <a:solidFill>
                  <a:srgbClr val="003399"/>
                </a:solidFill>
                <a:effectLst>
                  <a:outerShdw blurRad="38100" dist="38100" dir="2700000" algn="tl">
                    <a:srgbClr val="000000"/>
                  </a:outerShdw>
                </a:effectLst>
                <a:latin typeface="+mj-lt"/>
              </a:rPr>
              <a:t>2. </a:t>
            </a:r>
            <a:r>
              <a:rPr lang="fr-FR" altLang="fr-FR" b="1">
                <a:solidFill>
                  <a:srgbClr val="FFFF00"/>
                </a:solidFill>
                <a:effectLst>
                  <a:outerShdw blurRad="38100" dist="38100" dir="2700000" algn="tl">
                    <a:srgbClr val="000000"/>
                  </a:outerShdw>
                </a:effectLst>
                <a:latin typeface="+mj-lt"/>
              </a:rPr>
              <a:t>C</a:t>
            </a:r>
            <a:r>
              <a:rPr lang="fr-FR" altLang="fr-FR" b="1">
                <a:solidFill>
                  <a:srgbClr val="FF3300"/>
                </a:solidFill>
                <a:effectLst>
                  <a:outerShdw blurRad="38100" dist="38100" dir="2700000" algn="tl">
                    <a:srgbClr val="000000"/>
                  </a:outerShdw>
                </a:effectLst>
                <a:latin typeface="+mj-lt"/>
              </a:rPr>
              <a:t>onstater</a:t>
            </a:r>
            <a:r>
              <a:rPr lang="fr-FR" altLang="fr-FR" b="1">
                <a:solidFill>
                  <a:srgbClr val="003399"/>
                </a:solidFill>
                <a:effectLst>
                  <a:outerShdw blurRad="38100" dist="38100" dir="2700000" algn="tl">
                    <a:srgbClr val="000000"/>
                  </a:outerShdw>
                </a:effectLst>
                <a:latin typeface="+mj-lt"/>
              </a:rPr>
              <a:t> les similitudes et les différences de chacun en ce qui concerne le vécu de cet événement.</a:t>
            </a:r>
          </a:p>
          <a:p>
            <a:pPr eaLnBrk="1" hangingPunct="1">
              <a:spcBef>
                <a:spcPct val="20000"/>
              </a:spcBef>
              <a:buClr>
                <a:schemeClr val="hlink"/>
              </a:buClr>
              <a:buSzPct val="80000"/>
              <a:buFont typeface="Arial" panose="020B0604020202020204" pitchFamily="34" charset="0"/>
              <a:buChar char="►"/>
              <a:defRPr/>
            </a:pPr>
            <a:r>
              <a:rPr lang="fr-FR" altLang="fr-FR" b="1">
                <a:solidFill>
                  <a:srgbClr val="003399"/>
                </a:solidFill>
                <a:effectLst>
                  <a:outerShdw blurRad="38100" dist="38100" dir="2700000" algn="tl">
                    <a:srgbClr val="000000"/>
                  </a:outerShdw>
                </a:effectLst>
                <a:latin typeface="+mj-lt"/>
              </a:rPr>
              <a:t>3. </a:t>
            </a:r>
            <a:r>
              <a:rPr lang="fr-FR" altLang="fr-FR" b="1">
                <a:solidFill>
                  <a:srgbClr val="FFFF00"/>
                </a:solidFill>
                <a:effectLst>
                  <a:outerShdw blurRad="38100" dist="38100" dir="2700000" algn="tl">
                    <a:srgbClr val="000000"/>
                  </a:outerShdw>
                </a:effectLst>
                <a:latin typeface="+mj-lt"/>
              </a:rPr>
              <a:t>É</a:t>
            </a:r>
            <a:r>
              <a:rPr lang="fr-FR" altLang="fr-FR" b="1">
                <a:solidFill>
                  <a:srgbClr val="FF3300"/>
                </a:solidFill>
                <a:effectLst>
                  <a:outerShdw blurRad="38100" dist="38100" dir="2700000" algn="tl">
                    <a:srgbClr val="000000"/>
                  </a:outerShdw>
                </a:effectLst>
                <a:latin typeface="+mj-lt"/>
              </a:rPr>
              <a:t>viter </a:t>
            </a:r>
            <a:r>
              <a:rPr lang="fr-FR" altLang="fr-FR" b="1">
                <a:solidFill>
                  <a:srgbClr val="003399"/>
                </a:solidFill>
                <a:effectLst>
                  <a:outerShdw blurRad="38100" dist="38100" dir="2700000" algn="tl">
                    <a:srgbClr val="000000"/>
                  </a:outerShdw>
                </a:effectLst>
                <a:latin typeface="+mj-lt"/>
              </a:rPr>
              <a:t>de théoriser et de vouloir tout expliquer</a:t>
            </a:r>
          </a:p>
          <a:p>
            <a:pPr eaLnBrk="1" hangingPunct="1">
              <a:spcBef>
                <a:spcPct val="20000"/>
              </a:spcBef>
              <a:buClr>
                <a:schemeClr val="hlink"/>
              </a:buClr>
              <a:buSzPct val="80000"/>
              <a:buFont typeface="Arial" panose="020B0604020202020204" pitchFamily="34" charset="0"/>
              <a:buChar char="►"/>
              <a:defRPr/>
            </a:pPr>
            <a:r>
              <a:rPr lang="fr-FR" altLang="fr-FR" b="1">
                <a:solidFill>
                  <a:srgbClr val="003399"/>
                </a:solidFill>
                <a:effectLst>
                  <a:outerShdw blurRad="38100" dist="38100" dir="2700000" algn="tl">
                    <a:srgbClr val="000000"/>
                  </a:outerShdw>
                </a:effectLst>
                <a:latin typeface="+mj-lt"/>
              </a:rPr>
              <a:t>4.</a:t>
            </a:r>
            <a:r>
              <a:rPr lang="fr-FR" altLang="fr-FR" b="1">
                <a:solidFill>
                  <a:srgbClr val="FF3300"/>
                </a:solidFill>
                <a:effectLst>
                  <a:outerShdw blurRad="38100" dist="38100" dir="2700000" algn="tl">
                    <a:srgbClr val="000000"/>
                  </a:outerShdw>
                </a:effectLst>
                <a:latin typeface="+mj-lt"/>
              </a:rPr>
              <a:t> </a:t>
            </a:r>
            <a:r>
              <a:rPr lang="fr-FR" altLang="fr-FR" b="1">
                <a:solidFill>
                  <a:srgbClr val="FFFF00"/>
                </a:solidFill>
                <a:effectLst>
                  <a:outerShdw blurRad="38100" dist="38100" dir="2700000" algn="tl">
                    <a:srgbClr val="000000"/>
                  </a:outerShdw>
                </a:effectLst>
                <a:latin typeface="+mj-lt"/>
              </a:rPr>
              <a:t>F</a:t>
            </a:r>
            <a:r>
              <a:rPr lang="fr-FR" altLang="fr-FR" b="1">
                <a:solidFill>
                  <a:srgbClr val="FF3300"/>
                </a:solidFill>
                <a:effectLst>
                  <a:outerShdw blurRad="38100" dist="38100" dir="2700000" algn="tl">
                    <a:srgbClr val="000000"/>
                  </a:outerShdw>
                </a:effectLst>
                <a:latin typeface="+mj-lt"/>
              </a:rPr>
              <a:t>avoriser</a:t>
            </a:r>
            <a:r>
              <a:rPr lang="fr-FR" altLang="fr-FR" b="1">
                <a:solidFill>
                  <a:srgbClr val="003399"/>
                </a:solidFill>
                <a:effectLst>
                  <a:outerShdw blurRad="38100" dist="38100" dir="2700000" algn="tl">
                    <a:srgbClr val="000000"/>
                  </a:outerShdw>
                </a:effectLst>
                <a:latin typeface="+mj-lt"/>
              </a:rPr>
              <a:t> le soutien entre les participants</a:t>
            </a:r>
          </a:p>
          <a:p>
            <a:pPr eaLnBrk="1" hangingPunct="1">
              <a:spcBef>
                <a:spcPct val="20000"/>
              </a:spcBef>
              <a:buClr>
                <a:schemeClr val="hlink"/>
              </a:buClr>
              <a:buSzPct val="80000"/>
              <a:buFont typeface="Arial" panose="020B0604020202020204" pitchFamily="34" charset="0"/>
              <a:buChar char="►"/>
              <a:defRPr/>
            </a:pPr>
            <a:r>
              <a:rPr lang="fr-FR" altLang="fr-FR" b="1">
                <a:solidFill>
                  <a:srgbClr val="003399"/>
                </a:solidFill>
                <a:effectLst>
                  <a:outerShdw blurRad="38100" dist="38100" dir="2700000" algn="tl">
                    <a:srgbClr val="000000"/>
                  </a:outerShdw>
                </a:effectLst>
                <a:latin typeface="+mj-lt"/>
              </a:rPr>
              <a:t>5. </a:t>
            </a:r>
            <a:r>
              <a:rPr lang="fr-FR" altLang="fr-FR" b="1">
                <a:solidFill>
                  <a:srgbClr val="FFFF00"/>
                </a:solidFill>
                <a:effectLst>
                  <a:outerShdw blurRad="38100" dist="38100" dir="2700000" algn="tl">
                    <a:srgbClr val="000000"/>
                  </a:outerShdw>
                </a:effectLst>
                <a:latin typeface="+mj-lt"/>
              </a:rPr>
              <a:t>Ê</a:t>
            </a:r>
            <a:r>
              <a:rPr lang="fr-FR" altLang="fr-FR" b="1">
                <a:solidFill>
                  <a:srgbClr val="FF3300"/>
                </a:solidFill>
                <a:effectLst>
                  <a:outerShdw blurRad="38100" dist="38100" dir="2700000" algn="tl">
                    <a:srgbClr val="000000"/>
                  </a:outerShdw>
                </a:effectLst>
                <a:latin typeface="+mj-lt"/>
              </a:rPr>
              <a:t>tre</a:t>
            </a:r>
            <a:r>
              <a:rPr lang="fr-FR" altLang="fr-FR" b="1">
                <a:solidFill>
                  <a:srgbClr val="003399"/>
                </a:solidFill>
                <a:effectLst>
                  <a:outerShdw blurRad="38100" dist="38100" dir="2700000" algn="tl">
                    <a:srgbClr val="000000"/>
                  </a:outerShdw>
                </a:effectLst>
                <a:latin typeface="+mj-lt"/>
              </a:rPr>
              <a:t> attentif aux signaux non verbaux.</a:t>
            </a:r>
          </a:p>
        </p:txBody>
      </p:sp>
      <p:sp>
        <p:nvSpPr>
          <p:cNvPr id="2" name="Rectangle 1">
            <a:extLst>
              <a:ext uri="{FF2B5EF4-FFF2-40B4-BE49-F238E27FC236}">
                <a16:creationId xmlns:a16="http://schemas.microsoft.com/office/drawing/2014/main" id="{BEF93B46-F8E4-2A99-F6FD-A20635DAB69F}"/>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Les différentes phases: Réaction</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9" name="Rectangle 3">
            <a:extLst>
              <a:ext uri="{FF2B5EF4-FFF2-40B4-BE49-F238E27FC236}">
                <a16:creationId xmlns:a16="http://schemas.microsoft.com/office/drawing/2014/main" id="{49484324-EA03-BFF5-D6A0-B649C64EA074}"/>
              </a:ext>
            </a:extLst>
          </p:cNvPr>
          <p:cNvSpPr>
            <a:spLocks noChangeArrowheads="1"/>
          </p:cNvSpPr>
          <p:nvPr/>
        </p:nvSpPr>
        <p:spPr bwMode="auto">
          <a:xfrm>
            <a:off x="334978" y="1557339"/>
            <a:ext cx="11081442" cy="4967287"/>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Qu</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avez-vous ressenti sur le coup et après?</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Quelle a été votre réaction émotionnelle quand c</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est arrivé?</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Quelle fut la pire des choses dans ce qui vous est arrivé?</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Quel a été le moment le plus difficile?</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Comment vous sentez-vous actuellement depuis l</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événement?</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Auriez-vous quelque chose d</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important à dire à quelqu</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un maintenant à ce propos?</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Avez-vous de l</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inquiétude face à ce que vous vivez?</a:t>
            </a:r>
            <a:endParaRPr lang="fr-FR" altLang="fr-FR">
              <a:solidFill>
                <a:srgbClr val="003399"/>
              </a:solidFill>
              <a:effectLst>
                <a:outerShdw blurRad="38100" dist="38100" dir="2700000" algn="tl">
                  <a:srgbClr val="000000"/>
                </a:outerShdw>
              </a:effectLst>
              <a:latin typeface="+mj-lt"/>
            </a:endParaRPr>
          </a:p>
        </p:txBody>
      </p:sp>
      <p:sp>
        <p:nvSpPr>
          <p:cNvPr id="2" name="Rectangle 1">
            <a:extLst>
              <a:ext uri="{FF2B5EF4-FFF2-40B4-BE49-F238E27FC236}">
                <a16:creationId xmlns:a16="http://schemas.microsoft.com/office/drawing/2014/main" id="{AA2D601A-F1DF-887A-EF8E-82FA2C793987}"/>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Les différentes phases: Réaction</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3" name="Rectangle 3">
            <a:extLst>
              <a:ext uri="{FF2B5EF4-FFF2-40B4-BE49-F238E27FC236}">
                <a16:creationId xmlns:a16="http://schemas.microsoft.com/office/drawing/2014/main" id="{56EA4E80-D963-E70D-F913-357723EA89B1}"/>
              </a:ext>
            </a:extLst>
          </p:cNvPr>
          <p:cNvSpPr>
            <a:spLocks noChangeArrowheads="1"/>
          </p:cNvSpPr>
          <p:nvPr/>
        </p:nvSpPr>
        <p:spPr bwMode="auto">
          <a:xfrm>
            <a:off x="398352" y="1125538"/>
            <a:ext cx="11380206" cy="5257800"/>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spcBef>
                <a:spcPct val="20000"/>
              </a:spcBef>
              <a:buClr>
                <a:schemeClr val="hlink"/>
              </a:buClr>
              <a:buSzPct val="80000"/>
              <a:buFont typeface="Arial" panose="020B0604020202020204" pitchFamily="34" charset="0"/>
              <a:buChar char="►"/>
              <a:defRPr/>
            </a:pPr>
            <a:endParaRPr lang="fr-FR" altLang="fr-FR" dirty="0">
              <a:solidFill>
                <a:srgbClr val="000000"/>
              </a:solidFill>
              <a:effectLst>
                <a:outerShdw blurRad="38100" dist="38100" dir="2700000" algn="tl">
                  <a:srgbClr val="FFFFFF"/>
                </a:outerShdw>
              </a:effectLst>
              <a:latin typeface="+mj-lt"/>
            </a:endParaRP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 </a:t>
            </a:r>
            <a:r>
              <a:rPr lang="ja-JP" altLang="fr-FR" b="1">
                <a:solidFill>
                  <a:srgbClr val="FF3300"/>
                </a:solidFill>
                <a:effectLst>
                  <a:outerShdw blurRad="38100" dist="38100" dir="2700000" algn="tl">
                    <a:srgbClr val="000000"/>
                  </a:outerShdw>
                </a:effectLst>
                <a:latin typeface="+mj-lt"/>
              </a:rPr>
              <a:t>’</a:t>
            </a:r>
            <a:r>
              <a:rPr lang="fr-FR" altLang="ja-JP" b="1" dirty="0">
                <a:solidFill>
                  <a:srgbClr val="FF3300"/>
                </a:solidFill>
                <a:effectLst>
                  <a:outerShdw blurRad="38100" dist="38100" dir="2700000" algn="tl">
                    <a:srgbClr val="000000"/>
                  </a:outerShdw>
                </a:effectLst>
                <a:latin typeface="+mj-lt"/>
              </a:rPr>
              <a:t>introduction</a:t>
            </a:r>
            <a:r>
              <a:rPr lang="fr-FR" altLang="ja-JP" dirty="0">
                <a:solidFill>
                  <a:srgbClr val="FF3300"/>
                </a:solidFill>
                <a:effectLst>
                  <a:outerShdw blurRad="38100" dist="38100" dir="2700000" algn="tl">
                    <a:srgbClr val="000000"/>
                  </a:outerShdw>
                </a:effectLst>
                <a:latin typeface="+mj-lt"/>
              </a:rPr>
              <a:t> </a:t>
            </a:r>
            <a:r>
              <a:rPr lang="fr-FR" altLang="ja-JP" dirty="0">
                <a:effectLst>
                  <a:outerShdw blurRad="38100" dist="38100" dir="2700000" algn="tl">
                    <a:srgbClr val="FFFFFF"/>
                  </a:outerShdw>
                </a:effectLst>
                <a:latin typeface="+mj-lt"/>
              </a:rPr>
              <a:t>(présentation, règles fondamentales)</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 description</a:t>
            </a:r>
            <a:r>
              <a:rPr lang="fr-FR" altLang="fr-FR" dirty="0">
                <a:solidFill>
                  <a:srgbClr val="FF3300"/>
                </a:solidFill>
                <a:effectLst>
                  <a:outerShdw blurRad="38100" dist="38100" dir="2700000" algn="tl">
                    <a:srgbClr val="000000"/>
                  </a:outerShdw>
                </a:effectLst>
                <a:latin typeface="+mj-lt"/>
              </a:rPr>
              <a:t> </a:t>
            </a:r>
            <a:r>
              <a:rPr lang="fr-FR" altLang="fr-FR" dirty="0">
                <a:effectLst>
                  <a:outerShdw blurRad="38100" dist="38100" dir="2700000" algn="tl">
                    <a:srgbClr val="FFFFFF"/>
                  </a:outerShdw>
                </a:effectLst>
                <a:latin typeface="+mj-lt"/>
              </a:rPr>
              <a:t>(description de l </a:t>
            </a:r>
            <a:r>
              <a:rPr lang="ja-JP" altLang="fr-FR">
                <a:effectLst>
                  <a:outerShdw blurRad="38100" dist="38100" dir="2700000" algn="tl">
                    <a:srgbClr val="FFFFFF"/>
                  </a:outerShdw>
                </a:effectLst>
                <a:latin typeface="+mj-lt"/>
              </a:rPr>
              <a:t>’</a:t>
            </a:r>
            <a:r>
              <a:rPr lang="fr-FR" altLang="ja-JP" dirty="0">
                <a:effectLst>
                  <a:outerShdw blurRad="38100" dist="38100" dir="2700000" algn="tl">
                    <a:srgbClr val="FFFFFF"/>
                  </a:outerShdw>
                </a:effectLst>
                <a:latin typeface="+mj-lt"/>
              </a:rPr>
              <a:t>événement, sentiments).</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 réflexion</a:t>
            </a:r>
            <a:r>
              <a:rPr lang="fr-FR" altLang="fr-FR" dirty="0">
                <a:solidFill>
                  <a:srgbClr val="FF3300"/>
                </a:solidFill>
                <a:effectLst>
                  <a:outerShdw blurRad="38100" dist="38100" dir="2700000" algn="tl">
                    <a:srgbClr val="000000"/>
                  </a:outerShdw>
                </a:effectLst>
                <a:latin typeface="+mj-lt"/>
              </a:rPr>
              <a:t> </a:t>
            </a:r>
            <a:r>
              <a:rPr lang="fr-FR" altLang="fr-FR" dirty="0">
                <a:effectLst>
                  <a:outerShdw blurRad="38100" dist="38100" dir="2700000" algn="tl">
                    <a:srgbClr val="FFFFFF"/>
                  </a:outerShdw>
                </a:effectLst>
                <a:latin typeface="+mj-lt"/>
              </a:rPr>
              <a:t>(expression du ressenti durant l </a:t>
            </a:r>
            <a:r>
              <a:rPr lang="ja-JP" altLang="fr-FR">
                <a:effectLst>
                  <a:outerShdw blurRad="38100" dist="38100" dir="2700000" algn="tl">
                    <a:srgbClr val="FFFFFF"/>
                  </a:outerShdw>
                </a:effectLst>
                <a:latin typeface="+mj-lt"/>
              </a:rPr>
              <a:t>’</a:t>
            </a:r>
            <a:r>
              <a:rPr lang="fr-FR" altLang="ja-JP" dirty="0">
                <a:effectLst>
                  <a:outerShdw blurRad="38100" dist="38100" dir="2700000" algn="tl">
                    <a:srgbClr val="FFFFFF"/>
                  </a:outerShdw>
                </a:effectLst>
                <a:latin typeface="+mj-lt"/>
              </a:rPr>
              <a:t>événement)</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 réaction</a:t>
            </a:r>
            <a:r>
              <a:rPr lang="fr-FR" altLang="fr-FR" dirty="0">
                <a:solidFill>
                  <a:srgbClr val="FF3300"/>
                </a:solidFill>
                <a:effectLst>
                  <a:outerShdw blurRad="38100" dist="38100" dir="2700000" algn="tl">
                    <a:srgbClr val="000000"/>
                  </a:outerShdw>
                </a:effectLst>
                <a:latin typeface="+mj-lt"/>
              </a:rPr>
              <a:t> </a:t>
            </a:r>
            <a:r>
              <a:rPr lang="fr-FR" altLang="fr-FR" dirty="0">
                <a:effectLst>
                  <a:outerShdw blurRad="38100" dist="38100" dir="2700000" algn="tl">
                    <a:srgbClr val="FFFFFF"/>
                  </a:outerShdw>
                </a:effectLst>
                <a:latin typeface="+mj-lt"/>
              </a:rPr>
              <a:t>(reconnaissance des différences de réactions entre les participants: le vécu émotionnel de cette phase est généralement intense, angoisse, culpabilité).</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C000"/>
                </a:solidFill>
                <a:effectLst>
                  <a:outerShdw blurRad="38100" dist="38100" dir="2700000" algn="tl">
                    <a:srgbClr val="000000"/>
                  </a:outerShdw>
                </a:effectLst>
                <a:latin typeface="+mj-lt"/>
              </a:rPr>
              <a:t>Phase des symptômes</a:t>
            </a:r>
            <a:r>
              <a:rPr lang="fr-FR" altLang="fr-FR" dirty="0">
                <a:solidFill>
                  <a:srgbClr val="FFC000"/>
                </a:solidFill>
                <a:effectLst>
                  <a:outerShdw blurRad="38100" dist="38100" dir="2700000" algn="tl">
                    <a:srgbClr val="000000"/>
                  </a:outerShdw>
                </a:effectLst>
                <a:latin typeface="+mj-lt"/>
              </a:rPr>
              <a:t> (les participants expriment ce qui est différent dans leurs comportements depuis l </a:t>
            </a:r>
            <a:r>
              <a:rPr lang="ja-JP" altLang="fr-FR">
                <a:solidFill>
                  <a:srgbClr val="FFC000"/>
                </a:solidFill>
                <a:effectLst>
                  <a:outerShdw blurRad="38100" dist="38100" dir="2700000" algn="tl">
                    <a:srgbClr val="000000"/>
                  </a:outerShdw>
                </a:effectLst>
                <a:latin typeface="+mj-lt"/>
              </a:rPr>
              <a:t>’</a:t>
            </a:r>
            <a:r>
              <a:rPr lang="fr-FR" altLang="ja-JP" dirty="0">
                <a:solidFill>
                  <a:srgbClr val="FFC000"/>
                </a:solidFill>
                <a:effectLst>
                  <a:outerShdw blurRad="38100" dist="38100" dir="2700000" algn="tl">
                    <a:srgbClr val="000000"/>
                  </a:outerShdw>
                </a:effectLst>
                <a:latin typeface="+mj-lt"/>
              </a:rPr>
              <a:t>évènement, trouble du </a:t>
            </a:r>
            <a:r>
              <a:rPr lang="fr-FR" altLang="ja-JP" dirty="0" err="1">
                <a:solidFill>
                  <a:srgbClr val="FFC000"/>
                </a:solidFill>
                <a:effectLst>
                  <a:outerShdw blurRad="38100" dist="38100" dir="2700000" algn="tl">
                    <a:srgbClr val="000000"/>
                  </a:outerShdw>
                </a:effectLst>
                <a:latin typeface="+mj-lt"/>
              </a:rPr>
              <a:t>sommeil,sursauts</a:t>
            </a:r>
            <a:r>
              <a:rPr lang="fr-FR" altLang="ja-JP" dirty="0">
                <a:solidFill>
                  <a:srgbClr val="FFC000"/>
                </a:solidFill>
                <a:effectLst>
                  <a:outerShdw blurRad="38100" dist="38100" dir="2700000" algn="tl">
                    <a:srgbClr val="000000"/>
                  </a:outerShdw>
                </a:effectLst>
                <a:latin typeface="+mj-lt"/>
              </a:rPr>
              <a:t>,…).</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 </a:t>
            </a:r>
            <a:r>
              <a:rPr lang="ja-JP" altLang="fr-FR" b="1">
                <a:solidFill>
                  <a:srgbClr val="FF3300"/>
                </a:solidFill>
                <a:effectLst>
                  <a:outerShdw blurRad="38100" dist="38100" dir="2700000" algn="tl">
                    <a:srgbClr val="000000"/>
                  </a:outerShdw>
                </a:effectLst>
                <a:latin typeface="+mj-lt"/>
              </a:rPr>
              <a:t>’</a:t>
            </a:r>
            <a:r>
              <a:rPr lang="fr-FR" altLang="ja-JP" b="1" dirty="0">
                <a:solidFill>
                  <a:srgbClr val="FF3300"/>
                </a:solidFill>
                <a:effectLst>
                  <a:outerShdw blurRad="38100" dist="38100" dir="2700000" algn="tl">
                    <a:srgbClr val="000000"/>
                  </a:outerShdw>
                </a:effectLst>
                <a:latin typeface="+mj-lt"/>
              </a:rPr>
              <a:t>enseignement</a:t>
            </a:r>
            <a:r>
              <a:rPr lang="fr-FR" altLang="ja-JP" dirty="0">
                <a:solidFill>
                  <a:srgbClr val="000000"/>
                </a:solidFill>
                <a:effectLst>
                  <a:outerShdw blurRad="38100" dist="38100" dir="2700000" algn="tl">
                    <a:srgbClr val="FFFFFF"/>
                  </a:outerShdw>
                </a:effectLst>
                <a:latin typeface="+mj-lt"/>
              </a:rPr>
              <a:t> (explications)</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 conclusion</a:t>
            </a:r>
            <a:r>
              <a:rPr lang="fr-FR" altLang="fr-FR" dirty="0">
                <a:solidFill>
                  <a:srgbClr val="000000"/>
                </a:solidFill>
                <a:effectLst>
                  <a:outerShdw blurRad="38100" dist="38100" dir="2700000" algn="tl">
                    <a:srgbClr val="FFFFFF"/>
                  </a:outerShdw>
                </a:effectLst>
                <a:latin typeface="+mj-lt"/>
              </a:rPr>
              <a:t> (plan d </a:t>
            </a:r>
            <a:r>
              <a:rPr lang="ja-JP" altLang="fr-FR">
                <a:solidFill>
                  <a:srgbClr val="000000"/>
                </a:solidFill>
                <a:effectLst>
                  <a:outerShdw blurRad="38100" dist="38100" dir="2700000" algn="tl">
                    <a:srgbClr val="FFFFFF"/>
                  </a:outerShdw>
                </a:effectLst>
                <a:latin typeface="+mj-lt"/>
              </a:rPr>
              <a:t>’</a:t>
            </a:r>
            <a:r>
              <a:rPr lang="fr-FR" altLang="ja-JP" dirty="0">
                <a:solidFill>
                  <a:srgbClr val="000000"/>
                </a:solidFill>
                <a:effectLst>
                  <a:outerShdw blurRad="38100" dist="38100" dir="2700000" algn="tl">
                    <a:srgbClr val="FFFFFF"/>
                  </a:outerShdw>
                </a:effectLst>
                <a:latin typeface="+mj-lt"/>
              </a:rPr>
              <a:t>action, où obtenir du soutien et réponses aux questions des victimes).                                                                                        </a:t>
            </a:r>
            <a:endParaRPr lang="fr-FR" altLang="fr-FR" dirty="0">
              <a:solidFill>
                <a:srgbClr val="000000"/>
              </a:solidFill>
              <a:effectLst>
                <a:outerShdw blurRad="38100" dist="38100" dir="2700000" algn="tl">
                  <a:srgbClr val="FFFFFF"/>
                </a:outerShdw>
              </a:effectLst>
              <a:latin typeface="+mj-lt"/>
            </a:endParaRPr>
          </a:p>
        </p:txBody>
      </p:sp>
      <p:sp>
        <p:nvSpPr>
          <p:cNvPr id="2" name="Rectangle 1">
            <a:extLst>
              <a:ext uri="{FF2B5EF4-FFF2-40B4-BE49-F238E27FC236}">
                <a16:creationId xmlns:a16="http://schemas.microsoft.com/office/drawing/2014/main" id="{096F67DA-C9B0-3FD0-CFDB-ACD56D7C06FA}"/>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Les différentes phases: Symptômes</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0"/>
            <a:ext cx="12192000" cy="612742"/>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t>Le niveau modéré</a:t>
            </a:r>
          </a:p>
        </p:txBody>
      </p:sp>
      <p:sp>
        <p:nvSpPr>
          <p:cNvPr id="8" name="Espace réservé du contenu 7">
            <a:extLst>
              <a:ext uri="{FF2B5EF4-FFF2-40B4-BE49-F238E27FC236}">
                <a16:creationId xmlns:a16="http://schemas.microsoft.com/office/drawing/2014/main" id="{13A7A3B5-78C2-EC1A-FF76-3F42DD6144B1}"/>
              </a:ext>
            </a:extLst>
          </p:cNvPr>
          <p:cNvSpPr>
            <a:spLocks noGrp="1"/>
          </p:cNvSpPr>
          <p:nvPr>
            <p:ph idx="1"/>
          </p:nvPr>
        </p:nvSpPr>
        <p:spPr>
          <a:xfrm>
            <a:off x="309562" y="1496218"/>
            <a:ext cx="11572875" cy="4904583"/>
          </a:xfrm>
        </p:spPr>
        <p:txBody>
          <a:bodyPr>
            <a:noAutofit/>
          </a:bodyPr>
          <a:lstStyle/>
          <a:p>
            <a:pPr marL="342900" lvl="0" indent="-342900" algn="just">
              <a:lnSpc>
                <a:spcPct val="100000"/>
              </a:lnSpc>
              <a:spcBef>
                <a:spcPts val="0"/>
              </a:spcBef>
              <a:buFont typeface="Wingdings" pitchFamily="2" charset="2"/>
              <a:buChar char=""/>
            </a:pPr>
            <a:r>
              <a:rPr lang="fr-FR" sz="2400" b="1" dirty="0">
                <a:solidFill>
                  <a:srgbClr val="FF0000"/>
                </a:solidFill>
                <a:effectLst/>
                <a:ea typeface="Calibri" panose="020F0502020204030204" pitchFamily="34" charset="0"/>
                <a:cs typeface="Times New Roman" panose="02020603050405020304" pitchFamily="18" charset="0"/>
              </a:rPr>
              <a:t>Le niveau « modéré </a:t>
            </a:r>
            <a:r>
              <a:rPr lang="fr-FR" sz="2400" b="1" dirty="0">
                <a:effectLst/>
                <a:ea typeface="Calibri" panose="020F0502020204030204" pitchFamily="34" charset="0"/>
                <a:cs typeface="Times New Roman" panose="02020603050405020304" pitchFamily="18" charset="0"/>
              </a:rPr>
              <a:t>»</a:t>
            </a:r>
            <a:r>
              <a:rPr lang="fr-FR" sz="2400" dirty="0">
                <a:effectLst/>
                <a:ea typeface="Calibri" panose="020F0502020204030204" pitchFamily="34" charset="0"/>
                <a:cs typeface="Times New Roman" panose="02020603050405020304" pitchFamily="18" charset="0"/>
              </a:rPr>
              <a:t> inclut par définition les caractéristiques du niveau précédent (dynamique inclusive, cf. schéma). </a:t>
            </a:r>
          </a:p>
          <a:p>
            <a:pPr marL="800100" lvl="1" indent="-342900" algn="just">
              <a:lnSpc>
                <a:spcPct val="100000"/>
              </a:lnSpc>
              <a:spcBef>
                <a:spcPts val="0"/>
              </a:spcBef>
              <a:buFont typeface="Wingdings" pitchFamily="2" charset="2"/>
              <a:buChar char=""/>
            </a:pPr>
            <a:r>
              <a:rPr lang="fr-FR" dirty="0">
                <a:effectLst/>
                <a:ea typeface="Calibri" panose="020F0502020204030204" pitchFamily="34" charset="0"/>
                <a:cs typeface="Times New Roman" panose="02020603050405020304" pitchFamily="18" charset="0"/>
              </a:rPr>
              <a:t>Philosophie d’intervention pour le niveau modéré :</a:t>
            </a:r>
          </a:p>
          <a:p>
            <a:pPr marL="1257300" lvl="2" indent="-342900" algn="just">
              <a:lnSpc>
                <a:spcPct val="100000"/>
              </a:lnSpc>
              <a:spcBef>
                <a:spcPts val="0"/>
              </a:spcBef>
              <a:buFont typeface="Wingdings" pitchFamily="2" charset="2"/>
              <a:buChar char=""/>
            </a:pPr>
            <a:r>
              <a:rPr lang="fr-FR" sz="2400" dirty="0">
                <a:cs typeface="Times New Roman" panose="02020603050405020304" pitchFamily="18" charset="0"/>
              </a:rPr>
              <a:t>Psychoéducation de la physiologie et psychologie du stress et des troubles anxieux.</a:t>
            </a:r>
          </a:p>
          <a:p>
            <a:pPr marL="1257300" lvl="2" indent="-342900" algn="just">
              <a:lnSpc>
                <a:spcPct val="100000"/>
              </a:lnSpc>
              <a:spcBef>
                <a:spcPts val="0"/>
              </a:spcBef>
              <a:buFont typeface="Wingdings" pitchFamily="2" charset="2"/>
              <a:buChar char=""/>
            </a:pPr>
            <a:r>
              <a:rPr lang="fr-FR" sz="2400" dirty="0">
                <a:effectLst/>
                <a:ea typeface="Calibri" panose="020F0502020204030204" pitchFamily="34" charset="0"/>
                <a:cs typeface="Times New Roman" panose="02020603050405020304" pitchFamily="18" charset="0"/>
              </a:rPr>
              <a:t>Redonner du contrôle en expérimentant des techniques de stabilisation (technique de gestion du stress, contenant, cohérence cardiaque…)</a:t>
            </a:r>
          </a:p>
          <a:p>
            <a:pPr marL="1257300" lvl="2" indent="-342900" algn="just">
              <a:lnSpc>
                <a:spcPct val="100000"/>
              </a:lnSpc>
              <a:spcBef>
                <a:spcPts val="0"/>
              </a:spcBef>
              <a:buFont typeface="Wingdings" pitchFamily="2" charset="2"/>
              <a:buChar char=""/>
            </a:pPr>
            <a:r>
              <a:rPr lang="fr-FR" sz="2400" dirty="0">
                <a:effectLst/>
                <a:ea typeface="Calibri" panose="020F0502020204030204" pitchFamily="34" charset="0"/>
                <a:cs typeface="Times New Roman" panose="02020603050405020304" pitchFamily="18" charset="0"/>
              </a:rPr>
              <a:t>Proposer lorsque c’est possible des groupes de paroles permettant la ventilation des émotions</a:t>
            </a:r>
            <a:endParaRPr lang="fr-FR" sz="2400" dirty="0">
              <a:cs typeface="Times New Roman" panose="02020603050405020304" pitchFamily="18" charset="0"/>
            </a:endParaRPr>
          </a:p>
          <a:p>
            <a:pPr marL="800100" lvl="1" indent="-342900" algn="just">
              <a:lnSpc>
                <a:spcPct val="100000"/>
              </a:lnSpc>
              <a:spcBef>
                <a:spcPts val="0"/>
              </a:spcBef>
              <a:buFont typeface="Wingdings" pitchFamily="2" charset="2"/>
              <a:buChar char=""/>
            </a:pPr>
            <a:endParaRPr lang="fr-FR"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84518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7" name="Rectangle 3">
            <a:extLst>
              <a:ext uri="{FF2B5EF4-FFF2-40B4-BE49-F238E27FC236}">
                <a16:creationId xmlns:a16="http://schemas.microsoft.com/office/drawing/2014/main" id="{EF8F0196-94BE-2CD4-F563-2271886F9D1E}"/>
              </a:ext>
            </a:extLst>
          </p:cNvPr>
          <p:cNvSpPr>
            <a:spLocks noChangeArrowheads="1"/>
          </p:cNvSpPr>
          <p:nvPr/>
        </p:nvSpPr>
        <p:spPr bwMode="auto">
          <a:xfrm>
            <a:off x="208229" y="1557338"/>
            <a:ext cx="11561275" cy="4608512"/>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1</a:t>
            </a:r>
            <a:r>
              <a:rPr lang="fr-FR" altLang="fr-FR">
                <a:solidFill>
                  <a:srgbClr val="FF3300"/>
                </a:solidFill>
                <a:effectLst>
                  <a:outerShdw blurRad="38100" dist="38100" dir="2700000" algn="tl">
                    <a:srgbClr val="000000"/>
                  </a:outerShdw>
                </a:effectLst>
                <a:latin typeface="+mj-lt"/>
              </a:rPr>
              <a:t>. </a:t>
            </a:r>
            <a:r>
              <a:rPr lang="fr-FR" altLang="fr-FR">
                <a:solidFill>
                  <a:srgbClr val="FFFF00"/>
                </a:solidFill>
                <a:effectLst>
                  <a:outerShdw blurRad="38100" dist="38100" dir="2700000" algn="tl">
                    <a:srgbClr val="000000"/>
                  </a:outerShdw>
                </a:effectLst>
                <a:latin typeface="+mj-lt"/>
              </a:rPr>
              <a:t>P</a:t>
            </a:r>
            <a:r>
              <a:rPr lang="fr-FR" altLang="fr-FR">
                <a:solidFill>
                  <a:srgbClr val="FF3300"/>
                </a:solidFill>
                <a:effectLst>
                  <a:outerShdw blurRad="38100" dist="38100" dir="2700000" algn="tl">
                    <a:srgbClr val="000000"/>
                  </a:outerShdw>
                </a:effectLst>
                <a:latin typeface="+mj-lt"/>
              </a:rPr>
              <a:t>ermettre</a:t>
            </a:r>
            <a:r>
              <a:rPr lang="fr-FR" altLang="fr-FR">
                <a:solidFill>
                  <a:srgbClr val="003399"/>
                </a:solidFill>
                <a:effectLst>
                  <a:outerShdw blurRad="38100" dist="38100" dir="2700000" algn="tl">
                    <a:srgbClr val="000000"/>
                  </a:outerShdw>
                </a:effectLst>
                <a:latin typeface="+mj-lt"/>
              </a:rPr>
              <a:t> aux participants d</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identifier les manifestations inhabituelles liées au stress et au choc traumatique. </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2. </a:t>
            </a:r>
            <a:r>
              <a:rPr lang="fr-FR" altLang="fr-FR">
                <a:solidFill>
                  <a:srgbClr val="FFFF00"/>
                </a:solidFill>
                <a:effectLst>
                  <a:outerShdw blurRad="38100" dist="38100" dir="2700000" algn="tl">
                    <a:srgbClr val="000000"/>
                  </a:outerShdw>
                </a:effectLst>
                <a:latin typeface="+mj-lt"/>
              </a:rPr>
              <a:t>D</a:t>
            </a:r>
            <a:r>
              <a:rPr lang="fr-FR" altLang="fr-FR">
                <a:solidFill>
                  <a:srgbClr val="FF3300"/>
                </a:solidFill>
                <a:effectLst>
                  <a:outerShdw blurRad="38100" dist="38100" dir="2700000" algn="tl">
                    <a:srgbClr val="000000"/>
                  </a:outerShdw>
                </a:effectLst>
                <a:latin typeface="+mj-lt"/>
              </a:rPr>
              <a:t>écrire</a:t>
            </a:r>
            <a:r>
              <a:rPr lang="fr-FR" altLang="fr-FR">
                <a:solidFill>
                  <a:srgbClr val="003399"/>
                </a:solidFill>
                <a:effectLst>
                  <a:outerShdw blurRad="38100" dist="38100" dir="2700000" algn="tl">
                    <a:srgbClr val="000000"/>
                  </a:outerShdw>
                </a:effectLst>
                <a:latin typeface="+mj-lt"/>
              </a:rPr>
              <a:t> les sensations ayant suivi l</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événement une fois celui-ci terminé.</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3. </a:t>
            </a:r>
            <a:r>
              <a:rPr lang="fr-FR" altLang="fr-FR">
                <a:solidFill>
                  <a:srgbClr val="FFFF00"/>
                </a:solidFill>
                <a:effectLst>
                  <a:outerShdw blurRad="38100" dist="38100" dir="2700000" algn="tl">
                    <a:srgbClr val="000000"/>
                  </a:outerShdw>
                </a:effectLst>
                <a:latin typeface="+mj-lt"/>
              </a:rPr>
              <a:t>F</a:t>
            </a:r>
            <a:r>
              <a:rPr lang="fr-FR" altLang="fr-FR">
                <a:solidFill>
                  <a:srgbClr val="FF3300"/>
                </a:solidFill>
                <a:effectLst>
                  <a:outerShdw blurRad="38100" dist="38100" dir="2700000" algn="tl">
                    <a:srgbClr val="000000"/>
                  </a:outerShdw>
                </a:effectLst>
                <a:latin typeface="+mj-lt"/>
              </a:rPr>
              <a:t>avoriser </a:t>
            </a:r>
            <a:r>
              <a:rPr lang="fr-FR" altLang="fr-FR">
                <a:solidFill>
                  <a:srgbClr val="003399"/>
                </a:solidFill>
                <a:effectLst>
                  <a:outerShdw blurRad="38100" dist="38100" dir="2700000" algn="tl">
                    <a:srgbClr val="000000"/>
                  </a:outerShdw>
                </a:effectLst>
                <a:latin typeface="+mj-lt"/>
              </a:rPr>
              <a:t>l</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échange des informations entre participants afin de comparer les signes de stress.</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4.</a:t>
            </a:r>
            <a:r>
              <a:rPr lang="fr-FR" altLang="fr-FR">
                <a:solidFill>
                  <a:srgbClr val="FF3300"/>
                </a:solidFill>
                <a:effectLst>
                  <a:outerShdw blurRad="38100" dist="38100" dir="2700000" algn="tl">
                    <a:srgbClr val="000000"/>
                  </a:outerShdw>
                </a:effectLst>
                <a:latin typeface="+mj-lt"/>
              </a:rPr>
              <a:t> </a:t>
            </a:r>
            <a:r>
              <a:rPr lang="fr-FR" altLang="fr-FR">
                <a:solidFill>
                  <a:srgbClr val="FFFF00"/>
                </a:solidFill>
                <a:effectLst>
                  <a:outerShdw blurRad="38100" dist="38100" dir="2700000" algn="tl">
                    <a:srgbClr val="000000"/>
                  </a:outerShdw>
                </a:effectLst>
                <a:latin typeface="+mj-lt"/>
              </a:rPr>
              <a:t>I</a:t>
            </a:r>
            <a:r>
              <a:rPr lang="fr-FR" altLang="fr-FR">
                <a:solidFill>
                  <a:srgbClr val="FF3300"/>
                </a:solidFill>
                <a:effectLst>
                  <a:outerShdw blurRad="38100" dist="38100" dir="2700000" algn="tl">
                    <a:srgbClr val="000000"/>
                  </a:outerShdw>
                </a:effectLst>
                <a:latin typeface="+mj-lt"/>
              </a:rPr>
              <a:t>nscrire</a:t>
            </a:r>
            <a:r>
              <a:rPr lang="fr-FR" altLang="fr-FR">
                <a:solidFill>
                  <a:srgbClr val="003399"/>
                </a:solidFill>
                <a:effectLst>
                  <a:outerShdw blurRad="38100" dist="38100" dir="2700000" algn="tl">
                    <a:srgbClr val="000000"/>
                  </a:outerShdw>
                </a:effectLst>
                <a:latin typeface="+mj-lt"/>
              </a:rPr>
              <a:t> les symptômes sur un tableau si la dynamique s</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y prête.</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5. </a:t>
            </a:r>
            <a:r>
              <a:rPr lang="fr-FR" altLang="fr-FR">
                <a:solidFill>
                  <a:srgbClr val="FFFF00"/>
                </a:solidFill>
                <a:effectLst>
                  <a:outerShdw blurRad="38100" dist="38100" dir="2700000" algn="tl">
                    <a:srgbClr val="000000"/>
                  </a:outerShdw>
                </a:effectLst>
                <a:latin typeface="+mj-lt"/>
              </a:rPr>
              <a:t>C</a:t>
            </a:r>
            <a:r>
              <a:rPr lang="fr-FR" altLang="fr-FR">
                <a:solidFill>
                  <a:srgbClr val="FF3300"/>
                </a:solidFill>
                <a:effectLst>
                  <a:outerShdw blurRad="38100" dist="38100" dir="2700000" algn="tl">
                    <a:srgbClr val="000000"/>
                  </a:outerShdw>
                </a:effectLst>
                <a:latin typeface="+mj-lt"/>
              </a:rPr>
              <a:t>onfirmer</a:t>
            </a:r>
            <a:r>
              <a:rPr lang="fr-FR" altLang="fr-FR">
                <a:solidFill>
                  <a:srgbClr val="003399"/>
                </a:solidFill>
                <a:effectLst>
                  <a:outerShdw blurRad="38100" dist="38100" dir="2700000" algn="tl">
                    <a:srgbClr val="000000"/>
                  </a:outerShdw>
                </a:effectLst>
                <a:latin typeface="+mj-lt"/>
              </a:rPr>
              <a:t> le rôle important de l</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entourage.</a:t>
            </a:r>
            <a:endParaRPr lang="fr-FR" altLang="fr-FR">
              <a:solidFill>
                <a:srgbClr val="003399"/>
              </a:solidFill>
              <a:effectLst>
                <a:outerShdw blurRad="38100" dist="38100" dir="2700000" algn="tl">
                  <a:srgbClr val="000000"/>
                </a:outerShdw>
              </a:effectLst>
              <a:latin typeface="+mj-lt"/>
            </a:endParaRPr>
          </a:p>
        </p:txBody>
      </p:sp>
      <p:sp>
        <p:nvSpPr>
          <p:cNvPr id="2" name="Rectangle 1">
            <a:extLst>
              <a:ext uri="{FF2B5EF4-FFF2-40B4-BE49-F238E27FC236}">
                <a16:creationId xmlns:a16="http://schemas.microsoft.com/office/drawing/2014/main" id="{44ACF67F-313E-7DAD-9081-E8FD3544347C}"/>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Les différentes phases: Symptômes</a:t>
            </a: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51" name="Rectangle 3">
            <a:extLst>
              <a:ext uri="{FF2B5EF4-FFF2-40B4-BE49-F238E27FC236}">
                <a16:creationId xmlns:a16="http://schemas.microsoft.com/office/drawing/2014/main" id="{522D7ECC-39A9-0BEA-0EDF-B1F9C1DCD9DD}"/>
              </a:ext>
            </a:extLst>
          </p:cNvPr>
          <p:cNvSpPr>
            <a:spLocks noChangeArrowheads="1"/>
          </p:cNvSpPr>
          <p:nvPr/>
        </p:nvSpPr>
        <p:spPr bwMode="auto">
          <a:xfrm>
            <a:off x="470780" y="1982851"/>
            <a:ext cx="11380206" cy="2016125"/>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Pouvez vous nous parler des réactions inhabituelles que vous avez vécus depuis lors?</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Quelles manifestations physiques inhabituelles vivez-vous maintenant?</a:t>
            </a:r>
          </a:p>
        </p:txBody>
      </p:sp>
      <p:sp>
        <p:nvSpPr>
          <p:cNvPr id="2" name="Rectangle 1">
            <a:extLst>
              <a:ext uri="{FF2B5EF4-FFF2-40B4-BE49-F238E27FC236}">
                <a16:creationId xmlns:a16="http://schemas.microsoft.com/office/drawing/2014/main" id="{7B81DC2A-02AE-FC19-653F-7C4B951697F1}"/>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Les différentes phases: Symptômes</a:t>
            </a: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875" name="Rectangle 3">
            <a:extLst>
              <a:ext uri="{FF2B5EF4-FFF2-40B4-BE49-F238E27FC236}">
                <a16:creationId xmlns:a16="http://schemas.microsoft.com/office/drawing/2014/main" id="{07E419DF-453D-D995-BDEA-F5D9048D3187}"/>
              </a:ext>
            </a:extLst>
          </p:cNvPr>
          <p:cNvSpPr>
            <a:spLocks noChangeArrowheads="1"/>
          </p:cNvSpPr>
          <p:nvPr/>
        </p:nvSpPr>
        <p:spPr bwMode="auto">
          <a:xfrm>
            <a:off x="153909" y="1484313"/>
            <a:ext cx="11597489" cy="4997450"/>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 </a:t>
            </a:r>
            <a:r>
              <a:rPr lang="ja-JP" altLang="fr-FR" b="1">
                <a:solidFill>
                  <a:srgbClr val="FF3300"/>
                </a:solidFill>
                <a:effectLst>
                  <a:outerShdw blurRad="38100" dist="38100" dir="2700000" algn="tl">
                    <a:srgbClr val="000000"/>
                  </a:outerShdw>
                </a:effectLst>
                <a:latin typeface="+mj-lt"/>
              </a:rPr>
              <a:t>’</a:t>
            </a:r>
            <a:r>
              <a:rPr lang="fr-FR" altLang="ja-JP" b="1" dirty="0">
                <a:solidFill>
                  <a:srgbClr val="FF3300"/>
                </a:solidFill>
                <a:effectLst>
                  <a:outerShdw blurRad="38100" dist="38100" dir="2700000" algn="tl">
                    <a:srgbClr val="000000"/>
                  </a:outerShdw>
                </a:effectLst>
                <a:latin typeface="+mj-lt"/>
              </a:rPr>
              <a:t>introduction</a:t>
            </a:r>
            <a:r>
              <a:rPr lang="fr-FR" altLang="ja-JP" dirty="0">
                <a:solidFill>
                  <a:srgbClr val="FF3300"/>
                </a:solidFill>
                <a:effectLst>
                  <a:outerShdw blurRad="38100" dist="38100" dir="2700000" algn="tl">
                    <a:srgbClr val="000000"/>
                  </a:outerShdw>
                </a:effectLst>
                <a:latin typeface="+mj-lt"/>
              </a:rPr>
              <a:t> </a:t>
            </a:r>
            <a:r>
              <a:rPr lang="fr-FR" altLang="ja-JP" dirty="0">
                <a:effectLst>
                  <a:outerShdw blurRad="38100" dist="38100" dir="2700000" algn="tl">
                    <a:srgbClr val="FFFFFF"/>
                  </a:outerShdw>
                </a:effectLst>
                <a:latin typeface="+mj-lt"/>
              </a:rPr>
              <a:t>(présentation, règles fondamentales)</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 description</a:t>
            </a:r>
            <a:r>
              <a:rPr lang="fr-FR" altLang="fr-FR" dirty="0">
                <a:solidFill>
                  <a:srgbClr val="FF3300"/>
                </a:solidFill>
                <a:effectLst>
                  <a:outerShdw blurRad="38100" dist="38100" dir="2700000" algn="tl">
                    <a:srgbClr val="000000"/>
                  </a:outerShdw>
                </a:effectLst>
                <a:latin typeface="+mj-lt"/>
              </a:rPr>
              <a:t> </a:t>
            </a:r>
            <a:r>
              <a:rPr lang="fr-FR" altLang="fr-FR" dirty="0">
                <a:effectLst>
                  <a:outerShdw blurRad="38100" dist="38100" dir="2700000" algn="tl">
                    <a:srgbClr val="FFFFFF"/>
                  </a:outerShdw>
                </a:effectLst>
                <a:latin typeface="+mj-lt"/>
              </a:rPr>
              <a:t>(description de l </a:t>
            </a:r>
            <a:r>
              <a:rPr lang="ja-JP" altLang="fr-FR">
                <a:effectLst>
                  <a:outerShdw blurRad="38100" dist="38100" dir="2700000" algn="tl">
                    <a:srgbClr val="FFFFFF"/>
                  </a:outerShdw>
                </a:effectLst>
                <a:latin typeface="+mj-lt"/>
              </a:rPr>
              <a:t>’</a:t>
            </a:r>
            <a:r>
              <a:rPr lang="fr-FR" altLang="ja-JP" dirty="0">
                <a:effectLst>
                  <a:outerShdw blurRad="38100" dist="38100" dir="2700000" algn="tl">
                    <a:srgbClr val="FFFFFF"/>
                  </a:outerShdw>
                </a:effectLst>
                <a:latin typeface="+mj-lt"/>
              </a:rPr>
              <a:t>événement, sentiments).</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 réflexion</a:t>
            </a:r>
            <a:r>
              <a:rPr lang="fr-FR" altLang="fr-FR" dirty="0">
                <a:solidFill>
                  <a:srgbClr val="FF3300"/>
                </a:solidFill>
                <a:effectLst>
                  <a:outerShdw blurRad="38100" dist="38100" dir="2700000" algn="tl">
                    <a:srgbClr val="000000"/>
                  </a:outerShdw>
                </a:effectLst>
                <a:latin typeface="+mj-lt"/>
              </a:rPr>
              <a:t> </a:t>
            </a:r>
            <a:r>
              <a:rPr lang="fr-FR" altLang="fr-FR" dirty="0">
                <a:effectLst>
                  <a:outerShdw blurRad="38100" dist="38100" dir="2700000" algn="tl">
                    <a:srgbClr val="FFFFFF"/>
                  </a:outerShdw>
                </a:effectLst>
                <a:latin typeface="+mj-lt"/>
              </a:rPr>
              <a:t>(expression du ressenti durant l </a:t>
            </a:r>
            <a:r>
              <a:rPr lang="ja-JP" altLang="fr-FR">
                <a:effectLst>
                  <a:outerShdw blurRad="38100" dist="38100" dir="2700000" algn="tl">
                    <a:srgbClr val="FFFFFF"/>
                  </a:outerShdw>
                </a:effectLst>
                <a:latin typeface="+mj-lt"/>
              </a:rPr>
              <a:t>’</a:t>
            </a:r>
            <a:r>
              <a:rPr lang="fr-FR" altLang="ja-JP" dirty="0">
                <a:effectLst>
                  <a:outerShdw blurRad="38100" dist="38100" dir="2700000" algn="tl">
                    <a:srgbClr val="FFFFFF"/>
                  </a:outerShdw>
                </a:effectLst>
                <a:latin typeface="+mj-lt"/>
              </a:rPr>
              <a:t>événement)</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 réaction</a:t>
            </a:r>
            <a:r>
              <a:rPr lang="fr-FR" altLang="fr-FR" dirty="0">
                <a:solidFill>
                  <a:srgbClr val="FF3300"/>
                </a:solidFill>
                <a:effectLst>
                  <a:outerShdw blurRad="38100" dist="38100" dir="2700000" algn="tl">
                    <a:srgbClr val="000000"/>
                  </a:outerShdw>
                </a:effectLst>
                <a:latin typeface="+mj-lt"/>
              </a:rPr>
              <a:t> </a:t>
            </a:r>
            <a:r>
              <a:rPr lang="fr-FR" altLang="fr-FR" dirty="0">
                <a:effectLst>
                  <a:outerShdw blurRad="38100" dist="38100" dir="2700000" algn="tl">
                    <a:srgbClr val="FFFFFF"/>
                  </a:outerShdw>
                </a:effectLst>
                <a:latin typeface="+mj-lt"/>
              </a:rPr>
              <a:t>(reconnaissance des différences de réactions entre les participants: le vécu émotionnel de cette phase est généralement intense, angoisse, culpabilité).</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des symptômes</a:t>
            </a:r>
            <a:r>
              <a:rPr lang="fr-FR" altLang="fr-FR" dirty="0">
                <a:solidFill>
                  <a:srgbClr val="FF3300"/>
                </a:solidFill>
                <a:effectLst>
                  <a:outerShdw blurRad="38100" dist="38100" dir="2700000" algn="tl">
                    <a:srgbClr val="000000"/>
                  </a:outerShdw>
                </a:effectLst>
                <a:latin typeface="+mj-lt"/>
              </a:rPr>
              <a:t> </a:t>
            </a:r>
            <a:r>
              <a:rPr lang="fr-FR" altLang="fr-FR" dirty="0">
                <a:effectLst>
                  <a:outerShdw blurRad="38100" dist="38100" dir="2700000" algn="tl">
                    <a:srgbClr val="FFFFFF"/>
                  </a:outerShdw>
                </a:effectLst>
                <a:latin typeface="+mj-lt"/>
              </a:rPr>
              <a:t>(les participants expriment ce qui est différent dans leurs comportements depuis l </a:t>
            </a:r>
            <a:r>
              <a:rPr lang="ja-JP" altLang="fr-FR">
                <a:effectLst>
                  <a:outerShdw blurRad="38100" dist="38100" dir="2700000" algn="tl">
                    <a:srgbClr val="FFFFFF"/>
                  </a:outerShdw>
                </a:effectLst>
                <a:latin typeface="+mj-lt"/>
              </a:rPr>
              <a:t>’</a:t>
            </a:r>
            <a:r>
              <a:rPr lang="fr-FR" altLang="ja-JP" dirty="0">
                <a:effectLst>
                  <a:outerShdw blurRad="38100" dist="38100" dir="2700000" algn="tl">
                    <a:srgbClr val="FFFFFF"/>
                  </a:outerShdw>
                </a:effectLst>
                <a:latin typeface="+mj-lt"/>
              </a:rPr>
              <a:t>évènement, trouble du </a:t>
            </a:r>
            <a:r>
              <a:rPr lang="fr-FR" altLang="ja-JP" dirty="0" err="1">
                <a:effectLst>
                  <a:outerShdw blurRad="38100" dist="38100" dir="2700000" algn="tl">
                    <a:srgbClr val="FFFFFF"/>
                  </a:outerShdw>
                </a:effectLst>
                <a:latin typeface="+mj-lt"/>
              </a:rPr>
              <a:t>sommeil,sursauts</a:t>
            </a:r>
            <a:r>
              <a:rPr lang="fr-FR" altLang="ja-JP" dirty="0">
                <a:effectLst>
                  <a:outerShdw blurRad="38100" dist="38100" dir="2700000" algn="tl">
                    <a:srgbClr val="FFFFFF"/>
                  </a:outerShdw>
                </a:effectLst>
                <a:latin typeface="+mj-lt"/>
              </a:rPr>
              <a:t>,…).</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C000"/>
                </a:solidFill>
                <a:effectLst>
                  <a:outerShdw blurRad="38100" dist="38100" dir="2700000" algn="tl">
                    <a:srgbClr val="000000"/>
                  </a:outerShdw>
                </a:effectLst>
                <a:latin typeface="+mj-lt"/>
              </a:rPr>
              <a:t>Phase d </a:t>
            </a:r>
            <a:r>
              <a:rPr lang="ja-JP" altLang="fr-FR" b="1">
                <a:solidFill>
                  <a:srgbClr val="FFC000"/>
                </a:solidFill>
                <a:effectLst>
                  <a:outerShdw blurRad="38100" dist="38100" dir="2700000" algn="tl">
                    <a:srgbClr val="000000"/>
                  </a:outerShdw>
                </a:effectLst>
                <a:latin typeface="+mj-lt"/>
              </a:rPr>
              <a:t>’</a:t>
            </a:r>
            <a:r>
              <a:rPr lang="fr-FR" altLang="ja-JP" b="1" dirty="0">
                <a:solidFill>
                  <a:srgbClr val="FFC000"/>
                </a:solidFill>
                <a:effectLst>
                  <a:outerShdw blurRad="38100" dist="38100" dir="2700000" algn="tl">
                    <a:srgbClr val="000000"/>
                  </a:outerShdw>
                </a:effectLst>
                <a:latin typeface="+mj-lt"/>
              </a:rPr>
              <a:t>enseignement</a:t>
            </a:r>
            <a:r>
              <a:rPr lang="fr-FR" altLang="ja-JP" dirty="0">
                <a:solidFill>
                  <a:srgbClr val="FFC000"/>
                </a:solidFill>
                <a:effectLst>
                  <a:outerShdw blurRad="38100" dist="38100" dir="2700000" algn="tl">
                    <a:srgbClr val="000000"/>
                  </a:outerShdw>
                </a:effectLst>
                <a:latin typeface="+mj-lt"/>
              </a:rPr>
              <a:t> (explications)</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 conclusion</a:t>
            </a:r>
            <a:r>
              <a:rPr lang="fr-FR" altLang="fr-FR" dirty="0">
                <a:solidFill>
                  <a:srgbClr val="000000"/>
                </a:solidFill>
                <a:effectLst>
                  <a:outerShdw blurRad="38100" dist="38100" dir="2700000" algn="tl">
                    <a:srgbClr val="FFFFFF"/>
                  </a:outerShdw>
                </a:effectLst>
                <a:latin typeface="+mj-lt"/>
              </a:rPr>
              <a:t> (plan d </a:t>
            </a:r>
            <a:r>
              <a:rPr lang="ja-JP" altLang="fr-FR">
                <a:solidFill>
                  <a:srgbClr val="000000"/>
                </a:solidFill>
                <a:effectLst>
                  <a:outerShdw blurRad="38100" dist="38100" dir="2700000" algn="tl">
                    <a:srgbClr val="FFFFFF"/>
                  </a:outerShdw>
                </a:effectLst>
                <a:latin typeface="+mj-lt"/>
              </a:rPr>
              <a:t>’</a:t>
            </a:r>
            <a:r>
              <a:rPr lang="fr-FR" altLang="ja-JP" dirty="0">
                <a:solidFill>
                  <a:srgbClr val="000000"/>
                </a:solidFill>
                <a:effectLst>
                  <a:outerShdw blurRad="38100" dist="38100" dir="2700000" algn="tl">
                    <a:srgbClr val="FFFFFF"/>
                  </a:outerShdw>
                </a:effectLst>
                <a:latin typeface="+mj-lt"/>
              </a:rPr>
              <a:t>action, où obtenir du soutien et réponses aux questions des victimes).                                                                                        </a:t>
            </a:r>
            <a:endParaRPr lang="fr-FR" altLang="fr-FR" dirty="0">
              <a:solidFill>
                <a:srgbClr val="000000"/>
              </a:solidFill>
              <a:effectLst>
                <a:outerShdw blurRad="38100" dist="38100" dir="2700000" algn="tl">
                  <a:srgbClr val="FFFFFF"/>
                </a:outerShdw>
              </a:effectLst>
              <a:latin typeface="+mj-lt"/>
            </a:endParaRPr>
          </a:p>
        </p:txBody>
      </p:sp>
      <p:sp>
        <p:nvSpPr>
          <p:cNvPr id="2" name="Rectangle 1">
            <a:extLst>
              <a:ext uri="{FF2B5EF4-FFF2-40B4-BE49-F238E27FC236}">
                <a16:creationId xmlns:a16="http://schemas.microsoft.com/office/drawing/2014/main" id="{88611D50-4C08-B389-E2FC-2826B6CD182E}"/>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Les différentes phases: Enseignement</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9" name="Rectangle 3">
            <a:extLst>
              <a:ext uri="{FF2B5EF4-FFF2-40B4-BE49-F238E27FC236}">
                <a16:creationId xmlns:a16="http://schemas.microsoft.com/office/drawing/2014/main" id="{0FA041BE-B0DE-0688-4B78-26474F8172D3}"/>
              </a:ext>
            </a:extLst>
          </p:cNvPr>
          <p:cNvSpPr>
            <a:spLocks noChangeArrowheads="1"/>
          </p:cNvSpPr>
          <p:nvPr/>
        </p:nvSpPr>
        <p:spPr bwMode="auto">
          <a:xfrm>
            <a:off x="405897" y="2100546"/>
            <a:ext cx="11380206" cy="3385854"/>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1</a:t>
            </a:r>
            <a:r>
              <a:rPr lang="fr-FR" altLang="fr-FR">
                <a:solidFill>
                  <a:srgbClr val="FF3300"/>
                </a:solidFill>
                <a:effectLst>
                  <a:outerShdw blurRad="38100" dist="38100" dir="2700000" algn="tl">
                    <a:srgbClr val="000000"/>
                  </a:outerShdw>
                </a:effectLst>
                <a:latin typeface="+mj-lt"/>
              </a:rPr>
              <a:t>. </a:t>
            </a:r>
            <a:r>
              <a:rPr lang="fr-FR" altLang="fr-FR">
                <a:solidFill>
                  <a:srgbClr val="FFFF00"/>
                </a:solidFill>
                <a:effectLst>
                  <a:outerShdw blurRad="38100" dist="38100" dir="2700000" algn="tl">
                    <a:srgbClr val="000000"/>
                  </a:outerShdw>
                </a:effectLst>
                <a:latin typeface="+mj-lt"/>
              </a:rPr>
              <a:t>P</a:t>
            </a:r>
            <a:r>
              <a:rPr lang="fr-FR" altLang="fr-FR">
                <a:solidFill>
                  <a:srgbClr val="FF3300"/>
                </a:solidFill>
                <a:effectLst>
                  <a:outerShdw blurRad="38100" dist="38100" dir="2700000" algn="tl">
                    <a:srgbClr val="000000"/>
                  </a:outerShdw>
                </a:effectLst>
                <a:latin typeface="+mj-lt"/>
              </a:rPr>
              <a:t>ermettre</a:t>
            </a:r>
            <a:r>
              <a:rPr lang="fr-FR" altLang="fr-FR">
                <a:solidFill>
                  <a:srgbClr val="003399"/>
                </a:solidFill>
                <a:effectLst>
                  <a:outerShdw blurRad="38100" dist="38100" dir="2700000" algn="tl">
                    <a:srgbClr val="000000"/>
                  </a:outerShdw>
                </a:effectLst>
                <a:latin typeface="+mj-lt"/>
              </a:rPr>
              <a:t> aux participants de mieux connaître les manifestations inhabituelles de stress, PTSD et autres manifestations et sur les moyens de les surmonter.</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2. </a:t>
            </a:r>
            <a:r>
              <a:rPr lang="fr-FR" altLang="fr-FR">
                <a:solidFill>
                  <a:srgbClr val="FFFF00"/>
                </a:solidFill>
                <a:effectLst>
                  <a:outerShdw blurRad="38100" dist="38100" dir="2700000" algn="tl">
                    <a:srgbClr val="000000"/>
                  </a:outerShdw>
                </a:effectLst>
                <a:latin typeface="+mj-lt"/>
              </a:rPr>
              <a:t>P</a:t>
            </a:r>
            <a:r>
              <a:rPr lang="fr-FR" altLang="fr-FR">
                <a:solidFill>
                  <a:srgbClr val="FF3300"/>
                </a:solidFill>
                <a:effectLst>
                  <a:outerShdw blurRad="38100" dist="38100" dir="2700000" algn="tl">
                    <a:srgbClr val="000000"/>
                  </a:outerShdw>
                </a:effectLst>
                <a:latin typeface="+mj-lt"/>
              </a:rPr>
              <a:t>ermettre</a:t>
            </a:r>
            <a:r>
              <a:rPr lang="fr-FR" altLang="fr-FR">
                <a:solidFill>
                  <a:srgbClr val="003399"/>
                </a:solidFill>
                <a:effectLst>
                  <a:outerShdw blurRad="38100" dist="38100" dir="2700000" algn="tl">
                    <a:srgbClr val="000000"/>
                  </a:outerShdw>
                </a:effectLst>
                <a:latin typeface="+mj-lt"/>
              </a:rPr>
              <a:t> aux participants de comprendre leurs comportements adaptatifs et le processus de traumatisation.</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3. </a:t>
            </a:r>
            <a:r>
              <a:rPr lang="fr-FR" altLang="fr-FR">
                <a:solidFill>
                  <a:srgbClr val="FFFF00"/>
                </a:solidFill>
                <a:effectLst>
                  <a:outerShdw blurRad="38100" dist="38100" dir="2700000" algn="tl">
                    <a:srgbClr val="000000"/>
                  </a:outerShdw>
                </a:effectLst>
                <a:latin typeface="+mj-lt"/>
              </a:rPr>
              <a:t>C</a:t>
            </a:r>
            <a:r>
              <a:rPr lang="fr-FR" altLang="fr-FR">
                <a:solidFill>
                  <a:srgbClr val="FF3300"/>
                </a:solidFill>
                <a:effectLst>
                  <a:outerShdw blurRad="38100" dist="38100" dir="2700000" algn="tl">
                    <a:srgbClr val="000000"/>
                  </a:outerShdw>
                </a:effectLst>
                <a:latin typeface="+mj-lt"/>
              </a:rPr>
              <a:t>larifier </a:t>
            </a:r>
            <a:r>
              <a:rPr lang="fr-FR" altLang="fr-FR">
                <a:solidFill>
                  <a:srgbClr val="003399"/>
                </a:solidFill>
                <a:effectLst>
                  <a:outerShdw blurRad="38100" dist="38100" dir="2700000" algn="tl">
                    <a:srgbClr val="000000"/>
                  </a:outerShdw>
                </a:effectLst>
                <a:latin typeface="+mj-lt"/>
              </a:rPr>
              <a:t>les manifestations actuelles ou prévisibles du PTSD. </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4.</a:t>
            </a:r>
            <a:r>
              <a:rPr lang="fr-FR" altLang="fr-FR">
                <a:solidFill>
                  <a:srgbClr val="FF3300"/>
                </a:solidFill>
                <a:effectLst>
                  <a:outerShdw blurRad="38100" dist="38100" dir="2700000" algn="tl">
                    <a:srgbClr val="000000"/>
                  </a:outerShdw>
                </a:effectLst>
                <a:latin typeface="+mj-lt"/>
              </a:rPr>
              <a:t> </a:t>
            </a:r>
            <a:r>
              <a:rPr lang="fr-FR" altLang="fr-FR">
                <a:solidFill>
                  <a:srgbClr val="FFFF00"/>
                </a:solidFill>
                <a:effectLst>
                  <a:outerShdw blurRad="38100" dist="38100" dir="2700000" algn="tl">
                    <a:srgbClr val="000000"/>
                  </a:outerShdw>
                </a:effectLst>
                <a:latin typeface="+mj-lt"/>
              </a:rPr>
              <a:t>A</a:t>
            </a:r>
            <a:r>
              <a:rPr lang="fr-FR" altLang="fr-FR">
                <a:solidFill>
                  <a:srgbClr val="FF3300"/>
                </a:solidFill>
                <a:effectLst>
                  <a:outerShdw blurRad="38100" dist="38100" dir="2700000" algn="tl">
                    <a:srgbClr val="000000"/>
                  </a:outerShdw>
                </a:effectLst>
                <a:latin typeface="+mj-lt"/>
              </a:rPr>
              <a:t>nnoncer certaines </a:t>
            </a:r>
            <a:r>
              <a:rPr lang="fr-FR" altLang="fr-FR">
                <a:solidFill>
                  <a:srgbClr val="003399"/>
                </a:solidFill>
                <a:effectLst>
                  <a:outerShdw blurRad="38100" dist="38100" dir="2700000" algn="tl">
                    <a:srgbClr val="000000"/>
                  </a:outerShdw>
                </a:effectLst>
                <a:latin typeface="+mj-lt"/>
              </a:rPr>
              <a:t>expériences auxquelles les participants devront peut-être faire face (difficultés de sommeil, concentration, ...)</a:t>
            </a:r>
          </a:p>
        </p:txBody>
      </p:sp>
      <p:sp>
        <p:nvSpPr>
          <p:cNvPr id="2" name="Rectangle 1">
            <a:extLst>
              <a:ext uri="{FF2B5EF4-FFF2-40B4-BE49-F238E27FC236}">
                <a16:creationId xmlns:a16="http://schemas.microsoft.com/office/drawing/2014/main" id="{461D3B71-DD50-F586-8727-E345F51EE813}"/>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Les différentes phases: Enseignement</a:t>
            </a: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3" name="Rectangle 3">
            <a:extLst>
              <a:ext uri="{FF2B5EF4-FFF2-40B4-BE49-F238E27FC236}">
                <a16:creationId xmlns:a16="http://schemas.microsoft.com/office/drawing/2014/main" id="{B49B4822-5ECC-CEEA-DFD8-FF482B468851}"/>
              </a:ext>
            </a:extLst>
          </p:cNvPr>
          <p:cNvSpPr>
            <a:spLocks noChangeArrowheads="1"/>
          </p:cNvSpPr>
          <p:nvPr/>
        </p:nvSpPr>
        <p:spPr bwMode="auto">
          <a:xfrm>
            <a:off x="353085" y="2308775"/>
            <a:ext cx="11289671" cy="3394908"/>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5</a:t>
            </a:r>
            <a:r>
              <a:rPr lang="fr-FR" altLang="fr-FR">
                <a:solidFill>
                  <a:srgbClr val="FF3300"/>
                </a:solidFill>
                <a:effectLst>
                  <a:outerShdw blurRad="38100" dist="38100" dir="2700000" algn="tl">
                    <a:srgbClr val="000000"/>
                  </a:outerShdw>
                </a:effectLst>
                <a:latin typeface="+mj-lt"/>
              </a:rPr>
              <a:t>. </a:t>
            </a:r>
            <a:r>
              <a:rPr lang="fr-FR" altLang="fr-FR">
                <a:solidFill>
                  <a:srgbClr val="FFFF00"/>
                </a:solidFill>
                <a:effectLst>
                  <a:outerShdw blurRad="38100" dist="38100" dir="2700000" algn="tl">
                    <a:srgbClr val="000000"/>
                  </a:outerShdw>
                </a:effectLst>
                <a:latin typeface="+mj-lt"/>
              </a:rPr>
              <a:t>F</a:t>
            </a:r>
            <a:r>
              <a:rPr lang="fr-FR" altLang="fr-FR">
                <a:solidFill>
                  <a:srgbClr val="FF3300"/>
                </a:solidFill>
                <a:effectLst>
                  <a:outerShdw blurRad="38100" dist="38100" dir="2700000" algn="tl">
                    <a:srgbClr val="000000"/>
                  </a:outerShdw>
                </a:effectLst>
                <a:latin typeface="+mj-lt"/>
              </a:rPr>
              <a:t>ournir</a:t>
            </a:r>
            <a:r>
              <a:rPr lang="fr-FR" altLang="fr-FR">
                <a:solidFill>
                  <a:srgbClr val="003399"/>
                </a:solidFill>
                <a:effectLst>
                  <a:outerShdw blurRad="38100" dist="38100" dir="2700000" algn="tl">
                    <a:srgbClr val="000000"/>
                  </a:outerShdw>
                </a:effectLst>
                <a:latin typeface="+mj-lt"/>
              </a:rPr>
              <a:t> de l</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information sur les stratégies d</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adaptation qui favoriseront la récupération) </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6. </a:t>
            </a:r>
            <a:r>
              <a:rPr lang="fr-FR" altLang="fr-FR">
                <a:solidFill>
                  <a:srgbClr val="FFFF00"/>
                </a:solidFill>
                <a:effectLst>
                  <a:outerShdw blurRad="38100" dist="38100" dir="2700000" algn="tl">
                    <a:srgbClr val="000000"/>
                  </a:outerShdw>
                </a:effectLst>
                <a:latin typeface="+mj-lt"/>
              </a:rPr>
              <a:t>A</a:t>
            </a:r>
            <a:r>
              <a:rPr lang="fr-FR" altLang="fr-FR">
                <a:solidFill>
                  <a:srgbClr val="FF3300"/>
                </a:solidFill>
                <a:effectLst>
                  <a:outerShdw blurRad="38100" dist="38100" dir="2700000" algn="tl">
                    <a:srgbClr val="000000"/>
                  </a:outerShdw>
                </a:effectLst>
                <a:latin typeface="+mj-lt"/>
              </a:rPr>
              <a:t>pprendre </a:t>
            </a:r>
            <a:r>
              <a:rPr lang="fr-FR" altLang="fr-FR">
                <a:solidFill>
                  <a:srgbClr val="003399"/>
                </a:solidFill>
                <a:effectLst>
                  <a:outerShdw blurRad="38100" dist="38100" dir="2700000" algn="tl">
                    <a:srgbClr val="000000"/>
                  </a:outerShdw>
                </a:effectLst>
                <a:latin typeface="+mj-lt"/>
              </a:rPr>
              <a:t>à être attentif à ce qui se maintient et aux signes d</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amélioration.</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7. </a:t>
            </a:r>
            <a:r>
              <a:rPr lang="fr-FR" altLang="fr-FR">
                <a:solidFill>
                  <a:srgbClr val="FFFF00"/>
                </a:solidFill>
                <a:effectLst>
                  <a:outerShdw blurRad="38100" dist="38100" dir="2700000" algn="tl">
                    <a:srgbClr val="000000"/>
                  </a:outerShdw>
                </a:effectLst>
                <a:latin typeface="+mj-lt"/>
              </a:rPr>
              <a:t>C</a:t>
            </a:r>
            <a:r>
              <a:rPr lang="fr-FR" altLang="fr-FR">
                <a:solidFill>
                  <a:srgbClr val="FF3300"/>
                </a:solidFill>
                <a:effectLst>
                  <a:outerShdw blurRad="38100" dist="38100" dir="2700000" algn="tl">
                    <a:srgbClr val="000000"/>
                  </a:outerShdw>
                </a:effectLst>
                <a:latin typeface="+mj-lt"/>
              </a:rPr>
              <a:t>larifier </a:t>
            </a:r>
            <a:r>
              <a:rPr lang="fr-FR" altLang="fr-FR">
                <a:solidFill>
                  <a:srgbClr val="003399"/>
                </a:solidFill>
                <a:effectLst>
                  <a:outerShdw blurRad="38100" dist="38100" dir="2700000" algn="tl">
                    <a:srgbClr val="000000"/>
                  </a:outerShdw>
                </a:effectLst>
                <a:latin typeface="+mj-lt"/>
              </a:rPr>
              <a:t>les manifestations actuelles ou prévisibles du PTSD. </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8.</a:t>
            </a:r>
            <a:r>
              <a:rPr lang="fr-FR" altLang="fr-FR">
                <a:solidFill>
                  <a:srgbClr val="FF3300"/>
                </a:solidFill>
                <a:effectLst>
                  <a:outerShdw blurRad="38100" dist="38100" dir="2700000" algn="tl">
                    <a:srgbClr val="000000"/>
                  </a:outerShdw>
                </a:effectLst>
                <a:latin typeface="+mj-lt"/>
              </a:rPr>
              <a:t> </a:t>
            </a:r>
            <a:r>
              <a:rPr lang="fr-FR" altLang="fr-FR">
                <a:solidFill>
                  <a:srgbClr val="FFFF00"/>
                </a:solidFill>
                <a:effectLst>
                  <a:outerShdw blurRad="38100" dist="38100" dir="2700000" algn="tl">
                    <a:srgbClr val="000000"/>
                  </a:outerShdw>
                </a:effectLst>
                <a:latin typeface="+mj-lt"/>
              </a:rPr>
              <a:t>N</a:t>
            </a:r>
            <a:r>
              <a:rPr lang="fr-FR" altLang="fr-FR">
                <a:solidFill>
                  <a:srgbClr val="FF3300"/>
                </a:solidFill>
                <a:effectLst>
                  <a:outerShdw blurRad="38100" dist="38100" dir="2700000" algn="tl">
                    <a:srgbClr val="000000"/>
                  </a:outerShdw>
                </a:effectLst>
                <a:latin typeface="+mj-lt"/>
              </a:rPr>
              <a:t>e pas induire </a:t>
            </a:r>
            <a:r>
              <a:rPr lang="fr-FR" altLang="fr-FR">
                <a:solidFill>
                  <a:srgbClr val="003399"/>
                </a:solidFill>
                <a:effectLst>
                  <a:outerShdw blurRad="38100" dist="38100" dir="2700000" algn="tl">
                    <a:srgbClr val="000000"/>
                  </a:outerShdw>
                </a:effectLst>
                <a:latin typeface="+mj-lt"/>
              </a:rPr>
              <a:t>des symptômes</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9. </a:t>
            </a:r>
            <a:r>
              <a:rPr lang="fr-FR" altLang="fr-FR">
                <a:solidFill>
                  <a:srgbClr val="FFFF00"/>
                </a:solidFill>
                <a:effectLst>
                  <a:outerShdw blurRad="38100" dist="38100" dir="2700000" algn="tl">
                    <a:srgbClr val="000000"/>
                  </a:outerShdw>
                </a:effectLst>
                <a:latin typeface="+mj-lt"/>
              </a:rPr>
              <a:t>R</a:t>
            </a:r>
            <a:r>
              <a:rPr lang="fr-FR" altLang="fr-FR">
                <a:solidFill>
                  <a:srgbClr val="FF3300"/>
                </a:solidFill>
                <a:effectLst>
                  <a:outerShdw blurRad="38100" dist="38100" dir="2700000" algn="tl">
                    <a:srgbClr val="000000"/>
                  </a:outerShdw>
                </a:effectLst>
                <a:latin typeface="+mj-lt"/>
              </a:rPr>
              <a:t>esponsabiliser</a:t>
            </a:r>
            <a:r>
              <a:rPr lang="fr-FR" altLang="fr-FR">
                <a:solidFill>
                  <a:srgbClr val="003399"/>
                </a:solidFill>
                <a:effectLst>
                  <a:outerShdw blurRad="38100" dist="38100" dir="2700000" algn="tl">
                    <a:srgbClr val="000000"/>
                  </a:outerShdw>
                </a:effectLst>
                <a:latin typeface="+mj-lt"/>
              </a:rPr>
              <a:t> les participants par rapport à leur amélioration.</a:t>
            </a:r>
          </a:p>
        </p:txBody>
      </p:sp>
      <p:sp>
        <p:nvSpPr>
          <p:cNvPr id="2" name="Rectangle 1">
            <a:extLst>
              <a:ext uri="{FF2B5EF4-FFF2-40B4-BE49-F238E27FC236}">
                <a16:creationId xmlns:a16="http://schemas.microsoft.com/office/drawing/2014/main" id="{27D1707C-8CAC-E370-ED7B-6B76173AB53B}"/>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Les différentes phases: Enseignement</a:t>
            </a: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1" name="Rectangle 3">
            <a:extLst>
              <a:ext uri="{FF2B5EF4-FFF2-40B4-BE49-F238E27FC236}">
                <a16:creationId xmlns:a16="http://schemas.microsoft.com/office/drawing/2014/main" id="{A7885BC5-F3BC-27FA-CB4A-31C3F7973549}"/>
              </a:ext>
            </a:extLst>
          </p:cNvPr>
          <p:cNvSpPr>
            <a:spLocks noChangeArrowheads="1"/>
          </p:cNvSpPr>
          <p:nvPr/>
        </p:nvSpPr>
        <p:spPr bwMode="auto">
          <a:xfrm>
            <a:off x="398352" y="1125538"/>
            <a:ext cx="11135763" cy="5257800"/>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spcBef>
                <a:spcPct val="20000"/>
              </a:spcBef>
              <a:buClr>
                <a:schemeClr val="hlink"/>
              </a:buClr>
              <a:buSzPct val="80000"/>
              <a:buFont typeface="Arial" panose="020B0604020202020204" pitchFamily="34" charset="0"/>
              <a:buChar char="►"/>
              <a:defRPr/>
            </a:pPr>
            <a:endParaRPr lang="fr-FR" altLang="fr-FR" dirty="0">
              <a:solidFill>
                <a:srgbClr val="000000"/>
              </a:solidFill>
              <a:effectLst>
                <a:outerShdw blurRad="38100" dist="38100" dir="2700000" algn="tl">
                  <a:srgbClr val="FFFFFF"/>
                </a:outerShdw>
              </a:effectLst>
              <a:latin typeface="+mj-lt"/>
            </a:endParaRP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 </a:t>
            </a:r>
            <a:r>
              <a:rPr lang="ja-JP" altLang="fr-FR" b="1">
                <a:solidFill>
                  <a:srgbClr val="FF3300"/>
                </a:solidFill>
                <a:effectLst>
                  <a:outerShdw blurRad="38100" dist="38100" dir="2700000" algn="tl">
                    <a:srgbClr val="000000"/>
                  </a:outerShdw>
                </a:effectLst>
                <a:latin typeface="+mj-lt"/>
              </a:rPr>
              <a:t>’</a:t>
            </a:r>
            <a:r>
              <a:rPr lang="fr-FR" altLang="ja-JP" b="1" dirty="0">
                <a:solidFill>
                  <a:srgbClr val="FF3300"/>
                </a:solidFill>
                <a:effectLst>
                  <a:outerShdw blurRad="38100" dist="38100" dir="2700000" algn="tl">
                    <a:srgbClr val="000000"/>
                  </a:outerShdw>
                </a:effectLst>
                <a:latin typeface="+mj-lt"/>
              </a:rPr>
              <a:t>introduction</a:t>
            </a:r>
            <a:r>
              <a:rPr lang="fr-FR" altLang="ja-JP" dirty="0">
                <a:solidFill>
                  <a:srgbClr val="FF3300"/>
                </a:solidFill>
                <a:effectLst>
                  <a:outerShdw blurRad="38100" dist="38100" dir="2700000" algn="tl">
                    <a:srgbClr val="000000"/>
                  </a:outerShdw>
                </a:effectLst>
                <a:latin typeface="+mj-lt"/>
              </a:rPr>
              <a:t> </a:t>
            </a:r>
            <a:r>
              <a:rPr lang="fr-FR" altLang="ja-JP" dirty="0">
                <a:effectLst>
                  <a:outerShdw blurRad="38100" dist="38100" dir="2700000" algn="tl">
                    <a:srgbClr val="FFFFFF"/>
                  </a:outerShdw>
                </a:effectLst>
                <a:latin typeface="+mj-lt"/>
              </a:rPr>
              <a:t>(présentation, règles fondamentales)</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 description</a:t>
            </a:r>
            <a:r>
              <a:rPr lang="fr-FR" altLang="fr-FR" dirty="0">
                <a:solidFill>
                  <a:srgbClr val="FF3300"/>
                </a:solidFill>
                <a:effectLst>
                  <a:outerShdw blurRad="38100" dist="38100" dir="2700000" algn="tl">
                    <a:srgbClr val="000000"/>
                  </a:outerShdw>
                </a:effectLst>
                <a:latin typeface="+mj-lt"/>
              </a:rPr>
              <a:t> </a:t>
            </a:r>
            <a:r>
              <a:rPr lang="fr-FR" altLang="fr-FR" dirty="0">
                <a:effectLst>
                  <a:outerShdw blurRad="38100" dist="38100" dir="2700000" algn="tl">
                    <a:srgbClr val="FFFFFF"/>
                  </a:outerShdw>
                </a:effectLst>
                <a:latin typeface="+mj-lt"/>
              </a:rPr>
              <a:t>(description de l </a:t>
            </a:r>
            <a:r>
              <a:rPr lang="ja-JP" altLang="fr-FR">
                <a:effectLst>
                  <a:outerShdw blurRad="38100" dist="38100" dir="2700000" algn="tl">
                    <a:srgbClr val="FFFFFF"/>
                  </a:outerShdw>
                </a:effectLst>
                <a:latin typeface="+mj-lt"/>
              </a:rPr>
              <a:t>’</a:t>
            </a:r>
            <a:r>
              <a:rPr lang="fr-FR" altLang="ja-JP" dirty="0">
                <a:effectLst>
                  <a:outerShdw blurRad="38100" dist="38100" dir="2700000" algn="tl">
                    <a:srgbClr val="FFFFFF"/>
                  </a:outerShdw>
                </a:effectLst>
                <a:latin typeface="+mj-lt"/>
              </a:rPr>
              <a:t>événement, sentiments).</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 réflexion</a:t>
            </a:r>
            <a:r>
              <a:rPr lang="fr-FR" altLang="fr-FR" dirty="0">
                <a:solidFill>
                  <a:srgbClr val="FF3300"/>
                </a:solidFill>
                <a:effectLst>
                  <a:outerShdw blurRad="38100" dist="38100" dir="2700000" algn="tl">
                    <a:srgbClr val="000000"/>
                  </a:outerShdw>
                </a:effectLst>
                <a:latin typeface="+mj-lt"/>
              </a:rPr>
              <a:t> </a:t>
            </a:r>
            <a:r>
              <a:rPr lang="fr-FR" altLang="fr-FR" dirty="0">
                <a:effectLst>
                  <a:outerShdw blurRad="38100" dist="38100" dir="2700000" algn="tl">
                    <a:srgbClr val="FFFFFF"/>
                  </a:outerShdw>
                </a:effectLst>
                <a:latin typeface="+mj-lt"/>
              </a:rPr>
              <a:t>(expression du ressenti durant l </a:t>
            </a:r>
            <a:r>
              <a:rPr lang="ja-JP" altLang="fr-FR">
                <a:effectLst>
                  <a:outerShdw blurRad="38100" dist="38100" dir="2700000" algn="tl">
                    <a:srgbClr val="FFFFFF"/>
                  </a:outerShdw>
                </a:effectLst>
                <a:latin typeface="+mj-lt"/>
              </a:rPr>
              <a:t>’</a:t>
            </a:r>
            <a:r>
              <a:rPr lang="fr-FR" altLang="ja-JP" dirty="0">
                <a:effectLst>
                  <a:outerShdw blurRad="38100" dist="38100" dir="2700000" algn="tl">
                    <a:srgbClr val="FFFFFF"/>
                  </a:outerShdw>
                </a:effectLst>
                <a:latin typeface="+mj-lt"/>
              </a:rPr>
              <a:t>événement)</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 réaction</a:t>
            </a:r>
            <a:r>
              <a:rPr lang="fr-FR" altLang="fr-FR" dirty="0">
                <a:solidFill>
                  <a:srgbClr val="FF3300"/>
                </a:solidFill>
                <a:effectLst>
                  <a:outerShdw blurRad="38100" dist="38100" dir="2700000" algn="tl">
                    <a:srgbClr val="000000"/>
                  </a:outerShdw>
                </a:effectLst>
                <a:latin typeface="+mj-lt"/>
              </a:rPr>
              <a:t> </a:t>
            </a:r>
            <a:r>
              <a:rPr lang="fr-FR" altLang="fr-FR" dirty="0">
                <a:effectLst>
                  <a:outerShdw blurRad="38100" dist="38100" dir="2700000" algn="tl">
                    <a:srgbClr val="FFFFFF"/>
                  </a:outerShdw>
                </a:effectLst>
                <a:latin typeface="+mj-lt"/>
              </a:rPr>
              <a:t>(reconnaissance des différences de réactions entre les participants: le vécu émotionnel de cette phase est généralement intense, angoisse, culpabilité).</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des symptômes</a:t>
            </a:r>
            <a:r>
              <a:rPr lang="fr-FR" altLang="fr-FR" dirty="0">
                <a:solidFill>
                  <a:srgbClr val="FF3300"/>
                </a:solidFill>
                <a:effectLst>
                  <a:outerShdw blurRad="38100" dist="38100" dir="2700000" algn="tl">
                    <a:srgbClr val="000000"/>
                  </a:outerShdw>
                </a:effectLst>
                <a:latin typeface="+mj-lt"/>
              </a:rPr>
              <a:t> </a:t>
            </a:r>
            <a:r>
              <a:rPr lang="fr-FR" altLang="fr-FR" dirty="0">
                <a:effectLst>
                  <a:outerShdw blurRad="38100" dist="38100" dir="2700000" algn="tl">
                    <a:srgbClr val="FFFFFF"/>
                  </a:outerShdw>
                </a:effectLst>
                <a:latin typeface="+mj-lt"/>
              </a:rPr>
              <a:t>(les participants expriment ce qui est différent dans leurs comportements depuis l </a:t>
            </a:r>
            <a:r>
              <a:rPr lang="ja-JP" altLang="fr-FR">
                <a:effectLst>
                  <a:outerShdw blurRad="38100" dist="38100" dir="2700000" algn="tl">
                    <a:srgbClr val="FFFFFF"/>
                  </a:outerShdw>
                </a:effectLst>
                <a:latin typeface="+mj-lt"/>
              </a:rPr>
              <a:t>’</a:t>
            </a:r>
            <a:r>
              <a:rPr lang="fr-FR" altLang="ja-JP" dirty="0">
                <a:effectLst>
                  <a:outerShdw blurRad="38100" dist="38100" dir="2700000" algn="tl">
                    <a:srgbClr val="FFFFFF"/>
                  </a:outerShdw>
                </a:effectLst>
                <a:latin typeface="+mj-lt"/>
              </a:rPr>
              <a:t>évènement, trouble du </a:t>
            </a:r>
            <a:r>
              <a:rPr lang="fr-FR" altLang="ja-JP" dirty="0" err="1">
                <a:effectLst>
                  <a:outerShdw blurRad="38100" dist="38100" dir="2700000" algn="tl">
                    <a:srgbClr val="FFFFFF"/>
                  </a:outerShdw>
                </a:effectLst>
                <a:latin typeface="+mj-lt"/>
              </a:rPr>
              <a:t>sommeil,sursauts</a:t>
            </a:r>
            <a:r>
              <a:rPr lang="fr-FR" altLang="ja-JP" dirty="0">
                <a:effectLst>
                  <a:outerShdw blurRad="38100" dist="38100" dir="2700000" algn="tl">
                    <a:srgbClr val="FFFFFF"/>
                  </a:outerShdw>
                </a:effectLst>
                <a:latin typeface="+mj-lt"/>
              </a:rPr>
              <a:t>,…).</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 </a:t>
            </a:r>
            <a:r>
              <a:rPr lang="ja-JP" altLang="fr-FR" b="1">
                <a:solidFill>
                  <a:srgbClr val="FF3300"/>
                </a:solidFill>
                <a:effectLst>
                  <a:outerShdw blurRad="38100" dist="38100" dir="2700000" algn="tl">
                    <a:srgbClr val="000000"/>
                  </a:outerShdw>
                </a:effectLst>
                <a:latin typeface="+mj-lt"/>
              </a:rPr>
              <a:t>’</a:t>
            </a:r>
            <a:r>
              <a:rPr lang="fr-FR" altLang="ja-JP" b="1" dirty="0">
                <a:solidFill>
                  <a:srgbClr val="FF3300"/>
                </a:solidFill>
                <a:effectLst>
                  <a:outerShdw blurRad="38100" dist="38100" dir="2700000" algn="tl">
                    <a:srgbClr val="000000"/>
                  </a:outerShdw>
                </a:effectLst>
                <a:latin typeface="+mj-lt"/>
              </a:rPr>
              <a:t>enseignement</a:t>
            </a:r>
            <a:r>
              <a:rPr lang="fr-FR" altLang="ja-JP" dirty="0">
                <a:solidFill>
                  <a:srgbClr val="FF3300"/>
                </a:solidFill>
                <a:effectLst>
                  <a:outerShdw blurRad="38100" dist="38100" dir="2700000" algn="tl">
                    <a:srgbClr val="000000"/>
                  </a:outerShdw>
                </a:effectLst>
                <a:latin typeface="+mj-lt"/>
              </a:rPr>
              <a:t> </a:t>
            </a:r>
            <a:r>
              <a:rPr lang="fr-FR" altLang="ja-JP" dirty="0">
                <a:effectLst>
                  <a:outerShdw blurRad="38100" dist="38100" dir="2700000" algn="tl">
                    <a:srgbClr val="FFFFFF"/>
                  </a:outerShdw>
                </a:effectLst>
                <a:latin typeface="+mj-lt"/>
              </a:rPr>
              <a:t>(explications)</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C000"/>
                </a:solidFill>
                <a:effectLst>
                  <a:outerShdw blurRad="38100" dist="38100" dir="2700000" algn="tl">
                    <a:srgbClr val="000000"/>
                  </a:outerShdw>
                </a:effectLst>
                <a:latin typeface="+mj-lt"/>
              </a:rPr>
              <a:t>Phase de conclusion</a:t>
            </a:r>
            <a:r>
              <a:rPr lang="fr-FR" altLang="fr-FR" dirty="0">
                <a:solidFill>
                  <a:srgbClr val="FFC000"/>
                </a:solidFill>
                <a:effectLst>
                  <a:outerShdw blurRad="38100" dist="38100" dir="2700000" algn="tl">
                    <a:srgbClr val="000000"/>
                  </a:outerShdw>
                </a:effectLst>
                <a:latin typeface="+mj-lt"/>
              </a:rPr>
              <a:t> (plan d </a:t>
            </a:r>
            <a:r>
              <a:rPr lang="ja-JP" altLang="fr-FR">
                <a:solidFill>
                  <a:srgbClr val="FFC000"/>
                </a:solidFill>
                <a:effectLst>
                  <a:outerShdw blurRad="38100" dist="38100" dir="2700000" algn="tl">
                    <a:srgbClr val="000000"/>
                  </a:outerShdw>
                </a:effectLst>
                <a:latin typeface="+mj-lt"/>
              </a:rPr>
              <a:t>’</a:t>
            </a:r>
            <a:r>
              <a:rPr lang="fr-FR" altLang="ja-JP" dirty="0">
                <a:solidFill>
                  <a:srgbClr val="FFC000"/>
                </a:solidFill>
                <a:effectLst>
                  <a:outerShdw blurRad="38100" dist="38100" dir="2700000" algn="tl">
                    <a:srgbClr val="000000"/>
                  </a:outerShdw>
                </a:effectLst>
                <a:latin typeface="+mj-lt"/>
              </a:rPr>
              <a:t>action, où obtenir du soutien et réponses aux questions des victimes).</a:t>
            </a:r>
            <a:r>
              <a:rPr lang="fr-FR" altLang="ja-JP" dirty="0">
                <a:solidFill>
                  <a:srgbClr val="FFC000"/>
                </a:solidFill>
                <a:effectLst>
                  <a:outerShdw blurRad="38100" dist="38100" dir="2700000" algn="tl">
                    <a:srgbClr val="FFFFFF"/>
                  </a:outerShdw>
                </a:effectLst>
                <a:latin typeface="+mj-lt"/>
              </a:rPr>
              <a:t>                                                                                        </a:t>
            </a:r>
            <a:endParaRPr lang="fr-FR" altLang="fr-FR" dirty="0">
              <a:solidFill>
                <a:srgbClr val="FFC000"/>
              </a:solidFill>
              <a:effectLst>
                <a:outerShdw blurRad="38100" dist="38100" dir="2700000" algn="tl">
                  <a:srgbClr val="FFFFFF"/>
                </a:outerShdw>
              </a:effectLst>
              <a:latin typeface="+mj-lt"/>
            </a:endParaRPr>
          </a:p>
        </p:txBody>
      </p:sp>
      <p:sp>
        <p:nvSpPr>
          <p:cNvPr id="2" name="Rectangle 1">
            <a:extLst>
              <a:ext uri="{FF2B5EF4-FFF2-40B4-BE49-F238E27FC236}">
                <a16:creationId xmlns:a16="http://schemas.microsoft.com/office/drawing/2014/main" id="{AAAA0900-D4F5-C2CB-DA34-587321308CB0}"/>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Les différentes phases: Conclusion</a:t>
            </a: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5" name="Rectangle 3">
            <a:extLst>
              <a:ext uri="{FF2B5EF4-FFF2-40B4-BE49-F238E27FC236}">
                <a16:creationId xmlns:a16="http://schemas.microsoft.com/office/drawing/2014/main" id="{AE37DCB6-D0B2-C2C7-3866-ACB7579FCF5E}"/>
              </a:ext>
            </a:extLst>
          </p:cNvPr>
          <p:cNvSpPr>
            <a:spLocks noChangeArrowheads="1"/>
          </p:cNvSpPr>
          <p:nvPr/>
        </p:nvSpPr>
        <p:spPr bwMode="auto">
          <a:xfrm>
            <a:off x="226337" y="1557339"/>
            <a:ext cx="11615596" cy="3887787"/>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1</a:t>
            </a:r>
            <a:r>
              <a:rPr lang="fr-FR" altLang="fr-FR">
                <a:solidFill>
                  <a:srgbClr val="FF3300"/>
                </a:solidFill>
                <a:effectLst>
                  <a:outerShdw blurRad="38100" dist="38100" dir="2700000" algn="tl">
                    <a:srgbClr val="000000"/>
                  </a:outerShdw>
                </a:effectLst>
                <a:latin typeface="+mj-lt"/>
              </a:rPr>
              <a:t>. </a:t>
            </a:r>
            <a:r>
              <a:rPr lang="fr-FR" altLang="fr-FR">
                <a:solidFill>
                  <a:srgbClr val="FFFF00"/>
                </a:solidFill>
                <a:effectLst>
                  <a:outerShdw blurRad="38100" dist="38100" dir="2700000" algn="tl">
                    <a:srgbClr val="000000"/>
                  </a:outerShdw>
                </a:effectLst>
                <a:latin typeface="+mj-lt"/>
              </a:rPr>
              <a:t>P</a:t>
            </a:r>
            <a:r>
              <a:rPr lang="fr-FR" altLang="fr-FR">
                <a:solidFill>
                  <a:srgbClr val="FF3300"/>
                </a:solidFill>
                <a:effectLst>
                  <a:outerShdw blurRad="38100" dist="38100" dir="2700000" algn="tl">
                    <a:srgbClr val="000000"/>
                  </a:outerShdw>
                </a:effectLst>
                <a:latin typeface="+mj-lt"/>
              </a:rPr>
              <a:t>ermettre</a:t>
            </a:r>
            <a:r>
              <a:rPr lang="fr-FR" altLang="fr-FR">
                <a:solidFill>
                  <a:srgbClr val="003399"/>
                </a:solidFill>
                <a:effectLst>
                  <a:outerShdw blurRad="38100" dist="38100" dir="2700000" algn="tl">
                    <a:srgbClr val="000000"/>
                  </a:outerShdw>
                </a:effectLst>
                <a:latin typeface="+mj-lt"/>
              </a:rPr>
              <a:t> aux participants de finaliser le processus et récapituler la rencontre.</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2. </a:t>
            </a:r>
            <a:r>
              <a:rPr lang="fr-FR" altLang="fr-FR">
                <a:solidFill>
                  <a:srgbClr val="FFFF00"/>
                </a:solidFill>
                <a:effectLst>
                  <a:outerShdw blurRad="38100" dist="38100" dir="2700000" algn="tl">
                    <a:srgbClr val="000000"/>
                  </a:outerShdw>
                </a:effectLst>
                <a:latin typeface="+mj-lt"/>
              </a:rPr>
              <a:t>D</a:t>
            </a:r>
            <a:r>
              <a:rPr lang="fr-FR" altLang="fr-FR">
                <a:solidFill>
                  <a:srgbClr val="FF3300"/>
                </a:solidFill>
                <a:effectLst>
                  <a:outerShdw blurRad="38100" dist="38100" dir="2700000" algn="tl">
                    <a:srgbClr val="000000"/>
                  </a:outerShdw>
                </a:effectLst>
                <a:latin typeface="+mj-lt"/>
              </a:rPr>
              <a:t>emander </a:t>
            </a:r>
            <a:r>
              <a:rPr lang="fr-FR" altLang="fr-FR">
                <a:solidFill>
                  <a:srgbClr val="003399"/>
                </a:solidFill>
                <a:effectLst>
                  <a:outerShdw blurRad="38100" dist="38100" dir="2700000" algn="tl">
                    <a:srgbClr val="000000"/>
                  </a:outerShdw>
                </a:effectLst>
                <a:latin typeface="+mj-lt"/>
              </a:rPr>
              <a:t>si il reste un point important à aborder et qui n</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a pas été évoqué. </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3. </a:t>
            </a:r>
            <a:r>
              <a:rPr lang="fr-FR" altLang="fr-FR">
                <a:solidFill>
                  <a:srgbClr val="FFFF00"/>
                </a:solidFill>
                <a:effectLst>
                  <a:outerShdw blurRad="38100" dist="38100" dir="2700000" algn="tl">
                    <a:srgbClr val="000000"/>
                  </a:outerShdw>
                </a:effectLst>
                <a:latin typeface="+mj-lt"/>
              </a:rPr>
              <a:t>I</a:t>
            </a:r>
            <a:r>
              <a:rPr lang="fr-FR" altLang="fr-FR">
                <a:solidFill>
                  <a:srgbClr val="FF3300"/>
                </a:solidFill>
                <a:effectLst>
                  <a:outerShdw blurRad="38100" dist="38100" dir="2700000" algn="tl">
                    <a:srgbClr val="000000"/>
                  </a:outerShdw>
                </a:effectLst>
                <a:latin typeface="+mj-lt"/>
              </a:rPr>
              <a:t>ndiquer </a:t>
            </a:r>
            <a:r>
              <a:rPr lang="fr-FR" altLang="fr-FR">
                <a:solidFill>
                  <a:srgbClr val="003399"/>
                </a:solidFill>
                <a:effectLst>
                  <a:outerShdw blurRad="38100" dist="38100" dir="2700000" algn="tl">
                    <a:srgbClr val="000000"/>
                  </a:outerShdw>
                </a:effectLst>
                <a:latin typeface="+mj-lt"/>
              </a:rPr>
              <a:t>la disponibilité des intervenants.</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4. </a:t>
            </a:r>
            <a:r>
              <a:rPr lang="fr-FR" altLang="fr-FR">
                <a:solidFill>
                  <a:srgbClr val="FFFF00"/>
                </a:solidFill>
                <a:effectLst>
                  <a:outerShdw blurRad="38100" dist="38100" dir="2700000" algn="tl">
                    <a:srgbClr val="000000"/>
                  </a:outerShdw>
                </a:effectLst>
                <a:latin typeface="+mj-lt"/>
              </a:rPr>
              <a:t>É</a:t>
            </a:r>
            <a:r>
              <a:rPr lang="fr-FR" altLang="fr-FR">
                <a:solidFill>
                  <a:srgbClr val="FF3300"/>
                </a:solidFill>
                <a:effectLst>
                  <a:outerShdw blurRad="38100" dist="38100" dir="2700000" algn="tl">
                    <a:srgbClr val="000000"/>
                  </a:outerShdw>
                </a:effectLst>
                <a:latin typeface="+mj-lt"/>
              </a:rPr>
              <a:t>viter </a:t>
            </a:r>
            <a:r>
              <a:rPr lang="fr-FR" altLang="fr-FR">
                <a:solidFill>
                  <a:srgbClr val="003399"/>
                </a:solidFill>
                <a:effectLst>
                  <a:outerShdw blurRad="38100" dist="38100" dir="2700000" algn="tl">
                    <a:srgbClr val="000000"/>
                  </a:outerShdw>
                </a:effectLst>
                <a:latin typeface="+mj-lt"/>
              </a:rPr>
              <a:t>de réactiver les émotions à ce stade du processus.</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5.</a:t>
            </a:r>
            <a:r>
              <a:rPr lang="fr-FR" altLang="fr-FR">
                <a:solidFill>
                  <a:srgbClr val="FFFF00"/>
                </a:solidFill>
                <a:effectLst>
                  <a:outerShdw blurRad="38100" dist="38100" dir="2700000" algn="tl">
                    <a:srgbClr val="000000"/>
                  </a:outerShdw>
                </a:effectLst>
                <a:latin typeface="+mj-lt"/>
              </a:rPr>
              <a:t> O</a:t>
            </a:r>
            <a:r>
              <a:rPr lang="fr-FR" altLang="fr-FR">
                <a:solidFill>
                  <a:srgbClr val="FF3300"/>
                </a:solidFill>
                <a:effectLst>
                  <a:outerShdw blurRad="38100" dist="38100" dir="2700000" algn="tl">
                    <a:srgbClr val="000000"/>
                  </a:outerShdw>
                </a:effectLst>
                <a:latin typeface="+mj-lt"/>
              </a:rPr>
              <a:t>ffrir</a:t>
            </a:r>
            <a:r>
              <a:rPr lang="fr-FR" altLang="fr-FR">
                <a:solidFill>
                  <a:srgbClr val="003399"/>
                </a:solidFill>
                <a:effectLst>
                  <a:outerShdw blurRad="38100" dist="38100" dir="2700000" algn="tl">
                    <a:srgbClr val="000000"/>
                  </a:outerShdw>
                </a:effectLst>
                <a:latin typeface="+mj-lt"/>
              </a:rPr>
              <a:t> un entretien individuel à toute personne qui présente des perturbations importantes</a:t>
            </a:r>
          </a:p>
        </p:txBody>
      </p:sp>
      <p:sp>
        <p:nvSpPr>
          <p:cNvPr id="2" name="Rectangle 1">
            <a:extLst>
              <a:ext uri="{FF2B5EF4-FFF2-40B4-BE49-F238E27FC236}">
                <a16:creationId xmlns:a16="http://schemas.microsoft.com/office/drawing/2014/main" id="{F3105721-B235-C416-4837-A0DA3367BDC0}"/>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Les différentes phases: Conclusion</a:t>
            </a: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2">
            <a:extLst>
              <a:ext uri="{FF2B5EF4-FFF2-40B4-BE49-F238E27FC236}">
                <a16:creationId xmlns:a16="http://schemas.microsoft.com/office/drawing/2014/main" id="{CD997CDD-6D03-0FB2-2B46-0A61A4F1E1B8}"/>
              </a:ext>
            </a:extLst>
          </p:cNvPr>
          <p:cNvSpPr>
            <a:spLocks noGrp="1" noRot="1" noChangeArrowheads="1"/>
          </p:cNvSpPr>
          <p:nvPr>
            <p:ph type="body" idx="1"/>
          </p:nvPr>
        </p:nvSpPr>
        <p:spPr>
          <a:xfrm>
            <a:off x="1774825" y="1844676"/>
            <a:ext cx="8540750" cy="4498975"/>
          </a:xfrm>
        </p:spPr>
        <p:txBody>
          <a:bodyPr/>
          <a:lstStyle/>
          <a:p>
            <a:pPr algn="ctr" eaLnBrk="1" hangingPunct="1">
              <a:buFont typeface="Arial" panose="020B0604020202020204" pitchFamily="34" charset="0"/>
              <a:buNone/>
              <a:defRPr/>
            </a:pPr>
            <a:r>
              <a:rPr lang="fr-FR" altLang="fr-FR" sz="6000" dirty="0">
                <a:solidFill>
                  <a:srgbClr val="B94F07"/>
                </a:solidFill>
                <a:effectLst>
                  <a:outerShdw blurRad="38100" dist="38100" dir="2700000" algn="tl">
                    <a:srgbClr val="000000"/>
                  </a:outerShdw>
                </a:effectLst>
                <a:ea typeface="ＭＳ Ｐゴシック" panose="020B0600070205080204" pitchFamily="34" charset="-128"/>
              </a:rPr>
              <a:t> </a:t>
            </a:r>
          </a:p>
          <a:p>
            <a:pPr algn="ctr" eaLnBrk="1" hangingPunct="1">
              <a:buFont typeface="Arial" panose="020B0604020202020204" pitchFamily="34" charset="0"/>
              <a:buNone/>
              <a:defRPr/>
            </a:pPr>
            <a:r>
              <a:rPr lang="fr-FR" altLang="fr-FR" sz="6000" dirty="0">
                <a:solidFill>
                  <a:srgbClr val="B94F07"/>
                </a:solidFill>
                <a:effectLst>
                  <a:outerShdw blurRad="38100" dist="38100" dir="2700000" algn="tl">
                    <a:srgbClr val="000000"/>
                  </a:outerShdw>
                </a:effectLst>
                <a:ea typeface="ＭＳ Ｐゴシック" panose="020B0600070205080204" pitchFamily="34" charset="-128"/>
              </a:rPr>
              <a:t>Les modèles dérivés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337922">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337922">
                                            <p:txEl>
                                              <p:pRg st="0" end="0"/>
                                            </p:txEl>
                                          </p:spTgt>
                                        </p:tgtEl>
                                        <p:attrNameLst>
                                          <p:attrName>ppt_w</p:attrName>
                                        </p:attrNameLst>
                                      </p:cBhvr>
                                    </p:anim>
                                    <p:anim by="(#ppt_w*0.50)" calcmode="lin" valueType="num">
                                      <p:cBhvr>
                                        <p:cTn id="8" dur="500" decel="50000" autoRev="1" fill="hold">
                                          <p:stCondLst>
                                            <p:cond delay="0"/>
                                          </p:stCondLst>
                                        </p:cTn>
                                        <p:tgtEl>
                                          <p:spTgt spid="337922">
                                            <p:txEl>
                                              <p:pRg st="0" end="0"/>
                                            </p:txEl>
                                          </p:spTgt>
                                        </p:tgtEl>
                                        <p:attrNameLst>
                                          <p:attrName>ppt_x</p:attrName>
                                        </p:attrNameLst>
                                      </p:cBhvr>
                                    </p:anim>
                                    <p:anim from="(-#ppt_h/2)" to="(#ppt_y)" calcmode="lin" valueType="num">
                                      <p:cBhvr>
                                        <p:cTn id="9" dur="1000" fill="hold">
                                          <p:stCondLst>
                                            <p:cond delay="0"/>
                                          </p:stCondLst>
                                        </p:cTn>
                                        <p:tgtEl>
                                          <p:spTgt spid="337922">
                                            <p:txEl>
                                              <p:pRg st="0" end="0"/>
                                            </p:txEl>
                                          </p:spTgt>
                                        </p:tgtEl>
                                        <p:attrNameLst>
                                          <p:attrName>ppt_y</p:attrName>
                                        </p:attrNameLst>
                                      </p:cBhvr>
                                    </p:anim>
                                    <p:animRot by="21600000">
                                      <p:cBhvr>
                                        <p:cTn id="10" dur="1000" fill="hold">
                                          <p:stCondLst>
                                            <p:cond delay="0"/>
                                          </p:stCondLst>
                                        </p:cTn>
                                        <p:tgtEl>
                                          <p:spTgt spid="337922">
                                            <p:txEl>
                                              <p:pRg st="0" end="0"/>
                                            </p:txEl>
                                          </p:spTgt>
                                        </p:tgtEl>
                                        <p:attrNameLst>
                                          <p:attrName>r</p:attrName>
                                        </p:attrNameLst>
                                      </p:cBhvr>
                                    </p:animRot>
                                  </p:childTnLst>
                                </p:cTn>
                              </p:par>
                            </p:childTnLst>
                          </p:cTn>
                        </p:par>
                      </p:childTnLst>
                    </p:cTn>
                  </p:par>
                  <p:par>
                    <p:cTn id="11" fill="hold" nodeType="clickPar">
                      <p:stCondLst>
                        <p:cond delay="indefinite"/>
                      </p:stCondLst>
                      <p:childTnLst>
                        <p:par>
                          <p:cTn id="12" fill="hold" nodeType="withGroup">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337922">
                                            <p:txEl>
                                              <p:pRg st="1" end="1"/>
                                            </p:txEl>
                                          </p:spTgt>
                                        </p:tgtEl>
                                        <p:attrNameLst>
                                          <p:attrName>style.visibility</p:attrName>
                                        </p:attrNameLst>
                                      </p:cBhvr>
                                      <p:to>
                                        <p:strVal val="visible"/>
                                      </p:to>
                                    </p:set>
                                    <p:anim by="(-#ppt_w*2)" calcmode="lin" valueType="num">
                                      <p:cBhvr rctx="PPT">
                                        <p:cTn id="15" dur="500" autoRev="1" fill="hold">
                                          <p:stCondLst>
                                            <p:cond delay="0"/>
                                          </p:stCondLst>
                                        </p:cTn>
                                        <p:tgtEl>
                                          <p:spTgt spid="337922">
                                            <p:txEl>
                                              <p:pRg st="1" end="1"/>
                                            </p:txEl>
                                          </p:spTgt>
                                        </p:tgtEl>
                                        <p:attrNameLst>
                                          <p:attrName>ppt_w</p:attrName>
                                        </p:attrNameLst>
                                      </p:cBhvr>
                                    </p:anim>
                                    <p:anim by="(#ppt_w*0.50)" calcmode="lin" valueType="num">
                                      <p:cBhvr>
                                        <p:cTn id="16" dur="500" decel="50000" autoRev="1" fill="hold">
                                          <p:stCondLst>
                                            <p:cond delay="0"/>
                                          </p:stCondLst>
                                        </p:cTn>
                                        <p:tgtEl>
                                          <p:spTgt spid="337922">
                                            <p:txEl>
                                              <p:pRg st="1" end="1"/>
                                            </p:txEl>
                                          </p:spTgt>
                                        </p:tgtEl>
                                        <p:attrNameLst>
                                          <p:attrName>ppt_x</p:attrName>
                                        </p:attrNameLst>
                                      </p:cBhvr>
                                    </p:anim>
                                    <p:anim from="(-#ppt_h/2)" to="(#ppt_y)" calcmode="lin" valueType="num">
                                      <p:cBhvr>
                                        <p:cTn id="17" dur="1000" fill="hold">
                                          <p:stCondLst>
                                            <p:cond delay="0"/>
                                          </p:stCondLst>
                                        </p:cTn>
                                        <p:tgtEl>
                                          <p:spTgt spid="337922">
                                            <p:txEl>
                                              <p:pRg st="1" end="1"/>
                                            </p:txEl>
                                          </p:spTgt>
                                        </p:tgtEl>
                                        <p:attrNameLst>
                                          <p:attrName>ppt_y</p:attrName>
                                        </p:attrNameLst>
                                      </p:cBhvr>
                                    </p:anim>
                                    <p:animRot by="21600000">
                                      <p:cBhvr>
                                        <p:cTn id="18" dur="1000" fill="hold">
                                          <p:stCondLst>
                                            <p:cond delay="0"/>
                                          </p:stCondLst>
                                        </p:cTn>
                                        <p:tgtEl>
                                          <p:spTgt spid="337922">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22"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748" name="Text Box 4">
            <a:extLst>
              <a:ext uri="{FF2B5EF4-FFF2-40B4-BE49-F238E27FC236}">
                <a16:creationId xmlns:a16="http://schemas.microsoft.com/office/drawing/2014/main" id="{D730F8C5-28E9-8B0B-DB96-92934E44854A}"/>
              </a:ext>
            </a:extLst>
          </p:cNvPr>
          <p:cNvSpPr txBox="1">
            <a:spLocks noChangeArrowheads="1"/>
          </p:cNvSpPr>
          <p:nvPr/>
        </p:nvSpPr>
        <p:spPr bwMode="auto">
          <a:xfrm>
            <a:off x="428531" y="1173808"/>
            <a:ext cx="11334938" cy="4370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marL="742950" indent="-742950">
              <a:spcBef>
                <a:spcPct val="20000"/>
              </a:spcBef>
              <a:buClr>
                <a:schemeClr val="hlink"/>
              </a:buClr>
              <a:buSzPct val="80000"/>
              <a:buFont typeface="Arial" panose="020B0604020202020204" pitchFamily="34" charset="0"/>
              <a:buChar char="►"/>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folHlink"/>
              </a:buClr>
              <a:buFont typeface="Wingdings" pitchFamily="2" charset="2"/>
              <a:buChar char="§"/>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hlink"/>
              </a:buClr>
              <a:buSzPct val="80000"/>
              <a:buFont typeface="Arial" panose="020B0604020202020204" pitchFamily="34" charset="0"/>
              <a:buChar char="►"/>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folHlink"/>
              </a:buClr>
              <a:buFont typeface="Wingdings" pitchFamily="2" charset="2"/>
              <a:buChar char="§"/>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9pPr>
          </a:lstStyle>
          <a:p>
            <a:pPr algn="just">
              <a:spcBef>
                <a:spcPct val="50000"/>
              </a:spcBef>
              <a:buClrTx/>
              <a:buSzTx/>
              <a:buFontTx/>
              <a:buAutoNum type="arabicPeriod"/>
            </a:pPr>
            <a:r>
              <a:rPr lang="fr-FR" altLang="fr-FR" sz="2800" dirty="0">
                <a:latin typeface="+mj-lt"/>
              </a:rPr>
              <a:t>Le Multiple </a:t>
            </a:r>
            <a:r>
              <a:rPr lang="fr-FR" altLang="fr-FR" sz="2800" dirty="0" err="1">
                <a:latin typeface="+mj-lt"/>
              </a:rPr>
              <a:t>Stressor</a:t>
            </a:r>
            <a:r>
              <a:rPr lang="fr-FR" altLang="fr-FR" sz="2800" dirty="0">
                <a:latin typeface="+mj-lt"/>
              </a:rPr>
              <a:t> Debriefing Model ou MSDM d</a:t>
            </a:r>
            <a:r>
              <a:rPr lang="ja-JP" altLang="fr-FR" sz="2800">
                <a:latin typeface="+mj-lt"/>
              </a:rPr>
              <a:t>’</a:t>
            </a:r>
            <a:r>
              <a:rPr lang="fr-FR" altLang="ja-JP" sz="2800" i="1" dirty="0">
                <a:latin typeface="+mj-lt"/>
              </a:rPr>
              <a:t>Armstrong </a:t>
            </a:r>
            <a:r>
              <a:rPr lang="fr-FR" altLang="ja-JP" sz="2800" dirty="0">
                <a:latin typeface="+mj-lt"/>
              </a:rPr>
              <a:t>(1991) </a:t>
            </a:r>
          </a:p>
          <a:p>
            <a:pPr algn="just">
              <a:spcBef>
                <a:spcPct val="50000"/>
              </a:spcBef>
              <a:buClrTx/>
              <a:buSzTx/>
              <a:buFontTx/>
              <a:buAutoNum type="arabicPeriod"/>
            </a:pPr>
            <a:r>
              <a:rPr lang="fr-FR" altLang="fr-FR" sz="2800" dirty="0">
                <a:latin typeface="+mj-lt"/>
              </a:rPr>
              <a:t>Le modèle de débriefing individuel proposé pour la Poste britannique (1991) </a:t>
            </a:r>
          </a:p>
          <a:p>
            <a:pPr algn="just">
              <a:spcBef>
                <a:spcPct val="50000"/>
              </a:spcBef>
              <a:buClrTx/>
              <a:buSzTx/>
              <a:buFontTx/>
              <a:buAutoNum type="arabicPeriod"/>
            </a:pPr>
            <a:r>
              <a:rPr lang="fr-FR" altLang="fr-FR" sz="2800" dirty="0">
                <a:latin typeface="+mj-lt"/>
              </a:rPr>
              <a:t>Le </a:t>
            </a:r>
            <a:r>
              <a:rPr lang="fr-FR" altLang="fr-FR" sz="2800" dirty="0" err="1">
                <a:latin typeface="+mj-lt"/>
              </a:rPr>
              <a:t>Psychiatric</a:t>
            </a:r>
            <a:r>
              <a:rPr lang="fr-FR" altLang="fr-FR" sz="2800" dirty="0">
                <a:latin typeface="+mj-lt"/>
              </a:rPr>
              <a:t> Stress Debriefing ou PSD de </a:t>
            </a:r>
            <a:r>
              <a:rPr lang="fr-FR" altLang="fr-FR" sz="2800" i="1" dirty="0">
                <a:latin typeface="+mj-lt"/>
              </a:rPr>
              <a:t>Cooper</a:t>
            </a:r>
            <a:r>
              <a:rPr lang="fr-FR" altLang="fr-FR" sz="2800" dirty="0">
                <a:latin typeface="+mj-lt"/>
              </a:rPr>
              <a:t> (1995)</a:t>
            </a:r>
          </a:p>
          <a:p>
            <a:pPr algn="just">
              <a:spcBef>
                <a:spcPct val="50000"/>
              </a:spcBef>
              <a:buClrTx/>
              <a:buSzTx/>
              <a:buFontTx/>
              <a:buAutoNum type="arabicPeriod"/>
            </a:pPr>
            <a:r>
              <a:rPr lang="en-GB" altLang="fr-FR" sz="2800" dirty="0" err="1">
                <a:latin typeface="+mj-lt"/>
              </a:rPr>
              <a:t>L’Assaulted</a:t>
            </a:r>
            <a:r>
              <a:rPr lang="en-GB" altLang="fr-FR" sz="2800" dirty="0">
                <a:latin typeface="+mj-lt"/>
              </a:rPr>
              <a:t> Staff Action Program </a:t>
            </a:r>
            <a:r>
              <a:rPr lang="en-GB" altLang="fr-FR" sz="2800" dirty="0" err="1">
                <a:latin typeface="+mj-lt"/>
              </a:rPr>
              <a:t>ou</a:t>
            </a:r>
            <a:r>
              <a:rPr lang="en-GB" altLang="fr-FR" sz="2800" dirty="0">
                <a:latin typeface="+mj-lt"/>
              </a:rPr>
              <a:t> ASAP de </a:t>
            </a:r>
            <a:r>
              <a:rPr lang="en-GB" altLang="fr-FR" sz="2800" i="1" dirty="0">
                <a:latin typeface="+mj-lt"/>
              </a:rPr>
              <a:t>Flannery</a:t>
            </a:r>
            <a:r>
              <a:rPr lang="en-GB" altLang="fr-FR" sz="2800" dirty="0">
                <a:latin typeface="+mj-lt"/>
              </a:rPr>
              <a:t> (1998)</a:t>
            </a:r>
            <a:r>
              <a:rPr lang="fr-FR" altLang="fr-FR" sz="2800" dirty="0">
                <a:latin typeface="+mj-lt"/>
              </a:rPr>
              <a:t> </a:t>
            </a:r>
          </a:p>
          <a:p>
            <a:pPr algn="just">
              <a:spcBef>
                <a:spcPct val="50000"/>
              </a:spcBef>
              <a:buClrTx/>
              <a:buSzTx/>
              <a:buFontTx/>
              <a:buAutoNum type="arabicPeriod"/>
            </a:pPr>
            <a:r>
              <a:rPr lang="fr-FR" altLang="fr-FR" sz="2800" dirty="0">
                <a:latin typeface="+mj-lt"/>
              </a:rPr>
              <a:t>La Memory </a:t>
            </a:r>
            <a:r>
              <a:rPr lang="fr-FR" altLang="fr-FR" sz="2800" dirty="0" err="1">
                <a:latin typeface="+mj-lt"/>
              </a:rPr>
              <a:t>Structuring</a:t>
            </a:r>
            <a:r>
              <a:rPr lang="fr-FR" altLang="fr-FR" sz="2800" dirty="0">
                <a:latin typeface="+mj-lt"/>
              </a:rPr>
              <a:t> Intervention ou MSI de </a:t>
            </a:r>
            <a:r>
              <a:rPr lang="fr-FR" altLang="fr-FR" sz="2800" i="1" dirty="0" err="1">
                <a:latin typeface="+mj-lt"/>
              </a:rPr>
              <a:t>Gidron</a:t>
            </a:r>
            <a:r>
              <a:rPr lang="fr-FR" altLang="fr-FR" sz="2800" i="1" dirty="0">
                <a:latin typeface="+mj-lt"/>
              </a:rPr>
              <a:t> &amp; al.</a:t>
            </a:r>
            <a:r>
              <a:rPr lang="fr-FR" altLang="fr-FR" sz="2800" dirty="0">
                <a:latin typeface="+mj-lt"/>
              </a:rPr>
              <a:t> (2001) </a:t>
            </a:r>
            <a:endParaRPr lang="fr-FR" altLang="fr-FR" sz="2800" b="1" dirty="0">
              <a:latin typeface="+mj-lt"/>
            </a:endParaRPr>
          </a:p>
          <a:p>
            <a:pPr algn="just">
              <a:spcBef>
                <a:spcPct val="50000"/>
              </a:spcBef>
              <a:buClrTx/>
              <a:buSzTx/>
              <a:buFontTx/>
              <a:buAutoNum type="arabicPeriod"/>
            </a:pPr>
            <a:endParaRPr lang="fr-FR" altLang="fr-FR" sz="3600" b="1" dirty="0">
              <a:latin typeface="+mj-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543748"/>
                                        </p:tgtEl>
                                        <p:attrNameLst>
                                          <p:attrName>style.visibility</p:attrName>
                                        </p:attrNameLst>
                                      </p:cBhvr>
                                      <p:to>
                                        <p:strVal val="visible"/>
                                      </p:to>
                                    </p:set>
                                    <p:animEffect transition="in" filter="box(out)">
                                      <p:cBhvr>
                                        <p:cTn id="7" dur="500"/>
                                        <p:tgtEl>
                                          <p:spTgt spid="5437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3748" grpId="0"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D90FB1-C41D-4B24-8986-D5A7C417C575}"/>
              </a:ext>
            </a:extLst>
          </p:cNvPr>
          <p:cNvSpPr/>
          <p:nvPr/>
        </p:nvSpPr>
        <p:spPr>
          <a:xfrm>
            <a:off x="0" y="1310326"/>
            <a:ext cx="12192000" cy="2969443"/>
          </a:xfrm>
          <a:prstGeom prst="rect">
            <a:avLst/>
          </a:prstGeom>
          <a:solidFill>
            <a:schemeClr val="accent4">
              <a:lumMod val="60000"/>
              <a:lumOff val="4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3.3 Interventions psychologiques précoces en EMDR</a:t>
            </a:r>
            <a:endParaRPr lang="fr-FR" b="1" dirty="0"/>
          </a:p>
        </p:txBody>
      </p:sp>
    </p:spTree>
    <p:extLst>
      <p:ext uri="{BB962C8B-B14F-4D97-AF65-F5344CB8AC3E}">
        <p14:creationId xmlns:p14="http://schemas.microsoft.com/office/powerpoint/2010/main" val="1274360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D90FB1-C41D-4B24-8986-D5A7C417C575}"/>
              </a:ext>
            </a:extLst>
          </p:cNvPr>
          <p:cNvSpPr/>
          <p:nvPr/>
        </p:nvSpPr>
        <p:spPr>
          <a:xfrm>
            <a:off x="0" y="1310326"/>
            <a:ext cx="12192000" cy="2969443"/>
          </a:xfrm>
          <a:prstGeom prst="rect">
            <a:avLst/>
          </a:prstGeom>
          <a:solidFill>
            <a:srgbClr val="FFC0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II. Le stress</a:t>
            </a:r>
            <a:endParaRPr lang="fr-FR" b="1" dirty="0"/>
          </a:p>
        </p:txBody>
      </p:sp>
    </p:spTree>
    <p:extLst>
      <p:ext uri="{BB962C8B-B14F-4D97-AF65-F5344CB8AC3E}">
        <p14:creationId xmlns:p14="http://schemas.microsoft.com/office/powerpoint/2010/main" val="180601358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D90FB1-C41D-4B24-8986-D5A7C417C575}"/>
              </a:ext>
            </a:extLst>
          </p:cNvPr>
          <p:cNvSpPr/>
          <p:nvPr/>
        </p:nvSpPr>
        <p:spPr>
          <a:xfrm>
            <a:off x="0" y="1310326"/>
            <a:ext cx="12192000" cy="2969443"/>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 L’intervention psychologique précoce</a:t>
            </a:r>
            <a:endParaRPr lang="fr-FR" b="1" dirty="0"/>
          </a:p>
        </p:txBody>
      </p:sp>
    </p:spTree>
    <p:extLst>
      <p:ext uri="{BB962C8B-B14F-4D97-AF65-F5344CB8AC3E}">
        <p14:creationId xmlns:p14="http://schemas.microsoft.com/office/powerpoint/2010/main" val="44881000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tx1"/>
                </a:solidFill>
              </a:rPr>
              <a:t>Définir l’intervention psychologique précoce</a:t>
            </a:r>
          </a:p>
        </p:txBody>
      </p:sp>
      <p:sp>
        <p:nvSpPr>
          <p:cNvPr id="12" name="ZoneTexte 11">
            <a:extLst>
              <a:ext uri="{FF2B5EF4-FFF2-40B4-BE49-F238E27FC236}">
                <a16:creationId xmlns:a16="http://schemas.microsoft.com/office/drawing/2014/main" id="{80CB7329-DFD7-473B-8A96-5DD85BC3E57A}"/>
              </a:ext>
            </a:extLst>
          </p:cNvPr>
          <p:cNvSpPr txBox="1"/>
          <p:nvPr/>
        </p:nvSpPr>
        <p:spPr>
          <a:xfrm>
            <a:off x="752148" y="964691"/>
            <a:ext cx="10770645" cy="4467057"/>
          </a:xfrm>
          <a:prstGeom prst="rect">
            <a:avLst/>
          </a:prstGeom>
          <a:noFill/>
        </p:spPr>
        <p:txBody>
          <a:bodyPr wrap="square">
            <a:spAutoFit/>
          </a:bodyPr>
          <a:lstStyle/>
          <a:p>
            <a:pPr marL="342900" lvl="0" indent="-342900" algn="just">
              <a:lnSpc>
                <a:spcPct val="150000"/>
              </a:lnSpc>
              <a:buFont typeface="Wingdings" panose="05000000000000000000" pitchFamily="2" charset="2"/>
              <a:buChar char=""/>
            </a:pPr>
            <a:r>
              <a:rPr lang="fr-FR" sz="2400" dirty="0"/>
              <a:t>Rapport Cochrane (2008) (Rydberg, 2019):</a:t>
            </a:r>
          </a:p>
          <a:p>
            <a:pPr marL="800100" lvl="1" indent="-342900" algn="just">
              <a:lnSpc>
                <a:spcPct val="150000"/>
              </a:lnSpc>
              <a:buFont typeface="Wingdings" panose="05000000000000000000" pitchFamily="2" charset="2"/>
              <a:buChar char="§"/>
            </a:pPr>
            <a:r>
              <a:rPr lang="fr-FR" sz="2400" dirty="0"/>
              <a:t>Intervention effectuée au cours des 3 premiers mois suivant un événement traumatique, </a:t>
            </a:r>
          </a:p>
          <a:p>
            <a:pPr marL="800100" lvl="1" indent="-342900" algn="just">
              <a:lnSpc>
                <a:spcPct val="150000"/>
              </a:lnSpc>
              <a:buFont typeface="Wingdings" panose="05000000000000000000" pitchFamily="2" charset="2"/>
              <a:buChar char="§"/>
            </a:pPr>
            <a:r>
              <a:rPr lang="fr-FR" sz="2400" dirty="0"/>
              <a:t>Objective la prévention du TSPT, de la détresse prolongée, </a:t>
            </a:r>
          </a:p>
          <a:p>
            <a:pPr marL="800100" lvl="1" indent="-342900" algn="just">
              <a:lnSpc>
                <a:spcPct val="150000"/>
              </a:lnSpc>
              <a:buFont typeface="Wingdings" panose="05000000000000000000" pitchFamily="2" charset="2"/>
              <a:buChar char="§"/>
            </a:pPr>
            <a:r>
              <a:rPr lang="fr-FR" sz="2400" dirty="0"/>
              <a:t>Public visé: </a:t>
            </a:r>
          </a:p>
          <a:p>
            <a:pPr marL="1257300" lvl="2" indent="-342900" algn="just">
              <a:lnSpc>
                <a:spcPct val="150000"/>
              </a:lnSpc>
              <a:buFont typeface="Arial" panose="020B0604020202020204" pitchFamily="34" charset="0"/>
              <a:buChar char="•"/>
            </a:pPr>
            <a:r>
              <a:rPr lang="fr-FR" sz="2400" dirty="0"/>
              <a:t>Personnes à risque de développer un TSPT, d’autres troubles psychopathologiques</a:t>
            </a:r>
          </a:p>
          <a:p>
            <a:pPr marL="1257300" lvl="2" indent="-342900" algn="just">
              <a:lnSpc>
                <a:spcPct val="150000"/>
              </a:lnSpc>
              <a:buFont typeface="Arial" panose="020B0604020202020204" pitchFamily="34" charset="0"/>
              <a:buChar char="•"/>
            </a:pPr>
            <a:r>
              <a:rPr lang="fr-FR" sz="2400" dirty="0"/>
              <a:t>Personnes présentant un TSPT, un ESA. </a:t>
            </a:r>
          </a:p>
        </p:txBody>
      </p:sp>
      <p:sp>
        <p:nvSpPr>
          <p:cNvPr id="7" name="Rectangle : coins arrondis 6">
            <a:extLst>
              <a:ext uri="{FF2B5EF4-FFF2-40B4-BE49-F238E27FC236}">
                <a16:creationId xmlns:a16="http://schemas.microsoft.com/office/drawing/2014/main" id="{9B6032F2-B1FC-4F13-9DA5-20D232C0F85C}"/>
              </a:ext>
            </a:extLst>
          </p:cNvPr>
          <p:cNvSpPr/>
          <p:nvPr/>
        </p:nvSpPr>
        <p:spPr>
          <a:xfrm>
            <a:off x="2120900" y="5477020"/>
            <a:ext cx="8674100" cy="68423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Prevention et traitement !</a:t>
            </a:r>
          </a:p>
        </p:txBody>
      </p:sp>
    </p:spTree>
    <p:extLst>
      <p:ext uri="{BB962C8B-B14F-4D97-AF65-F5344CB8AC3E}">
        <p14:creationId xmlns:p14="http://schemas.microsoft.com/office/powerpoint/2010/main" val="389602083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tx1"/>
                </a:solidFill>
              </a:rPr>
              <a:t>Différentes typologies d’interventions psychologiques précoces</a:t>
            </a:r>
          </a:p>
        </p:txBody>
      </p:sp>
      <p:sp>
        <p:nvSpPr>
          <p:cNvPr id="2" name="Rectangle : coins arrondis 1">
            <a:extLst>
              <a:ext uri="{FF2B5EF4-FFF2-40B4-BE49-F238E27FC236}">
                <a16:creationId xmlns:a16="http://schemas.microsoft.com/office/drawing/2014/main" id="{FE16D357-6911-4375-853C-8EE9B2289F3E}"/>
              </a:ext>
            </a:extLst>
          </p:cNvPr>
          <p:cNvSpPr/>
          <p:nvPr/>
        </p:nvSpPr>
        <p:spPr>
          <a:xfrm>
            <a:off x="1117600" y="1270000"/>
            <a:ext cx="4419600" cy="4790068"/>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Rectangle : coins arrondis 8">
            <a:extLst>
              <a:ext uri="{FF2B5EF4-FFF2-40B4-BE49-F238E27FC236}">
                <a16:creationId xmlns:a16="http://schemas.microsoft.com/office/drawing/2014/main" id="{65F4C859-31E9-429F-BF90-EBB433D1647A}"/>
              </a:ext>
            </a:extLst>
          </p:cNvPr>
          <p:cNvSpPr/>
          <p:nvPr/>
        </p:nvSpPr>
        <p:spPr>
          <a:xfrm>
            <a:off x="6774454" y="1224629"/>
            <a:ext cx="4419600" cy="4790068"/>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ZoneTexte 2">
            <a:extLst>
              <a:ext uri="{FF2B5EF4-FFF2-40B4-BE49-F238E27FC236}">
                <a16:creationId xmlns:a16="http://schemas.microsoft.com/office/drawing/2014/main" id="{6BC263C8-87A3-480B-A064-49CAF7C350C6}"/>
              </a:ext>
            </a:extLst>
          </p:cNvPr>
          <p:cNvSpPr txBox="1"/>
          <p:nvPr/>
        </p:nvSpPr>
        <p:spPr>
          <a:xfrm>
            <a:off x="1335495" y="1549401"/>
            <a:ext cx="3744505" cy="4770537"/>
          </a:xfrm>
          <a:prstGeom prst="rect">
            <a:avLst/>
          </a:prstGeom>
          <a:noFill/>
        </p:spPr>
        <p:txBody>
          <a:bodyPr wrap="square" rtlCol="0">
            <a:spAutoFit/>
          </a:bodyPr>
          <a:lstStyle/>
          <a:p>
            <a:pPr algn="ctr"/>
            <a:r>
              <a:rPr lang="fr-FR" sz="2800" b="1" dirty="0"/>
              <a:t>Protocoles d’urgence: </a:t>
            </a:r>
          </a:p>
          <a:p>
            <a:endParaRPr lang="fr-FR" sz="2400" dirty="0"/>
          </a:p>
          <a:p>
            <a:pPr marL="285750" indent="-285750">
              <a:lnSpc>
                <a:spcPct val="150000"/>
              </a:lnSpc>
              <a:buFont typeface="Wingdings" panose="05000000000000000000" pitchFamily="2" charset="2"/>
              <a:buChar char="Ø"/>
            </a:pPr>
            <a:r>
              <a:rPr lang="fr-FR" sz="2400" dirty="0"/>
              <a:t>Application immédiate(les premières heures)</a:t>
            </a:r>
            <a:endParaRPr lang="fr-FR" sz="2400" dirty="0">
              <a:sym typeface="Wingdings" panose="05000000000000000000" pitchFamily="2" charset="2"/>
            </a:endParaRPr>
          </a:p>
          <a:p>
            <a:pPr marL="285750" indent="-285750">
              <a:lnSpc>
                <a:spcPct val="150000"/>
              </a:lnSpc>
              <a:buFont typeface="Wingdings" panose="05000000000000000000" pitchFamily="2" charset="2"/>
              <a:buChar char="Ø"/>
            </a:pPr>
            <a:r>
              <a:rPr lang="fr-FR" sz="2400" dirty="0">
                <a:sym typeface="Wingdings" panose="05000000000000000000" pitchFamily="2" charset="2"/>
              </a:rPr>
              <a:t>Objectivent : </a:t>
            </a:r>
          </a:p>
          <a:p>
            <a:pPr marL="742950" lvl="1" indent="-285750">
              <a:lnSpc>
                <a:spcPct val="150000"/>
              </a:lnSpc>
              <a:buFont typeface="Wingdings" panose="05000000000000000000" pitchFamily="2" charset="2"/>
              <a:buChar char="ü"/>
            </a:pPr>
            <a:r>
              <a:rPr lang="fr-FR" sz="2400" dirty="0">
                <a:sym typeface="Wingdings" panose="05000000000000000000" pitchFamily="2" charset="2"/>
              </a:rPr>
              <a:t>Stabilisation.</a:t>
            </a:r>
          </a:p>
          <a:p>
            <a:pPr marL="742950" lvl="1" indent="-285750">
              <a:lnSpc>
                <a:spcPct val="150000"/>
              </a:lnSpc>
              <a:buFont typeface="Wingdings" panose="05000000000000000000" pitchFamily="2" charset="2"/>
              <a:buChar char="ü"/>
            </a:pPr>
            <a:r>
              <a:rPr lang="fr-FR" sz="2400" dirty="0">
                <a:sym typeface="Wingdings" panose="05000000000000000000" pitchFamily="2" charset="2"/>
              </a:rPr>
              <a:t>Orientation dans « l’ici et maintenant ».</a:t>
            </a:r>
          </a:p>
          <a:p>
            <a:pPr lvl="1"/>
            <a:endParaRPr lang="fr-FR" dirty="0">
              <a:sym typeface="Wingdings" panose="05000000000000000000" pitchFamily="2" charset="2"/>
            </a:endParaRPr>
          </a:p>
          <a:p>
            <a:pPr marL="285750" indent="-285750">
              <a:buFont typeface="Wingdings" panose="05000000000000000000" pitchFamily="2" charset="2"/>
              <a:buChar char="Ø"/>
            </a:pPr>
            <a:endParaRPr lang="fr-FR" dirty="0"/>
          </a:p>
        </p:txBody>
      </p:sp>
      <p:sp>
        <p:nvSpPr>
          <p:cNvPr id="11" name="ZoneTexte 10">
            <a:extLst>
              <a:ext uri="{FF2B5EF4-FFF2-40B4-BE49-F238E27FC236}">
                <a16:creationId xmlns:a16="http://schemas.microsoft.com/office/drawing/2014/main" id="{1E7651BA-F896-4D30-9898-EB25B15E338A}"/>
              </a:ext>
            </a:extLst>
          </p:cNvPr>
          <p:cNvSpPr txBox="1"/>
          <p:nvPr/>
        </p:nvSpPr>
        <p:spPr>
          <a:xfrm>
            <a:off x="7112001" y="1382772"/>
            <a:ext cx="3744505" cy="4647426"/>
          </a:xfrm>
          <a:prstGeom prst="rect">
            <a:avLst/>
          </a:prstGeom>
          <a:noFill/>
        </p:spPr>
        <p:txBody>
          <a:bodyPr wrap="square" rtlCol="0">
            <a:spAutoFit/>
          </a:bodyPr>
          <a:lstStyle/>
          <a:p>
            <a:pPr algn="ctr"/>
            <a:r>
              <a:rPr lang="fr-FR" sz="2800" b="1" dirty="0"/>
              <a:t>Protocoles d’évènements récents: </a:t>
            </a:r>
          </a:p>
          <a:p>
            <a:endParaRPr lang="fr-FR" sz="2400" dirty="0"/>
          </a:p>
          <a:p>
            <a:pPr marL="285750" indent="-285750">
              <a:lnSpc>
                <a:spcPct val="150000"/>
              </a:lnSpc>
              <a:buFont typeface="Wingdings" panose="05000000000000000000" pitchFamily="2" charset="2"/>
              <a:buChar char="Ø"/>
            </a:pPr>
            <a:r>
              <a:rPr lang="fr-FR" sz="2400" dirty="0"/>
              <a:t> de 2 jours à 3 mois après l’incident</a:t>
            </a:r>
            <a:endParaRPr lang="fr-FR" sz="2400" dirty="0">
              <a:sym typeface="Wingdings" panose="05000000000000000000" pitchFamily="2" charset="2"/>
            </a:endParaRPr>
          </a:p>
          <a:p>
            <a:pPr marL="285750" indent="-285750">
              <a:lnSpc>
                <a:spcPct val="150000"/>
              </a:lnSpc>
              <a:buFont typeface="Wingdings" panose="05000000000000000000" pitchFamily="2" charset="2"/>
              <a:buChar char="Ø"/>
            </a:pPr>
            <a:r>
              <a:rPr lang="fr-FR" sz="2400" dirty="0">
                <a:sym typeface="Wingdings" panose="05000000000000000000" pitchFamily="2" charset="2"/>
              </a:rPr>
              <a:t>Objectivent : </a:t>
            </a:r>
          </a:p>
          <a:p>
            <a:pPr marL="800100" lvl="1" indent="-342900">
              <a:lnSpc>
                <a:spcPct val="150000"/>
              </a:lnSpc>
              <a:buFont typeface="Wingdings" panose="05000000000000000000" pitchFamily="2" charset="2"/>
              <a:buChar char="ü"/>
            </a:pPr>
            <a:r>
              <a:rPr lang="fr-FR" sz="2400" dirty="0">
                <a:sym typeface="Wingdings" panose="05000000000000000000" pitchFamily="2" charset="2"/>
              </a:rPr>
              <a:t>Consolidation.</a:t>
            </a:r>
          </a:p>
          <a:p>
            <a:pPr marL="800100" lvl="1" indent="-342900">
              <a:lnSpc>
                <a:spcPct val="150000"/>
              </a:lnSpc>
              <a:buFont typeface="Wingdings" panose="05000000000000000000" pitchFamily="2" charset="2"/>
              <a:buChar char="ü"/>
            </a:pPr>
            <a:r>
              <a:rPr lang="fr-FR" sz="2400" dirty="0">
                <a:sym typeface="Wingdings" panose="05000000000000000000" pitchFamily="2" charset="2"/>
              </a:rPr>
              <a:t>Intégration.</a:t>
            </a:r>
          </a:p>
          <a:p>
            <a:pPr lvl="1"/>
            <a:endParaRPr lang="fr-FR" dirty="0">
              <a:sym typeface="Wingdings" panose="05000000000000000000" pitchFamily="2" charset="2"/>
            </a:endParaRPr>
          </a:p>
          <a:p>
            <a:pPr marL="285750" indent="-285750">
              <a:buFont typeface="Wingdings" panose="05000000000000000000" pitchFamily="2" charset="2"/>
              <a:buChar char="Ø"/>
            </a:pPr>
            <a:endParaRPr lang="fr-FR" dirty="0"/>
          </a:p>
        </p:txBody>
      </p:sp>
    </p:spTree>
    <p:extLst>
      <p:ext uri="{BB962C8B-B14F-4D97-AF65-F5344CB8AC3E}">
        <p14:creationId xmlns:p14="http://schemas.microsoft.com/office/powerpoint/2010/main" val="21622704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D90FB1-C41D-4B24-8986-D5A7C417C575}"/>
              </a:ext>
            </a:extLst>
          </p:cNvPr>
          <p:cNvSpPr/>
          <p:nvPr/>
        </p:nvSpPr>
        <p:spPr>
          <a:xfrm>
            <a:off x="0" y="1310326"/>
            <a:ext cx="12192000" cy="2969443"/>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C. Protocoles d’urgence et d’évènements récents en EMDR</a:t>
            </a:r>
            <a:endParaRPr lang="fr-FR" b="1" dirty="0"/>
          </a:p>
        </p:txBody>
      </p:sp>
    </p:spTree>
    <p:extLst>
      <p:ext uri="{BB962C8B-B14F-4D97-AF65-F5344CB8AC3E}">
        <p14:creationId xmlns:p14="http://schemas.microsoft.com/office/powerpoint/2010/main" val="18892028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D90FB1-C41D-4B24-8986-D5A7C417C575}"/>
              </a:ext>
            </a:extLst>
          </p:cNvPr>
          <p:cNvSpPr/>
          <p:nvPr/>
        </p:nvSpPr>
        <p:spPr>
          <a:xfrm>
            <a:off x="0" y="1300701"/>
            <a:ext cx="12192000" cy="296944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Protocole d’événements récent: protocole EMDR modifié de </a:t>
            </a:r>
            <a:r>
              <a:rPr lang="fr-FR" sz="4400" b="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Kutz</a:t>
            </a:r>
            <a:r>
              <a:rPr lang="fr-FR" sz="4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&amp; al (2008) adapté par </a:t>
            </a:r>
            <a:r>
              <a:rPr lang="fr-FR" sz="4400" b="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Tarquinio</a:t>
            </a:r>
            <a:r>
              <a:rPr lang="fr-FR" sz="4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fr-FR" b="1" dirty="0"/>
          </a:p>
        </p:txBody>
      </p:sp>
    </p:spTree>
    <p:extLst>
      <p:ext uri="{BB962C8B-B14F-4D97-AF65-F5344CB8AC3E}">
        <p14:creationId xmlns:p14="http://schemas.microsoft.com/office/powerpoint/2010/main" val="19324901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2635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a:solidFill>
                  <a:schemeClr val="tx1"/>
                </a:solidFill>
                <a:latin typeface="Arial" panose="020B0604020202020204" pitchFamily="34" charset="0"/>
              </a:rPr>
              <a:t> </a:t>
            </a:r>
            <a:endParaRPr lang="fr-FR" sz="4000" b="1" dirty="0">
              <a:solidFill>
                <a:schemeClr val="tx1"/>
              </a:solidFill>
            </a:endParaRPr>
          </a:p>
        </p:txBody>
      </p:sp>
      <p:sp>
        <p:nvSpPr>
          <p:cNvPr id="12" name="ZoneTexte 11">
            <a:extLst>
              <a:ext uri="{FF2B5EF4-FFF2-40B4-BE49-F238E27FC236}">
                <a16:creationId xmlns:a16="http://schemas.microsoft.com/office/drawing/2014/main" id="{80CB7329-DFD7-473B-8A96-5DD85BC3E57A}"/>
              </a:ext>
            </a:extLst>
          </p:cNvPr>
          <p:cNvSpPr txBox="1"/>
          <p:nvPr/>
        </p:nvSpPr>
        <p:spPr>
          <a:xfrm>
            <a:off x="168802" y="616019"/>
            <a:ext cx="10993644" cy="589072"/>
          </a:xfrm>
          <a:prstGeom prst="rect">
            <a:avLst/>
          </a:prstGeom>
          <a:noFill/>
        </p:spPr>
        <p:txBody>
          <a:bodyPr wrap="square">
            <a:spAutoFit/>
          </a:bodyPr>
          <a:lstStyle/>
          <a:p>
            <a:pPr lvl="1" algn="just">
              <a:lnSpc>
                <a:spcPct val="150000"/>
              </a:lnSpc>
            </a:pPr>
            <a:endParaRPr lang="fr-FR" sz="2400" dirty="0"/>
          </a:p>
        </p:txBody>
      </p:sp>
      <p:sp>
        <p:nvSpPr>
          <p:cNvPr id="5" name="ZoneTexte 4">
            <a:extLst>
              <a:ext uri="{FF2B5EF4-FFF2-40B4-BE49-F238E27FC236}">
                <a16:creationId xmlns:a16="http://schemas.microsoft.com/office/drawing/2014/main" id="{0F9DF9DD-0ED0-442C-A0F7-DDC8FD23AF1F}"/>
              </a:ext>
            </a:extLst>
          </p:cNvPr>
          <p:cNvSpPr txBox="1"/>
          <p:nvPr/>
        </p:nvSpPr>
        <p:spPr>
          <a:xfrm>
            <a:off x="542442" y="828822"/>
            <a:ext cx="7199282" cy="506292"/>
          </a:xfrm>
          <a:prstGeom prst="rect">
            <a:avLst/>
          </a:prstGeom>
          <a:noFill/>
        </p:spPr>
        <p:txBody>
          <a:bodyPr wrap="square" rtlCol="0">
            <a:spAutoFit/>
          </a:bodyPr>
          <a:lstStyle/>
          <a:p>
            <a:pPr algn="r">
              <a:lnSpc>
                <a:spcPct val="150000"/>
              </a:lnSpc>
            </a:pPr>
            <a:endParaRPr lang="fr-FR" sz="2000" dirty="0"/>
          </a:p>
        </p:txBody>
      </p:sp>
      <p:sp>
        <p:nvSpPr>
          <p:cNvPr id="2" name="Rectangle 1">
            <a:extLst>
              <a:ext uri="{FF2B5EF4-FFF2-40B4-BE49-F238E27FC236}">
                <a16:creationId xmlns:a16="http://schemas.microsoft.com/office/drawing/2014/main" id="{A57063B1-C01C-42FF-B3CE-39E7ABAEBD46}"/>
              </a:ext>
            </a:extLst>
          </p:cNvPr>
          <p:cNvSpPr>
            <a:spLocks noChangeArrowheads="1"/>
          </p:cNvSpPr>
          <p:nvPr/>
        </p:nvSpPr>
        <p:spPr bwMode="auto">
          <a:xfrm>
            <a:off x="621106" y="1028156"/>
            <a:ext cx="10871229"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171450" marR="0" lvl="0" indent="-171450" algn="l" defTabSz="914400" rtl="0" eaLnBrk="0" fontAlgn="base" latinLnBrk="0" hangingPunct="0">
              <a:lnSpc>
                <a:spcPct val="150000"/>
              </a:lnSpc>
              <a:spcBef>
                <a:spcPct val="0"/>
              </a:spcBef>
              <a:spcAft>
                <a:spcPct val="0"/>
              </a:spcAft>
              <a:buClrTx/>
              <a:buSzTx/>
              <a:buFont typeface="Wingdings" panose="05000000000000000000" pitchFamily="2" charset="2"/>
              <a:buChar char="Ø"/>
              <a:tabLst/>
            </a:pPr>
            <a:r>
              <a:rPr lang="fr-FR" altLang="fr-FR" sz="2400" dirty="0">
                <a:latin typeface="Arial Unicode MS"/>
              </a:rPr>
              <a:t>Protocole</a:t>
            </a:r>
            <a:r>
              <a:rPr kumimoji="0" lang="fr-FR" altLang="fr-FR" sz="2400" b="0" i="0" u="none" strike="noStrike" cap="none" normalizeH="0" baseline="0" dirty="0">
                <a:ln>
                  <a:noFill/>
                </a:ln>
                <a:solidFill>
                  <a:schemeClr val="tx1"/>
                </a:solidFill>
                <a:effectLst/>
                <a:latin typeface="Arial Unicode MS"/>
              </a:rPr>
              <a:t> administré en une seule séance de 30 à 60 minutes ou plus. </a:t>
            </a:r>
          </a:p>
          <a:p>
            <a:pPr marL="171450" marR="0" lvl="0" indent="-171450" algn="l" defTabSz="914400" rtl="0" eaLnBrk="0" fontAlgn="base" latinLnBrk="0" hangingPunct="0">
              <a:lnSpc>
                <a:spcPct val="150000"/>
              </a:lnSpc>
              <a:spcBef>
                <a:spcPct val="0"/>
              </a:spcBef>
              <a:spcAft>
                <a:spcPct val="0"/>
              </a:spcAft>
              <a:buClrTx/>
              <a:buSzTx/>
              <a:buFont typeface="Wingdings" panose="05000000000000000000" pitchFamily="2" charset="2"/>
              <a:buChar char="Ø"/>
              <a:tabLst/>
            </a:pPr>
            <a:r>
              <a:rPr lang="fr-FR" altLang="fr-FR" sz="2400" dirty="0">
                <a:latin typeface="Arial Unicode MS"/>
              </a:rPr>
              <a:t>Peut être administré </a:t>
            </a:r>
            <a:r>
              <a:rPr kumimoji="0" lang="fr-FR" altLang="fr-FR" sz="2400" b="0" i="0" u="none" strike="noStrike" cap="none" normalizeH="0" baseline="0" dirty="0">
                <a:ln>
                  <a:noFill/>
                </a:ln>
                <a:solidFill>
                  <a:schemeClr val="tx1"/>
                </a:solidFill>
                <a:effectLst/>
                <a:latin typeface="Arial Unicode MS"/>
              </a:rPr>
              <a:t>des les premières heures à quelques mois après l'événement traumatique.</a:t>
            </a:r>
          </a:p>
          <a:p>
            <a:pPr marL="171450" marR="0" lvl="0" indent="-171450" algn="l" defTabSz="914400" rtl="0" eaLnBrk="0" fontAlgn="base" latinLnBrk="0" hangingPunct="0">
              <a:lnSpc>
                <a:spcPct val="150000"/>
              </a:lnSpc>
              <a:spcBef>
                <a:spcPct val="0"/>
              </a:spcBef>
              <a:spcAft>
                <a:spcPct val="0"/>
              </a:spcAft>
              <a:buClrTx/>
              <a:buSzTx/>
              <a:buFont typeface="Wingdings" panose="05000000000000000000" pitchFamily="2" charset="2"/>
              <a:buChar char="Ø"/>
              <a:tabLst/>
            </a:pPr>
            <a:r>
              <a:rPr kumimoji="0" lang="fr-FR" altLang="fr-FR" sz="2400" b="0" i="0" u="none" strike="noStrike" cap="none" normalizeH="0" baseline="0" dirty="0">
                <a:ln>
                  <a:noFill/>
                </a:ln>
                <a:solidFill>
                  <a:schemeClr val="tx1"/>
                </a:solidFill>
                <a:effectLst/>
                <a:latin typeface="Arial Unicode MS"/>
              </a:rPr>
              <a:t> Les patients sont assis lorsque cela est possible, mais peuvent également être allongés (par exemple</a:t>
            </a:r>
            <a:r>
              <a:rPr lang="fr-FR" altLang="fr-FR" sz="2400" dirty="0">
                <a:latin typeface="Arial Unicode MS"/>
              </a:rPr>
              <a:t>, </a:t>
            </a:r>
            <a:r>
              <a:rPr kumimoji="0" lang="fr-FR" altLang="fr-FR" sz="2400" b="0" i="0" u="none" strike="noStrike" cap="none" normalizeH="0" baseline="0" dirty="0">
                <a:ln>
                  <a:noFill/>
                </a:ln>
                <a:solidFill>
                  <a:schemeClr val="tx1"/>
                </a:solidFill>
                <a:effectLst/>
                <a:latin typeface="Arial Unicode MS"/>
              </a:rPr>
              <a:t>dans leur lit d'hôpital).</a:t>
            </a:r>
          </a:p>
          <a:p>
            <a:pPr marL="171450" marR="0" lvl="0" indent="-171450" algn="l" defTabSz="914400" rtl="0" eaLnBrk="0" fontAlgn="base" latinLnBrk="0" hangingPunct="0">
              <a:lnSpc>
                <a:spcPct val="150000"/>
              </a:lnSpc>
              <a:spcBef>
                <a:spcPct val="0"/>
              </a:spcBef>
              <a:spcAft>
                <a:spcPct val="0"/>
              </a:spcAft>
              <a:buClrTx/>
              <a:buSzTx/>
              <a:buFont typeface="Wingdings" panose="05000000000000000000" pitchFamily="2" charset="2"/>
              <a:buChar char="Ø"/>
              <a:tabLst/>
            </a:pPr>
            <a:r>
              <a:rPr kumimoji="0" lang="fr-FR" altLang="fr-FR" sz="2400" b="0" i="0" u="none" strike="noStrike" cap="none" normalizeH="0" baseline="0" dirty="0">
                <a:ln>
                  <a:noFill/>
                </a:ln>
                <a:solidFill>
                  <a:schemeClr val="tx1"/>
                </a:solidFill>
                <a:effectLst/>
                <a:latin typeface="Arial Unicode MS"/>
              </a:rPr>
              <a:t> </a:t>
            </a:r>
            <a:r>
              <a:rPr kumimoji="0" lang="fr-FR" altLang="fr-FR" sz="2400" b="0" i="0" u="none" strike="noStrike" cap="none" normalizeH="0" baseline="0" dirty="0" err="1">
                <a:ln>
                  <a:noFill/>
                </a:ln>
                <a:solidFill>
                  <a:schemeClr val="tx1"/>
                </a:solidFill>
                <a:effectLst/>
                <a:latin typeface="Arial Unicode MS"/>
              </a:rPr>
              <a:t>Kutz</a:t>
            </a:r>
            <a:r>
              <a:rPr kumimoji="0" lang="fr-FR" altLang="fr-FR" sz="2400" b="0" i="0" u="none" strike="noStrike" cap="none" normalizeH="0" baseline="0" dirty="0">
                <a:ln>
                  <a:noFill/>
                </a:ln>
                <a:solidFill>
                  <a:schemeClr val="tx1"/>
                </a:solidFill>
                <a:effectLst/>
                <a:latin typeface="Arial Unicode MS"/>
              </a:rPr>
              <a:t> et son équipe sont israéliens et travaillent souvent dans des zones de conflit. Ils ont testé leur protocole sur deux types d'individus : les victimes d'agressions et les victimes d'accidents.</a:t>
            </a:r>
            <a:endParaRPr kumimoji="0" lang="fr-FR" altLang="fr-FR"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11" name="ZoneTexte 10">
            <a:extLst>
              <a:ext uri="{FF2B5EF4-FFF2-40B4-BE49-F238E27FC236}">
                <a16:creationId xmlns:a16="http://schemas.microsoft.com/office/drawing/2014/main" id="{069FF834-27DC-48A7-B84F-C62064BF83CB}"/>
              </a:ext>
            </a:extLst>
          </p:cNvPr>
          <p:cNvSpPr txBox="1"/>
          <p:nvPr/>
        </p:nvSpPr>
        <p:spPr>
          <a:xfrm>
            <a:off x="3042834" y="-174825"/>
            <a:ext cx="6106332" cy="584775"/>
          </a:xfrm>
          <a:prstGeom prst="rect">
            <a:avLst/>
          </a:prstGeom>
          <a:noFill/>
        </p:spPr>
        <p:txBody>
          <a:bodyPr wrap="square">
            <a:spAutoFit/>
          </a:bodyPr>
          <a:lstStyle/>
          <a:p>
            <a:pPr algn="ctr"/>
            <a:r>
              <a:rPr lang="fr-FR" sz="3200" b="1" dirty="0"/>
              <a:t>Protocole </a:t>
            </a:r>
            <a:r>
              <a:rPr lang="fr-FR" sz="3200" b="1" dirty="0" err="1"/>
              <a:t>Kutz</a:t>
            </a:r>
            <a:r>
              <a:rPr lang="fr-FR" sz="3200" b="1" dirty="0"/>
              <a:t> et al. (2008)</a:t>
            </a:r>
          </a:p>
        </p:txBody>
      </p:sp>
    </p:spTree>
    <p:extLst>
      <p:ext uri="{BB962C8B-B14F-4D97-AF65-F5344CB8AC3E}">
        <p14:creationId xmlns:p14="http://schemas.microsoft.com/office/powerpoint/2010/main" val="140132816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2635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a:solidFill>
                  <a:schemeClr val="tx1"/>
                </a:solidFill>
                <a:latin typeface="Arial" panose="020B0604020202020204" pitchFamily="34" charset="0"/>
              </a:rPr>
              <a:t> </a:t>
            </a:r>
            <a:endParaRPr lang="fr-FR" sz="4000" b="1" dirty="0">
              <a:solidFill>
                <a:schemeClr val="tx1"/>
              </a:solidFill>
            </a:endParaRPr>
          </a:p>
        </p:txBody>
      </p:sp>
      <p:sp>
        <p:nvSpPr>
          <p:cNvPr id="12" name="ZoneTexte 11">
            <a:extLst>
              <a:ext uri="{FF2B5EF4-FFF2-40B4-BE49-F238E27FC236}">
                <a16:creationId xmlns:a16="http://schemas.microsoft.com/office/drawing/2014/main" id="{80CB7329-DFD7-473B-8A96-5DD85BC3E57A}"/>
              </a:ext>
            </a:extLst>
          </p:cNvPr>
          <p:cNvSpPr txBox="1"/>
          <p:nvPr/>
        </p:nvSpPr>
        <p:spPr>
          <a:xfrm>
            <a:off x="168802" y="616019"/>
            <a:ext cx="10993644" cy="589072"/>
          </a:xfrm>
          <a:prstGeom prst="rect">
            <a:avLst/>
          </a:prstGeom>
          <a:noFill/>
        </p:spPr>
        <p:txBody>
          <a:bodyPr wrap="square">
            <a:spAutoFit/>
          </a:bodyPr>
          <a:lstStyle/>
          <a:p>
            <a:pPr lvl="1" algn="just">
              <a:lnSpc>
                <a:spcPct val="150000"/>
              </a:lnSpc>
            </a:pPr>
            <a:endParaRPr lang="fr-FR" sz="2400" dirty="0"/>
          </a:p>
        </p:txBody>
      </p:sp>
      <p:sp>
        <p:nvSpPr>
          <p:cNvPr id="5" name="ZoneTexte 4">
            <a:extLst>
              <a:ext uri="{FF2B5EF4-FFF2-40B4-BE49-F238E27FC236}">
                <a16:creationId xmlns:a16="http://schemas.microsoft.com/office/drawing/2014/main" id="{0F9DF9DD-0ED0-442C-A0F7-DDC8FD23AF1F}"/>
              </a:ext>
            </a:extLst>
          </p:cNvPr>
          <p:cNvSpPr txBox="1"/>
          <p:nvPr/>
        </p:nvSpPr>
        <p:spPr>
          <a:xfrm>
            <a:off x="542442" y="828822"/>
            <a:ext cx="7199282" cy="506292"/>
          </a:xfrm>
          <a:prstGeom prst="rect">
            <a:avLst/>
          </a:prstGeom>
          <a:noFill/>
        </p:spPr>
        <p:txBody>
          <a:bodyPr wrap="square" rtlCol="0">
            <a:spAutoFit/>
          </a:bodyPr>
          <a:lstStyle/>
          <a:p>
            <a:pPr algn="r">
              <a:lnSpc>
                <a:spcPct val="150000"/>
              </a:lnSpc>
            </a:pPr>
            <a:endParaRPr lang="fr-FR" sz="2000" dirty="0"/>
          </a:p>
        </p:txBody>
      </p:sp>
      <p:pic>
        <p:nvPicPr>
          <p:cNvPr id="11" name="Image 10">
            <a:extLst>
              <a:ext uri="{FF2B5EF4-FFF2-40B4-BE49-F238E27FC236}">
                <a16:creationId xmlns:a16="http://schemas.microsoft.com/office/drawing/2014/main" id="{2723AD7C-F6EE-4351-9C01-5558C8A00D09}"/>
              </a:ext>
            </a:extLst>
          </p:cNvPr>
          <p:cNvPicPr>
            <a:picLocks noChangeAspect="1"/>
          </p:cNvPicPr>
          <p:nvPr/>
        </p:nvPicPr>
        <p:blipFill>
          <a:blip r:embed="rId2"/>
          <a:stretch>
            <a:fillRect/>
          </a:stretch>
        </p:blipFill>
        <p:spPr>
          <a:xfrm>
            <a:off x="2246097" y="1048805"/>
            <a:ext cx="7036659" cy="4733753"/>
          </a:xfrm>
          <a:prstGeom prst="rect">
            <a:avLst/>
          </a:prstGeom>
        </p:spPr>
      </p:pic>
      <p:sp>
        <p:nvSpPr>
          <p:cNvPr id="13" name="Rectangle 12">
            <a:extLst>
              <a:ext uri="{FF2B5EF4-FFF2-40B4-BE49-F238E27FC236}">
                <a16:creationId xmlns:a16="http://schemas.microsoft.com/office/drawing/2014/main" id="{4EBC8B6D-1DBB-4374-9C7E-59250EB91556}"/>
              </a:ext>
            </a:extLst>
          </p:cNvPr>
          <p:cNvSpPr/>
          <p:nvPr/>
        </p:nvSpPr>
        <p:spPr>
          <a:xfrm>
            <a:off x="2644346" y="2496065"/>
            <a:ext cx="1371600" cy="2953265"/>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a:extLst>
              <a:ext uri="{FF2B5EF4-FFF2-40B4-BE49-F238E27FC236}">
                <a16:creationId xmlns:a16="http://schemas.microsoft.com/office/drawing/2014/main" id="{C0AD4342-7B30-406A-847D-4518FA83B236}"/>
              </a:ext>
            </a:extLst>
          </p:cNvPr>
          <p:cNvSpPr/>
          <p:nvPr/>
        </p:nvSpPr>
        <p:spPr>
          <a:xfrm>
            <a:off x="4392827" y="2496065"/>
            <a:ext cx="1371600" cy="2953265"/>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a:extLst>
              <a:ext uri="{FF2B5EF4-FFF2-40B4-BE49-F238E27FC236}">
                <a16:creationId xmlns:a16="http://schemas.microsoft.com/office/drawing/2014/main" id="{B48BF9F5-EAF9-47D7-BCB2-7ADEE40E2BF6}"/>
              </a:ext>
            </a:extLst>
          </p:cNvPr>
          <p:cNvSpPr txBox="1"/>
          <p:nvPr/>
        </p:nvSpPr>
        <p:spPr>
          <a:xfrm>
            <a:off x="3042834" y="-174825"/>
            <a:ext cx="6106332" cy="584775"/>
          </a:xfrm>
          <a:prstGeom prst="rect">
            <a:avLst/>
          </a:prstGeom>
          <a:noFill/>
        </p:spPr>
        <p:txBody>
          <a:bodyPr wrap="square">
            <a:spAutoFit/>
          </a:bodyPr>
          <a:lstStyle/>
          <a:p>
            <a:pPr algn="ctr"/>
            <a:r>
              <a:rPr lang="fr-FR" sz="3200" b="1" dirty="0"/>
              <a:t>Protocole </a:t>
            </a:r>
            <a:r>
              <a:rPr lang="fr-FR" sz="3200" b="1" dirty="0" err="1"/>
              <a:t>Kutz</a:t>
            </a:r>
            <a:r>
              <a:rPr lang="fr-FR" sz="3200" b="1" dirty="0"/>
              <a:t> et al. (2008)</a:t>
            </a:r>
          </a:p>
        </p:txBody>
      </p:sp>
    </p:spTree>
    <p:extLst>
      <p:ext uri="{BB962C8B-B14F-4D97-AF65-F5344CB8AC3E}">
        <p14:creationId xmlns:p14="http://schemas.microsoft.com/office/powerpoint/2010/main" val="2507278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51241"/>
            <a:ext cx="12192000" cy="612742"/>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3" name="Image 2">
            <a:extLst>
              <a:ext uri="{FF2B5EF4-FFF2-40B4-BE49-F238E27FC236}">
                <a16:creationId xmlns:a16="http://schemas.microsoft.com/office/drawing/2014/main" id="{4BAFBD02-03F4-47B8-D7B1-B04BB7E322B4}"/>
              </a:ext>
            </a:extLst>
          </p:cNvPr>
          <p:cNvPicPr>
            <a:picLocks noChangeAspect="1"/>
          </p:cNvPicPr>
          <p:nvPr/>
        </p:nvPicPr>
        <p:blipFill>
          <a:blip r:embed="rId2"/>
          <a:stretch>
            <a:fillRect/>
          </a:stretch>
        </p:blipFill>
        <p:spPr>
          <a:xfrm>
            <a:off x="497364" y="1044789"/>
            <a:ext cx="11197272" cy="4182114"/>
          </a:xfrm>
          <a:prstGeom prst="rect">
            <a:avLst/>
          </a:prstGeom>
        </p:spPr>
      </p:pic>
      <p:sp>
        <p:nvSpPr>
          <p:cNvPr id="7" name="Rectangle 6">
            <a:extLst>
              <a:ext uri="{FF2B5EF4-FFF2-40B4-BE49-F238E27FC236}">
                <a16:creationId xmlns:a16="http://schemas.microsoft.com/office/drawing/2014/main" id="{56471C25-82BF-40C2-A1A2-9CB5550731CE}"/>
              </a:ext>
            </a:extLst>
          </p:cNvPr>
          <p:cNvSpPr/>
          <p:nvPr/>
        </p:nvSpPr>
        <p:spPr>
          <a:xfrm>
            <a:off x="2916194" y="2371004"/>
            <a:ext cx="988541" cy="2705646"/>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a:extLst>
              <a:ext uri="{FF2B5EF4-FFF2-40B4-BE49-F238E27FC236}">
                <a16:creationId xmlns:a16="http://schemas.microsoft.com/office/drawing/2014/main" id="{466B839B-BFA8-D44F-69CF-5BCD8DACE3EF}"/>
              </a:ext>
            </a:extLst>
          </p:cNvPr>
          <p:cNvSpPr/>
          <p:nvPr/>
        </p:nvSpPr>
        <p:spPr>
          <a:xfrm>
            <a:off x="4000380" y="2371004"/>
            <a:ext cx="1115317" cy="2705646"/>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a:extLst>
              <a:ext uri="{FF2B5EF4-FFF2-40B4-BE49-F238E27FC236}">
                <a16:creationId xmlns:a16="http://schemas.microsoft.com/office/drawing/2014/main" id="{3D5232D5-525B-0914-74A7-7E12463E547E}"/>
              </a:ext>
            </a:extLst>
          </p:cNvPr>
          <p:cNvSpPr/>
          <p:nvPr/>
        </p:nvSpPr>
        <p:spPr>
          <a:xfrm>
            <a:off x="6846553" y="2186942"/>
            <a:ext cx="1115317" cy="2705646"/>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a:extLst>
              <a:ext uri="{FF2B5EF4-FFF2-40B4-BE49-F238E27FC236}">
                <a16:creationId xmlns:a16="http://schemas.microsoft.com/office/drawing/2014/main" id="{9FE337C8-7FF3-DE84-5420-35B927E93B77}"/>
              </a:ext>
            </a:extLst>
          </p:cNvPr>
          <p:cNvSpPr/>
          <p:nvPr/>
        </p:nvSpPr>
        <p:spPr>
          <a:xfrm>
            <a:off x="10064894" y="2281984"/>
            <a:ext cx="1115317" cy="2705646"/>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a:extLst>
              <a:ext uri="{FF2B5EF4-FFF2-40B4-BE49-F238E27FC236}">
                <a16:creationId xmlns:a16="http://schemas.microsoft.com/office/drawing/2014/main" id="{7632AE5C-5F8C-4583-8A72-A3159503237A}"/>
              </a:ext>
            </a:extLst>
          </p:cNvPr>
          <p:cNvSpPr txBox="1"/>
          <p:nvPr/>
        </p:nvSpPr>
        <p:spPr>
          <a:xfrm>
            <a:off x="3410464" y="-23274"/>
            <a:ext cx="6106332" cy="584775"/>
          </a:xfrm>
          <a:prstGeom prst="rect">
            <a:avLst/>
          </a:prstGeom>
          <a:noFill/>
        </p:spPr>
        <p:txBody>
          <a:bodyPr wrap="square">
            <a:spAutoFit/>
          </a:bodyPr>
          <a:lstStyle/>
          <a:p>
            <a:r>
              <a:rPr lang="fr-FR" sz="3200" b="1" dirty="0"/>
              <a:t>Protocole </a:t>
            </a:r>
            <a:r>
              <a:rPr lang="fr-FR" sz="3200" b="1" dirty="0" err="1"/>
              <a:t>Kutz</a:t>
            </a:r>
            <a:r>
              <a:rPr lang="fr-FR" sz="3200" b="1" dirty="0"/>
              <a:t> et al. (2008)</a:t>
            </a:r>
          </a:p>
        </p:txBody>
      </p:sp>
    </p:spTree>
    <p:extLst>
      <p:ext uri="{BB962C8B-B14F-4D97-AF65-F5344CB8AC3E}">
        <p14:creationId xmlns:p14="http://schemas.microsoft.com/office/powerpoint/2010/main" val="1082336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2635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a:solidFill>
                  <a:schemeClr val="tx1"/>
                </a:solidFill>
                <a:latin typeface="Arial" panose="020B0604020202020204" pitchFamily="34" charset="0"/>
              </a:rPr>
              <a:t> </a:t>
            </a:r>
            <a:endParaRPr lang="fr-FR" sz="4000" b="1" dirty="0">
              <a:solidFill>
                <a:schemeClr val="tx1"/>
              </a:solidFill>
            </a:endParaRPr>
          </a:p>
        </p:txBody>
      </p:sp>
      <p:sp>
        <p:nvSpPr>
          <p:cNvPr id="12" name="ZoneTexte 11">
            <a:extLst>
              <a:ext uri="{FF2B5EF4-FFF2-40B4-BE49-F238E27FC236}">
                <a16:creationId xmlns:a16="http://schemas.microsoft.com/office/drawing/2014/main" id="{80CB7329-DFD7-473B-8A96-5DD85BC3E57A}"/>
              </a:ext>
            </a:extLst>
          </p:cNvPr>
          <p:cNvSpPr txBox="1"/>
          <p:nvPr/>
        </p:nvSpPr>
        <p:spPr>
          <a:xfrm>
            <a:off x="168802" y="616019"/>
            <a:ext cx="10993644" cy="589072"/>
          </a:xfrm>
          <a:prstGeom prst="rect">
            <a:avLst/>
          </a:prstGeom>
          <a:noFill/>
        </p:spPr>
        <p:txBody>
          <a:bodyPr wrap="square">
            <a:spAutoFit/>
          </a:bodyPr>
          <a:lstStyle/>
          <a:p>
            <a:pPr lvl="1" algn="just">
              <a:lnSpc>
                <a:spcPct val="150000"/>
              </a:lnSpc>
            </a:pPr>
            <a:endParaRPr lang="fr-FR" sz="2400" dirty="0"/>
          </a:p>
        </p:txBody>
      </p:sp>
      <p:sp>
        <p:nvSpPr>
          <p:cNvPr id="5" name="ZoneTexte 4">
            <a:extLst>
              <a:ext uri="{FF2B5EF4-FFF2-40B4-BE49-F238E27FC236}">
                <a16:creationId xmlns:a16="http://schemas.microsoft.com/office/drawing/2014/main" id="{0F9DF9DD-0ED0-442C-A0F7-DDC8FD23AF1F}"/>
              </a:ext>
            </a:extLst>
          </p:cNvPr>
          <p:cNvSpPr txBox="1"/>
          <p:nvPr/>
        </p:nvSpPr>
        <p:spPr>
          <a:xfrm>
            <a:off x="542442" y="828822"/>
            <a:ext cx="7199282" cy="506292"/>
          </a:xfrm>
          <a:prstGeom prst="rect">
            <a:avLst/>
          </a:prstGeom>
          <a:noFill/>
        </p:spPr>
        <p:txBody>
          <a:bodyPr wrap="square" rtlCol="0">
            <a:spAutoFit/>
          </a:bodyPr>
          <a:lstStyle/>
          <a:p>
            <a:pPr algn="r">
              <a:lnSpc>
                <a:spcPct val="150000"/>
              </a:lnSpc>
            </a:pPr>
            <a:endParaRPr lang="fr-FR" sz="2000" dirty="0"/>
          </a:p>
        </p:txBody>
      </p:sp>
      <p:sp>
        <p:nvSpPr>
          <p:cNvPr id="13" name="Rectangle 12">
            <a:extLst>
              <a:ext uri="{FF2B5EF4-FFF2-40B4-BE49-F238E27FC236}">
                <a16:creationId xmlns:a16="http://schemas.microsoft.com/office/drawing/2014/main" id="{4EBC8B6D-1DBB-4374-9C7E-59250EB91556}"/>
              </a:ext>
            </a:extLst>
          </p:cNvPr>
          <p:cNvSpPr/>
          <p:nvPr/>
        </p:nvSpPr>
        <p:spPr>
          <a:xfrm>
            <a:off x="2644346" y="2496065"/>
            <a:ext cx="1371600" cy="2953265"/>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a:extLst>
              <a:ext uri="{FF2B5EF4-FFF2-40B4-BE49-F238E27FC236}">
                <a16:creationId xmlns:a16="http://schemas.microsoft.com/office/drawing/2014/main" id="{C0AD4342-7B30-406A-847D-4518FA83B236}"/>
              </a:ext>
            </a:extLst>
          </p:cNvPr>
          <p:cNvSpPr/>
          <p:nvPr/>
        </p:nvSpPr>
        <p:spPr>
          <a:xfrm>
            <a:off x="4392827" y="2496065"/>
            <a:ext cx="1371600" cy="2953265"/>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5" name="Image 14">
            <a:extLst>
              <a:ext uri="{FF2B5EF4-FFF2-40B4-BE49-F238E27FC236}">
                <a16:creationId xmlns:a16="http://schemas.microsoft.com/office/drawing/2014/main" id="{096377AA-C59A-4914-8D10-AE68E7A30614}"/>
              </a:ext>
            </a:extLst>
          </p:cNvPr>
          <p:cNvPicPr>
            <a:picLocks noChangeAspect="1"/>
          </p:cNvPicPr>
          <p:nvPr/>
        </p:nvPicPr>
        <p:blipFill>
          <a:blip r:embed="rId2"/>
          <a:stretch>
            <a:fillRect/>
          </a:stretch>
        </p:blipFill>
        <p:spPr>
          <a:xfrm>
            <a:off x="1688607" y="814422"/>
            <a:ext cx="8736227" cy="5331970"/>
          </a:xfrm>
          <a:prstGeom prst="rect">
            <a:avLst/>
          </a:prstGeom>
        </p:spPr>
      </p:pic>
      <p:sp>
        <p:nvSpPr>
          <p:cNvPr id="17" name="ZoneTexte 16">
            <a:extLst>
              <a:ext uri="{FF2B5EF4-FFF2-40B4-BE49-F238E27FC236}">
                <a16:creationId xmlns:a16="http://schemas.microsoft.com/office/drawing/2014/main" id="{2EE67F7C-1AAF-435F-BB3D-6481B25622C8}"/>
              </a:ext>
            </a:extLst>
          </p:cNvPr>
          <p:cNvSpPr txBox="1"/>
          <p:nvPr/>
        </p:nvSpPr>
        <p:spPr>
          <a:xfrm>
            <a:off x="3042834" y="-174825"/>
            <a:ext cx="6106332" cy="584775"/>
          </a:xfrm>
          <a:prstGeom prst="rect">
            <a:avLst/>
          </a:prstGeom>
          <a:noFill/>
        </p:spPr>
        <p:txBody>
          <a:bodyPr wrap="square">
            <a:spAutoFit/>
          </a:bodyPr>
          <a:lstStyle/>
          <a:p>
            <a:pPr algn="ctr"/>
            <a:r>
              <a:rPr lang="fr-FR" sz="3200" b="1" dirty="0"/>
              <a:t>Protocole </a:t>
            </a:r>
            <a:r>
              <a:rPr lang="fr-FR" sz="3200" b="1" dirty="0" err="1"/>
              <a:t>Kutz</a:t>
            </a:r>
            <a:r>
              <a:rPr lang="fr-FR" sz="3200" b="1" dirty="0"/>
              <a:t> et al. (2008)</a:t>
            </a:r>
          </a:p>
        </p:txBody>
      </p:sp>
    </p:spTree>
    <p:extLst>
      <p:ext uri="{BB962C8B-B14F-4D97-AF65-F5344CB8AC3E}">
        <p14:creationId xmlns:p14="http://schemas.microsoft.com/office/powerpoint/2010/main" val="758162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2635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a:solidFill>
                  <a:schemeClr val="tx1"/>
                </a:solidFill>
                <a:latin typeface="Arial" panose="020B0604020202020204" pitchFamily="34" charset="0"/>
              </a:rPr>
              <a:t> </a:t>
            </a:r>
            <a:endParaRPr lang="fr-FR" sz="4000" b="1" dirty="0">
              <a:solidFill>
                <a:schemeClr val="tx1"/>
              </a:solidFill>
            </a:endParaRPr>
          </a:p>
        </p:txBody>
      </p:sp>
      <p:sp>
        <p:nvSpPr>
          <p:cNvPr id="12" name="ZoneTexte 11">
            <a:extLst>
              <a:ext uri="{FF2B5EF4-FFF2-40B4-BE49-F238E27FC236}">
                <a16:creationId xmlns:a16="http://schemas.microsoft.com/office/drawing/2014/main" id="{80CB7329-DFD7-473B-8A96-5DD85BC3E57A}"/>
              </a:ext>
            </a:extLst>
          </p:cNvPr>
          <p:cNvSpPr txBox="1"/>
          <p:nvPr/>
        </p:nvSpPr>
        <p:spPr>
          <a:xfrm>
            <a:off x="168802" y="616019"/>
            <a:ext cx="10993644" cy="589072"/>
          </a:xfrm>
          <a:prstGeom prst="rect">
            <a:avLst/>
          </a:prstGeom>
          <a:noFill/>
        </p:spPr>
        <p:txBody>
          <a:bodyPr wrap="square">
            <a:spAutoFit/>
          </a:bodyPr>
          <a:lstStyle/>
          <a:p>
            <a:pPr lvl="1" algn="just">
              <a:lnSpc>
                <a:spcPct val="150000"/>
              </a:lnSpc>
            </a:pPr>
            <a:endParaRPr lang="fr-FR" sz="2400" dirty="0"/>
          </a:p>
        </p:txBody>
      </p:sp>
      <p:sp>
        <p:nvSpPr>
          <p:cNvPr id="5" name="ZoneTexte 4">
            <a:extLst>
              <a:ext uri="{FF2B5EF4-FFF2-40B4-BE49-F238E27FC236}">
                <a16:creationId xmlns:a16="http://schemas.microsoft.com/office/drawing/2014/main" id="{0F9DF9DD-0ED0-442C-A0F7-DDC8FD23AF1F}"/>
              </a:ext>
            </a:extLst>
          </p:cNvPr>
          <p:cNvSpPr txBox="1"/>
          <p:nvPr/>
        </p:nvSpPr>
        <p:spPr>
          <a:xfrm>
            <a:off x="542442" y="828822"/>
            <a:ext cx="7199282" cy="506292"/>
          </a:xfrm>
          <a:prstGeom prst="rect">
            <a:avLst/>
          </a:prstGeom>
          <a:noFill/>
        </p:spPr>
        <p:txBody>
          <a:bodyPr wrap="square" rtlCol="0">
            <a:spAutoFit/>
          </a:bodyPr>
          <a:lstStyle/>
          <a:p>
            <a:pPr algn="r">
              <a:lnSpc>
                <a:spcPct val="150000"/>
              </a:lnSpc>
            </a:pPr>
            <a:endParaRPr lang="fr-FR" sz="2000" dirty="0"/>
          </a:p>
        </p:txBody>
      </p:sp>
      <p:sp>
        <p:nvSpPr>
          <p:cNvPr id="17" name="ZoneTexte 16">
            <a:extLst>
              <a:ext uri="{FF2B5EF4-FFF2-40B4-BE49-F238E27FC236}">
                <a16:creationId xmlns:a16="http://schemas.microsoft.com/office/drawing/2014/main" id="{2EE67F7C-1AAF-435F-BB3D-6481B25622C8}"/>
              </a:ext>
            </a:extLst>
          </p:cNvPr>
          <p:cNvSpPr txBox="1"/>
          <p:nvPr/>
        </p:nvSpPr>
        <p:spPr>
          <a:xfrm>
            <a:off x="3042834" y="-174825"/>
            <a:ext cx="6106332" cy="584775"/>
          </a:xfrm>
          <a:prstGeom prst="rect">
            <a:avLst/>
          </a:prstGeom>
          <a:noFill/>
        </p:spPr>
        <p:txBody>
          <a:bodyPr wrap="square">
            <a:spAutoFit/>
          </a:bodyPr>
          <a:lstStyle/>
          <a:p>
            <a:pPr algn="ctr"/>
            <a:r>
              <a:rPr lang="fr-FR" sz="3200" b="1" dirty="0"/>
              <a:t>Phase 1: recueil de l’histoire</a:t>
            </a:r>
          </a:p>
        </p:txBody>
      </p:sp>
      <p:sp>
        <p:nvSpPr>
          <p:cNvPr id="2" name="ZoneTexte 1">
            <a:extLst>
              <a:ext uri="{FF2B5EF4-FFF2-40B4-BE49-F238E27FC236}">
                <a16:creationId xmlns:a16="http://schemas.microsoft.com/office/drawing/2014/main" id="{3097BDCB-AEA1-4EB4-8032-BABA58471E1D}"/>
              </a:ext>
            </a:extLst>
          </p:cNvPr>
          <p:cNvSpPr txBox="1"/>
          <p:nvPr/>
        </p:nvSpPr>
        <p:spPr>
          <a:xfrm>
            <a:off x="542442" y="910555"/>
            <a:ext cx="11107116" cy="4448013"/>
          </a:xfrm>
          <a:prstGeom prst="rect">
            <a:avLst/>
          </a:prstGeom>
          <a:noFill/>
        </p:spPr>
        <p:txBody>
          <a:bodyPr wrap="square" rtlCol="0">
            <a:spAutoFit/>
          </a:bodyPr>
          <a:lstStyle/>
          <a:p>
            <a:pPr marL="468630" marR="217170" indent="-285750" algn="just">
              <a:lnSpc>
                <a:spcPct val="150000"/>
              </a:lnSpc>
              <a:spcAft>
                <a:spcPts val="0"/>
              </a:spcAft>
              <a:buFont typeface="Wingdings" panose="05000000000000000000" pitchFamily="2" charset="2"/>
              <a:buChar char="Ø"/>
            </a:pPr>
            <a:r>
              <a:rPr lang="fr-FR" sz="3200" dirty="0">
                <a:effectLst/>
                <a:latin typeface="Cambria" panose="02040503050406030204" pitchFamily="18" charset="0"/>
                <a:ea typeface="MS Mincho" panose="02020609040205080304" pitchFamily="49" charset="-128"/>
                <a:cs typeface="Times New Roman" panose="02020603050405020304" pitchFamily="18" charset="0"/>
              </a:rPr>
              <a:t>Description par le patient de la situation, et du ressenti. </a:t>
            </a:r>
          </a:p>
          <a:p>
            <a:pPr marL="468630" marR="217170" indent="-285750" algn="just">
              <a:lnSpc>
                <a:spcPct val="150000"/>
              </a:lnSpc>
              <a:spcAft>
                <a:spcPts val="0"/>
              </a:spcAft>
              <a:buFont typeface="Wingdings" panose="05000000000000000000" pitchFamily="2" charset="2"/>
              <a:buChar char="Ø"/>
            </a:pPr>
            <a:r>
              <a:rPr lang="fr-FR" sz="3200" dirty="0">
                <a:effectLst/>
                <a:latin typeface="Cambria" panose="02040503050406030204" pitchFamily="18" charset="0"/>
                <a:ea typeface="MS Mincho" panose="02020609040205080304" pitchFamily="49" charset="-128"/>
                <a:cs typeface="Times New Roman" panose="02020603050405020304" pitchFamily="18" charset="0"/>
              </a:rPr>
              <a:t>Explication des symptômes manifestes depuis les jours écoulés.</a:t>
            </a:r>
          </a:p>
          <a:p>
            <a:pPr marL="982980" marR="217170" lvl="1" indent="-342900" algn="just">
              <a:lnSpc>
                <a:spcPct val="150000"/>
              </a:lnSpc>
              <a:buFont typeface="Wingdings" panose="05000000000000000000" pitchFamily="2" charset="2"/>
              <a:buChar char="§"/>
            </a:pPr>
            <a:r>
              <a:rPr lang="fr-FR" sz="3200" i="1" dirty="0"/>
              <a:t>« Pouvez-vous me dire ce qu’il s’est passé? J’ai seulement besoins d’une brève description. »</a:t>
            </a:r>
          </a:p>
          <a:p>
            <a:pPr marL="982980" marR="217170" lvl="1" indent="-342900" algn="just">
              <a:lnSpc>
                <a:spcPct val="150000"/>
              </a:lnSpc>
              <a:buFont typeface="Wingdings" panose="05000000000000000000" pitchFamily="2" charset="2"/>
              <a:buChar char="§"/>
            </a:pPr>
            <a:r>
              <a:rPr lang="fr-FR" sz="3200" i="1" dirty="0"/>
              <a:t>« Que s’est t’il  passé pour vous depuis que c’est arrivé? »</a:t>
            </a:r>
          </a:p>
        </p:txBody>
      </p:sp>
    </p:spTree>
    <p:extLst>
      <p:ext uri="{BB962C8B-B14F-4D97-AF65-F5344CB8AC3E}">
        <p14:creationId xmlns:p14="http://schemas.microsoft.com/office/powerpoint/2010/main" val="2666972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34837"/>
            <a:ext cx="12192000" cy="775283"/>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Temporalité</a:t>
            </a:r>
          </a:p>
        </p:txBody>
      </p:sp>
      <p:sp>
        <p:nvSpPr>
          <p:cNvPr id="13" name="ZoneTexte 12">
            <a:extLst>
              <a:ext uri="{FF2B5EF4-FFF2-40B4-BE49-F238E27FC236}">
                <a16:creationId xmlns:a16="http://schemas.microsoft.com/office/drawing/2014/main" id="{5A0B29CB-A513-B386-74D3-64D970B112B9}"/>
              </a:ext>
            </a:extLst>
          </p:cNvPr>
          <p:cNvSpPr txBox="1"/>
          <p:nvPr/>
        </p:nvSpPr>
        <p:spPr>
          <a:xfrm>
            <a:off x="918772" y="3257434"/>
            <a:ext cx="2015580" cy="400110"/>
          </a:xfrm>
          <a:prstGeom prst="rect">
            <a:avLst/>
          </a:prstGeom>
          <a:noFill/>
        </p:spPr>
        <p:txBody>
          <a:bodyPr wrap="square" rtlCol="0">
            <a:spAutoFit/>
          </a:bodyPr>
          <a:lstStyle/>
          <a:p>
            <a:r>
              <a:rPr lang="fr-FR" sz="2000" dirty="0"/>
              <a:t>Immédiate</a:t>
            </a:r>
          </a:p>
        </p:txBody>
      </p:sp>
      <p:sp>
        <p:nvSpPr>
          <p:cNvPr id="14" name="ZoneTexte 13">
            <a:extLst>
              <a:ext uri="{FF2B5EF4-FFF2-40B4-BE49-F238E27FC236}">
                <a16:creationId xmlns:a16="http://schemas.microsoft.com/office/drawing/2014/main" id="{63B3665A-71B8-45AB-DDD3-9F70A37B7A5B}"/>
              </a:ext>
            </a:extLst>
          </p:cNvPr>
          <p:cNvSpPr txBox="1"/>
          <p:nvPr/>
        </p:nvSpPr>
        <p:spPr>
          <a:xfrm>
            <a:off x="3386278" y="3312837"/>
            <a:ext cx="2015580" cy="400110"/>
          </a:xfrm>
          <a:prstGeom prst="rect">
            <a:avLst/>
          </a:prstGeom>
          <a:noFill/>
        </p:spPr>
        <p:txBody>
          <a:bodyPr wrap="square" rtlCol="0">
            <a:spAutoFit/>
          </a:bodyPr>
          <a:lstStyle/>
          <a:p>
            <a:r>
              <a:rPr lang="fr-FR" sz="2000" dirty="0">
                <a:solidFill>
                  <a:srgbClr val="C00000"/>
                </a:solidFill>
              </a:rPr>
              <a:t>Post-immédiate</a:t>
            </a:r>
          </a:p>
        </p:txBody>
      </p:sp>
      <p:grpSp>
        <p:nvGrpSpPr>
          <p:cNvPr id="34" name="Groupe 33">
            <a:extLst>
              <a:ext uri="{FF2B5EF4-FFF2-40B4-BE49-F238E27FC236}">
                <a16:creationId xmlns:a16="http://schemas.microsoft.com/office/drawing/2014/main" id="{A5189A90-00B0-F463-8943-0AE37FFAE1ED}"/>
              </a:ext>
            </a:extLst>
          </p:cNvPr>
          <p:cNvGrpSpPr/>
          <p:nvPr/>
        </p:nvGrpSpPr>
        <p:grpSpPr>
          <a:xfrm>
            <a:off x="6753060" y="2644080"/>
            <a:ext cx="4294906" cy="628079"/>
            <a:chOff x="6753060" y="2644080"/>
            <a:chExt cx="4294906" cy="628079"/>
          </a:xfrm>
        </p:grpSpPr>
        <p:sp>
          <p:nvSpPr>
            <p:cNvPr id="15" name="ZoneTexte 14">
              <a:extLst>
                <a:ext uri="{FF2B5EF4-FFF2-40B4-BE49-F238E27FC236}">
                  <a16:creationId xmlns:a16="http://schemas.microsoft.com/office/drawing/2014/main" id="{F1CAFFC7-1DD6-D5FD-B05F-872A2C9F1B43}"/>
                </a:ext>
              </a:extLst>
            </p:cNvPr>
            <p:cNvSpPr txBox="1"/>
            <p:nvPr/>
          </p:nvSpPr>
          <p:spPr>
            <a:xfrm>
              <a:off x="7751369" y="2644080"/>
              <a:ext cx="2311424" cy="400110"/>
            </a:xfrm>
            <a:prstGeom prst="rect">
              <a:avLst/>
            </a:prstGeom>
            <a:noFill/>
          </p:spPr>
          <p:txBody>
            <a:bodyPr wrap="square" rtlCol="0">
              <a:spAutoFit/>
            </a:bodyPr>
            <a:lstStyle/>
            <a:p>
              <a:pPr algn="ctr"/>
              <a:r>
                <a:rPr lang="fr-FR" sz="2000" dirty="0">
                  <a:solidFill>
                    <a:srgbClr val="C00000"/>
                  </a:solidFill>
                </a:rPr>
                <a:t>Long terme</a:t>
              </a:r>
            </a:p>
          </p:txBody>
        </p:sp>
        <p:sp>
          <p:nvSpPr>
            <p:cNvPr id="17" name="Flèche : double flèche horizontale 16">
              <a:extLst>
                <a:ext uri="{FF2B5EF4-FFF2-40B4-BE49-F238E27FC236}">
                  <a16:creationId xmlns:a16="http://schemas.microsoft.com/office/drawing/2014/main" id="{B58E335B-E83C-7D02-2096-03E05E0B7AEE}"/>
                </a:ext>
              </a:extLst>
            </p:cNvPr>
            <p:cNvSpPr/>
            <p:nvPr/>
          </p:nvSpPr>
          <p:spPr>
            <a:xfrm>
              <a:off x="6753060" y="2951192"/>
              <a:ext cx="4294906" cy="320967"/>
            </a:xfrm>
            <a:prstGeom prst="lef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grpSp>
        <p:nvGrpSpPr>
          <p:cNvPr id="33" name="Groupe 32">
            <a:extLst>
              <a:ext uri="{FF2B5EF4-FFF2-40B4-BE49-F238E27FC236}">
                <a16:creationId xmlns:a16="http://schemas.microsoft.com/office/drawing/2014/main" id="{F683B792-E3A2-2795-7899-2DADC2A4A402}"/>
              </a:ext>
            </a:extLst>
          </p:cNvPr>
          <p:cNvGrpSpPr/>
          <p:nvPr/>
        </p:nvGrpSpPr>
        <p:grpSpPr>
          <a:xfrm>
            <a:off x="523030" y="2096245"/>
            <a:ext cx="4294906" cy="681481"/>
            <a:chOff x="889321" y="2593780"/>
            <a:chExt cx="4294906" cy="681481"/>
          </a:xfrm>
        </p:grpSpPr>
        <p:sp>
          <p:nvSpPr>
            <p:cNvPr id="19" name="Flèche : double flèche horizontale 18">
              <a:extLst>
                <a:ext uri="{FF2B5EF4-FFF2-40B4-BE49-F238E27FC236}">
                  <a16:creationId xmlns:a16="http://schemas.microsoft.com/office/drawing/2014/main" id="{FCF3A1A0-92CE-67AF-8BA0-17A9501BDC15}"/>
                </a:ext>
              </a:extLst>
            </p:cNvPr>
            <p:cNvSpPr/>
            <p:nvPr/>
          </p:nvSpPr>
          <p:spPr>
            <a:xfrm>
              <a:off x="889321" y="2954294"/>
              <a:ext cx="4294906" cy="320967"/>
            </a:xfrm>
            <a:prstGeom prst="lef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0" name="ZoneTexte 19">
              <a:extLst>
                <a:ext uri="{FF2B5EF4-FFF2-40B4-BE49-F238E27FC236}">
                  <a16:creationId xmlns:a16="http://schemas.microsoft.com/office/drawing/2014/main" id="{B6350A8A-C2F8-4F2A-A173-CDE85E72987A}"/>
                </a:ext>
              </a:extLst>
            </p:cNvPr>
            <p:cNvSpPr txBox="1"/>
            <p:nvPr/>
          </p:nvSpPr>
          <p:spPr>
            <a:xfrm>
              <a:off x="2118435" y="2593780"/>
              <a:ext cx="2311424" cy="400110"/>
            </a:xfrm>
            <a:prstGeom prst="rect">
              <a:avLst/>
            </a:prstGeom>
            <a:noFill/>
          </p:spPr>
          <p:txBody>
            <a:bodyPr wrap="square" rtlCol="0">
              <a:spAutoFit/>
            </a:bodyPr>
            <a:lstStyle/>
            <a:p>
              <a:pPr algn="ctr"/>
              <a:r>
                <a:rPr lang="fr-FR" sz="2000" dirty="0"/>
                <a:t> Phase aigue</a:t>
              </a:r>
            </a:p>
          </p:txBody>
        </p:sp>
      </p:grpSp>
      <p:sp>
        <p:nvSpPr>
          <p:cNvPr id="21" name="ZoneTexte 20">
            <a:extLst>
              <a:ext uri="{FF2B5EF4-FFF2-40B4-BE49-F238E27FC236}">
                <a16:creationId xmlns:a16="http://schemas.microsoft.com/office/drawing/2014/main" id="{E6A1636B-9651-8C65-4556-08C51530FE37}"/>
              </a:ext>
            </a:extLst>
          </p:cNvPr>
          <p:cNvSpPr txBox="1"/>
          <p:nvPr/>
        </p:nvSpPr>
        <p:spPr>
          <a:xfrm>
            <a:off x="3245387" y="3855268"/>
            <a:ext cx="2311424" cy="400110"/>
          </a:xfrm>
          <a:prstGeom prst="rect">
            <a:avLst/>
          </a:prstGeom>
          <a:noFill/>
        </p:spPr>
        <p:txBody>
          <a:bodyPr wrap="square" rtlCol="0">
            <a:spAutoFit/>
          </a:bodyPr>
          <a:lstStyle/>
          <a:p>
            <a:pPr algn="ctr"/>
            <a:r>
              <a:rPr lang="fr-FR" sz="2000" b="1" dirty="0"/>
              <a:t>Stress aigu</a:t>
            </a:r>
          </a:p>
        </p:txBody>
      </p:sp>
      <p:sp>
        <p:nvSpPr>
          <p:cNvPr id="22" name="ZoneTexte 21">
            <a:extLst>
              <a:ext uri="{FF2B5EF4-FFF2-40B4-BE49-F238E27FC236}">
                <a16:creationId xmlns:a16="http://schemas.microsoft.com/office/drawing/2014/main" id="{D9A58994-0753-E91D-5638-FD513AAD65AA}"/>
              </a:ext>
            </a:extLst>
          </p:cNvPr>
          <p:cNvSpPr txBox="1"/>
          <p:nvPr/>
        </p:nvSpPr>
        <p:spPr>
          <a:xfrm>
            <a:off x="6137204" y="3855268"/>
            <a:ext cx="2311424" cy="400110"/>
          </a:xfrm>
          <a:prstGeom prst="rect">
            <a:avLst/>
          </a:prstGeom>
          <a:noFill/>
        </p:spPr>
        <p:txBody>
          <a:bodyPr wrap="square" rtlCol="0">
            <a:spAutoFit/>
          </a:bodyPr>
          <a:lstStyle/>
          <a:p>
            <a:pPr algn="ctr"/>
            <a:r>
              <a:rPr lang="fr-FR" sz="2000" b="1" dirty="0"/>
              <a:t>ESA</a:t>
            </a:r>
          </a:p>
        </p:txBody>
      </p:sp>
      <p:sp>
        <p:nvSpPr>
          <p:cNvPr id="23" name="ZoneTexte 22">
            <a:extLst>
              <a:ext uri="{FF2B5EF4-FFF2-40B4-BE49-F238E27FC236}">
                <a16:creationId xmlns:a16="http://schemas.microsoft.com/office/drawing/2014/main" id="{6E80556B-2EF4-38F4-7D7E-231D2EB19E29}"/>
              </a:ext>
            </a:extLst>
          </p:cNvPr>
          <p:cNvSpPr txBox="1"/>
          <p:nvPr/>
        </p:nvSpPr>
        <p:spPr>
          <a:xfrm>
            <a:off x="8868789" y="3855268"/>
            <a:ext cx="2924143" cy="400110"/>
          </a:xfrm>
          <a:prstGeom prst="rect">
            <a:avLst/>
          </a:prstGeom>
          <a:noFill/>
        </p:spPr>
        <p:txBody>
          <a:bodyPr wrap="square" rtlCol="0">
            <a:spAutoFit/>
          </a:bodyPr>
          <a:lstStyle/>
          <a:p>
            <a:pPr algn="ctr"/>
            <a:r>
              <a:rPr lang="fr-FR" sz="2000" b="1" dirty="0"/>
              <a:t>TSPT</a:t>
            </a:r>
          </a:p>
        </p:txBody>
      </p:sp>
      <p:grpSp>
        <p:nvGrpSpPr>
          <p:cNvPr id="35" name="Groupe 34">
            <a:extLst>
              <a:ext uri="{FF2B5EF4-FFF2-40B4-BE49-F238E27FC236}">
                <a16:creationId xmlns:a16="http://schemas.microsoft.com/office/drawing/2014/main" id="{23FD4E4F-7BD0-B4DD-E2EE-3F3B5ECBA629}"/>
              </a:ext>
            </a:extLst>
          </p:cNvPr>
          <p:cNvGrpSpPr/>
          <p:nvPr/>
        </p:nvGrpSpPr>
        <p:grpSpPr>
          <a:xfrm>
            <a:off x="162606" y="3631176"/>
            <a:ext cx="11612368" cy="2117097"/>
            <a:chOff x="162606" y="3631176"/>
            <a:chExt cx="11612368" cy="2117097"/>
          </a:xfrm>
        </p:grpSpPr>
        <p:sp>
          <p:nvSpPr>
            <p:cNvPr id="2" name="Flèche : droite 1">
              <a:extLst>
                <a:ext uri="{FF2B5EF4-FFF2-40B4-BE49-F238E27FC236}">
                  <a16:creationId xmlns:a16="http://schemas.microsoft.com/office/drawing/2014/main" id="{77BB9222-538B-B009-804C-63611B77A1C6}"/>
                </a:ext>
              </a:extLst>
            </p:cNvPr>
            <p:cNvSpPr/>
            <p:nvPr/>
          </p:nvSpPr>
          <p:spPr>
            <a:xfrm>
              <a:off x="700574" y="4451537"/>
              <a:ext cx="11074400" cy="609600"/>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 name="Connecteur droit 6">
              <a:extLst>
                <a:ext uri="{FF2B5EF4-FFF2-40B4-BE49-F238E27FC236}">
                  <a16:creationId xmlns:a16="http://schemas.microsoft.com/office/drawing/2014/main" id="{0146C3EB-2AA5-0380-A9B7-A88754BBD91D}"/>
                </a:ext>
              </a:extLst>
            </p:cNvPr>
            <p:cNvCxnSpPr>
              <a:cxnSpLocks/>
            </p:cNvCxnSpPr>
            <p:nvPr/>
          </p:nvCxnSpPr>
          <p:spPr>
            <a:xfrm>
              <a:off x="3014283" y="3631176"/>
              <a:ext cx="0" cy="1711631"/>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Connecteur droit 9">
              <a:extLst>
                <a:ext uri="{FF2B5EF4-FFF2-40B4-BE49-F238E27FC236}">
                  <a16:creationId xmlns:a16="http://schemas.microsoft.com/office/drawing/2014/main" id="{3C02754E-4756-0C6A-B206-42A5081B0D2E}"/>
                </a:ext>
              </a:extLst>
            </p:cNvPr>
            <p:cNvCxnSpPr>
              <a:cxnSpLocks/>
            </p:cNvCxnSpPr>
            <p:nvPr/>
          </p:nvCxnSpPr>
          <p:spPr>
            <a:xfrm>
              <a:off x="5789809" y="3686594"/>
              <a:ext cx="0" cy="1711631"/>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Connecteur droit 10">
              <a:extLst>
                <a:ext uri="{FF2B5EF4-FFF2-40B4-BE49-F238E27FC236}">
                  <a16:creationId xmlns:a16="http://schemas.microsoft.com/office/drawing/2014/main" id="{9F1D1FFA-BD16-26A8-6DC1-19E051A6887A}"/>
                </a:ext>
              </a:extLst>
            </p:cNvPr>
            <p:cNvCxnSpPr>
              <a:cxnSpLocks/>
            </p:cNvCxnSpPr>
            <p:nvPr/>
          </p:nvCxnSpPr>
          <p:spPr>
            <a:xfrm>
              <a:off x="8907081" y="3718885"/>
              <a:ext cx="0" cy="1711631"/>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Explosion : 14 points 11">
              <a:extLst>
                <a:ext uri="{FF2B5EF4-FFF2-40B4-BE49-F238E27FC236}">
                  <a16:creationId xmlns:a16="http://schemas.microsoft.com/office/drawing/2014/main" id="{8831AEDC-7560-D542-9F4E-B8DCBF3B5F1B}"/>
                </a:ext>
              </a:extLst>
            </p:cNvPr>
            <p:cNvSpPr/>
            <p:nvPr/>
          </p:nvSpPr>
          <p:spPr>
            <a:xfrm rot="19711929">
              <a:off x="162606" y="4024782"/>
              <a:ext cx="1085429" cy="1136780"/>
            </a:xfrm>
            <a:prstGeom prst="irregularSeal2">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a:extLst>
                <a:ext uri="{FF2B5EF4-FFF2-40B4-BE49-F238E27FC236}">
                  <a16:creationId xmlns:a16="http://schemas.microsoft.com/office/drawing/2014/main" id="{BA82644C-4D86-B33C-6D25-3EB561D7CCCB}"/>
                </a:ext>
              </a:extLst>
            </p:cNvPr>
            <p:cNvSpPr txBox="1"/>
            <p:nvPr/>
          </p:nvSpPr>
          <p:spPr>
            <a:xfrm>
              <a:off x="2006493" y="5347386"/>
              <a:ext cx="2015580" cy="400110"/>
            </a:xfrm>
            <a:prstGeom prst="rect">
              <a:avLst/>
            </a:prstGeom>
            <a:noFill/>
          </p:spPr>
          <p:txBody>
            <a:bodyPr wrap="square" rtlCol="0">
              <a:spAutoFit/>
            </a:bodyPr>
            <a:lstStyle/>
            <a:p>
              <a:pPr algn="ctr"/>
              <a:r>
                <a:rPr lang="fr-FR" sz="2000" dirty="0"/>
                <a:t>48 - 72 h</a:t>
              </a:r>
            </a:p>
          </p:txBody>
        </p:sp>
        <p:sp>
          <p:nvSpPr>
            <p:cNvPr id="25" name="ZoneTexte 24">
              <a:extLst>
                <a:ext uri="{FF2B5EF4-FFF2-40B4-BE49-F238E27FC236}">
                  <a16:creationId xmlns:a16="http://schemas.microsoft.com/office/drawing/2014/main" id="{5DF7CAA5-351F-77A7-99B4-530426B73F27}"/>
                </a:ext>
              </a:extLst>
            </p:cNvPr>
            <p:cNvSpPr txBox="1"/>
            <p:nvPr/>
          </p:nvSpPr>
          <p:spPr>
            <a:xfrm>
              <a:off x="4817936" y="5348163"/>
              <a:ext cx="2015580" cy="400110"/>
            </a:xfrm>
            <a:prstGeom prst="rect">
              <a:avLst/>
            </a:prstGeom>
            <a:noFill/>
          </p:spPr>
          <p:txBody>
            <a:bodyPr wrap="square" rtlCol="0">
              <a:spAutoFit/>
            </a:bodyPr>
            <a:lstStyle/>
            <a:p>
              <a:pPr algn="ctr"/>
              <a:r>
                <a:rPr lang="fr-FR" sz="2000" dirty="0"/>
                <a:t>1 mois</a:t>
              </a:r>
            </a:p>
          </p:txBody>
        </p:sp>
        <p:sp>
          <p:nvSpPr>
            <p:cNvPr id="26" name="ZoneTexte 25">
              <a:extLst>
                <a:ext uri="{FF2B5EF4-FFF2-40B4-BE49-F238E27FC236}">
                  <a16:creationId xmlns:a16="http://schemas.microsoft.com/office/drawing/2014/main" id="{7B4E2B7D-3747-B19B-3812-040079C4FE07}"/>
                </a:ext>
              </a:extLst>
            </p:cNvPr>
            <p:cNvSpPr txBox="1"/>
            <p:nvPr/>
          </p:nvSpPr>
          <p:spPr>
            <a:xfrm>
              <a:off x="7899291" y="5342807"/>
              <a:ext cx="2015580" cy="400110"/>
            </a:xfrm>
            <a:prstGeom prst="rect">
              <a:avLst/>
            </a:prstGeom>
            <a:noFill/>
          </p:spPr>
          <p:txBody>
            <a:bodyPr wrap="square" rtlCol="0">
              <a:spAutoFit/>
            </a:bodyPr>
            <a:lstStyle/>
            <a:p>
              <a:pPr algn="ctr"/>
              <a:r>
                <a:rPr lang="fr-FR" sz="2000" dirty="0"/>
                <a:t>3 mois</a:t>
              </a:r>
            </a:p>
          </p:txBody>
        </p:sp>
      </p:grpSp>
      <p:sp>
        <p:nvSpPr>
          <p:cNvPr id="27" name="ZoneTexte 26">
            <a:extLst>
              <a:ext uri="{FF2B5EF4-FFF2-40B4-BE49-F238E27FC236}">
                <a16:creationId xmlns:a16="http://schemas.microsoft.com/office/drawing/2014/main" id="{97412429-A239-81B5-9783-1A42F1C15D8A}"/>
              </a:ext>
            </a:extLst>
          </p:cNvPr>
          <p:cNvSpPr txBox="1"/>
          <p:nvPr/>
        </p:nvSpPr>
        <p:spPr>
          <a:xfrm>
            <a:off x="700628" y="3821383"/>
            <a:ext cx="2392010" cy="400110"/>
          </a:xfrm>
          <a:prstGeom prst="rect">
            <a:avLst/>
          </a:prstGeom>
          <a:noFill/>
        </p:spPr>
        <p:txBody>
          <a:bodyPr wrap="square" rtlCol="0">
            <a:spAutoFit/>
          </a:bodyPr>
          <a:lstStyle/>
          <a:p>
            <a:pPr algn="ctr"/>
            <a:r>
              <a:rPr lang="fr-FR" sz="2000" b="1" dirty="0"/>
              <a:t>stress</a:t>
            </a:r>
          </a:p>
        </p:txBody>
      </p:sp>
      <p:grpSp>
        <p:nvGrpSpPr>
          <p:cNvPr id="32" name="Groupe 31">
            <a:extLst>
              <a:ext uri="{FF2B5EF4-FFF2-40B4-BE49-F238E27FC236}">
                <a16:creationId xmlns:a16="http://schemas.microsoft.com/office/drawing/2014/main" id="{40C0DD91-EDAF-835D-1870-CCA78913EEF3}"/>
              </a:ext>
            </a:extLst>
          </p:cNvPr>
          <p:cNvGrpSpPr/>
          <p:nvPr/>
        </p:nvGrpSpPr>
        <p:grpSpPr>
          <a:xfrm>
            <a:off x="4940288" y="1740535"/>
            <a:ext cx="2311424" cy="1661166"/>
            <a:chOff x="4940288" y="1740535"/>
            <a:chExt cx="2311424" cy="1661166"/>
          </a:xfrm>
        </p:grpSpPr>
        <p:sp>
          <p:nvSpPr>
            <p:cNvPr id="29" name="ZoneTexte 28">
              <a:extLst>
                <a:ext uri="{FF2B5EF4-FFF2-40B4-BE49-F238E27FC236}">
                  <a16:creationId xmlns:a16="http://schemas.microsoft.com/office/drawing/2014/main" id="{E8CAAFFD-3DCB-56E2-49ED-EFE9F0EC0A12}"/>
                </a:ext>
              </a:extLst>
            </p:cNvPr>
            <p:cNvSpPr txBox="1"/>
            <p:nvPr/>
          </p:nvSpPr>
          <p:spPr>
            <a:xfrm>
              <a:off x="4940288" y="1740535"/>
              <a:ext cx="2311424" cy="1015663"/>
            </a:xfrm>
            <a:prstGeom prst="rect">
              <a:avLst/>
            </a:prstGeom>
            <a:noFill/>
            <a:ln>
              <a:noFill/>
              <a:prstDash val="lgDashDot"/>
            </a:ln>
          </p:spPr>
          <p:txBody>
            <a:bodyPr wrap="square" rtlCol="0">
              <a:spAutoFit/>
            </a:bodyPr>
            <a:lstStyle/>
            <a:p>
              <a:pPr algn="ctr"/>
              <a:r>
                <a:rPr lang="fr-FR" sz="2000" dirty="0">
                  <a:solidFill>
                    <a:srgbClr val="C00000"/>
                  </a:solidFill>
                </a:rPr>
                <a:t>Premiers signes d’un potentiel trauma</a:t>
              </a:r>
            </a:p>
          </p:txBody>
        </p:sp>
        <p:sp>
          <p:nvSpPr>
            <p:cNvPr id="31" name="Flèche : bas 30">
              <a:extLst>
                <a:ext uri="{FF2B5EF4-FFF2-40B4-BE49-F238E27FC236}">
                  <a16:creationId xmlns:a16="http://schemas.microsoft.com/office/drawing/2014/main" id="{AA2B3BC0-C832-8DBF-48AB-A82BCDE66E8A}"/>
                </a:ext>
              </a:extLst>
            </p:cNvPr>
            <p:cNvSpPr/>
            <p:nvPr/>
          </p:nvSpPr>
          <p:spPr>
            <a:xfrm rot="2684957">
              <a:off x="5460707" y="2722567"/>
              <a:ext cx="178225" cy="679134"/>
            </a:xfrm>
            <a:prstGeom prst="downArrow">
              <a:avLst>
                <a:gd name="adj1" fmla="val 15836"/>
                <a:gd name="adj2" fmla="val 5649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3" name="Cercle : creux 2">
            <a:extLst>
              <a:ext uri="{FF2B5EF4-FFF2-40B4-BE49-F238E27FC236}">
                <a16:creationId xmlns:a16="http://schemas.microsoft.com/office/drawing/2014/main" id="{514F0A28-5C31-4CF7-AF44-5567DF2F7C77}"/>
              </a:ext>
            </a:extLst>
          </p:cNvPr>
          <p:cNvSpPr/>
          <p:nvPr/>
        </p:nvSpPr>
        <p:spPr>
          <a:xfrm>
            <a:off x="377412" y="1950550"/>
            <a:ext cx="2530444" cy="4362104"/>
          </a:xfrm>
          <a:prstGeom prst="donut">
            <a:avLst>
              <a:gd name="adj" fmla="val 2227"/>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594560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2635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a:solidFill>
                  <a:schemeClr val="tx1"/>
                </a:solidFill>
                <a:latin typeface="Arial" panose="020B0604020202020204" pitchFamily="34" charset="0"/>
              </a:rPr>
              <a:t> </a:t>
            </a:r>
            <a:endParaRPr lang="fr-FR" sz="4000" b="1" dirty="0">
              <a:solidFill>
                <a:schemeClr val="tx1"/>
              </a:solidFill>
            </a:endParaRPr>
          </a:p>
        </p:txBody>
      </p:sp>
      <p:sp>
        <p:nvSpPr>
          <p:cNvPr id="12" name="ZoneTexte 11">
            <a:extLst>
              <a:ext uri="{FF2B5EF4-FFF2-40B4-BE49-F238E27FC236}">
                <a16:creationId xmlns:a16="http://schemas.microsoft.com/office/drawing/2014/main" id="{80CB7329-DFD7-473B-8A96-5DD85BC3E57A}"/>
              </a:ext>
            </a:extLst>
          </p:cNvPr>
          <p:cNvSpPr txBox="1"/>
          <p:nvPr/>
        </p:nvSpPr>
        <p:spPr>
          <a:xfrm>
            <a:off x="168802" y="616019"/>
            <a:ext cx="10993644" cy="589072"/>
          </a:xfrm>
          <a:prstGeom prst="rect">
            <a:avLst/>
          </a:prstGeom>
          <a:noFill/>
        </p:spPr>
        <p:txBody>
          <a:bodyPr wrap="square">
            <a:spAutoFit/>
          </a:bodyPr>
          <a:lstStyle/>
          <a:p>
            <a:pPr lvl="1" algn="just">
              <a:lnSpc>
                <a:spcPct val="150000"/>
              </a:lnSpc>
            </a:pPr>
            <a:endParaRPr lang="fr-FR" sz="2400" dirty="0"/>
          </a:p>
        </p:txBody>
      </p:sp>
      <p:sp>
        <p:nvSpPr>
          <p:cNvPr id="5" name="ZoneTexte 4">
            <a:extLst>
              <a:ext uri="{FF2B5EF4-FFF2-40B4-BE49-F238E27FC236}">
                <a16:creationId xmlns:a16="http://schemas.microsoft.com/office/drawing/2014/main" id="{0F9DF9DD-0ED0-442C-A0F7-DDC8FD23AF1F}"/>
              </a:ext>
            </a:extLst>
          </p:cNvPr>
          <p:cNvSpPr txBox="1"/>
          <p:nvPr/>
        </p:nvSpPr>
        <p:spPr>
          <a:xfrm>
            <a:off x="542442" y="828822"/>
            <a:ext cx="7199282" cy="506292"/>
          </a:xfrm>
          <a:prstGeom prst="rect">
            <a:avLst/>
          </a:prstGeom>
          <a:noFill/>
        </p:spPr>
        <p:txBody>
          <a:bodyPr wrap="square" rtlCol="0">
            <a:spAutoFit/>
          </a:bodyPr>
          <a:lstStyle/>
          <a:p>
            <a:pPr algn="r">
              <a:lnSpc>
                <a:spcPct val="150000"/>
              </a:lnSpc>
            </a:pPr>
            <a:endParaRPr lang="fr-FR" sz="2000" dirty="0"/>
          </a:p>
        </p:txBody>
      </p:sp>
      <p:sp>
        <p:nvSpPr>
          <p:cNvPr id="17" name="ZoneTexte 16">
            <a:extLst>
              <a:ext uri="{FF2B5EF4-FFF2-40B4-BE49-F238E27FC236}">
                <a16:creationId xmlns:a16="http://schemas.microsoft.com/office/drawing/2014/main" id="{2EE67F7C-1AAF-435F-BB3D-6481B25622C8}"/>
              </a:ext>
            </a:extLst>
          </p:cNvPr>
          <p:cNvSpPr txBox="1"/>
          <p:nvPr/>
        </p:nvSpPr>
        <p:spPr>
          <a:xfrm>
            <a:off x="3042834" y="-174825"/>
            <a:ext cx="6106332" cy="584775"/>
          </a:xfrm>
          <a:prstGeom prst="rect">
            <a:avLst/>
          </a:prstGeom>
          <a:noFill/>
        </p:spPr>
        <p:txBody>
          <a:bodyPr wrap="square">
            <a:spAutoFit/>
          </a:bodyPr>
          <a:lstStyle/>
          <a:p>
            <a:pPr algn="ctr"/>
            <a:r>
              <a:rPr lang="fr-FR" sz="3200" b="1" dirty="0"/>
              <a:t>Phase 2: préparation</a:t>
            </a:r>
          </a:p>
        </p:txBody>
      </p:sp>
      <p:sp>
        <p:nvSpPr>
          <p:cNvPr id="2" name="ZoneTexte 1">
            <a:extLst>
              <a:ext uri="{FF2B5EF4-FFF2-40B4-BE49-F238E27FC236}">
                <a16:creationId xmlns:a16="http://schemas.microsoft.com/office/drawing/2014/main" id="{3097BDCB-AEA1-4EB4-8032-BABA58471E1D}"/>
              </a:ext>
            </a:extLst>
          </p:cNvPr>
          <p:cNvSpPr txBox="1"/>
          <p:nvPr/>
        </p:nvSpPr>
        <p:spPr>
          <a:xfrm>
            <a:off x="542442" y="910555"/>
            <a:ext cx="11107116" cy="3913059"/>
          </a:xfrm>
          <a:prstGeom prst="rect">
            <a:avLst/>
          </a:prstGeom>
          <a:noFill/>
        </p:spPr>
        <p:txBody>
          <a:bodyPr wrap="square" rtlCol="0">
            <a:spAutoFit/>
          </a:bodyPr>
          <a:lstStyle/>
          <a:p>
            <a:pPr marL="468630" marR="217170" indent="-285750" algn="just">
              <a:lnSpc>
                <a:spcPct val="150000"/>
              </a:lnSpc>
              <a:spcAft>
                <a:spcPts val="0"/>
              </a:spcAft>
              <a:buFont typeface="Wingdings" panose="05000000000000000000" pitchFamily="2" charset="2"/>
              <a:buChar char="Ø"/>
            </a:pPr>
            <a:r>
              <a:rPr lang="fr-FR" sz="2400" dirty="0"/>
              <a:t>Brève description de la nature de l’intervention:</a:t>
            </a:r>
          </a:p>
          <a:p>
            <a:pPr marL="182880" marR="217170" algn="just">
              <a:lnSpc>
                <a:spcPct val="150000"/>
              </a:lnSpc>
              <a:spcAft>
                <a:spcPts val="0"/>
              </a:spcAft>
            </a:pPr>
            <a:r>
              <a:rPr lang="fr-FR" sz="2400" dirty="0"/>
              <a:t> </a:t>
            </a:r>
          </a:p>
          <a:p>
            <a:pPr marL="182880" marR="217170" algn="just">
              <a:lnSpc>
                <a:spcPct val="150000"/>
              </a:lnSpc>
              <a:spcAft>
                <a:spcPts val="0"/>
              </a:spcAft>
            </a:pPr>
            <a:r>
              <a:rPr lang="fr-FR" sz="2400" i="1" dirty="0"/>
              <a:t>" Je vais vous demander de mettre vos mains sur vos genoux, de vous concentrer sur l'événement difficile et je vous tapoterai les mains pour vous aider à le traverser. A la fin de chaque tapotement, je vous poserai quelques questions simples pour savoir où vous en êtes. "</a:t>
            </a:r>
          </a:p>
          <a:p>
            <a:pPr marL="982980" marR="217170" lvl="1" indent="-342900" algn="just">
              <a:lnSpc>
                <a:spcPct val="150000"/>
              </a:lnSpc>
              <a:buFont typeface="Wingdings" panose="05000000000000000000" pitchFamily="2" charset="2"/>
              <a:buChar char="§"/>
            </a:pPr>
            <a:endParaRPr lang="fr-FR" sz="2400" dirty="0"/>
          </a:p>
        </p:txBody>
      </p:sp>
    </p:spTree>
    <p:extLst>
      <p:ext uri="{BB962C8B-B14F-4D97-AF65-F5344CB8AC3E}">
        <p14:creationId xmlns:p14="http://schemas.microsoft.com/office/powerpoint/2010/main" val="330896604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2635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a:solidFill>
                  <a:schemeClr val="tx1"/>
                </a:solidFill>
                <a:latin typeface="Arial" panose="020B0604020202020204" pitchFamily="34" charset="0"/>
              </a:rPr>
              <a:t> </a:t>
            </a:r>
            <a:endParaRPr lang="fr-FR" sz="4000" b="1" dirty="0">
              <a:solidFill>
                <a:schemeClr val="tx1"/>
              </a:solidFill>
            </a:endParaRPr>
          </a:p>
        </p:txBody>
      </p:sp>
      <p:sp>
        <p:nvSpPr>
          <p:cNvPr id="12" name="ZoneTexte 11">
            <a:extLst>
              <a:ext uri="{FF2B5EF4-FFF2-40B4-BE49-F238E27FC236}">
                <a16:creationId xmlns:a16="http://schemas.microsoft.com/office/drawing/2014/main" id="{80CB7329-DFD7-473B-8A96-5DD85BC3E57A}"/>
              </a:ext>
            </a:extLst>
          </p:cNvPr>
          <p:cNvSpPr txBox="1"/>
          <p:nvPr/>
        </p:nvSpPr>
        <p:spPr>
          <a:xfrm>
            <a:off x="168802" y="616019"/>
            <a:ext cx="10993644" cy="589072"/>
          </a:xfrm>
          <a:prstGeom prst="rect">
            <a:avLst/>
          </a:prstGeom>
          <a:noFill/>
        </p:spPr>
        <p:txBody>
          <a:bodyPr wrap="square">
            <a:spAutoFit/>
          </a:bodyPr>
          <a:lstStyle/>
          <a:p>
            <a:pPr lvl="1" algn="just">
              <a:lnSpc>
                <a:spcPct val="150000"/>
              </a:lnSpc>
            </a:pPr>
            <a:endParaRPr lang="fr-FR" sz="2400" dirty="0"/>
          </a:p>
        </p:txBody>
      </p:sp>
      <p:sp>
        <p:nvSpPr>
          <p:cNvPr id="5" name="ZoneTexte 4">
            <a:extLst>
              <a:ext uri="{FF2B5EF4-FFF2-40B4-BE49-F238E27FC236}">
                <a16:creationId xmlns:a16="http://schemas.microsoft.com/office/drawing/2014/main" id="{0F9DF9DD-0ED0-442C-A0F7-DDC8FD23AF1F}"/>
              </a:ext>
            </a:extLst>
          </p:cNvPr>
          <p:cNvSpPr txBox="1"/>
          <p:nvPr/>
        </p:nvSpPr>
        <p:spPr>
          <a:xfrm>
            <a:off x="542442" y="828822"/>
            <a:ext cx="7199282" cy="506292"/>
          </a:xfrm>
          <a:prstGeom prst="rect">
            <a:avLst/>
          </a:prstGeom>
          <a:noFill/>
        </p:spPr>
        <p:txBody>
          <a:bodyPr wrap="square" rtlCol="0">
            <a:spAutoFit/>
          </a:bodyPr>
          <a:lstStyle/>
          <a:p>
            <a:pPr algn="r">
              <a:lnSpc>
                <a:spcPct val="150000"/>
              </a:lnSpc>
            </a:pPr>
            <a:endParaRPr lang="fr-FR" sz="2000" dirty="0"/>
          </a:p>
        </p:txBody>
      </p:sp>
      <p:sp>
        <p:nvSpPr>
          <p:cNvPr id="17" name="ZoneTexte 16">
            <a:extLst>
              <a:ext uri="{FF2B5EF4-FFF2-40B4-BE49-F238E27FC236}">
                <a16:creationId xmlns:a16="http://schemas.microsoft.com/office/drawing/2014/main" id="{2EE67F7C-1AAF-435F-BB3D-6481B25622C8}"/>
              </a:ext>
            </a:extLst>
          </p:cNvPr>
          <p:cNvSpPr txBox="1"/>
          <p:nvPr/>
        </p:nvSpPr>
        <p:spPr>
          <a:xfrm>
            <a:off x="3042834" y="-174825"/>
            <a:ext cx="6106332" cy="584775"/>
          </a:xfrm>
          <a:prstGeom prst="rect">
            <a:avLst/>
          </a:prstGeom>
          <a:noFill/>
        </p:spPr>
        <p:txBody>
          <a:bodyPr wrap="square">
            <a:spAutoFit/>
          </a:bodyPr>
          <a:lstStyle/>
          <a:p>
            <a:pPr algn="ctr"/>
            <a:r>
              <a:rPr lang="fr-FR" sz="3200" b="1" dirty="0"/>
              <a:t>Phase 3: évaluation</a:t>
            </a:r>
          </a:p>
        </p:txBody>
      </p:sp>
      <p:sp>
        <p:nvSpPr>
          <p:cNvPr id="2" name="ZoneTexte 1">
            <a:extLst>
              <a:ext uri="{FF2B5EF4-FFF2-40B4-BE49-F238E27FC236}">
                <a16:creationId xmlns:a16="http://schemas.microsoft.com/office/drawing/2014/main" id="{3097BDCB-AEA1-4EB4-8032-BABA58471E1D}"/>
              </a:ext>
            </a:extLst>
          </p:cNvPr>
          <p:cNvSpPr txBox="1"/>
          <p:nvPr/>
        </p:nvSpPr>
        <p:spPr>
          <a:xfrm>
            <a:off x="542442" y="910555"/>
            <a:ext cx="11107116" cy="5575052"/>
          </a:xfrm>
          <a:prstGeom prst="rect">
            <a:avLst/>
          </a:prstGeom>
          <a:noFill/>
        </p:spPr>
        <p:txBody>
          <a:bodyPr wrap="square" rtlCol="0">
            <a:spAutoFit/>
          </a:bodyPr>
          <a:lstStyle/>
          <a:p>
            <a:pPr marL="468630" marR="217170" indent="-285750" algn="just">
              <a:lnSpc>
                <a:spcPct val="150000"/>
              </a:lnSpc>
              <a:spcAft>
                <a:spcPts val="0"/>
              </a:spcAft>
              <a:buFont typeface="Wingdings" panose="05000000000000000000" pitchFamily="2" charset="2"/>
              <a:buChar char="Ø"/>
            </a:pPr>
            <a:r>
              <a:rPr lang="fr-FR" sz="2400" dirty="0"/>
              <a:t>Demander au patient de se concentrer sur la perception (image, son, odeur,..), la sensation (pression, suffocation, anxiété) la plus dérangeante. Le niveau de détresse est évalué à l'aide du SUDS (0 à 10).</a:t>
            </a:r>
          </a:p>
          <a:p>
            <a:pPr marL="468630" marR="217170" indent="-285750" algn="just">
              <a:lnSpc>
                <a:spcPct val="150000"/>
              </a:lnSpc>
              <a:spcAft>
                <a:spcPts val="0"/>
              </a:spcAft>
              <a:buFont typeface="Wingdings" panose="05000000000000000000" pitchFamily="2" charset="2"/>
              <a:buChar char="Ø"/>
            </a:pPr>
            <a:endParaRPr lang="fr-FR" sz="2400" dirty="0"/>
          </a:p>
          <a:p>
            <a:pPr marL="182880" marR="217170" algn="just">
              <a:lnSpc>
                <a:spcPct val="150000"/>
              </a:lnSpc>
              <a:spcAft>
                <a:spcPts val="0"/>
              </a:spcAft>
            </a:pPr>
            <a:r>
              <a:rPr lang="fr-FR" sz="2400" dirty="0"/>
              <a:t> « </a:t>
            </a:r>
            <a:r>
              <a:rPr lang="fr-FR" sz="2400" i="1" dirty="0"/>
              <a:t>Essayez de vous concentrer sur la partie la plus dérangeante de l'événement. Il peut s'agir d'une image, d'un son, d'un sentiment inconfortable ou douloureux... Qu'est-ce que c'est ? Lorsque vous y pensez, sur une échelle de 0 à 10, 0 vous ne ressentez rien de perturbant, 10 la pire perturbation que vous pouvez imaginer, où vous placeriez-vous ? »</a:t>
            </a:r>
            <a:r>
              <a:rPr lang="fr-FR" sz="2400" dirty="0"/>
              <a:t> </a:t>
            </a:r>
          </a:p>
          <a:p>
            <a:pPr marL="982980" marR="217170" lvl="1" indent="-342900" algn="just">
              <a:lnSpc>
                <a:spcPct val="150000"/>
              </a:lnSpc>
              <a:buFont typeface="Wingdings" panose="05000000000000000000" pitchFamily="2" charset="2"/>
              <a:buChar char="§"/>
            </a:pPr>
            <a:endParaRPr lang="fr-FR" sz="2400" dirty="0"/>
          </a:p>
        </p:txBody>
      </p:sp>
    </p:spTree>
    <p:extLst>
      <p:ext uri="{BB962C8B-B14F-4D97-AF65-F5344CB8AC3E}">
        <p14:creationId xmlns:p14="http://schemas.microsoft.com/office/powerpoint/2010/main" val="320333152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2635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a:solidFill>
                  <a:schemeClr val="tx1"/>
                </a:solidFill>
                <a:latin typeface="Arial" panose="020B0604020202020204" pitchFamily="34" charset="0"/>
              </a:rPr>
              <a:t> </a:t>
            </a:r>
            <a:endParaRPr lang="fr-FR" sz="4000" b="1" dirty="0">
              <a:solidFill>
                <a:schemeClr val="tx1"/>
              </a:solidFill>
            </a:endParaRPr>
          </a:p>
        </p:txBody>
      </p:sp>
      <p:sp>
        <p:nvSpPr>
          <p:cNvPr id="12" name="ZoneTexte 11">
            <a:extLst>
              <a:ext uri="{FF2B5EF4-FFF2-40B4-BE49-F238E27FC236}">
                <a16:creationId xmlns:a16="http://schemas.microsoft.com/office/drawing/2014/main" id="{80CB7329-DFD7-473B-8A96-5DD85BC3E57A}"/>
              </a:ext>
            </a:extLst>
          </p:cNvPr>
          <p:cNvSpPr txBox="1"/>
          <p:nvPr/>
        </p:nvSpPr>
        <p:spPr>
          <a:xfrm>
            <a:off x="168802" y="616019"/>
            <a:ext cx="10993644" cy="589072"/>
          </a:xfrm>
          <a:prstGeom prst="rect">
            <a:avLst/>
          </a:prstGeom>
          <a:noFill/>
        </p:spPr>
        <p:txBody>
          <a:bodyPr wrap="square">
            <a:spAutoFit/>
          </a:bodyPr>
          <a:lstStyle/>
          <a:p>
            <a:pPr lvl="1" algn="just">
              <a:lnSpc>
                <a:spcPct val="150000"/>
              </a:lnSpc>
            </a:pPr>
            <a:endParaRPr lang="fr-FR" sz="2400" dirty="0"/>
          </a:p>
        </p:txBody>
      </p:sp>
      <p:sp>
        <p:nvSpPr>
          <p:cNvPr id="5" name="ZoneTexte 4">
            <a:extLst>
              <a:ext uri="{FF2B5EF4-FFF2-40B4-BE49-F238E27FC236}">
                <a16:creationId xmlns:a16="http://schemas.microsoft.com/office/drawing/2014/main" id="{0F9DF9DD-0ED0-442C-A0F7-DDC8FD23AF1F}"/>
              </a:ext>
            </a:extLst>
          </p:cNvPr>
          <p:cNvSpPr txBox="1"/>
          <p:nvPr/>
        </p:nvSpPr>
        <p:spPr>
          <a:xfrm>
            <a:off x="542442" y="828822"/>
            <a:ext cx="7199282" cy="506292"/>
          </a:xfrm>
          <a:prstGeom prst="rect">
            <a:avLst/>
          </a:prstGeom>
          <a:noFill/>
        </p:spPr>
        <p:txBody>
          <a:bodyPr wrap="square" rtlCol="0">
            <a:spAutoFit/>
          </a:bodyPr>
          <a:lstStyle/>
          <a:p>
            <a:pPr algn="r">
              <a:lnSpc>
                <a:spcPct val="150000"/>
              </a:lnSpc>
            </a:pPr>
            <a:endParaRPr lang="fr-FR" sz="2000" dirty="0"/>
          </a:p>
        </p:txBody>
      </p:sp>
      <p:sp>
        <p:nvSpPr>
          <p:cNvPr id="17" name="ZoneTexte 16">
            <a:extLst>
              <a:ext uri="{FF2B5EF4-FFF2-40B4-BE49-F238E27FC236}">
                <a16:creationId xmlns:a16="http://schemas.microsoft.com/office/drawing/2014/main" id="{2EE67F7C-1AAF-435F-BB3D-6481B25622C8}"/>
              </a:ext>
            </a:extLst>
          </p:cNvPr>
          <p:cNvSpPr txBox="1"/>
          <p:nvPr/>
        </p:nvSpPr>
        <p:spPr>
          <a:xfrm>
            <a:off x="3042834" y="-174825"/>
            <a:ext cx="6106332" cy="584775"/>
          </a:xfrm>
          <a:prstGeom prst="rect">
            <a:avLst/>
          </a:prstGeom>
          <a:noFill/>
        </p:spPr>
        <p:txBody>
          <a:bodyPr wrap="square">
            <a:spAutoFit/>
          </a:bodyPr>
          <a:lstStyle/>
          <a:p>
            <a:pPr algn="ctr"/>
            <a:r>
              <a:rPr lang="fr-FR" sz="3200" b="1" dirty="0"/>
              <a:t>Phase 4: désensibilisation</a:t>
            </a:r>
          </a:p>
        </p:txBody>
      </p:sp>
      <p:sp>
        <p:nvSpPr>
          <p:cNvPr id="2" name="ZoneTexte 1">
            <a:extLst>
              <a:ext uri="{FF2B5EF4-FFF2-40B4-BE49-F238E27FC236}">
                <a16:creationId xmlns:a16="http://schemas.microsoft.com/office/drawing/2014/main" id="{3097BDCB-AEA1-4EB4-8032-BABA58471E1D}"/>
              </a:ext>
            </a:extLst>
          </p:cNvPr>
          <p:cNvSpPr txBox="1"/>
          <p:nvPr/>
        </p:nvSpPr>
        <p:spPr>
          <a:xfrm>
            <a:off x="542442" y="910555"/>
            <a:ext cx="11107116" cy="1143070"/>
          </a:xfrm>
          <a:prstGeom prst="rect">
            <a:avLst/>
          </a:prstGeom>
          <a:noFill/>
        </p:spPr>
        <p:txBody>
          <a:bodyPr wrap="square" rtlCol="0">
            <a:spAutoFit/>
          </a:bodyPr>
          <a:lstStyle/>
          <a:p>
            <a:pPr marL="525780" marR="217170" indent="-342900" algn="just">
              <a:lnSpc>
                <a:spcPct val="150000"/>
              </a:lnSpc>
              <a:spcAft>
                <a:spcPts val="0"/>
              </a:spcAft>
              <a:buFont typeface="Wingdings" panose="05000000000000000000" pitchFamily="2" charset="2"/>
              <a:buChar char="Ø"/>
            </a:pPr>
            <a:r>
              <a:rPr lang="fr-FR" sz="2400" dirty="0"/>
              <a:t>Début de la première série de tapotements (environ 45 secondes).</a:t>
            </a:r>
          </a:p>
          <a:p>
            <a:pPr marL="982980" marR="217170" lvl="1" indent="-342900" algn="just">
              <a:lnSpc>
                <a:spcPct val="150000"/>
              </a:lnSpc>
              <a:buFont typeface="Wingdings" panose="05000000000000000000" pitchFamily="2" charset="2"/>
              <a:buChar char="§"/>
            </a:pPr>
            <a:endParaRPr lang="fr-FR" sz="2400" dirty="0"/>
          </a:p>
        </p:txBody>
      </p:sp>
      <p:sp>
        <p:nvSpPr>
          <p:cNvPr id="13" name="ZoneTexte 12">
            <a:extLst>
              <a:ext uri="{FF2B5EF4-FFF2-40B4-BE49-F238E27FC236}">
                <a16:creationId xmlns:a16="http://schemas.microsoft.com/office/drawing/2014/main" id="{AB414F93-6E3E-45E1-84AE-35A8F7D03819}"/>
              </a:ext>
            </a:extLst>
          </p:cNvPr>
          <p:cNvSpPr txBox="1"/>
          <p:nvPr/>
        </p:nvSpPr>
        <p:spPr>
          <a:xfrm>
            <a:off x="1927058" y="2874081"/>
            <a:ext cx="8337884" cy="954107"/>
          </a:xfrm>
          <a:prstGeom prst="rect">
            <a:avLst/>
          </a:prstGeom>
          <a:noFill/>
        </p:spPr>
        <p:txBody>
          <a:bodyPr wrap="square">
            <a:spAutoFit/>
          </a:bodyPr>
          <a:lstStyle/>
          <a:p>
            <a:pPr algn="ctr"/>
            <a:r>
              <a:rPr lang="fr-FR" i="1" dirty="0"/>
              <a:t>" </a:t>
            </a:r>
            <a:r>
              <a:rPr lang="fr-FR" sz="2800" i="1" dirty="0"/>
              <a:t>Concentrez-vous sur ce que vous venez de me dire. Nous allons commencer à taper "</a:t>
            </a:r>
          </a:p>
        </p:txBody>
      </p:sp>
    </p:spTree>
    <p:extLst>
      <p:ext uri="{BB962C8B-B14F-4D97-AF65-F5344CB8AC3E}">
        <p14:creationId xmlns:p14="http://schemas.microsoft.com/office/powerpoint/2010/main" val="228338110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2635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a:solidFill>
                  <a:schemeClr val="tx1"/>
                </a:solidFill>
                <a:latin typeface="Arial" panose="020B0604020202020204" pitchFamily="34" charset="0"/>
              </a:rPr>
              <a:t> </a:t>
            </a:r>
            <a:endParaRPr lang="fr-FR" sz="4000" b="1" dirty="0">
              <a:solidFill>
                <a:schemeClr val="tx1"/>
              </a:solidFill>
            </a:endParaRPr>
          </a:p>
        </p:txBody>
      </p:sp>
      <p:sp>
        <p:nvSpPr>
          <p:cNvPr id="12" name="ZoneTexte 11">
            <a:extLst>
              <a:ext uri="{FF2B5EF4-FFF2-40B4-BE49-F238E27FC236}">
                <a16:creationId xmlns:a16="http://schemas.microsoft.com/office/drawing/2014/main" id="{80CB7329-DFD7-473B-8A96-5DD85BC3E57A}"/>
              </a:ext>
            </a:extLst>
          </p:cNvPr>
          <p:cNvSpPr txBox="1"/>
          <p:nvPr/>
        </p:nvSpPr>
        <p:spPr>
          <a:xfrm>
            <a:off x="168802" y="616019"/>
            <a:ext cx="10993644" cy="589072"/>
          </a:xfrm>
          <a:prstGeom prst="rect">
            <a:avLst/>
          </a:prstGeom>
          <a:noFill/>
        </p:spPr>
        <p:txBody>
          <a:bodyPr wrap="square">
            <a:spAutoFit/>
          </a:bodyPr>
          <a:lstStyle/>
          <a:p>
            <a:pPr lvl="1" algn="just">
              <a:lnSpc>
                <a:spcPct val="150000"/>
              </a:lnSpc>
            </a:pPr>
            <a:endParaRPr lang="fr-FR" sz="2400" dirty="0"/>
          </a:p>
        </p:txBody>
      </p:sp>
      <p:sp>
        <p:nvSpPr>
          <p:cNvPr id="5" name="ZoneTexte 4">
            <a:extLst>
              <a:ext uri="{FF2B5EF4-FFF2-40B4-BE49-F238E27FC236}">
                <a16:creationId xmlns:a16="http://schemas.microsoft.com/office/drawing/2014/main" id="{0F9DF9DD-0ED0-442C-A0F7-DDC8FD23AF1F}"/>
              </a:ext>
            </a:extLst>
          </p:cNvPr>
          <p:cNvSpPr txBox="1"/>
          <p:nvPr/>
        </p:nvSpPr>
        <p:spPr>
          <a:xfrm>
            <a:off x="542442" y="828822"/>
            <a:ext cx="7199282" cy="506292"/>
          </a:xfrm>
          <a:prstGeom prst="rect">
            <a:avLst/>
          </a:prstGeom>
          <a:noFill/>
        </p:spPr>
        <p:txBody>
          <a:bodyPr wrap="square" rtlCol="0">
            <a:spAutoFit/>
          </a:bodyPr>
          <a:lstStyle/>
          <a:p>
            <a:pPr algn="r">
              <a:lnSpc>
                <a:spcPct val="150000"/>
              </a:lnSpc>
            </a:pPr>
            <a:endParaRPr lang="fr-FR" sz="2000" dirty="0"/>
          </a:p>
        </p:txBody>
      </p:sp>
      <p:sp>
        <p:nvSpPr>
          <p:cNvPr id="17" name="ZoneTexte 16">
            <a:extLst>
              <a:ext uri="{FF2B5EF4-FFF2-40B4-BE49-F238E27FC236}">
                <a16:creationId xmlns:a16="http://schemas.microsoft.com/office/drawing/2014/main" id="{2EE67F7C-1AAF-435F-BB3D-6481B25622C8}"/>
              </a:ext>
            </a:extLst>
          </p:cNvPr>
          <p:cNvSpPr txBox="1"/>
          <p:nvPr/>
        </p:nvSpPr>
        <p:spPr>
          <a:xfrm>
            <a:off x="3042834" y="-174825"/>
            <a:ext cx="6106332" cy="584775"/>
          </a:xfrm>
          <a:prstGeom prst="rect">
            <a:avLst/>
          </a:prstGeom>
          <a:noFill/>
        </p:spPr>
        <p:txBody>
          <a:bodyPr wrap="square">
            <a:spAutoFit/>
          </a:bodyPr>
          <a:lstStyle/>
          <a:p>
            <a:pPr algn="ctr"/>
            <a:r>
              <a:rPr lang="fr-FR" sz="3200" b="1" dirty="0"/>
              <a:t>Phase 5: évaluation</a:t>
            </a:r>
          </a:p>
        </p:txBody>
      </p:sp>
      <p:sp>
        <p:nvSpPr>
          <p:cNvPr id="2" name="ZoneTexte 1">
            <a:extLst>
              <a:ext uri="{FF2B5EF4-FFF2-40B4-BE49-F238E27FC236}">
                <a16:creationId xmlns:a16="http://schemas.microsoft.com/office/drawing/2014/main" id="{3097BDCB-AEA1-4EB4-8032-BABA58471E1D}"/>
              </a:ext>
            </a:extLst>
          </p:cNvPr>
          <p:cNvSpPr txBox="1"/>
          <p:nvPr/>
        </p:nvSpPr>
        <p:spPr>
          <a:xfrm>
            <a:off x="542442" y="910555"/>
            <a:ext cx="11107116" cy="5021055"/>
          </a:xfrm>
          <a:prstGeom prst="rect">
            <a:avLst/>
          </a:prstGeom>
          <a:noFill/>
        </p:spPr>
        <p:txBody>
          <a:bodyPr wrap="square" rtlCol="0">
            <a:spAutoFit/>
          </a:bodyPr>
          <a:lstStyle/>
          <a:p>
            <a:pPr marL="468630" marR="217170" indent="-285750" algn="just">
              <a:lnSpc>
                <a:spcPct val="150000"/>
              </a:lnSpc>
              <a:spcAft>
                <a:spcPts val="0"/>
              </a:spcAft>
              <a:buFont typeface="Wingdings" panose="05000000000000000000" pitchFamily="2" charset="2"/>
              <a:buChar char="Ø"/>
            </a:pPr>
            <a:r>
              <a:rPr lang="fr-FR" sz="2400" dirty="0">
                <a:effectLst/>
                <a:ea typeface="MS Mincho" panose="02020609040205080304" pitchFamily="49" charset="-128"/>
                <a:cs typeface="Times New Roman" panose="02020603050405020304" pitchFamily="18" charset="0"/>
              </a:rPr>
              <a:t>Après le premier set il est demandé au patient de décrire ce qui lui vient (sensations, émotions et associations). La détresse causée par  l’événement initial est alors réévaluée.  Si le niveau de détresse reste inchangé ou baisse peu, un nouveau set de MO est pratiqué. Si le SUD diminue fortement, on refait un set final pour s’assurer que plus rien ne reste.</a:t>
            </a:r>
            <a:endParaRPr lang="fr-FR" sz="2400" dirty="0"/>
          </a:p>
          <a:p>
            <a:pPr marL="182880" marR="217170" algn="just">
              <a:lnSpc>
                <a:spcPct val="150000"/>
              </a:lnSpc>
              <a:spcAft>
                <a:spcPts val="0"/>
              </a:spcAft>
            </a:pPr>
            <a:r>
              <a:rPr lang="fr-FR" sz="2400" dirty="0"/>
              <a:t> </a:t>
            </a:r>
          </a:p>
          <a:p>
            <a:pPr marL="182880" marR="217170" algn="just">
              <a:lnSpc>
                <a:spcPct val="150000"/>
              </a:lnSpc>
              <a:spcAft>
                <a:spcPts val="0"/>
              </a:spcAft>
            </a:pPr>
            <a:r>
              <a:rPr lang="fr-FR" sz="2400" dirty="0"/>
              <a:t>«  </a:t>
            </a:r>
            <a:r>
              <a:rPr lang="fr-FR" sz="2400" i="1" dirty="0"/>
              <a:t>Respirez profondément. Que ce passe t’il après? Sur la même échelle de 0 à 10, où seriez-vous maintenant? OK, continuez avec ça. </a:t>
            </a:r>
            <a:r>
              <a:rPr lang="fr-FR" sz="2400" dirty="0"/>
              <a:t>»</a:t>
            </a:r>
          </a:p>
          <a:p>
            <a:pPr marL="182880" marR="217170" algn="just">
              <a:lnSpc>
                <a:spcPct val="150000"/>
              </a:lnSpc>
              <a:spcAft>
                <a:spcPts val="0"/>
              </a:spcAft>
            </a:pPr>
            <a:endParaRPr lang="fr-FR" sz="2400" dirty="0"/>
          </a:p>
        </p:txBody>
      </p:sp>
    </p:spTree>
    <p:extLst>
      <p:ext uri="{BB962C8B-B14F-4D97-AF65-F5344CB8AC3E}">
        <p14:creationId xmlns:p14="http://schemas.microsoft.com/office/powerpoint/2010/main" val="1600294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2635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a:solidFill>
                  <a:schemeClr val="tx1"/>
                </a:solidFill>
                <a:latin typeface="Arial" panose="020B0604020202020204" pitchFamily="34" charset="0"/>
              </a:rPr>
              <a:t> </a:t>
            </a:r>
            <a:endParaRPr lang="fr-FR" sz="4000" b="1" dirty="0">
              <a:solidFill>
                <a:schemeClr val="tx1"/>
              </a:solidFill>
            </a:endParaRPr>
          </a:p>
        </p:txBody>
      </p:sp>
      <p:sp>
        <p:nvSpPr>
          <p:cNvPr id="12" name="ZoneTexte 11">
            <a:extLst>
              <a:ext uri="{FF2B5EF4-FFF2-40B4-BE49-F238E27FC236}">
                <a16:creationId xmlns:a16="http://schemas.microsoft.com/office/drawing/2014/main" id="{80CB7329-DFD7-473B-8A96-5DD85BC3E57A}"/>
              </a:ext>
            </a:extLst>
          </p:cNvPr>
          <p:cNvSpPr txBox="1"/>
          <p:nvPr/>
        </p:nvSpPr>
        <p:spPr>
          <a:xfrm>
            <a:off x="168802" y="616019"/>
            <a:ext cx="10993644" cy="589072"/>
          </a:xfrm>
          <a:prstGeom prst="rect">
            <a:avLst/>
          </a:prstGeom>
          <a:noFill/>
        </p:spPr>
        <p:txBody>
          <a:bodyPr wrap="square">
            <a:spAutoFit/>
          </a:bodyPr>
          <a:lstStyle/>
          <a:p>
            <a:pPr lvl="1" algn="just">
              <a:lnSpc>
                <a:spcPct val="150000"/>
              </a:lnSpc>
            </a:pPr>
            <a:endParaRPr lang="fr-FR" sz="2400" dirty="0"/>
          </a:p>
        </p:txBody>
      </p:sp>
      <p:sp>
        <p:nvSpPr>
          <p:cNvPr id="5" name="ZoneTexte 4">
            <a:extLst>
              <a:ext uri="{FF2B5EF4-FFF2-40B4-BE49-F238E27FC236}">
                <a16:creationId xmlns:a16="http://schemas.microsoft.com/office/drawing/2014/main" id="{0F9DF9DD-0ED0-442C-A0F7-DDC8FD23AF1F}"/>
              </a:ext>
            </a:extLst>
          </p:cNvPr>
          <p:cNvSpPr txBox="1"/>
          <p:nvPr/>
        </p:nvSpPr>
        <p:spPr>
          <a:xfrm>
            <a:off x="542442" y="828822"/>
            <a:ext cx="7199282" cy="506292"/>
          </a:xfrm>
          <a:prstGeom prst="rect">
            <a:avLst/>
          </a:prstGeom>
          <a:noFill/>
        </p:spPr>
        <p:txBody>
          <a:bodyPr wrap="square" rtlCol="0">
            <a:spAutoFit/>
          </a:bodyPr>
          <a:lstStyle/>
          <a:p>
            <a:pPr algn="r">
              <a:lnSpc>
                <a:spcPct val="150000"/>
              </a:lnSpc>
            </a:pPr>
            <a:endParaRPr lang="fr-FR" sz="2000" dirty="0"/>
          </a:p>
        </p:txBody>
      </p:sp>
      <p:sp>
        <p:nvSpPr>
          <p:cNvPr id="17" name="ZoneTexte 16">
            <a:extLst>
              <a:ext uri="{FF2B5EF4-FFF2-40B4-BE49-F238E27FC236}">
                <a16:creationId xmlns:a16="http://schemas.microsoft.com/office/drawing/2014/main" id="{2EE67F7C-1AAF-435F-BB3D-6481B25622C8}"/>
              </a:ext>
            </a:extLst>
          </p:cNvPr>
          <p:cNvSpPr txBox="1"/>
          <p:nvPr/>
        </p:nvSpPr>
        <p:spPr>
          <a:xfrm>
            <a:off x="3042834" y="-174825"/>
            <a:ext cx="6106332" cy="584775"/>
          </a:xfrm>
          <a:prstGeom prst="rect">
            <a:avLst/>
          </a:prstGeom>
          <a:noFill/>
        </p:spPr>
        <p:txBody>
          <a:bodyPr wrap="square">
            <a:spAutoFit/>
          </a:bodyPr>
          <a:lstStyle/>
          <a:p>
            <a:pPr algn="ctr"/>
            <a:r>
              <a:rPr lang="fr-FR" sz="3200" b="1" dirty="0"/>
              <a:t>Phase 6: </a:t>
            </a:r>
          </a:p>
        </p:txBody>
      </p:sp>
      <p:sp>
        <p:nvSpPr>
          <p:cNvPr id="2" name="ZoneTexte 1">
            <a:extLst>
              <a:ext uri="{FF2B5EF4-FFF2-40B4-BE49-F238E27FC236}">
                <a16:creationId xmlns:a16="http://schemas.microsoft.com/office/drawing/2014/main" id="{3097BDCB-AEA1-4EB4-8032-BABA58471E1D}"/>
              </a:ext>
            </a:extLst>
          </p:cNvPr>
          <p:cNvSpPr txBox="1"/>
          <p:nvPr/>
        </p:nvSpPr>
        <p:spPr>
          <a:xfrm>
            <a:off x="542442" y="910555"/>
            <a:ext cx="10169175" cy="4328557"/>
          </a:xfrm>
          <a:prstGeom prst="rect">
            <a:avLst/>
          </a:prstGeom>
          <a:noFill/>
        </p:spPr>
        <p:txBody>
          <a:bodyPr wrap="square" rtlCol="0">
            <a:spAutoFit/>
          </a:bodyPr>
          <a:lstStyle/>
          <a:p>
            <a:pPr marL="182880" marR="217170" algn="just">
              <a:lnSpc>
                <a:spcPct val="150000"/>
              </a:lnSpc>
            </a:pPr>
            <a:r>
              <a:rPr lang="fr-FR" sz="2400" dirty="0">
                <a:effectLst/>
                <a:latin typeface="Calibri" panose="020F0502020204030204" pitchFamily="34" charset="0"/>
                <a:ea typeface="Calibri" panose="020F0502020204030204" pitchFamily="34" charset="0"/>
                <a:cs typeface="Calibri" panose="020F0502020204030204" pitchFamily="34" charset="0"/>
              </a:rPr>
              <a:t>Si un nouvel aspect de l’événement traumatisant apparaît, on demande alors au patient de se concentrer dessus à nouveau et on refait un set de MO. Si un souvenir du passé revient, on demande alors au patient de le mettre de côté et de se concentrer sur le présent en tentant d’ignorer l’association avec le passé.</a:t>
            </a:r>
          </a:p>
          <a:p>
            <a:pPr marL="182880" marR="217170" algn="just">
              <a:lnSpc>
                <a:spcPct val="150000"/>
              </a:lnSpc>
            </a:pPr>
            <a:endParaRPr lang="fr-FR" dirty="0">
              <a:latin typeface="Cambria" panose="02040503050406030204" pitchFamily="18" charset="0"/>
              <a:ea typeface="MS Mincho" panose="02020609040205080304" pitchFamily="49" charset="-128"/>
              <a:cs typeface="Times New Roman" panose="02020603050405020304" pitchFamily="18" charset="0"/>
            </a:endParaRPr>
          </a:p>
          <a:p>
            <a:pPr marL="182880" marR="217170" algn="just">
              <a:lnSpc>
                <a:spcPct val="150000"/>
              </a:lnSpc>
            </a:pPr>
            <a:endParaRPr lang="fr-FR" sz="2400" dirty="0"/>
          </a:p>
          <a:p>
            <a:pPr marL="182880" marR="217170" algn="just">
              <a:lnSpc>
                <a:spcPct val="150000"/>
              </a:lnSpc>
              <a:spcAft>
                <a:spcPts val="0"/>
              </a:spcAft>
            </a:pPr>
            <a:endParaRPr lang="fr-FR" sz="2400" dirty="0"/>
          </a:p>
        </p:txBody>
      </p:sp>
      <p:sp>
        <p:nvSpPr>
          <p:cNvPr id="3" name="Rectangle 1">
            <a:extLst>
              <a:ext uri="{FF2B5EF4-FFF2-40B4-BE49-F238E27FC236}">
                <a16:creationId xmlns:a16="http://schemas.microsoft.com/office/drawing/2014/main" id="{A63044DF-0E53-4473-AA88-B22436FA5928}"/>
              </a:ext>
            </a:extLst>
          </p:cNvPr>
          <p:cNvSpPr>
            <a:spLocks noChangeArrowheads="1"/>
          </p:cNvSpPr>
          <p:nvPr/>
        </p:nvSpPr>
        <p:spPr bwMode="auto">
          <a:xfrm>
            <a:off x="514777" y="4299867"/>
            <a:ext cx="11162446" cy="1697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fr-FR" altLang="fr-FR" sz="2000" b="0" i="0" u="none" strike="noStrike" cap="none" normalizeH="0" baseline="0" dirty="0">
                <a:ln>
                  <a:noFill/>
                </a:ln>
                <a:solidFill>
                  <a:schemeClr val="tx1"/>
                </a:solidFill>
                <a:effectLst/>
                <a:latin typeface="Arial Unicode MS"/>
              </a:rPr>
              <a:t>«</a:t>
            </a:r>
            <a:r>
              <a:rPr kumimoji="0" lang="fr-FR" altLang="fr-FR" sz="2400" b="0" i="1" u="none" strike="noStrike" cap="none" normalizeH="0" baseline="0" dirty="0">
                <a:ln>
                  <a:noFill/>
                </a:ln>
                <a:solidFill>
                  <a:schemeClr val="tx1"/>
                </a:solidFill>
                <a:effectLst/>
              </a:rPr>
              <a:t> Je sais qu'il est parfois difficile de mettre le passé de côté. Mais je vais vous demander d'essayer de vous concentrer sur l'événement dont nous venons de parler, d'accord ? Concentrez-vous sur l'événement qui s'est produit il y a quelques jours... Et continuez » </a:t>
            </a:r>
          </a:p>
        </p:txBody>
      </p:sp>
    </p:spTree>
    <p:extLst>
      <p:ext uri="{BB962C8B-B14F-4D97-AF65-F5344CB8AC3E}">
        <p14:creationId xmlns:p14="http://schemas.microsoft.com/office/powerpoint/2010/main" val="36586674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2635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a:solidFill>
                  <a:schemeClr val="tx1"/>
                </a:solidFill>
                <a:latin typeface="Arial" panose="020B0604020202020204" pitchFamily="34" charset="0"/>
              </a:rPr>
              <a:t> </a:t>
            </a:r>
            <a:endParaRPr lang="fr-FR" sz="4000" b="1" dirty="0">
              <a:solidFill>
                <a:schemeClr val="tx1"/>
              </a:solidFill>
            </a:endParaRPr>
          </a:p>
        </p:txBody>
      </p:sp>
      <p:sp>
        <p:nvSpPr>
          <p:cNvPr id="12" name="ZoneTexte 11">
            <a:extLst>
              <a:ext uri="{FF2B5EF4-FFF2-40B4-BE49-F238E27FC236}">
                <a16:creationId xmlns:a16="http://schemas.microsoft.com/office/drawing/2014/main" id="{80CB7329-DFD7-473B-8A96-5DD85BC3E57A}"/>
              </a:ext>
            </a:extLst>
          </p:cNvPr>
          <p:cNvSpPr txBox="1"/>
          <p:nvPr/>
        </p:nvSpPr>
        <p:spPr>
          <a:xfrm>
            <a:off x="168802" y="616019"/>
            <a:ext cx="10993644" cy="589072"/>
          </a:xfrm>
          <a:prstGeom prst="rect">
            <a:avLst/>
          </a:prstGeom>
          <a:noFill/>
        </p:spPr>
        <p:txBody>
          <a:bodyPr wrap="square">
            <a:spAutoFit/>
          </a:bodyPr>
          <a:lstStyle/>
          <a:p>
            <a:pPr lvl="1" algn="just">
              <a:lnSpc>
                <a:spcPct val="150000"/>
              </a:lnSpc>
            </a:pPr>
            <a:endParaRPr lang="fr-FR" sz="2400" dirty="0"/>
          </a:p>
        </p:txBody>
      </p:sp>
      <p:sp>
        <p:nvSpPr>
          <p:cNvPr id="5" name="ZoneTexte 4">
            <a:extLst>
              <a:ext uri="{FF2B5EF4-FFF2-40B4-BE49-F238E27FC236}">
                <a16:creationId xmlns:a16="http://schemas.microsoft.com/office/drawing/2014/main" id="{0F9DF9DD-0ED0-442C-A0F7-DDC8FD23AF1F}"/>
              </a:ext>
            </a:extLst>
          </p:cNvPr>
          <p:cNvSpPr txBox="1"/>
          <p:nvPr/>
        </p:nvSpPr>
        <p:spPr>
          <a:xfrm>
            <a:off x="542442" y="828822"/>
            <a:ext cx="7199282" cy="506292"/>
          </a:xfrm>
          <a:prstGeom prst="rect">
            <a:avLst/>
          </a:prstGeom>
          <a:noFill/>
        </p:spPr>
        <p:txBody>
          <a:bodyPr wrap="square" rtlCol="0">
            <a:spAutoFit/>
          </a:bodyPr>
          <a:lstStyle/>
          <a:p>
            <a:pPr algn="r">
              <a:lnSpc>
                <a:spcPct val="150000"/>
              </a:lnSpc>
            </a:pPr>
            <a:endParaRPr lang="fr-FR" sz="2000" dirty="0"/>
          </a:p>
        </p:txBody>
      </p:sp>
      <p:sp>
        <p:nvSpPr>
          <p:cNvPr id="17" name="ZoneTexte 16">
            <a:extLst>
              <a:ext uri="{FF2B5EF4-FFF2-40B4-BE49-F238E27FC236}">
                <a16:creationId xmlns:a16="http://schemas.microsoft.com/office/drawing/2014/main" id="{2EE67F7C-1AAF-435F-BB3D-6481B25622C8}"/>
              </a:ext>
            </a:extLst>
          </p:cNvPr>
          <p:cNvSpPr txBox="1"/>
          <p:nvPr/>
        </p:nvSpPr>
        <p:spPr>
          <a:xfrm>
            <a:off x="3042834" y="-174825"/>
            <a:ext cx="6106332" cy="584775"/>
          </a:xfrm>
          <a:prstGeom prst="rect">
            <a:avLst/>
          </a:prstGeom>
          <a:noFill/>
        </p:spPr>
        <p:txBody>
          <a:bodyPr wrap="square">
            <a:spAutoFit/>
          </a:bodyPr>
          <a:lstStyle/>
          <a:p>
            <a:pPr algn="ctr"/>
            <a:r>
              <a:rPr lang="fr-FR" sz="3200" b="1" dirty="0"/>
              <a:t>Phase 7: </a:t>
            </a:r>
          </a:p>
        </p:txBody>
      </p:sp>
      <p:sp>
        <p:nvSpPr>
          <p:cNvPr id="2" name="ZoneTexte 1">
            <a:extLst>
              <a:ext uri="{FF2B5EF4-FFF2-40B4-BE49-F238E27FC236}">
                <a16:creationId xmlns:a16="http://schemas.microsoft.com/office/drawing/2014/main" id="{3097BDCB-AEA1-4EB4-8032-BABA58471E1D}"/>
              </a:ext>
            </a:extLst>
          </p:cNvPr>
          <p:cNvSpPr txBox="1"/>
          <p:nvPr/>
        </p:nvSpPr>
        <p:spPr>
          <a:xfrm>
            <a:off x="542442" y="1128503"/>
            <a:ext cx="10169175" cy="4744056"/>
          </a:xfrm>
          <a:prstGeom prst="rect">
            <a:avLst/>
          </a:prstGeom>
          <a:noFill/>
        </p:spPr>
        <p:txBody>
          <a:bodyPr wrap="square" rtlCol="0">
            <a:spAutoFit/>
          </a:bodyPr>
          <a:lstStyle/>
          <a:p>
            <a:pPr marL="182880" marR="217170" algn="just">
              <a:lnSpc>
                <a:spcPct val="150000"/>
              </a:lnSpc>
            </a:pPr>
            <a:r>
              <a:rPr lang="fr-FR" sz="2400" dirty="0">
                <a:effectLst/>
                <a:latin typeface="Calibri" panose="020F0502020204030204" pitchFamily="34" charset="0"/>
                <a:ea typeface="Calibri" panose="020F0502020204030204" pitchFamily="34" charset="0"/>
                <a:cs typeface="Calibri" panose="020F0502020204030204" pitchFamily="34" charset="0"/>
              </a:rPr>
              <a:t>Les sets de MO sont poursuivis jusqu’à ce que l’on arrive à une amélioration et une stabilisation de la situation. Le nombre de sets nécessaires est variable selon les sujets.</a:t>
            </a:r>
          </a:p>
          <a:p>
            <a:pPr marL="182880" marR="217170" algn="just">
              <a:lnSpc>
                <a:spcPct val="150000"/>
              </a:lnSpc>
            </a:pPr>
            <a:endParaRPr lang="fr-FR" dirty="0">
              <a:latin typeface="Cambria" panose="02040503050406030204" pitchFamily="18" charset="0"/>
              <a:ea typeface="MS Mincho" panose="02020609040205080304" pitchFamily="49" charset="-128"/>
              <a:cs typeface="Times New Roman" panose="02020603050405020304" pitchFamily="18" charset="0"/>
            </a:endParaRPr>
          </a:p>
          <a:p>
            <a:pPr marL="182880" marR="217170" algn="just">
              <a:lnSpc>
                <a:spcPct val="150000"/>
              </a:lnSpc>
            </a:pPr>
            <a:r>
              <a:rPr lang="fr-FR" sz="2400" i="1" dirty="0">
                <a:latin typeface="Calibri" panose="020F0502020204030204" pitchFamily="34" charset="0"/>
                <a:ea typeface="Calibri" panose="020F0502020204030204" pitchFamily="34" charset="0"/>
                <a:cs typeface="Calibri" panose="020F0502020204030204" pitchFamily="34" charset="0"/>
              </a:rPr>
              <a:t>Habituellement, on essaie de continuer jusqu’à ce que le niveau de perturbation baisse d’au moins 2 à 4 points</a:t>
            </a:r>
          </a:p>
          <a:p>
            <a:pPr marL="182880" marR="217170" algn="just">
              <a:lnSpc>
                <a:spcPct val="150000"/>
              </a:lnSpc>
            </a:pPr>
            <a:endParaRPr lang="fr-FR" dirty="0">
              <a:latin typeface="Cambria" panose="02040503050406030204" pitchFamily="18" charset="0"/>
              <a:ea typeface="MS Mincho" panose="02020609040205080304" pitchFamily="49" charset="-128"/>
              <a:cs typeface="Times New Roman" panose="02020603050405020304" pitchFamily="18" charset="0"/>
            </a:endParaRPr>
          </a:p>
          <a:p>
            <a:pPr marL="182880" marR="217170" algn="just">
              <a:lnSpc>
                <a:spcPct val="150000"/>
              </a:lnSpc>
            </a:pPr>
            <a:endParaRPr lang="fr-FR" sz="2400" dirty="0"/>
          </a:p>
          <a:p>
            <a:pPr marL="182880" marR="217170" algn="just">
              <a:lnSpc>
                <a:spcPct val="150000"/>
              </a:lnSpc>
              <a:spcAft>
                <a:spcPts val="0"/>
              </a:spcAft>
            </a:pPr>
            <a:endParaRPr lang="fr-FR" sz="2400" dirty="0"/>
          </a:p>
        </p:txBody>
      </p:sp>
    </p:spTree>
    <p:extLst>
      <p:ext uri="{BB962C8B-B14F-4D97-AF65-F5344CB8AC3E}">
        <p14:creationId xmlns:p14="http://schemas.microsoft.com/office/powerpoint/2010/main" val="281064158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80CB7329-DFD7-473B-8A96-5DD85BC3E57A}"/>
              </a:ext>
            </a:extLst>
          </p:cNvPr>
          <p:cNvSpPr txBox="1"/>
          <p:nvPr/>
        </p:nvSpPr>
        <p:spPr>
          <a:xfrm>
            <a:off x="168802" y="616019"/>
            <a:ext cx="10993644" cy="589072"/>
          </a:xfrm>
          <a:prstGeom prst="rect">
            <a:avLst/>
          </a:prstGeom>
          <a:noFill/>
        </p:spPr>
        <p:txBody>
          <a:bodyPr wrap="square">
            <a:spAutoFit/>
          </a:bodyPr>
          <a:lstStyle/>
          <a:p>
            <a:pPr lvl="1" algn="just">
              <a:lnSpc>
                <a:spcPct val="150000"/>
              </a:lnSpc>
            </a:pPr>
            <a:endParaRPr lang="fr-FR" sz="2400" dirty="0"/>
          </a:p>
        </p:txBody>
      </p:sp>
      <p:sp>
        <p:nvSpPr>
          <p:cNvPr id="5" name="ZoneTexte 4">
            <a:extLst>
              <a:ext uri="{FF2B5EF4-FFF2-40B4-BE49-F238E27FC236}">
                <a16:creationId xmlns:a16="http://schemas.microsoft.com/office/drawing/2014/main" id="{0F9DF9DD-0ED0-442C-A0F7-DDC8FD23AF1F}"/>
              </a:ext>
            </a:extLst>
          </p:cNvPr>
          <p:cNvSpPr txBox="1"/>
          <p:nvPr/>
        </p:nvSpPr>
        <p:spPr>
          <a:xfrm>
            <a:off x="542442" y="828822"/>
            <a:ext cx="7199282" cy="506292"/>
          </a:xfrm>
          <a:prstGeom prst="rect">
            <a:avLst/>
          </a:prstGeom>
          <a:noFill/>
        </p:spPr>
        <p:txBody>
          <a:bodyPr wrap="square" rtlCol="0">
            <a:spAutoFit/>
          </a:bodyPr>
          <a:lstStyle/>
          <a:p>
            <a:pPr algn="r">
              <a:lnSpc>
                <a:spcPct val="150000"/>
              </a:lnSpc>
            </a:pPr>
            <a:endParaRPr lang="fr-FR" sz="2000" dirty="0"/>
          </a:p>
        </p:txBody>
      </p:sp>
      <p:sp>
        <p:nvSpPr>
          <p:cNvPr id="17" name="ZoneTexte 16">
            <a:extLst>
              <a:ext uri="{FF2B5EF4-FFF2-40B4-BE49-F238E27FC236}">
                <a16:creationId xmlns:a16="http://schemas.microsoft.com/office/drawing/2014/main" id="{2EE67F7C-1AAF-435F-BB3D-6481B25622C8}"/>
              </a:ext>
            </a:extLst>
          </p:cNvPr>
          <p:cNvSpPr txBox="1"/>
          <p:nvPr/>
        </p:nvSpPr>
        <p:spPr>
          <a:xfrm>
            <a:off x="3042834" y="-174825"/>
            <a:ext cx="6106332" cy="584775"/>
          </a:xfrm>
          <a:prstGeom prst="rect">
            <a:avLst/>
          </a:prstGeom>
          <a:noFill/>
        </p:spPr>
        <p:txBody>
          <a:bodyPr wrap="square">
            <a:spAutoFit/>
          </a:bodyPr>
          <a:lstStyle/>
          <a:p>
            <a:pPr algn="ctr"/>
            <a:r>
              <a:rPr lang="fr-FR" sz="3200" b="1" dirty="0"/>
              <a:t> </a:t>
            </a:r>
          </a:p>
        </p:txBody>
      </p:sp>
      <p:sp>
        <p:nvSpPr>
          <p:cNvPr id="2" name="ZoneTexte 1">
            <a:extLst>
              <a:ext uri="{FF2B5EF4-FFF2-40B4-BE49-F238E27FC236}">
                <a16:creationId xmlns:a16="http://schemas.microsoft.com/office/drawing/2014/main" id="{3097BDCB-AEA1-4EB4-8032-BABA58471E1D}"/>
              </a:ext>
            </a:extLst>
          </p:cNvPr>
          <p:cNvSpPr txBox="1"/>
          <p:nvPr/>
        </p:nvSpPr>
        <p:spPr>
          <a:xfrm>
            <a:off x="542442" y="1128503"/>
            <a:ext cx="10169175" cy="1558568"/>
          </a:xfrm>
          <a:prstGeom prst="rect">
            <a:avLst/>
          </a:prstGeom>
          <a:noFill/>
        </p:spPr>
        <p:txBody>
          <a:bodyPr wrap="square" rtlCol="0">
            <a:spAutoFit/>
          </a:bodyPr>
          <a:lstStyle/>
          <a:p>
            <a:pPr marL="182880" marR="217170" algn="just">
              <a:lnSpc>
                <a:spcPct val="150000"/>
              </a:lnSpc>
            </a:pPr>
            <a:endParaRPr lang="fr-FR" dirty="0">
              <a:latin typeface="Cambria" panose="02040503050406030204" pitchFamily="18" charset="0"/>
              <a:ea typeface="MS Mincho" panose="02020609040205080304" pitchFamily="49" charset="-128"/>
              <a:cs typeface="Times New Roman" panose="02020603050405020304" pitchFamily="18" charset="0"/>
            </a:endParaRPr>
          </a:p>
          <a:p>
            <a:pPr marL="182880" marR="217170" algn="just">
              <a:lnSpc>
                <a:spcPct val="150000"/>
              </a:lnSpc>
            </a:pPr>
            <a:endParaRPr lang="fr-FR" sz="2400" dirty="0"/>
          </a:p>
          <a:p>
            <a:pPr marL="182880" marR="217170" algn="just">
              <a:lnSpc>
                <a:spcPct val="150000"/>
              </a:lnSpc>
              <a:spcAft>
                <a:spcPts val="0"/>
              </a:spcAft>
            </a:pPr>
            <a:endParaRPr lang="fr-FR" sz="2400" dirty="0"/>
          </a:p>
        </p:txBody>
      </p:sp>
      <p:pic>
        <p:nvPicPr>
          <p:cNvPr id="7" name="Image 6">
            <a:extLst>
              <a:ext uri="{FF2B5EF4-FFF2-40B4-BE49-F238E27FC236}">
                <a16:creationId xmlns:a16="http://schemas.microsoft.com/office/drawing/2014/main" id="{267638E8-7C2F-4EBD-AF2D-CBA42453E22B}"/>
              </a:ext>
            </a:extLst>
          </p:cNvPr>
          <p:cNvPicPr>
            <a:picLocks noChangeAspect="1"/>
          </p:cNvPicPr>
          <p:nvPr/>
        </p:nvPicPr>
        <p:blipFill rotWithShape="1">
          <a:blip r:embed="rId2">
            <a:extLst>
              <a:ext uri="{28A0092B-C50C-407E-A947-70E740481C1C}">
                <a14:useLocalDpi xmlns:a14="http://schemas.microsoft.com/office/drawing/2010/main" val="0"/>
              </a:ext>
            </a:extLst>
          </a:blip>
          <a:srcRect l="3968" t="10626"/>
          <a:stretch/>
        </p:blipFill>
        <p:spPr>
          <a:xfrm>
            <a:off x="1480383" y="1062884"/>
            <a:ext cx="10374054" cy="5297244"/>
          </a:xfrm>
          <a:prstGeom prst="rect">
            <a:avLst/>
          </a:prstGeom>
        </p:spPr>
      </p:pic>
      <p:sp>
        <p:nvSpPr>
          <p:cNvPr id="3" name="Rectangle 2">
            <a:extLst>
              <a:ext uri="{FF2B5EF4-FFF2-40B4-BE49-F238E27FC236}">
                <a16:creationId xmlns:a16="http://schemas.microsoft.com/office/drawing/2014/main" id="{7CAD3702-7DC8-2805-7DDB-A04D167E07CE}"/>
              </a:ext>
            </a:extLst>
          </p:cNvPr>
          <p:cNvSpPr/>
          <p:nvPr/>
        </p:nvSpPr>
        <p:spPr>
          <a:xfrm>
            <a:off x="0" y="-2635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a:solidFill>
                  <a:schemeClr val="tx1"/>
                </a:solidFill>
                <a:latin typeface="Arial" panose="020B0604020202020204" pitchFamily="34" charset="0"/>
              </a:rPr>
              <a:t> </a:t>
            </a:r>
            <a:endParaRPr lang="fr-FR" sz="4000" b="1" dirty="0">
              <a:solidFill>
                <a:schemeClr val="tx1"/>
              </a:solidFill>
            </a:endParaRPr>
          </a:p>
        </p:txBody>
      </p:sp>
      <p:sp>
        <p:nvSpPr>
          <p:cNvPr id="9" name="ZoneTexte 8">
            <a:extLst>
              <a:ext uri="{FF2B5EF4-FFF2-40B4-BE49-F238E27FC236}">
                <a16:creationId xmlns:a16="http://schemas.microsoft.com/office/drawing/2014/main" id="{D0FA1E47-6FC4-8D4E-4AB4-9E6F997F97AA}"/>
              </a:ext>
            </a:extLst>
          </p:cNvPr>
          <p:cNvSpPr txBox="1"/>
          <p:nvPr/>
        </p:nvSpPr>
        <p:spPr>
          <a:xfrm>
            <a:off x="3195234" y="-22425"/>
            <a:ext cx="6106332" cy="584775"/>
          </a:xfrm>
          <a:prstGeom prst="rect">
            <a:avLst/>
          </a:prstGeom>
          <a:noFill/>
        </p:spPr>
        <p:txBody>
          <a:bodyPr wrap="square">
            <a:spAutoFit/>
          </a:bodyPr>
          <a:lstStyle/>
          <a:p>
            <a:pPr algn="ctr"/>
            <a:r>
              <a:rPr lang="fr-FR" sz="3200" b="1" dirty="0">
                <a:solidFill>
                  <a:srgbClr val="FF0000"/>
                </a:solidFill>
              </a:rPr>
              <a:t>DOC 21</a:t>
            </a:r>
          </a:p>
        </p:txBody>
      </p:sp>
    </p:spTree>
    <p:extLst>
      <p:ext uri="{BB962C8B-B14F-4D97-AF65-F5344CB8AC3E}">
        <p14:creationId xmlns:p14="http://schemas.microsoft.com/office/powerpoint/2010/main" val="31055059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D90FB1-C41D-4B24-8986-D5A7C417C575}"/>
              </a:ext>
            </a:extLst>
          </p:cNvPr>
          <p:cNvSpPr/>
          <p:nvPr/>
        </p:nvSpPr>
        <p:spPr>
          <a:xfrm>
            <a:off x="0" y="1310326"/>
            <a:ext cx="12192000" cy="2969443"/>
          </a:xfrm>
          <a:prstGeom prst="rect">
            <a:avLst/>
          </a:prstGeom>
          <a:solidFill>
            <a:srgbClr val="FFC0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800" b="1" dirty="0">
                <a:solidFill>
                  <a:schemeClr val="tx1"/>
                </a:solidFill>
              </a:rPr>
              <a:t>Questions? </a:t>
            </a:r>
          </a:p>
        </p:txBody>
      </p:sp>
    </p:spTree>
    <p:extLst>
      <p:ext uri="{BB962C8B-B14F-4D97-AF65-F5344CB8AC3E}">
        <p14:creationId xmlns:p14="http://schemas.microsoft.com/office/powerpoint/2010/main" val="1859657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0"/>
            <a:ext cx="12192000" cy="796413"/>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  </a:t>
            </a:r>
          </a:p>
          <a:p>
            <a:pPr algn="ctr"/>
            <a:r>
              <a:rPr lang="fr-FR" sz="2800" b="1" dirty="0">
                <a:solidFill>
                  <a:schemeClr val="tx1"/>
                </a:solidFill>
              </a:rPr>
              <a:t>Typologie réactionnelles du stress dépassé: l’agitation</a:t>
            </a:r>
          </a:p>
          <a:p>
            <a:pPr algn="ctr"/>
            <a:r>
              <a:rPr lang="fr-FR" sz="1200" dirty="0">
                <a:solidFill>
                  <a:schemeClr val="tx1"/>
                </a:solidFill>
              </a:rPr>
              <a:t>(Crocq</a:t>
            </a:r>
            <a:r>
              <a:rPr lang="fr-FR" sz="1200" dirty="0">
                <a:solidFill>
                  <a:schemeClr val="tx1"/>
                </a:solidFill>
                <a:effectLst/>
                <a:ea typeface="Calibri" panose="020F0502020204030204" pitchFamily="34" charset="0"/>
              </a:rPr>
              <a:t>&amp; al., 2010)</a:t>
            </a:r>
            <a:r>
              <a:rPr lang="fr-FR" sz="1200" dirty="0">
                <a:solidFill>
                  <a:schemeClr val="tx1"/>
                </a:solidFill>
              </a:rPr>
              <a:t> </a:t>
            </a:r>
          </a:p>
          <a:p>
            <a:pPr algn="ctr"/>
            <a:r>
              <a:rPr lang="fr-FR" sz="2800" b="1" dirty="0">
                <a:solidFill>
                  <a:schemeClr val="tx1"/>
                </a:solidFill>
              </a:rPr>
              <a:t> </a:t>
            </a:r>
          </a:p>
        </p:txBody>
      </p:sp>
      <p:sp>
        <p:nvSpPr>
          <p:cNvPr id="2" name="Titre 1">
            <a:extLst>
              <a:ext uri="{FF2B5EF4-FFF2-40B4-BE49-F238E27FC236}">
                <a16:creationId xmlns:a16="http://schemas.microsoft.com/office/drawing/2014/main" id="{CAAA680A-C6B1-47FE-BBE6-353CAD5696B7}"/>
              </a:ext>
            </a:extLst>
          </p:cNvPr>
          <p:cNvSpPr>
            <a:spLocks noGrp="1"/>
          </p:cNvSpPr>
          <p:nvPr>
            <p:ph type="title"/>
          </p:nvPr>
        </p:nvSpPr>
        <p:spPr>
          <a:xfrm>
            <a:off x="664611" y="1812573"/>
            <a:ext cx="10515600" cy="1008982"/>
          </a:xfrm>
        </p:spPr>
        <p:txBody>
          <a:bodyPr>
            <a:normAutofit/>
          </a:bodyPr>
          <a:lstStyle/>
          <a:p>
            <a:pPr algn="ct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b="1" dirty="0"/>
          </a:p>
        </p:txBody>
      </p:sp>
      <p:sp>
        <p:nvSpPr>
          <p:cNvPr id="12" name="ZoneTexte 11">
            <a:extLst>
              <a:ext uri="{FF2B5EF4-FFF2-40B4-BE49-F238E27FC236}">
                <a16:creationId xmlns:a16="http://schemas.microsoft.com/office/drawing/2014/main" id="{80CB7329-DFD7-473B-8A96-5DD85BC3E57A}"/>
              </a:ext>
            </a:extLst>
          </p:cNvPr>
          <p:cNvSpPr txBox="1"/>
          <p:nvPr/>
        </p:nvSpPr>
        <p:spPr>
          <a:xfrm>
            <a:off x="469901" y="999353"/>
            <a:ext cx="11011422" cy="3359061"/>
          </a:xfrm>
          <a:prstGeom prst="rect">
            <a:avLst/>
          </a:prstGeom>
          <a:noFill/>
        </p:spPr>
        <p:txBody>
          <a:bodyPr wrap="square">
            <a:spAutoFit/>
          </a:bodyPr>
          <a:lstStyle/>
          <a:p>
            <a:pPr marL="800100" lvl="1" indent="-342900" algn="just">
              <a:lnSpc>
                <a:spcPct val="150000"/>
              </a:lnSpc>
              <a:buFont typeface="Wingdings" panose="05000000000000000000" pitchFamily="2" charset="2"/>
              <a:buChar char="Ø"/>
            </a:pPr>
            <a:r>
              <a:rPr lang="fr-FR" sz="2400" dirty="0"/>
              <a:t>Manifestations qualifiées de « bruyantes »: </a:t>
            </a:r>
          </a:p>
          <a:p>
            <a:pPr marL="1257300" lvl="2" indent="-342900" algn="just">
              <a:lnSpc>
                <a:spcPct val="150000"/>
              </a:lnSpc>
              <a:buFont typeface="Wingdings" panose="05000000000000000000" pitchFamily="2" charset="2"/>
              <a:buChar char="ü"/>
            </a:pPr>
            <a:r>
              <a:rPr lang="fr-FR" sz="2400" dirty="0"/>
              <a:t>Le sujet présente un </a:t>
            </a:r>
            <a:r>
              <a:rPr lang="fr-FR" sz="2400" b="1" dirty="0"/>
              <a:t>état d’agitation</a:t>
            </a:r>
            <a:r>
              <a:rPr lang="fr-FR" sz="2400" dirty="0"/>
              <a:t>: </a:t>
            </a:r>
          </a:p>
          <a:p>
            <a:pPr lvl="2" algn="just">
              <a:lnSpc>
                <a:spcPct val="150000"/>
              </a:lnSpc>
            </a:pPr>
            <a:endParaRPr lang="fr-FR" sz="2400" dirty="0"/>
          </a:p>
          <a:p>
            <a:pPr lvl="2" algn="just">
              <a:lnSpc>
                <a:spcPct val="150000"/>
              </a:lnSpc>
            </a:pPr>
            <a:endParaRPr lang="fr-FR" sz="2400" dirty="0"/>
          </a:p>
          <a:p>
            <a:pPr lvl="2" algn="just">
              <a:lnSpc>
                <a:spcPct val="150000"/>
              </a:lnSpc>
            </a:pPr>
            <a:endParaRPr lang="fr-FR" sz="2400" dirty="0"/>
          </a:p>
          <a:p>
            <a:pPr marL="800100" lvl="1" indent="-342900" algn="just">
              <a:lnSpc>
                <a:spcPct val="150000"/>
              </a:lnSpc>
              <a:buFont typeface="Wingdings" panose="05000000000000000000" pitchFamily="2" charset="2"/>
              <a:buChar char="§"/>
            </a:pPr>
            <a:endParaRPr lang="fr-FR" sz="2400" dirty="0"/>
          </a:p>
        </p:txBody>
      </p:sp>
      <p:sp>
        <p:nvSpPr>
          <p:cNvPr id="5" name="Rectangle : coins arrondis 4">
            <a:extLst>
              <a:ext uri="{FF2B5EF4-FFF2-40B4-BE49-F238E27FC236}">
                <a16:creationId xmlns:a16="http://schemas.microsoft.com/office/drawing/2014/main" id="{2E798989-C157-4448-B9E1-AAFCF307B9AE}"/>
              </a:ext>
            </a:extLst>
          </p:cNvPr>
          <p:cNvSpPr/>
          <p:nvPr/>
        </p:nvSpPr>
        <p:spPr>
          <a:xfrm>
            <a:off x="1132295" y="2510534"/>
            <a:ext cx="10349028" cy="723875"/>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tx1"/>
              </a:solidFill>
            </a:endParaRPr>
          </a:p>
          <a:p>
            <a:pPr algn="ctr"/>
            <a:r>
              <a:rPr lang="fr-FR" b="1" dirty="0">
                <a:solidFill>
                  <a:schemeClr val="tx1"/>
                </a:solidFill>
              </a:rPr>
              <a:t>Désordre affectif+++</a:t>
            </a:r>
          </a:p>
          <a:p>
            <a:pPr algn="ctr"/>
            <a:r>
              <a:rPr lang="fr-FR" dirty="0">
                <a:solidFill>
                  <a:schemeClr val="tx1"/>
                </a:solidFill>
              </a:rPr>
              <a:t> peur, anxiété, colère, tristesse, dégout, culpabilité…</a:t>
            </a:r>
          </a:p>
          <a:p>
            <a:pPr algn="ctr"/>
            <a:endParaRPr lang="fr-FR" dirty="0"/>
          </a:p>
        </p:txBody>
      </p:sp>
      <p:sp>
        <p:nvSpPr>
          <p:cNvPr id="11" name="Rectangle : coins arrondis 10">
            <a:extLst>
              <a:ext uri="{FF2B5EF4-FFF2-40B4-BE49-F238E27FC236}">
                <a16:creationId xmlns:a16="http://schemas.microsoft.com/office/drawing/2014/main" id="{272C1CCE-A7DE-4052-A429-5957224D0083}"/>
              </a:ext>
            </a:extLst>
          </p:cNvPr>
          <p:cNvSpPr/>
          <p:nvPr/>
        </p:nvSpPr>
        <p:spPr>
          <a:xfrm>
            <a:off x="1132295" y="3671907"/>
            <a:ext cx="10349028" cy="723875"/>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Types de manifestations « bruyantes »: </a:t>
            </a:r>
          </a:p>
          <a:p>
            <a:pPr algn="ctr"/>
            <a:r>
              <a:rPr lang="fr-FR" dirty="0">
                <a:solidFill>
                  <a:schemeClr val="tx1"/>
                </a:solidFill>
              </a:rPr>
              <a:t>Cris, pleurs, accès d’angoisse, rires nerveux…</a:t>
            </a:r>
          </a:p>
        </p:txBody>
      </p:sp>
      <p:sp>
        <p:nvSpPr>
          <p:cNvPr id="13" name="Rectangle : coins arrondis 12">
            <a:extLst>
              <a:ext uri="{FF2B5EF4-FFF2-40B4-BE49-F238E27FC236}">
                <a16:creationId xmlns:a16="http://schemas.microsoft.com/office/drawing/2014/main" id="{608186D2-9AC1-4549-9B69-1CA98F38BC0F}"/>
              </a:ext>
            </a:extLst>
          </p:cNvPr>
          <p:cNvSpPr/>
          <p:nvPr/>
        </p:nvSpPr>
        <p:spPr>
          <a:xfrm>
            <a:off x="1132295" y="4795034"/>
            <a:ext cx="10349028" cy="72387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tx1"/>
              </a:solidFill>
            </a:endParaRPr>
          </a:p>
          <a:p>
            <a:pPr algn="ctr"/>
            <a:r>
              <a:rPr lang="fr-FR" b="1" dirty="0">
                <a:solidFill>
                  <a:schemeClr val="tx1"/>
                </a:solidFill>
              </a:rPr>
              <a:t>Sur le plan comportemental: </a:t>
            </a:r>
          </a:p>
          <a:p>
            <a:pPr algn="ctr"/>
            <a:r>
              <a:rPr lang="fr-FR" dirty="0">
                <a:solidFill>
                  <a:schemeClr val="tx1"/>
                </a:solidFill>
              </a:rPr>
              <a:t>Excitation, agitation, incohérence dans le discours; logorrhéique… </a:t>
            </a:r>
          </a:p>
          <a:p>
            <a:pPr algn="ctr"/>
            <a:endParaRPr lang="fr-FR" dirty="0"/>
          </a:p>
        </p:txBody>
      </p:sp>
      <p:sp>
        <p:nvSpPr>
          <p:cNvPr id="14" name="Rectangle : coins arrondis 13">
            <a:extLst>
              <a:ext uri="{FF2B5EF4-FFF2-40B4-BE49-F238E27FC236}">
                <a16:creationId xmlns:a16="http://schemas.microsoft.com/office/drawing/2014/main" id="{678A75CA-6F64-49C5-928F-0D5B6E9CD346}"/>
              </a:ext>
            </a:extLst>
          </p:cNvPr>
          <p:cNvSpPr/>
          <p:nvPr/>
        </p:nvSpPr>
        <p:spPr>
          <a:xfrm>
            <a:off x="8266061" y="1151675"/>
            <a:ext cx="2527300" cy="109521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 </a:t>
            </a:r>
            <a:r>
              <a:rPr lang="fr-FR" dirty="0" err="1">
                <a:solidFill>
                  <a:schemeClr val="tx1"/>
                </a:solidFill>
              </a:rPr>
              <a:t>Fight</a:t>
            </a:r>
            <a:r>
              <a:rPr lang="fr-FR" dirty="0">
                <a:solidFill>
                  <a:schemeClr val="tx1"/>
                </a:solidFill>
              </a:rPr>
              <a:t> or flight » </a:t>
            </a:r>
            <a:r>
              <a:rPr lang="fr-FR" dirty="0" err="1">
                <a:solidFill>
                  <a:schemeClr val="tx1"/>
                </a:solidFill>
              </a:rPr>
              <a:t>response</a:t>
            </a:r>
            <a:endParaRPr lang="fr-FR" dirty="0">
              <a:solidFill>
                <a:schemeClr val="tx1"/>
              </a:solidFill>
            </a:endParaRPr>
          </a:p>
          <a:p>
            <a:pPr algn="ctr"/>
            <a:r>
              <a:rPr lang="fr-FR" sz="1200" dirty="0">
                <a:solidFill>
                  <a:schemeClr val="tx1"/>
                </a:solidFill>
              </a:rPr>
              <a:t>(Cannon</a:t>
            </a:r>
            <a:r>
              <a:rPr lang="fr-FR" sz="1200" dirty="0">
                <a:solidFill>
                  <a:schemeClr val="tx1"/>
                </a:solidFill>
                <a:effectLst/>
                <a:ea typeface="Calibri" panose="020F0502020204030204" pitchFamily="34" charset="0"/>
              </a:rPr>
              <a:t>, 1915)</a:t>
            </a:r>
            <a:r>
              <a:rPr lang="fr-FR" sz="1200" dirty="0">
                <a:solidFill>
                  <a:schemeClr val="tx1"/>
                </a:solidFill>
              </a:rPr>
              <a:t> </a:t>
            </a:r>
          </a:p>
        </p:txBody>
      </p:sp>
    </p:spTree>
    <p:extLst>
      <p:ext uri="{BB962C8B-B14F-4D97-AF65-F5344CB8AC3E}">
        <p14:creationId xmlns:p14="http://schemas.microsoft.com/office/powerpoint/2010/main" val="231067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  Typologie réactionnelles du stress dépassé: la fuite panique</a:t>
            </a:r>
          </a:p>
          <a:p>
            <a:pPr algn="ctr"/>
            <a:r>
              <a:rPr lang="fr-FR" sz="1200" dirty="0">
                <a:solidFill>
                  <a:schemeClr val="tx1"/>
                </a:solidFill>
              </a:rPr>
              <a:t>(Crocq</a:t>
            </a:r>
            <a:r>
              <a:rPr lang="fr-FR" sz="1200" dirty="0">
                <a:solidFill>
                  <a:schemeClr val="tx1"/>
                </a:solidFill>
                <a:effectLst/>
                <a:ea typeface="Calibri" panose="020F0502020204030204" pitchFamily="34" charset="0"/>
              </a:rPr>
              <a:t>&amp; al., 2010)</a:t>
            </a:r>
            <a:r>
              <a:rPr lang="fr-FR" sz="1200" dirty="0">
                <a:solidFill>
                  <a:schemeClr val="tx1"/>
                </a:solidFill>
              </a:rPr>
              <a:t> </a:t>
            </a:r>
            <a:r>
              <a:rPr lang="fr-FR" sz="2800" b="1" dirty="0">
                <a:solidFill>
                  <a:schemeClr val="tx1"/>
                </a:solidFill>
              </a:rPr>
              <a:t>  </a:t>
            </a:r>
          </a:p>
        </p:txBody>
      </p:sp>
      <p:sp>
        <p:nvSpPr>
          <p:cNvPr id="2" name="Titre 1">
            <a:extLst>
              <a:ext uri="{FF2B5EF4-FFF2-40B4-BE49-F238E27FC236}">
                <a16:creationId xmlns:a16="http://schemas.microsoft.com/office/drawing/2014/main" id="{CAAA680A-C6B1-47FE-BBE6-353CAD5696B7}"/>
              </a:ext>
            </a:extLst>
          </p:cNvPr>
          <p:cNvSpPr>
            <a:spLocks noGrp="1"/>
          </p:cNvSpPr>
          <p:nvPr>
            <p:ph type="title"/>
          </p:nvPr>
        </p:nvSpPr>
        <p:spPr>
          <a:xfrm>
            <a:off x="664611" y="1812573"/>
            <a:ext cx="10515600" cy="1008982"/>
          </a:xfrm>
        </p:spPr>
        <p:txBody>
          <a:bodyPr>
            <a:normAutofit/>
          </a:bodyPr>
          <a:lstStyle/>
          <a:p>
            <a:pPr algn="ct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b="1" dirty="0"/>
          </a:p>
        </p:txBody>
      </p:sp>
      <p:sp>
        <p:nvSpPr>
          <p:cNvPr id="12" name="ZoneTexte 11">
            <a:extLst>
              <a:ext uri="{FF2B5EF4-FFF2-40B4-BE49-F238E27FC236}">
                <a16:creationId xmlns:a16="http://schemas.microsoft.com/office/drawing/2014/main" id="{80CB7329-DFD7-473B-8A96-5DD85BC3E57A}"/>
              </a:ext>
            </a:extLst>
          </p:cNvPr>
          <p:cNvSpPr txBox="1"/>
          <p:nvPr/>
        </p:nvSpPr>
        <p:spPr>
          <a:xfrm>
            <a:off x="416700" y="986653"/>
            <a:ext cx="11011422" cy="5196166"/>
          </a:xfrm>
          <a:prstGeom prst="rect">
            <a:avLst/>
          </a:prstGeom>
          <a:noFill/>
        </p:spPr>
        <p:txBody>
          <a:bodyPr wrap="square">
            <a:spAutoFit/>
          </a:bodyPr>
          <a:lstStyle/>
          <a:p>
            <a:pPr marL="800100" lvl="1" indent="-342900" algn="just">
              <a:lnSpc>
                <a:spcPct val="150000"/>
              </a:lnSpc>
              <a:buFont typeface="Wingdings" panose="05000000000000000000" pitchFamily="2" charset="2"/>
              <a:buChar char="§"/>
            </a:pPr>
            <a:r>
              <a:rPr lang="fr-FR" sz="2800" b="1" dirty="0"/>
              <a:t>La fuite panique </a:t>
            </a:r>
            <a:r>
              <a:rPr lang="fr-FR" sz="2800" dirty="0"/>
              <a:t>(peut durer quelques minutes </a:t>
            </a:r>
            <a:r>
              <a:rPr lang="fr-FR" sz="2800" dirty="0">
                <a:sym typeface="Wingdings" panose="05000000000000000000" pitchFamily="2" charset="2"/>
              </a:rPr>
              <a:t>30 min)</a:t>
            </a:r>
            <a:endParaRPr lang="fr-FR" sz="2800" dirty="0"/>
          </a:p>
          <a:p>
            <a:pPr marL="1257300" lvl="2" indent="-342900" algn="just">
              <a:lnSpc>
                <a:spcPct val="150000"/>
              </a:lnSpc>
              <a:buFont typeface="Wingdings" panose="05000000000000000000" pitchFamily="2" charset="2"/>
              <a:buChar char="ü"/>
            </a:pPr>
            <a:r>
              <a:rPr lang="fr-FR" sz="2800" dirty="0"/>
              <a:t>Course affolée, éperdue, impulsive du sujet:  </a:t>
            </a:r>
          </a:p>
          <a:p>
            <a:pPr marL="1257300" lvl="2" indent="-342900" algn="just">
              <a:lnSpc>
                <a:spcPct val="150000"/>
              </a:lnSpc>
              <a:buFontTx/>
              <a:buChar char="-"/>
            </a:pPr>
            <a:r>
              <a:rPr lang="fr-FR" sz="2800" dirty="0"/>
              <a:t>Peut se heurter à des obstacles, des murs, des corps…</a:t>
            </a:r>
          </a:p>
          <a:p>
            <a:pPr marL="1257300" lvl="2" indent="-342900" algn="just">
              <a:lnSpc>
                <a:spcPct val="150000"/>
              </a:lnSpc>
              <a:buFontTx/>
              <a:buChar char="-"/>
            </a:pPr>
            <a:r>
              <a:rPr lang="fr-FR" sz="2800" dirty="0"/>
              <a:t>Bouscule, piétine, renverse..</a:t>
            </a:r>
          </a:p>
          <a:p>
            <a:pPr marL="1257300" lvl="2" indent="-342900" algn="just">
              <a:lnSpc>
                <a:spcPct val="150000"/>
              </a:lnSpc>
              <a:buFont typeface="Wingdings" panose="05000000000000000000" pitchFamily="2" charset="2"/>
              <a:buChar char="ü"/>
            </a:pPr>
            <a:r>
              <a:rPr lang="fr-FR" sz="2800" dirty="0"/>
              <a:t>Arrêt de la course </a:t>
            </a:r>
            <a:r>
              <a:rPr lang="fr-FR" sz="2800" dirty="0">
                <a:sym typeface="Wingdings" panose="05000000000000000000" pitchFamily="2" charset="2"/>
              </a:rPr>
              <a:t> épuisement</a:t>
            </a:r>
          </a:p>
          <a:p>
            <a:pPr marL="1257300" lvl="2" indent="-342900" algn="just">
              <a:lnSpc>
                <a:spcPct val="150000"/>
              </a:lnSpc>
              <a:buFont typeface="Wingdings" panose="05000000000000000000" pitchFamily="2" charset="2"/>
              <a:buChar char="ü"/>
            </a:pPr>
            <a:r>
              <a:rPr lang="fr-FR" sz="2800" dirty="0">
                <a:sym typeface="Wingdings" panose="05000000000000000000" pitchFamily="2" charset="2"/>
              </a:rPr>
              <a:t>« Fuite en avant » fuite vers le danger </a:t>
            </a:r>
          </a:p>
          <a:p>
            <a:pPr marL="1257300" lvl="2" indent="-342900" algn="just">
              <a:lnSpc>
                <a:spcPct val="150000"/>
              </a:lnSpc>
              <a:buFont typeface="Wingdings" panose="05000000000000000000" pitchFamily="2" charset="2"/>
              <a:buChar char="ü"/>
            </a:pPr>
            <a:r>
              <a:rPr lang="fr-FR" sz="2800" dirty="0">
                <a:sym typeface="Wingdings" panose="05000000000000000000" pitchFamily="2" charset="2"/>
              </a:rPr>
              <a:t>Souvenirs confus</a:t>
            </a:r>
          </a:p>
          <a:p>
            <a:pPr marL="1257300" lvl="2" indent="-342900" algn="just">
              <a:lnSpc>
                <a:spcPct val="150000"/>
              </a:lnSpc>
              <a:buFont typeface="Wingdings" panose="05000000000000000000" pitchFamily="2" charset="2"/>
              <a:buChar char="ü"/>
            </a:pPr>
            <a:r>
              <a:rPr lang="fr-FR" sz="2800" dirty="0">
                <a:sym typeface="Wingdings" panose="05000000000000000000" pitchFamily="2" charset="2"/>
              </a:rPr>
              <a:t>Faciès hagard, regard vide </a:t>
            </a:r>
            <a:endParaRPr lang="fr-FR" sz="2400" dirty="0"/>
          </a:p>
        </p:txBody>
      </p:sp>
      <p:sp>
        <p:nvSpPr>
          <p:cNvPr id="17" name="Rectangle : coins arrondis 16">
            <a:extLst>
              <a:ext uri="{FF2B5EF4-FFF2-40B4-BE49-F238E27FC236}">
                <a16:creationId xmlns:a16="http://schemas.microsoft.com/office/drawing/2014/main" id="{D6182C63-1C36-4256-ABD5-E601D7AFE96A}"/>
              </a:ext>
            </a:extLst>
          </p:cNvPr>
          <p:cNvSpPr/>
          <p:nvPr/>
        </p:nvSpPr>
        <p:spPr>
          <a:xfrm>
            <a:off x="8652911" y="4537529"/>
            <a:ext cx="2527300" cy="8255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 </a:t>
            </a:r>
            <a:r>
              <a:rPr lang="fr-FR" dirty="0" err="1">
                <a:solidFill>
                  <a:schemeClr val="tx1"/>
                </a:solidFill>
              </a:rPr>
              <a:t>Fight</a:t>
            </a:r>
            <a:r>
              <a:rPr lang="fr-FR" dirty="0">
                <a:solidFill>
                  <a:schemeClr val="tx1"/>
                </a:solidFill>
              </a:rPr>
              <a:t> or flight » </a:t>
            </a:r>
            <a:r>
              <a:rPr lang="fr-FR" dirty="0" err="1">
                <a:solidFill>
                  <a:schemeClr val="tx1"/>
                </a:solidFill>
              </a:rPr>
              <a:t>response</a:t>
            </a:r>
            <a:endParaRPr lang="fr-FR" dirty="0">
              <a:solidFill>
                <a:schemeClr val="tx1"/>
              </a:solidFill>
            </a:endParaRPr>
          </a:p>
        </p:txBody>
      </p:sp>
    </p:spTree>
    <p:extLst>
      <p:ext uri="{BB962C8B-B14F-4D97-AF65-F5344CB8AC3E}">
        <p14:creationId xmlns:p14="http://schemas.microsoft.com/office/powerpoint/2010/main" val="1252986321"/>
      </p:ext>
    </p:extLst>
  </p:cSld>
  <p:clrMapOvr>
    <a:masterClrMapping/>
  </p:clrMapOvr>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13142</TotalTime>
  <Words>6678</Words>
  <Application>Microsoft Macintosh PowerPoint</Application>
  <PresentationFormat>Grand écran</PresentationFormat>
  <Paragraphs>543</Paragraphs>
  <Slides>77</Slides>
  <Notes>42</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77</vt:i4>
      </vt:variant>
    </vt:vector>
  </HeadingPairs>
  <TitlesOfParts>
    <vt:vector size="86" baseType="lpstr">
      <vt:lpstr>Arial Unicode MS</vt:lpstr>
      <vt:lpstr>Alegreya</vt:lpstr>
      <vt:lpstr>Arial</vt:lpstr>
      <vt:lpstr>Calibri</vt:lpstr>
      <vt:lpstr>Calibri Light</vt:lpstr>
      <vt:lpstr>Cambria</vt:lpstr>
      <vt:lpstr>Tahoma</vt:lpstr>
      <vt:lpstr>Wingdings</vt:lpstr>
      <vt:lpstr>Office Theme</vt:lpstr>
      <vt:lpstr>Présentation PowerPoint</vt:lpstr>
      <vt:lpstr>Objectifs</vt:lpstr>
      <vt:lpstr>Présentation PowerPoint</vt:lpstr>
      <vt:lpstr>Présentation PowerPoint</vt:lpstr>
      <vt:lpstr>Présentation PowerPoint</vt:lpstr>
      <vt:lpstr>Présentation PowerPoint</vt:lpstr>
      <vt:lpstr>Présentation PowerPoint</vt:lpstr>
      <vt:lpstr> </vt:lpstr>
      <vt:lpstr> </vt:lpstr>
      <vt:lpstr> </vt:lpstr>
      <vt:lpstr> </vt:lpstr>
      <vt:lpstr> </vt:lpstr>
      <vt:lpstr>Présentation PowerPoint</vt:lpstr>
      <vt:lpstr>Présentation PowerPoint</vt:lpstr>
      <vt:lpstr> </vt:lpstr>
      <vt:lpstr> </vt:lpstr>
      <vt:lpstr>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Sarah Lapcevic</dc:creator>
  <cp:lastModifiedBy>Microsoft Office User</cp:lastModifiedBy>
  <cp:revision>405</cp:revision>
  <dcterms:created xsi:type="dcterms:W3CDTF">2022-11-09T09:36:19Z</dcterms:created>
  <dcterms:modified xsi:type="dcterms:W3CDTF">2023-04-30T16:28:59Z</dcterms:modified>
</cp:coreProperties>
</file>