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99" r:id="rId3"/>
    <p:sldId id="754" r:id="rId4"/>
    <p:sldId id="287" r:id="rId5"/>
    <p:sldId id="755" r:id="rId6"/>
    <p:sldId id="288" r:id="rId7"/>
    <p:sldId id="282" r:id="rId8"/>
    <p:sldId id="756" r:id="rId9"/>
    <p:sldId id="390" r:id="rId10"/>
    <p:sldId id="28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Lapcevic" initials="SL" lastIdx="3" clrIdx="0">
    <p:extLst>
      <p:ext uri="{19B8F6BF-5375-455C-9EA6-DF929625EA0E}">
        <p15:presenceInfo xmlns:p15="http://schemas.microsoft.com/office/powerpoint/2012/main" userId="S::lapcevic1@univ-lorraine.fr::e4853d4c-dc67-41d4-ae05-ec138d126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95" autoAdjust="0"/>
    <p:restoredTop sz="93690" autoAdjust="0"/>
  </p:normalViewPr>
  <p:slideViewPr>
    <p:cSldViewPr snapToGrid="0">
      <p:cViewPr varScale="1">
        <p:scale>
          <a:sx n="149" d="100"/>
          <a:sy n="149" d="100"/>
        </p:scale>
        <p:origin x="192"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09T11:04:35.195" idx="1">
    <p:pos x="7680" y="825"/>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9C4E9E-C7E5-4867-8584-2244641447F8}" type="datetimeFigureOut">
              <a:rPr lang="fr-FR" smtClean="0"/>
              <a:t>30/04/2023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81E85-9C6D-4203-BD32-D3814BC8C660}" type="slidenum">
              <a:rPr lang="fr-FR" smtClean="0"/>
              <a:t>‹N°›</a:t>
            </a:fld>
            <a:endParaRPr lang="fr-FR"/>
          </a:p>
        </p:txBody>
      </p:sp>
    </p:spTree>
    <p:extLst>
      <p:ext uri="{BB962C8B-B14F-4D97-AF65-F5344CB8AC3E}">
        <p14:creationId xmlns:p14="http://schemas.microsoft.com/office/powerpoint/2010/main" val="927601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314B4BD-5F25-1A40-888C-D1CB08E7E61D}" type="slidenum">
              <a:rPr lang="fr-FR" smtClean="0"/>
              <a:t>2</a:t>
            </a:fld>
            <a:endParaRPr lang="fr-FR"/>
          </a:p>
        </p:txBody>
      </p:sp>
    </p:spTree>
    <p:extLst>
      <p:ext uri="{BB962C8B-B14F-4D97-AF65-F5344CB8AC3E}">
        <p14:creationId xmlns:p14="http://schemas.microsoft.com/office/powerpoint/2010/main" val="3538511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Il se caractérise néanmoins par une situation clinique des personnes impliquées qui renvoie à une certaine détresse, à une certaine insécurité et/ou anxiété. Ainsi, ce qui va caractériser ce niveau « modéré » renvoie fondamentalement à un sentiment de peur dans le vécu des moments présents ainsi que dans la projection vers l’avenir. Qu’il s’agisse d’un avenir à très court terme (quelques heures ou quelques jours) à moyen terme (quelques semaines) ou à très long terme (plusieurs années). Les victimes dans ce niveau « modéré » se caractérisent donc par un état anxieux : une crainte permanente qui peut s’exprimer de différentes manières. La victime se sent inquiète, a du mal à se concentrer, peut avoir des peurs irrationnelles de mourir pour elle ou pour son entourage. Sur le plan physique, en plus des caractéristiques liées à la phase de niveau « faible », le sentiment d’oppression dans la poitrine (serrement ou douleur thoracique), ainsi que des maux de ventre peuvent être caractéristiques de cet état. Nous notons qu’une telle situation altère sérieusement la qualité de vie des victimes. Une des caractéristiques de cet état peut également se trouver sous la forme de troubles paniques. On peut considérer les troubles paniques comme des crises d’angoisses aigues, plus ou moins fréquentes et imprévisibles. Elles se manifestent par une intensification sur une période souvent limitée (quelques minutes ou quelques heures) des symptômes préalablement évoqués.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Notons que ces attaques de panique ont pour effet de générer par elles-mêmes de nouvelles craintes : celles de la survenue et de la répétition de ces crises aigues. En effet, les attaques de paniques ont en soi, un impact sur la santé mentale des victimes et génèrent chez elles la crainte de les voir ressurgir à n’importe quel moment, sans pouvoir les contrôler. Dans un tel contexte, il s’agira de </a:t>
            </a:r>
            <a:r>
              <a:rPr lang="fr-FR" sz="1800" b="1" dirty="0">
                <a:effectLst/>
                <a:latin typeface="Arial" panose="020B0604020202020204" pitchFamily="34" charset="0"/>
                <a:ea typeface="Calibri" panose="020F0502020204030204" pitchFamily="34" charset="0"/>
                <a:cs typeface="Times New Roman" panose="02020603050405020304" pitchFamily="18" charset="0"/>
              </a:rPr>
              <a:t>proposer des outils de stabilisation émotionnelle plus technique que dans le premier niveau</a:t>
            </a:r>
            <a:r>
              <a:rPr lang="fr-FR" sz="1800" dirty="0">
                <a:effectLst/>
                <a:latin typeface="Arial" panose="020B0604020202020204" pitchFamily="34" charset="0"/>
                <a:ea typeface="Calibri" panose="020F0502020204030204" pitchFamily="34" charset="0"/>
                <a:cs typeface="Times New Roman" panose="02020603050405020304" pitchFamily="18" charset="0"/>
              </a:rPr>
              <a:t>, permettant d’anticiper la survenue des crises d’angoisse/attaques de panique. Ce sont donc des compétences « d’autosoin » qu’il s’agira de développer chez la victime, afin de lui permettre au mieux de gérer le caractère aigu et spécifique de ses émotions.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Philosophie d’intervention pour le niveau modéré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Psychoéducation de la physiologie et psychologie du stress et des troubles anxieux.</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Redonner du contrôle en expérimentant des techniques de stabilisation (technique de gestion du stress, contenant, cohérence cardiaque…)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Proposer lorsque c’est possible des groupes de paroles permettant la ventilation des émotions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4314B4BD-5F25-1A40-888C-D1CB08E7E61D}" type="slidenum">
              <a:rPr lang="fr-FR" smtClean="0"/>
              <a:t>7</a:t>
            </a:fld>
            <a:endParaRPr lang="fr-FR"/>
          </a:p>
        </p:txBody>
      </p:sp>
    </p:spTree>
    <p:extLst>
      <p:ext uri="{BB962C8B-B14F-4D97-AF65-F5344CB8AC3E}">
        <p14:creationId xmlns:p14="http://schemas.microsoft.com/office/powerpoint/2010/main" val="3837461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Il se caractérise néanmoins par une situation clinique des personnes impliquées qui renvoie à une certaine détresse, à une certaine insécurité et/ou anxiété. Ainsi, ce qui va caractériser ce niveau « modéré » renvoie fondamentalement à un sentiment de peur dans le vécu des moments présents ainsi que dans la projection vers l’avenir. Qu’il s’agisse d’un avenir à très court terme (quelques heures ou quelques jours) à moyen terme (quelques semaines) ou à très long terme (plusieurs années). Les victimes dans ce niveau « modéré » se caractérisent donc par un état anxieux : une crainte permanente qui peut s’exprimer de différentes manières. La victime se sent inquiète, a du mal à se concentrer, peut avoir des peurs irrationnelles de mourir pour elle ou pour son entourage. Sur le plan physique, en plus des caractéristiques liées à la phase de niveau « faible », le sentiment d’oppression dans la poitrine (serrement ou douleur thoracique), ainsi que des maux de ventre peuvent être caractéristiques de cet état. Nous notons qu’une telle situation altère sérieusement la qualité de vie des victimes. Une des caractéristiques de cet état peut également se trouver sous la forme de troubles paniques. On peut considérer les troubles paniques comme des crises d’angoisses aigues, plus ou moins fréquentes et imprévisibles. Elles se manifestent par une intensification sur une période souvent limitée (quelques minutes ou quelques heures) des symptômes préalablement évoqués.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Notons que ces attaques de panique ont pour effet de générer par elles-mêmes de nouvelles craintes : celles de la survenue et de la répétition de ces crises aigues. En effet, les attaques de paniques ont en soi, un impact sur la santé mentale des victimes et génèrent chez elles la crainte de les voir ressurgir à n’importe quel moment, sans pouvoir les contrôler. Dans un tel contexte, il s’agira de </a:t>
            </a:r>
            <a:r>
              <a:rPr lang="fr-FR" sz="1800" b="1" dirty="0">
                <a:effectLst/>
                <a:latin typeface="Arial" panose="020B0604020202020204" pitchFamily="34" charset="0"/>
                <a:ea typeface="Calibri" panose="020F0502020204030204" pitchFamily="34" charset="0"/>
                <a:cs typeface="Times New Roman" panose="02020603050405020304" pitchFamily="18" charset="0"/>
              </a:rPr>
              <a:t>proposer des outils de stabilisation émotionnelle plus technique que dans le premier niveau</a:t>
            </a:r>
            <a:r>
              <a:rPr lang="fr-FR" sz="1800" dirty="0">
                <a:effectLst/>
                <a:latin typeface="Arial" panose="020B0604020202020204" pitchFamily="34" charset="0"/>
                <a:ea typeface="Calibri" panose="020F0502020204030204" pitchFamily="34" charset="0"/>
                <a:cs typeface="Times New Roman" panose="02020603050405020304" pitchFamily="18" charset="0"/>
              </a:rPr>
              <a:t>, permettant d’anticiper la survenue des crises d’angoisse/attaques de panique. Ce sont donc des compétences « d’autosoin » qu’il s’agira de développer chez la victime, afin de lui permettre au mieux de gérer le caractère aigu et spécifique de ses émotions.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Philosophie d’intervention pour le niveau modéré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Psychoéducation de la physiologie et psychologie du stress et des troubles anxieux.</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Redonner du contrôle en expérimentant des techniques de stabilisation (technique de gestion du stress, contenant, cohérence cardiaque…)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Proposer lorsque c’est possible des groupes de paroles permettant la ventilation des émotions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4314B4BD-5F25-1A40-888C-D1CB08E7E61D}" type="slidenum">
              <a:rPr lang="fr-FR" smtClean="0"/>
              <a:t>8</a:t>
            </a:fld>
            <a:endParaRPr lang="fr-FR"/>
          </a:p>
        </p:txBody>
      </p:sp>
    </p:spTree>
    <p:extLst>
      <p:ext uri="{BB962C8B-B14F-4D97-AF65-F5344CB8AC3E}">
        <p14:creationId xmlns:p14="http://schemas.microsoft.com/office/powerpoint/2010/main" val="3443758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Il se caractérise néanmoins par une situation clinique des personnes impliquées qui renvoie à une certaine détresse, à une certaine insécurité et/ou anxiété. Ainsi, ce qui va caractériser ce niveau « modéré » renvoie fondamentalement à un sentiment de peur dans le vécu des moments présents ainsi que dans la projection vers l’avenir. Qu’il s’agisse d’un avenir à très court terme (quelques heures ou quelques jours) à moyen terme (quelques semaines) ou à très long terme (plusieurs années). Les victimes dans ce niveau « modéré » se caractérisent donc par un état anxieux : une crainte permanente qui peut s’exprimer de différentes manières. La victime se sent inquiète, a du mal à se concentrer, peut avoir des peurs irrationnelles de mourir pour elle ou pour son entourage. Sur le plan physique, en plus des caractéristiques liées à la phase de niveau « faible », le sentiment d’oppression dans la poitrine (serrement ou douleur thoracique), ainsi que des maux de ventre peuvent être caractéristiques de cet état. Nous notons qu’une telle situation altère sérieusement la qualité de vie des victimes. Une des caractéristiques de cet état peut également se trouver sous la forme de troubles paniques. On peut considérer les troubles paniques comme des crises d’angoisses aigues, plus ou moins fréquentes et imprévisibles. Elles se manifestent par une intensification sur une période souvent limitée (quelques minutes ou quelques heures) des symptômes préalablement évoqués.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Notons que ces attaques de panique ont pour effet de générer par elles-mêmes de nouvelles craintes : celles de la survenue et de la répétition de ces crises aigues. En effet, les attaques de paniques ont en soi, un impact sur la santé mentale des victimes et génèrent chez elles la crainte de les voir ressurgir à n’importe quel moment, sans pouvoir les contrôler. Dans un tel contexte, il s’agira de </a:t>
            </a:r>
            <a:r>
              <a:rPr lang="fr-FR" sz="1800" b="1" dirty="0">
                <a:effectLst/>
                <a:latin typeface="Arial" panose="020B0604020202020204" pitchFamily="34" charset="0"/>
                <a:ea typeface="Calibri" panose="020F0502020204030204" pitchFamily="34" charset="0"/>
                <a:cs typeface="Times New Roman" panose="02020603050405020304" pitchFamily="18" charset="0"/>
              </a:rPr>
              <a:t>proposer des outils de stabilisation émotionnelle plus technique que dans le premier niveau</a:t>
            </a:r>
            <a:r>
              <a:rPr lang="fr-FR" sz="1800" dirty="0">
                <a:effectLst/>
                <a:latin typeface="Arial" panose="020B0604020202020204" pitchFamily="34" charset="0"/>
                <a:ea typeface="Calibri" panose="020F0502020204030204" pitchFamily="34" charset="0"/>
                <a:cs typeface="Times New Roman" panose="02020603050405020304" pitchFamily="18" charset="0"/>
              </a:rPr>
              <a:t>, permettant d’anticiper la survenue des crises d’angoisse/attaques de panique. Ce sont donc des compétences « d’autosoin » qu’il s’agira de développer chez la victime, afin de lui permettre au mieux de gérer le caractère aigu et spécifique de ses émotions.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Philosophie d’intervention pour le niveau modéré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Psychoéducation de la physiologie et psychologie du stress et des troubles anxieux.</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Redonner du contrôle en expérimentant des techniques de stabilisation (technique de gestion du stress, contenant, cohérence cardiaque…)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Proposer lorsque c’est possible des groupes de paroles permettant la ventilation des émotions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4314B4BD-5F25-1A40-888C-D1CB08E7E61D}" type="slidenum">
              <a:rPr lang="fr-FR" smtClean="0"/>
              <a:t>9</a:t>
            </a:fld>
            <a:endParaRPr lang="fr-FR"/>
          </a:p>
        </p:txBody>
      </p:sp>
    </p:spTree>
    <p:extLst>
      <p:ext uri="{BB962C8B-B14F-4D97-AF65-F5344CB8AC3E}">
        <p14:creationId xmlns:p14="http://schemas.microsoft.com/office/powerpoint/2010/main" val="2216326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30/04/2023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308781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30/04/2023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423263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30/04/2023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63539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30/04/2023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266833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5CE25A5-1426-4331-906B-93EA9AE2BFA9}" type="datetimeFigureOut">
              <a:rPr lang="fr-FR" smtClean="0"/>
              <a:t>30/04/2023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194147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5CE25A5-1426-4331-906B-93EA9AE2BFA9}" type="datetimeFigureOut">
              <a:rPr lang="fr-FR" smtClean="0"/>
              <a:t>30/04/2023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82171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5CE25A5-1426-4331-906B-93EA9AE2BFA9}" type="datetimeFigureOut">
              <a:rPr lang="fr-FR" smtClean="0"/>
              <a:t>30/04/2023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348671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5CE25A5-1426-4331-906B-93EA9AE2BFA9}" type="datetimeFigureOut">
              <a:rPr lang="fr-FR" smtClean="0"/>
              <a:t>30/04/2023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128371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E25A5-1426-4331-906B-93EA9AE2BFA9}" type="datetimeFigureOut">
              <a:rPr lang="fr-FR" smtClean="0"/>
              <a:t>30/04/2023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185050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5CE25A5-1426-4331-906B-93EA9AE2BFA9}" type="datetimeFigureOut">
              <a:rPr lang="fr-FR" smtClean="0"/>
              <a:t>30/04/2023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217271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5CE25A5-1426-4331-906B-93EA9AE2BFA9}" type="datetimeFigureOut">
              <a:rPr lang="fr-FR" smtClean="0"/>
              <a:t>30/04/2023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74308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E25A5-1426-4331-906B-93EA9AE2BFA9}" type="datetimeFigureOut">
              <a:rPr lang="fr-FR" smtClean="0"/>
              <a:t>30/04/2023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1E17E-B3D6-4C5F-9B99-2C456754D88D}" type="slidenum">
              <a:rPr lang="fr-FR" smtClean="0"/>
              <a:t>‹N°›</a:t>
            </a:fld>
            <a:endParaRPr lang="fr-FR"/>
          </a:p>
        </p:txBody>
      </p:sp>
    </p:spTree>
    <p:extLst>
      <p:ext uri="{BB962C8B-B14F-4D97-AF65-F5344CB8AC3E}">
        <p14:creationId xmlns:p14="http://schemas.microsoft.com/office/powerpoint/2010/main" val="22389811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Psychological Damage Control: </a:t>
            </a:r>
            <a:r>
              <a:rPr lang="fr-FR" sz="4400"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Niveau </a:t>
            </a:r>
            <a:r>
              <a:rPr lang="fr-FR" sz="4400" b="1"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élévé</a:t>
            </a:r>
            <a:endParaRPr lang="fr-FR" sz="4400" b="1" i="1" dirty="0"/>
          </a:p>
        </p:txBody>
      </p:sp>
    </p:spTree>
    <p:extLst>
      <p:ext uri="{BB962C8B-B14F-4D97-AF65-F5344CB8AC3E}">
        <p14:creationId xmlns:p14="http://schemas.microsoft.com/office/powerpoint/2010/main" val="2686286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a:solidFill>
                  <a:schemeClr val="tx1"/>
                </a:solidFill>
              </a:rPr>
              <a:t>Questions? </a:t>
            </a:r>
          </a:p>
        </p:txBody>
      </p:sp>
    </p:spTree>
    <p:extLst>
      <p:ext uri="{BB962C8B-B14F-4D97-AF65-F5344CB8AC3E}">
        <p14:creationId xmlns:p14="http://schemas.microsoft.com/office/powerpoint/2010/main" val="1859657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1A5F1C6-3583-8240-ACB8-96C6386EFA3F}"/>
              </a:ext>
            </a:extLst>
          </p:cNvPr>
          <p:cNvSpPr txBox="1"/>
          <p:nvPr/>
        </p:nvSpPr>
        <p:spPr>
          <a:xfrm>
            <a:off x="1237431" y="1092473"/>
            <a:ext cx="1284529" cy="405047"/>
          </a:xfrm>
          <a:prstGeom prst="rect">
            <a:avLst/>
          </a:prstGeom>
          <a:solidFill>
            <a:schemeClr val="accent6">
              <a:lumMod val="60000"/>
              <a:lumOff val="40000"/>
            </a:schemeClr>
          </a:solidFill>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2032" dirty="0"/>
              <a:t>Faible</a:t>
            </a:r>
          </a:p>
        </p:txBody>
      </p:sp>
      <p:sp>
        <p:nvSpPr>
          <p:cNvPr id="7" name="ZoneTexte 6">
            <a:extLst>
              <a:ext uri="{FF2B5EF4-FFF2-40B4-BE49-F238E27FC236}">
                <a16:creationId xmlns:a16="http://schemas.microsoft.com/office/drawing/2014/main" id="{D47BD28D-3855-3377-C188-23D98925444F}"/>
              </a:ext>
            </a:extLst>
          </p:cNvPr>
          <p:cNvSpPr txBox="1"/>
          <p:nvPr/>
        </p:nvSpPr>
        <p:spPr>
          <a:xfrm>
            <a:off x="1381448" y="2255160"/>
            <a:ext cx="1029193" cy="405047"/>
          </a:xfrm>
          <a:prstGeom prst="rect">
            <a:avLst/>
          </a:prstGeom>
          <a:solidFill>
            <a:srgbClr val="FFFF00"/>
          </a:solidFill>
          <a:ln>
            <a:solidFill>
              <a:schemeClr val="tx1"/>
            </a:solidFill>
          </a:ln>
        </p:spPr>
        <p:txBody>
          <a:bodyPr wrap="none" rtlCol="0">
            <a:spAutoFit/>
          </a:bodyPr>
          <a:lstStyle/>
          <a:p>
            <a:r>
              <a:rPr lang="fr-FR" sz="2032" dirty="0"/>
              <a:t>Modéré</a:t>
            </a:r>
            <a:endParaRPr lang="fr-FR" sz="2709" dirty="0"/>
          </a:p>
        </p:txBody>
      </p:sp>
      <p:sp>
        <p:nvSpPr>
          <p:cNvPr id="8" name="ZoneTexte 7">
            <a:extLst>
              <a:ext uri="{FF2B5EF4-FFF2-40B4-BE49-F238E27FC236}">
                <a16:creationId xmlns:a16="http://schemas.microsoft.com/office/drawing/2014/main" id="{0B41454C-E1E1-6AEE-7864-614F94EEEFF5}"/>
              </a:ext>
            </a:extLst>
          </p:cNvPr>
          <p:cNvSpPr txBox="1"/>
          <p:nvPr/>
        </p:nvSpPr>
        <p:spPr>
          <a:xfrm>
            <a:off x="1520445" y="3727944"/>
            <a:ext cx="743473" cy="405047"/>
          </a:xfrm>
          <a:prstGeom prst="rect">
            <a:avLst/>
          </a:prstGeom>
          <a:solidFill>
            <a:schemeClr val="accent2">
              <a:lumMod val="60000"/>
              <a:lumOff val="40000"/>
            </a:schemeClr>
          </a:solidFill>
          <a:ln>
            <a:solidFill>
              <a:schemeClr val="tx1"/>
            </a:solidFill>
          </a:ln>
        </p:spPr>
        <p:txBody>
          <a:bodyPr wrap="none" rtlCol="0">
            <a:spAutoFit/>
          </a:bodyPr>
          <a:lstStyle/>
          <a:p>
            <a:r>
              <a:rPr lang="fr-FR" sz="2032" dirty="0"/>
              <a:t>Elevé</a:t>
            </a:r>
            <a:endParaRPr lang="fr-FR" sz="2008" dirty="0"/>
          </a:p>
        </p:txBody>
      </p:sp>
      <p:sp>
        <p:nvSpPr>
          <p:cNvPr id="9" name="ZoneTexte 8">
            <a:extLst>
              <a:ext uri="{FF2B5EF4-FFF2-40B4-BE49-F238E27FC236}">
                <a16:creationId xmlns:a16="http://schemas.microsoft.com/office/drawing/2014/main" id="{4E1A24B6-D94D-B86E-BFC8-5743F91CDF5B}"/>
              </a:ext>
            </a:extLst>
          </p:cNvPr>
          <p:cNvSpPr txBox="1"/>
          <p:nvPr/>
        </p:nvSpPr>
        <p:spPr>
          <a:xfrm>
            <a:off x="1103873" y="5274019"/>
            <a:ext cx="1579278" cy="405047"/>
          </a:xfrm>
          <a:prstGeom prst="rect">
            <a:avLst/>
          </a:prstGeom>
          <a:solidFill>
            <a:srgbClr val="FF0000"/>
          </a:solidFill>
          <a:ln>
            <a:solidFill>
              <a:schemeClr val="tx1"/>
            </a:solidFill>
          </a:ln>
        </p:spPr>
        <p:txBody>
          <a:bodyPr wrap="none" rtlCol="0">
            <a:spAutoFit/>
          </a:bodyPr>
          <a:lstStyle/>
          <a:p>
            <a:r>
              <a:rPr lang="fr-FR" sz="2032" dirty="0"/>
              <a:t>Pathologique</a:t>
            </a:r>
            <a:endParaRPr lang="fr-FR" sz="2008" dirty="0"/>
          </a:p>
        </p:txBody>
      </p:sp>
      <p:sp>
        <p:nvSpPr>
          <p:cNvPr id="18" name="ZoneTexte 17">
            <a:extLst>
              <a:ext uri="{FF2B5EF4-FFF2-40B4-BE49-F238E27FC236}">
                <a16:creationId xmlns:a16="http://schemas.microsoft.com/office/drawing/2014/main" id="{C132D3A4-CC95-6AEB-55C4-01DA34FA8C7D}"/>
              </a:ext>
            </a:extLst>
          </p:cNvPr>
          <p:cNvSpPr txBox="1"/>
          <p:nvPr/>
        </p:nvSpPr>
        <p:spPr>
          <a:xfrm>
            <a:off x="3185651" y="1117656"/>
            <a:ext cx="1385637" cy="352854"/>
          </a:xfrm>
          <a:prstGeom prst="rect">
            <a:avLst/>
          </a:prstGeom>
          <a:solidFill>
            <a:schemeClr val="accent6">
              <a:lumMod val="60000"/>
              <a:lumOff val="40000"/>
            </a:schemeClr>
          </a:solidFill>
          <a:ln>
            <a:solidFill>
              <a:schemeClr val="tx1"/>
            </a:solidFill>
          </a:ln>
        </p:spPr>
        <p:txBody>
          <a:bodyPr wrap="none" rtlCol="0">
            <a:spAutoFit/>
          </a:bodyPr>
          <a:lstStyle/>
          <a:p>
            <a:pPr algn="ctr"/>
            <a:r>
              <a:rPr lang="fr-FR" sz="1693" dirty="0"/>
              <a:t>Stress normal</a:t>
            </a:r>
          </a:p>
        </p:txBody>
      </p:sp>
      <p:sp>
        <p:nvSpPr>
          <p:cNvPr id="19" name="ZoneTexte 18">
            <a:extLst>
              <a:ext uri="{FF2B5EF4-FFF2-40B4-BE49-F238E27FC236}">
                <a16:creationId xmlns:a16="http://schemas.microsoft.com/office/drawing/2014/main" id="{31B66CE5-6779-C38A-E8CD-ECE5C0117BB4}"/>
              </a:ext>
            </a:extLst>
          </p:cNvPr>
          <p:cNvSpPr txBox="1"/>
          <p:nvPr/>
        </p:nvSpPr>
        <p:spPr>
          <a:xfrm>
            <a:off x="3245612" y="2025424"/>
            <a:ext cx="1052789" cy="873894"/>
          </a:xfrm>
          <a:prstGeom prst="rect">
            <a:avLst/>
          </a:prstGeom>
          <a:solidFill>
            <a:srgbClr val="FFFF00"/>
          </a:solidFill>
          <a:ln>
            <a:solidFill>
              <a:schemeClr val="tx1"/>
            </a:solidFill>
          </a:ln>
        </p:spPr>
        <p:txBody>
          <a:bodyPr wrap="none" rtlCol="0">
            <a:spAutoFit/>
          </a:bodyPr>
          <a:lstStyle/>
          <a:p>
            <a:pPr algn="ctr"/>
            <a:r>
              <a:rPr lang="fr-FR" sz="1693" dirty="0"/>
              <a:t>Détresse</a:t>
            </a:r>
          </a:p>
          <a:p>
            <a:pPr algn="ctr"/>
            <a:r>
              <a:rPr lang="fr-FR" sz="1693" dirty="0"/>
              <a:t>Insécurité</a:t>
            </a:r>
          </a:p>
          <a:p>
            <a:pPr algn="ctr"/>
            <a:r>
              <a:rPr lang="fr-FR" sz="1693" dirty="0"/>
              <a:t>Anxiété</a:t>
            </a:r>
          </a:p>
        </p:txBody>
      </p:sp>
      <p:sp>
        <p:nvSpPr>
          <p:cNvPr id="20" name="ZoneTexte 19">
            <a:extLst>
              <a:ext uri="{FF2B5EF4-FFF2-40B4-BE49-F238E27FC236}">
                <a16:creationId xmlns:a16="http://schemas.microsoft.com/office/drawing/2014/main" id="{06157C64-36C5-618C-2DCB-8D8F3D3F9803}"/>
              </a:ext>
            </a:extLst>
          </p:cNvPr>
          <p:cNvSpPr txBox="1"/>
          <p:nvPr/>
        </p:nvSpPr>
        <p:spPr>
          <a:xfrm>
            <a:off x="2705094" y="3653756"/>
            <a:ext cx="1908729" cy="561436"/>
          </a:xfrm>
          <a:prstGeom prst="rect">
            <a:avLst/>
          </a:prstGeom>
          <a:solidFill>
            <a:schemeClr val="accent2">
              <a:lumMod val="60000"/>
              <a:lumOff val="40000"/>
            </a:schemeClr>
          </a:solidFill>
          <a:ln>
            <a:solidFill>
              <a:schemeClr val="tx1"/>
            </a:solidFill>
          </a:ln>
        </p:spPr>
        <p:txBody>
          <a:bodyPr wrap="none" rtlCol="0">
            <a:spAutoFit/>
          </a:bodyPr>
          <a:lstStyle/>
          <a:p>
            <a:pPr algn="ctr"/>
            <a:r>
              <a:rPr lang="fr-FR" sz="1524" dirty="0"/>
              <a:t>Dépression</a:t>
            </a:r>
          </a:p>
          <a:p>
            <a:pPr algn="ctr"/>
            <a:r>
              <a:rPr lang="fr-FR" sz="1524" dirty="0"/>
              <a:t>Trouble de stress aigu</a:t>
            </a:r>
          </a:p>
        </p:txBody>
      </p:sp>
      <p:sp>
        <p:nvSpPr>
          <p:cNvPr id="21" name="ZoneTexte 20">
            <a:extLst>
              <a:ext uri="{FF2B5EF4-FFF2-40B4-BE49-F238E27FC236}">
                <a16:creationId xmlns:a16="http://schemas.microsoft.com/office/drawing/2014/main" id="{E9EF71C1-7F0C-C18E-93CA-0B96F8EF3235}"/>
              </a:ext>
            </a:extLst>
          </p:cNvPr>
          <p:cNvSpPr txBox="1"/>
          <p:nvPr/>
        </p:nvSpPr>
        <p:spPr>
          <a:xfrm>
            <a:off x="2754222" y="4961319"/>
            <a:ext cx="3897221" cy="1030282"/>
          </a:xfrm>
          <a:prstGeom prst="rect">
            <a:avLst/>
          </a:prstGeom>
          <a:solidFill>
            <a:srgbClr val="FF0000"/>
          </a:solidFill>
          <a:ln>
            <a:solidFill>
              <a:schemeClr val="tx1"/>
            </a:solidFill>
          </a:ln>
        </p:spPr>
        <p:txBody>
          <a:bodyPr wrap="none" rtlCol="0">
            <a:spAutoFit/>
          </a:bodyPr>
          <a:lstStyle/>
          <a:p>
            <a:pPr algn="ctr"/>
            <a:r>
              <a:rPr lang="fr-FR" sz="1016" dirty="0"/>
              <a:t>Trouble de stress post-traumatique (lié à des événements précédents)</a:t>
            </a:r>
          </a:p>
          <a:p>
            <a:pPr algn="ctr"/>
            <a:r>
              <a:rPr lang="fr-FR" sz="1016" dirty="0"/>
              <a:t>Troubles dissociatifs</a:t>
            </a:r>
          </a:p>
          <a:p>
            <a:pPr algn="ctr"/>
            <a:r>
              <a:rPr lang="fr-FR" sz="1016" dirty="0"/>
              <a:t>Traumas complexes</a:t>
            </a:r>
          </a:p>
          <a:p>
            <a:pPr algn="ctr"/>
            <a:r>
              <a:rPr lang="fr-FR" sz="1016" dirty="0"/>
              <a:t>Addictions ; Troubles physiques/somatiques</a:t>
            </a:r>
          </a:p>
          <a:p>
            <a:pPr algn="ctr"/>
            <a:r>
              <a:rPr lang="fr-FR" sz="1016" dirty="0"/>
              <a:t>Troubles de la sexualité</a:t>
            </a:r>
          </a:p>
          <a:p>
            <a:pPr algn="ctr"/>
            <a:r>
              <a:rPr lang="fr-FR" sz="1016" dirty="0"/>
              <a:t>Troubles neurovégétatifs sévères</a:t>
            </a:r>
          </a:p>
        </p:txBody>
      </p:sp>
      <mc:AlternateContent xmlns:mc="http://schemas.openxmlformats.org/markup-compatibility/2006" xmlns:a14="http://schemas.microsoft.com/office/drawing/2010/main">
        <mc:Choice Requires="a14">
          <p:sp>
            <p:nvSpPr>
              <p:cNvPr id="22" name="ZoneTexte 21">
                <a:extLst>
                  <a:ext uri="{FF2B5EF4-FFF2-40B4-BE49-F238E27FC236}">
                    <a16:creationId xmlns:a16="http://schemas.microsoft.com/office/drawing/2014/main" id="{02D979EB-7718-FAF6-92DF-E478162C35DC}"/>
                  </a:ext>
                </a:extLst>
              </p:cNvPr>
              <p:cNvSpPr txBox="1"/>
              <p:nvPr/>
            </p:nvSpPr>
            <p:spPr>
              <a:xfrm>
                <a:off x="6953725" y="908442"/>
                <a:ext cx="2712579" cy="734124"/>
              </a:xfrm>
              <a:prstGeom prst="ellipse">
                <a:avLst/>
              </a:prstGeom>
              <a:solidFill>
                <a:schemeClr val="accent6">
                  <a:lumMod val="60000"/>
                  <a:lumOff val="40000"/>
                </a:schemeClr>
              </a:solidFill>
              <a:ln>
                <a:solidFill>
                  <a:schemeClr val="tx1"/>
                </a:solidFill>
              </a:ln>
            </p:spPr>
            <p:txBody>
              <a:bodyPr wrap="square" rtlCol="0">
                <a:spAutoFit/>
              </a:bodyPr>
              <a:lstStyle/>
              <a:p>
                <a:pPr algn="ctr"/>
                <a14:m>
                  <m:oMath xmlns:m="http://schemas.openxmlformats.org/officeDocument/2006/math">
                    <m:r>
                      <a:rPr lang="fr-FR" sz="931" i="1">
                        <a:latin typeface="Cambria Math" panose="02040503050406030204" pitchFamily="18" charset="0"/>
                        <a:ea typeface="Cambria Math" panose="02040503050406030204" pitchFamily="18" charset="0"/>
                      </a:rPr>
                      <m:t>↗</m:t>
                    </m:r>
                  </m:oMath>
                </a14:m>
                <a:r>
                  <a:rPr lang="fr-FR" sz="931" i="1" dirty="0"/>
                  <a:t> Rythmes cardiaque et respiratoire </a:t>
                </a:r>
              </a:p>
              <a:p>
                <a:pPr algn="ctr"/>
                <a14:m>
                  <m:oMath xmlns:m="http://schemas.openxmlformats.org/officeDocument/2006/math">
                    <m:r>
                      <a:rPr lang="fr-FR" sz="931" i="1">
                        <a:latin typeface="Cambria Math" panose="02040503050406030204" pitchFamily="18" charset="0"/>
                        <a:ea typeface="Cambria Math" panose="02040503050406030204" pitchFamily="18" charset="0"/>
                      </a:rPr>
                      <m:t>↗ </m:t>
                    </m:r>
                  </m:oMath>
                </a14:m>
                <a:r>
                  <a:rPr lang="fr-FR" sz="931" i="1" dirty="0"/>
                  <a:t>Température </a:t>
                </a:r>
              </a:p>
              <a:p>
                <a:pPr algn="ctr"/>
                <a14:m>
                  <m:oMath xmlns:m="http://schemas.openxmlformats.org/officeDocument/2006/math">
                    <m:r>
                      <a:rPr lang="fr-FR" sz="931" i="1">
                        <a:latin typeface="Cambria Math" panose="02040503050406030204" pitchFamily="18" charset="0"/>
                        <a:ea typeface="Cambria Math" panose="02040503050406030204" pitchFamily="18" charset="0"/>
                      </a:rPr>
                      <m:t>↗</m:t>
                    </m:r>
                  </m:oMath>
                </a14:m>
                <a:r>
                  <a:rPr lang="fr-FR" sz="931" i="1" dirty="0"/>
                  <a:t> vigilance</a:t>
                </a:r>
              </a:p>
            </p:txBody>
          </p:sp>
        </mc:Choice>
        <mc:Fallback xmlns="">
          <p:sp>
            <p:nvSpPr>
              <p:cNvPr id="22" name="ZoneTexte 21">
                <a:extLst>
                  <a:ext uri="{FF2B5EF4-FFF2-40B4-BE49-F238E27FC236}">
                    <a16:creationId xmlns:a16="http://schemas.microsoft.com/office/drawing/2014/main" id="{02D979EB-7718-FAF6-92DF-E478162C35DC}"/>
                  </a:ext>
                </a:extLst>
              </p:cNvPr>
              <p:cNvSpPr txBox="1">
                <a:spLocks noRot="1" noChangeAspect="1" noMove="1" noResize="1" noEditPoints="1" noAdjustHandles="1" noChangeArrowheads="1" noChangeShapeType="1" noTextEdit="1"/>
              </p:cNvSpPr>
              <p:nvPr/>
            </p:nvSpPr>
            <p:spPr>
              <a:xfrm>
                <a:off x="6953725" y="908442"/>
                <a:ext cx="2712579" cy="734124"/>
              </a:xfrm>
              <a:prstGeom prst="ellipse">
                <a:avLst/>
              </a:prstGeom>
              <a:blipFill>
                <a:blip r:embed="rId3"/>
                <a:stretch>
                  <a:fillRect/>
                </a:stretch>
              </a:blipFill>
              <a:ln>
                <a:solidFill>
                  <a:schemeClr val="tx1"/>
                </a:solidFill>
              </a:ln>
            </p:spPr>
            <p:txBody>
              <a:bodyPr/>
              <a:lstStyle/>
              <a:p>
                <a:r>
                  <a:rPr lang="fr-FR">
                    <a:noFill/>
                  </a:rPr>
                  <a:t> </a:t>
                </a:r>
              </a:p>
            </p:txBody>
          </p:sp>
        </mc:Fallback>
      </mc:AlternateContent>
      <p:cxnSp>
        <p:nvCxnSpPr>
          <p:cNvPr id="33" name="Connecteur droit avec flèche 32">
            <a:extLst>
              <a:ext uri="{FF2B5EF4-FFF2-40B4-BE49-F238E27FC236}">
                <a16:creationId xmlns:a16="http://schemas.microsoft.com/office/drawing/2014/main" id="{8C6BE90B-B385-FAF5-FB16-00257CECDAE3}"/>
              </a:ext>
            </a:extLst>
          </p:cNvPr>
          <p:cNvCxnSpPr>
            <a:cxnSpLocks/>
            <a:stCxn id="4" idx="3"/>
            <a:endCxn id="18" idx="1"/>
          </p:cNvCxnSpPr>
          <p:nvPr/>
        </p:nvCxnSpPr>
        <p:spPr>
          <a:xfrm flipV="1">
            <a:off x="2521960" y="1294083"/>
            <a:ext cx="663691" cy="91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a:extLst>
              <a:ext uri="{FF2B5EF4-FFF2-40B4-BE49-F238E27FC236}">
                <a16:creationId xmlns:a16="http://schemas.microsoft.com/office/drawing/2014/main" id="{09A3DF0B-5DE3-C45A-99FA-542F3DD091AA}"/>
              </a:ext>
            </a:extLst>
          </p:cNvPr>
          <p:cNvCxnSpPr>
            <a:cxnSpLocks/>
            <a:stCxn id="8" idx="3"/>
            <a:endCxn id="20" idx="1"/>
          </p:cNvCxnSpPr>
          <p:nvPr/>
        </p:nvCxnSpPr>
        <p:spPr>
          <a:xfrm>
            <a:off x="2263918" y="3930468"/>
            <a:ext cx="441176" cy="40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a:extLst>
              <a:ext uri="{FF2B5EF4-FFF2-40B4-BE49-F238E27FC236}">
                <a16:creationId xmlns:a16="http://schemas.microsoft.com/office/drawing/2014/main" id="{0307FD50-EAA8-BE8F-A0D8-70E8C7AD5F80}"/>
              </a:ext>
            </a:extLst>
          </p:cNvPr>
          <p:cNvCxnSpPr>
            <a:cxnSpLocks/>
            <a:stCxn id="9" idx="3"/>
            <a:endCxn id="21" idx="1"/>
          </p:cNvCxnSpPr>
          <p:nvPr/>
        </p:nvCxnSpPr>
        <p:spPr>
          <a:xfrm flipV="1">
            <a:off x="2683151" y="5476460"/>
            <a:ext cx="71071" cy="8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ZoneTexte 46">
                <a:extLst>
                  <a:ext uri="{FF2B5EF4-FFF2-40B4-BE49-F238E27FC236}">
                    <a16:creationId xmlns:a16="http://schemas.microsoft.com/office/drawing/2014/main" id="{34486A2A-84CC-5EA0-8CEC-25DFE10C76BD}"/>
                  </a:ext>
                </a:extLst>
              </p:cNvPr>
              <p:cNvSpPr txBox="1"/>
              <p:nvPr/>
            </p:nvSpPr>
            <p:spPr>
              <a:xfrm>
                <a:off x="6999962" y="1919278"/>
                <a:ext cx="2670081" cy="1082341"/>
              </a:xfrm>
              <a:prstGeom prst="ellipse">
                <a:avLst/>
              </a:prstGeom>
              <a:solidFill>
                <a:srgbClr val="FFFF00"/>
              </a:solidFill>
              <a:ln>
                <a:solidFill>
                  <a:schemeClr val="tx1"/>
                </a:solidFill>
              </a:ln>
            </p:spPr>
            <p:txBody>
              <a:bodyPr wrap="square" rtlCol="0">
                <a:spAutoFit/>
              </a:bodyPr>
              <a:lstStyle/>
              <a:p>
                <a:pPr algn="ctr"/>
                <a14:m>
                  <m:oMath xmlns:m="http://schemas.openxmlformats.org/officeDocument/2006/math">
                    <m:r>
                      <a:rPr lang="fr-FR" sz="1185" i="1">
                        <a:latin typeface="Cambria Math" panose="02040503050406030204" pitchFamily="18" charset="0"/>
                        <a:ea typeface="Cambria Math" panose="02040503050406030204" pitchFamily="18" charset="0"/>
                      </a:rPr>
                      <m:t>↗</m:t>
                    </m:r>
                  </m:oMath>
                </a14:m>
                <a:r>
                  <a:rPr lang="fr-FR" sz="1185" i="1" dirty="0"/>
                  <a:t> émotions négatives</a:t>
                </a:r>
              </a:p>
              <a:p>
                <a:pPr algn="ctr"/>
                <a:r>
                  <a:rPr lang="fr-FR" sz="1185" i="1" dirty="0"/>
                  <a:t>Hypervigilance</a:t>
                </a:r>
              </a:p>
              <a:p>
                <a:pPr algn="ctr"/>
                <a:r>
                  <a:rPr lang="fr-FR" sz="1016" i="1" dirty="0"/>
                  <a:t>Incertitude/appréhension/peur face à l’avenir</a:t>
                </a:r>
              </a:p>
            </p:txBody>
          </p:sp>
        </mc:Choice>
        <mc:Fallback xmlns="">
          <p:sp>
            <p:nvSpPr>
              <p:cNvPr id="47" name="ZoneTexte 46">
                <a:extLst>
                  <a:ext uri="{FF2B5EF4-FFF2-40B4-BE49-F238E27FC236}">
                    <a16:creationId xmlns:a16="http://schemas.microsoft.com/office/drawing/2014/main" id="{34486A2A-84CC-5EA0-8CEC-25DFE10C76BD}"/>
                  </a:ext>
                </a:extLst>
              </p:cNvPr>
              <p:cNvSpPr txBox="1">
                <a:spLocks noRot="1" noChangeAspect="1" noMove="1" noResize="1" noEditPoints="1" noAdjustHandles="1" noChangeArrowheads="1" noChangeShapeType="1" noTextEdit="1"/>
              </p:cNvSpPr>
              <p:nvPr/>
            </p:nvSpPr>
            <p:spPr>
              <a:xfrm>
                <a:off x="6999962" y="1919278"/>
                <a:ext cx="2670081" cy="1082341"/>
              </a:xfrm>
              <a:prstGeom prst="ellipse">
                <a:avLst/>
              </a:prstGeom>
              <a:blipFill>
                <a:blip r:embed="rId4"/>
                <a:stretch>
                  <a:fillRect/>
                </a:stretch>
              </a:blipFill>
              <a:ln>
                <a:solidFill>
                  <a:schemeClr val="tx1"/>
                </a:solidFill>
              </a:ln>
            </p:spPr>
            <p:txBody>
              <a:bodyPr/>
              <a:lstStyle/>
              <a:p>
                <a:r>
                  <a:rPr lang="fr-FR">
                    <a:noFill/>
                  </a:rPr>
                  <a:t> </a:t>
                </a:r>
              </a:p>
            </p:txBody>
          </p:sp>
        </mc:Fallback>
      </mc:AlternateContent>
      <p:sp>
        <p:nvSpPr>
          <p:cNvPr id="48" name="ZoneTexte 47">
            <a:extLst>
              <a:ext uri="{FF2B5EF4-FFF2-40B4-BE49-F238E27FC236}">
                <a16:creationId xmlns:a16="http://schemas.microsoft.com/office/drawing/2014/main" id="{A3F33C14-91ED-8E8E-1091-1E885EA8497B}"/>
              </a:ext>
            </a:extLst>
          </p:cNvPr>
          <p:cNvSpPr txBox="1"/>
          <p:nvPr/>
        </p:nvSpPr>
        <p:spPr>
          <a:xfrm>
            <a:off x="7012385" y="3062281"/>
            <a:ext cx="2653920" cy="2144125"/>
          </a:xfrm>
          <a:prstGeom prst="ellipse">
            <a:avLst/>
          </a:prstGeom>
          <a:solidFill>
            <a:schemeClr val="accent2">
              <a:lumMod val="60000"/>
              <a:lumOff val="40000"/>
            </a:schemeClr>
          </a:solidFill>
          <a:ln>
            <a:solidFill>
              <a:schemeClr val="tx1"/>
            </a:solidFill>
          </a:ln>
        </p:spPr>
        <p:txBody>
          <a:bodyPr wrap="square" rtlCol="0">
            <a:spAutoFit/>
          </a:bodyPr>
          <a:lstStyle/>
          <a:p>
            <a:pPr algn="ctr"/>
            <a:r>
              <a:rPr lang="fr-FR" sz="931" i="1" dirty="0"/>
              <a:t>Trouble du sommeil</a:t>
            </a:r>
          </a:p>
          <a:p>
            <a:pPr algn="ctr"/>
            <a:r>
              <a:rPr lang="fr-FR" sz="931" i="1" dirty="0"/>
              <a:t>Variation importante de l’appétit</a:t>
            </a:r>
          </a:p>
          <a:p>
            <a:pPr algn="ctr"/>
            <a:r>
              <a:rPr lang="fr-FR" sz="931" i="1" dirty="0"/>
              <a:t>Dissociation péri-traumatique (dépersonnalisation ; déréalisation) </a:t>
            </a:r>
          </a:p>
          <a:p>
            <a:pPr algn="ctr"/>
            <a:r>
              <a:rPr lang="fr-FR" sz="931" i="1" dirty="0"/>
              <a:t>Cauchemars ; flashback ; évitement</a:t>
            </a:r>
          </a:p>
          <a:p>
            <a:pPr algn="ctr"/>
            <a:r>
              <a:rPr lang="fr-FR" sz="931" i="1" dirty="0"/>
              <a:t>Fatigue, troubles de l’attention</a:t>
            </a:r>
          </a:p>
          <a:p>
            <a:pPr algn="ctr"/>
            <a:r>
              <a:rPr lang="fr-FR" sz="931" i="1" dirty="0"/>
              <a:t>Effondrement psychique</a:t>
            </a:r>
          </a:p>
          <a:p>
            <a:pPr algn="ctr"/>
            <a:r>
              <a:rPr lang="fr-FR" sz="931" i="1" dirty="0"/>
              <a:t>Sentiment d’hébétude</a:t>
            </a:r>
          </a:p>
        </p:txBody>
      </p:sp>
      <p:cxnSp>
        <p:nvCxnSpPr>
          <p:cNvPr id="71" name="Connecteur droit avec flèche 70">
            <a:extLst>
              <a:ext uri="{FF2B5EF4-FFF2-40B4-BE49-F238E27FC236}">
                <a16:creationId xmlns:a16="http://schemas.microsoft.com/office/drawing/2014/main" id="{1881BF43-E121-440C-A710-78C20172EEE4}"/>
              </a:ext>
            </a:extLst>
          </p:cNvPr>
          <p:cNvCxnSpPr>
            <a:cxnSpLocks/>
            <a:stCxn id="18" idx="3"/>
            <a:endCxn id="22" idx="2"/>
          </p:cNvCxnSpPr>
          <p:nvPr/>
        </p:nvCxnSpPr>
        <p:spPr>
          <a:xfrm flipV="1">
            <a:off x="4571288" y="1275504"/>
            <a:ext cx="2382437" cy="185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necteur droit avec flèche 73">
            <a:extLst>
              <a:ext uri="{FF2B5EF4-FFF2-40B4-BE49-F238E27FC236}">
                <a16:creationId xmlns:a16="http://schemas.microsoft.com/office/drawing/2014/main" id="{3EAD36D7-FA66-9CEF-CE84-FE34595AA984}"/>
              </a:ext>
            </a:extLst>
          </p:cNvPr>
          <p:cNvCxnSpPr>
            <a:cxnSpLocks/>
            <a:stCxn id="19" idx="3"/>
            <a:endCxn id="47" idx="2"/>
          </p:cNvCxnSpPr>
          <p:nvPr/>
        </p:nvCxnSpPr>
        <p:spPr>
          <a:xfrm flipV="1">
            <a:off x="4298401" y="2460449"/>
            <a:ext cx="2701561" cy="19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eur droit avec flèche 76">
            <a:extLst>
              <a:ext uri="{FF2B5EF4-FFF2-40B4-BE49-F238E27FC236}">
                <a16:creationId xmlns:a16="http://schemas.microsoft.com/office/drawing/2014/main" id="{21E92E4B-1E3D-44F6-43E1-B1EC66D35B0D}"/>
              </a:ext>
            </a:extLst>
          </p:cNvPr>
          <p:cNvCxnSpPr>
            <a:cxnSpLocks/>
            <a:stCxn id="20" idx="3"/>
            <a:endCxn id="48" idx="2"/>
          </p:cNvCxnSpPr>
          <p:nvPr/>
        </p:nvCxnSpPr>
        <p:spPr>
          <a:xfrm>
            <a:off x="4613823" y="3934474"/>
            <a:ext cx="2398562" cy="1998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Connecteur droit avec flèche 59">
            <a:extLst>
              <a:ext uri="{FF2B5EF4-FFF2-40B4-BE49-F238E27FC236}">
                <a16:creationId xmlns:a16="http://schemas.microsoft.com/office/drawing/2014/main" id="{7DA4B662-BD51-7A31-86D3-F2C59C613454}"/>
              </a:ext>
            </a:extLst>
          </p:cNvPr>
          <p:cNvCxnSpPr>
            <a:cxnSpLocks/>
            <a:stCxn id="7" idx="3"/>
            <a:endCxn id="19" idx="1"/>
          </p:cNvCxnSpPr>
          <p:nvPr/>
        </p:nvCxnSpPr>
        <p:spPr>
          <a:xfrm>
            <a:off x="2410641" y="2457684"/>
            <a:ext cx="834971" cy="46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8F86483F-F4B3-9CFC-DC13-6E9D2DD60179}"/>
              </a:ext>
            </a:extLst>
          </p:cNvPr>
          <p:cNvSpPr/>
          <p:nvPr/>
        </p:nvSpPr>
        <p:spPr>
          <a:xfrm>
            <a:off x="3048323" y="990377"/>
            <a:ext cx="1660292" cy="2081063"/>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8"/>
          </a:p>
        </p:txBody>
      </p:sp>
      <p:sp>
        <p:nvSpPr>
          <p:cNvPr id="108" name="Rectangle 107">
            <a:extLst>
              <a:ext uri="{FF2B5EF4-FFF2-40B4-BE49-F238E27FC236}">
                <a16:creationId xmlns:a16="http://schemas.microsoft.com/office/drawing/2014/main" id="{F902D49D-8179-C421-1AE3-D996525B026B}"/>
              </a:ext>
            </a:extLst>
          </p:cNvPr>
          <p:cNvSpPr/>
          <p:nvPr/>
        </p:nvSpPr>
        <p:spPr>
          <a:xfrm>
            <a:off x="2521959" y="924153"/>
            <a:ext cx="2275001" cy="3660306"/>
          </a:xfrm>
          <a:prstGeom prst="rect">
            <a:avLst/>
          </a:prstGeom>
          <a:noFill/>
          <a:ln w="762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8"/>
          </a:p>
        </p:txBody>
      </p:sp>
      <p:sp>
        <p:nvSpPr>
          <p:cNvPr id="109" name="Rectangle 108">
            <a:extLst>
              <a:ext uri="{FF2B5EF4-FFF2-40B4-BE49-F238E27FC236}">
                <a16:creationId xmlns:a16="http://schemas.microsoft.com/office/drawing/2014/main" id="{14A478E5-F5C1-3402-7D54-DE0F0B69FCD3}"/>
              </a:ext>
            </a:extLst>
          </p:cNvPr>
          <p:cNvSpPr/>
          <p:nvPr/>
        </p:nvSpPr>
        <p:spPr>
          <a:xfrm>
            <a:off x="1009208" y="646388"/>
            <a:ext cx="5805177" cy="5565228"/>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8"/>
          </a:p>
        </p:txBody>
      </p:sp>
      <p:sp>
        <p:nvSpPr>
          <p:cNvPr id="35" name="ZoneTexte 34">
            <a:extLst>
              <a:ext uri="{FF2B5EF4-FFF2-40B4-BE49-F238E27FC236}">
                <a16:creationId xmlns:a16="http://schemas.microsoft.com/office/drawing/2014/main" id="{FD7F2A05-2CA7-686C-FADF-8BD9A62169FE}"/>
              </a:ext>
            </a:extLst>
          </p:cNvPr>
          <p:cNvSpPr txBox="1"/>
          <p:nvPr/>
        </p:nvSpPr>
        <p:spPr>
          <a:xfrm>
            <a:off x="10192836" y="247043"/>
            <a:ext cx="1377151" cy="1811906"/>
          </a:xfrm>
          <a:prstGeom prst="rect">
            <a:avLst/>
          </a:prstGeom>
          <a:solidFill>
            <a:schemeClr val="accent6">
              <a:lumMod val="40000"/>
              <a:lumOff val="60000"/>
            </a:schemeClr>
          </a:solidFill>
          <a:ln>
            <a:solidFill>
              <a:schemeClr val="tx1"/>
            </a:solidFill>
          </a:ln>
        </p:spPr>
        <p:txBody>
          <a:bodyPr wrap="square">
            <a:spAutoFit/>
          </a:bodyPr>
          <a:lstStyle/>
          <a:p>
            <a:pPr algn="ctr"/>
            <a:r>
              <a:rPr lang="fr-FR" sz="1016" i="1" dirty="0"/>
              <a:t>Techniques de respiration (Schultz, cohérence cardiaque) </a:t>
            </a:r>
          </a:p>
          <a:p>
            <a:pPr algn="ctr"/>
            <a:r>
              <a:rPr lang="fr-FR" sz="1016" i="1" dirty="0"/>
              <a:t>Techniques psycho-corporelle (Jacobson)</a:t>
            </a:r>
          </a:p>
          <a:p>
            <a:pPr algn="ctr"/>
            <a:r>
              <a:rPr lang="fr-FR" sz="1016" i="1" dirty="0"/>
              <a:t> 4 éléments</a:t>
            </a:r>
          </a:p>
          <a:p>
            <a:pPr algn="ctr"/>
            <a:r>
              <a:rPr lang="fr-FR" sz="1016" i="1" dirty="0"/>
              <a:t>Body Scan</a:t>
            </a:r>
          </a:p>
          <a:p>
            <a:pPr algn="ctr"/>
            <a:r>
              <a:rPr lang="fr-FR" sz="1016" i="1" dirty="0"/>
              <a:t>DIR</a:t>
            </a:r>
          </a:p>
          <a:p>
            <a:pPr algn="ctr"/>
            <a:r>
              <a:rPr lang="fr-FR" sz="1016" i="1" dirty="0"/>
              <a:t>Eponge</a:t>
            </a:r>
          </a:p>
          <a:p>
            <a:pPr algn="ctr"/>
            <a:r>
              <a:rPr lang="fr-FR" sz="1016" i="1" dirty="0"/>
              <a:t>Lieu sûr</a:t>
            </a:r>
          </a:p>
          <a:p>
            <a:pPr algn="ctr"/>
            <a:endParaRPr lang="fr-FR" sz="1016" i="1" dirty="0"/>
          </a:p>
        </p:txBody>
      </p:sp>
      <p:sp>
        <p:nvSpPr>
          <p:cNvPr id="46" name="ZoneTexte 45">
            <a:extLst>
              <a:ext uri="{FF2B5EF4-FFF2-40B4-BE49-F238E27FC236}">
                <a16:creationId xmlns:a16="http://schemas.microsoft.com/office/drawing/2014/main" id="{659BAE9B-E5C5-B166-5E6E-441E839C0712}"/>
              </a:ext>
            </a:extLst>
          </p:cNvPr>
          <p:cNvSpPr txBox="1"/>
          <p:nvPr/>
        </p:nvSpPr>
        <p:spPr>
          <a:xfrm>
            <a:off x="10149667" y="2229099"/>
            <a:ext cx="911988" cy="639406"/>
          </a:xfrm>
          <a:prstGeom prst="rect">
            <a:avLst/>
          </a:prstGeom>
          <a:solidFill>
            <a:srgbClr val="FFFF00"/>
          </a:solidFill>
          <a:ln>
            <a:solidFill>
              <a:schemeClr val="tx1"/>
            </a:solidFill>
          </a:ln>
        </p:spPr>
        <p:txBody>
          <a:bodyPr wrap="square" rtlCol="0">
            <a:spAutoFit/>
          </a:bodyPr>
          <a:lstStyle/>
          <a:p>
            <a:pPr algn="ctr"/>
            <a:r>
              <a:rPr lang="fr-FR" sz="1185" dirty="0"/>
              <a:t>Débriefing</a:t>
            </a:r>
          </a:p>
          <a:p>
            <a:pPr algn="ctr"/>
            <a:r>
              <a:rPr lang="fr-FR" sz="1185" dirty="0"/>
              <a:t>KUTZ</a:t>
            </a:r>
            <a:br>
              <a:rPr lang="fr-FR" sz="1185" dirty="0"/>
            </a:br>
            <a:r>
              <a:rPr lang="fr-FR" sz="1185" dirty="0"/>
              <a:t>ISP</a:t>
            </a:r>
          </a:p>
        </p:txBody>
      </p:sp>
      <p:sp>
        <p:nvSpPr>
          <p:cNvPr id="49" name="ZoneTexte 48">
            <a:extLst>
              <a:ext uri="{FF2B5EF4-FFF2-40B4-BE49-F238E27FC236}">
                <a16:creationId xmlns:a16="http://schemas.microsoft.com/office/drawing/2014/main" id="{34C4B881-AF82-666B-36CE-AB885587CEE3}"/>
              </a:ext>
            </a:extLst>
          </p:cNvPr>
          <p:cNvSpPr txBox="1"/>
          <p:nvPr/>
        </p:nvSpPr>
        <p:spPr>
          <a:xfrm>
            <a:off x="9936027" y="3519479"/>
            <a:ext cx="1125628" cy="639406"/>
          </a:xfrm>
          <a:prstGeom prst="rect">
            <a:avLst/>
          </a:prstGeom>
          <a:solidFill>
            <a:schemeClr val="accent2">
              <a:lumMod val="60000"/>
              <a:lumOff val="40000"/>
            </a:schemeClr>
          </a:solidFill>
          <a:ln>
            <a:solidFill>
              <a:schemeClr val="tx1"/>
            </a:solidFill>
          </a:ln>
        </p:spPr>
        <p:txBody>
          <a:bodyPr wrap="none" rtlCol="0">
            <a:spAutoFit/>
          </a:bodyPr>
          <a:lstStyle/>
          <a:p>
            <a:pPr algn="ctr"/>
            <a:r>
              <a:rPr lang="fr-FR" sz="1185" dirty="0"/>
              <a:t>Débriefing</a:t>
            </a:r>
          </a:p>
          <a:p>
            <a:pPr algn="ctr"/>
            <a:r>
              <a:rPr lang="fr-FR" sz="1185" dirty="0"/>
              <a:t>ERP</a:t>
            </a:r>
          </a:p>
          <a:p>
            <a:pPr algn="ctr"/>
            <a:r>
              <a:rPr lang="fr-FR" sz="1185" dirty="0"/>
              <a:t>Salle d’urgence</a:t>
            </a:r>
          </a:p>
        </p:txBody>
      </p:sp>
      <p:cxnSp>
        <p:nvCxnSpPr>
          <p:cNvPr id="58" name="Connecteur droit avec flèche 57">
            <a:extLst>
              <a:ext uri="{FF2B5EF4-FFF2-40B4-BE49-F238E27FC236}">
                <a16:creationId xmlns:a16="http://schemas.microsoft.com/office/drawing/2014/main" id="{5568B14D-ABCE-537B-0BFC-C493C3F8F375}"/>
              </a:ext>
            </a:extLst>
          </p:cNvPr>
          <p:cNvCxnSpPr>
            <a:cxnSpLocks/>
            <a:stCxn id="22" idx="6"/>
            <a:endCxn id="35" idx="1"/>
          </p:cNvCxnSpPr>
          <p:nvPr/>
        </p:nvCxnSpPr>
        <p:spPr>
          <a:xfrm flipV="1">
            <a:off x="9666304" y="1152996"/>
            <a:ext cx="526532" cy="12250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Connecteur droit avec flèche 61">
            <a:extLst>
              <a:ext uri="{FF2B5EF4-FFF2-40B4-BE49-F238E27FC236}">
                <a16:creationId xmlns:a16="http://schemas.microsoft.com/office/drawing/2014/main" id="{0BC957AD-1EB3-BE78-C715-51A5F95C9E12}"/>
              </a:ext>
            </a:extLst>
          </p:cNvPr>
          <p:cNvCxnSpPr>
            <a:cxnSpLocks/>
            <a:stCxn id="47" idx="6"/>
            <a:endCxn id="46" idx="1"/>
          </p:cNvCxnSpPr>
          <p:nvPr/>
        </p:nvCxnSpPr>
        <p:spPr>
          <a:xfrm>
            <a:off x="9670043" y="2460449"/>
            <a:ext cx="479624" cy="8835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necteur droit avec flèche 65">
            <a:extLst>
              <a:ext uri="{FF2B5EF4-FFF2-40B4-BE49-F238E27FC236}">
                <a16:creationId xmlns:a16="http://schemas.microsoft.com/office/drawing/2014/main" id="{A6DC09D0-F755-29A8-9C6A-430DC6030DC1}"/>
              </a:ext>
            </a:extLst>
          </p:cNvPr>
          <p:cNvCxnSpPr>
            <a:cxnSpLocks/>
            <a:stCxn id="48" idx="6"/>
            <a:endCxn id="49" idx="1"/>
          </p:cNvCxnSpPr>
          <p:nvPr/>
        </p:nvCxnSpPr>
        <p:spPr>
          <a:xfrm flipV="1">
            <a:off x="9666305" y="3839182"/>
            <a:ext cx="269722" cy="29516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CC4F028B-4468-5039-EB20-70F7306EA37A}"/>
              </a:ext>
            </a:extLst>
          </p:cNvPr>
          <p:cNvSpPr txBox="1"/>
          <p:nvPr/>
        </p:nvSpPr>
        <p:spPr>
          <a:xfrm>
            <a:off x="8352658" y="5247956"/>
            <a:ext cx="2507418" cy="457048"/>
          </a:xfrm>
          <a:prstGeom prst="rect">
            <a:avLst/>
          </a:prstGeom>
          <a:solidFill>
            <a:srgbClr val="FF0000"/>
          </a:solidFill>
          <a:ln>
            <a:solidFill>
              <a:schemeClr val="tx1"/>
            </a:solidFill>
          </a:ln>
        </p:spPr>
        <p:txBody>
          <a:bodyPr wrap="none" rtlCol="0">
            <a:spAutoFit/>
          </a:bodyPr>
          <a:lstStyle/>
          <a:p>
            <a:pPr algn="ctr"/>
            <a:r>
              <a:rPr lang="fr-FR" sz="1185" dirty="0">
                <a:solidFill>
                  <a:srgbClr val="333333"/>
                </a:solidFill>
              </a:rPr>
              <a:t>Orientation vers un service spécialisé </a:t>
            </a:r>
          </a:p>
          <a:p>
            <a:pPr algn="ctr"/>
            <a:r>
              <a:rPr lang="fr-FR" sz="1185" dirty="0">
                <a:solidFill>
                  <a:srgbClr val="333333"/>
                </a:solidFill>
              </a:rPr>
              <a:t>en psychotraumatologie</a:t>
            </a:r>
            <a:endParaRPr lang="fr-FR" sz="1185" dirty="0"/>
          </a:p>
        </p:txBody>
      </p:sp>
      <p:cxnSp>
        <p:nvCxnSpPr>
          <p:cNvPr id="73" name="Connecteur droit avec flèche 72">
            <a:extLst>
              <a:ext uri="{FF2B5EF4-FFF2-40B4-BE49-F238E27FC236}">
                <a16:creationId xmlns:a16="http://schemas.microsoft.com/office/drawing/2014/main" id="{4AD99CDD-76CF-A0F6-E1A2-E6488FAA6753}"/>
              </a:ext>
            </a:extLst>
          </p:cNvPr>
          <p:cNvCxnSpPr>
            <a:cxnSpLocks/>
            <a:stCxn id="21" idx="3"/>
            <a:endCxn id="72" idx="1"/>
          </p:cNvCxnSpPr>
          <p:nvPr/>
        </p:nvCxnSpPr>
        <p:spPr>
          <a:xfrm>
            <a:off x="6651443" y="5476460"/>
            <a:ext cx="1701215" cy="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 name="Connecteur droit avec flèche 1">
            <a:extLst>
              <a:ext uri="{FF2B5EF4-FFF2-40B4-BE49-F238E27FC236}">
                <a16:creationId xmlns:a16="http://schemas.microsoft.com/office/drawing/2014/main" id="{83EAEA27-E488-A12C-D841-237E3AA089D9}"/>
              </a:ext>
            </a:extLst>
          </p:cNvPr>
          <p:cNvCxnSpPr/>
          <p:nvPr/>
        </p:nvCxnSpPr>
        <p:spPr>
          <a:xfrm flipH="1">
            <a:off x="558951" y="1129198"/>
            <a:ext cx="37118" cy="478056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B2E940DF-1750-9457-C398-EA891C3054A2}"/>
              </a:ext>
            </a:extLst>
          </p:cNvPr>
          <p:cNvSpPr txBox="1"/>
          <p:nvPr/>
        </p:nvSpPr>
        <p:spPr>
          <a:xfrm>
            <a:off x="491380" y="763658"/>
            <a:ext cx="243978" cy="326884"/>
          </a:xfrm>
          <a:prstGeom prst="rect">
            <a:avLst/>
          </a:prstGeom>
          <a:noFill/>
        </p:spPr>
        <p:txBody>
          <a:bodyPr wrap="none" rtlCol="0">
            <a:spAutoFit/>
          </a:bodyPr>
          <a:lstStyle/>
          <a:p>
            <a:r>
              <a:rPr lang="fr-FR" sz="1524" dirty="0"/>
              <a:t>-</a:t>
            </a:r>
          </a:p>
        </p:txBody>
      </p:sp>
      <p:sp>
        <p:nvSpPr>
          <p:cNvPr id="5" name="ZoneTexte 4">
            <a:extLst>
              <a:ext uri="{FF2B5EF4-FFF2-40B4-BE49-F238E27FC236}">
                <a16:creationId xmlns:a16="http://schemas.microsoft.com/office/drawing/2014/main" id="{C7350C40-0750-F5C5-1DBC-80D98F12CD19}"/>
              </a:ext>
            </a:extLst>
          </p:cNvPr>
          <p:cNvSpPr txBox="1"/>
          <p:nvPr/>
        </p:nvSpPr>
        <p:spPr>
          <a:xfrm rot="16200000">
            <a:off x="-465698" y="3354668"/>
            <a:ext cx="1651286" cy="326884"/>
          </a:xfrm>
          <a:prstGeom prst="rect">
            <a:avLst/>
          </a:prstGeom>
          <a:noFill/>
        </p:spPr>
        <p:txBody>
          <a:bodyPr wrap="none" rtlCol="0">
            <a:spAutoFit/>
          </a:bodyPr>
          <a:lstStyle/>
          <a:p>
            <a:r>
              <a:rPr lang="fr-FR" sz="1524" dirty="0"/>
              <a:t>Niveaux de gravité</a:t>
            </a:r>
          </a:p>
        </p:txBody>
      </p:sp>
    </p:spTree>
    <p:extLst>
      <p:ext uri="{BB962C8B-B14F-4D97-AF65-F5344CB8AC3E}">
        <p14:creationId xmlns:p14="http://schemas.microsoft.com/office/powerpoint/2010/main" val="881217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434566"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19405"/>
            <a:ext cx="10515600" cy="1008982"/>
          </a:xfrm>
        </p:spPr>
        <p:txBody>
          <a:bodyPr>
            <a:normAutofit/>
          </a:bodyPr>
          <a:lstStyle/>
          <a:p>
            <a:pPr algn="ctr"/>
            <a:r>
              <a:rPr lang="fr-FR" b="1" dirty="0">
                <a:effectLst/>
                <a:latin typeface="Calibri" panose="020F0502020204030204" pitchFamily="34" charset="0"/>
                <a:ea typeface="Calibri" panose="020F0502020204030204" pitchFamily="34" charset="0"/>
                <a:cs typeface="Times New Roman" panose="02020603050405020304" pitchFamily="18" charset="0"/>
              </a:rPr>
              <a:t>Objectifs</a:t>
            </a: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543876" y="2398605"/>
            <a:ext cx="10770645" cy="2814617"/>
          </a:xfrm>
          <a:prstGeom prst="rect">
            <a:avLst/>
          </a:prstGeom>
          <a:noFill/>
        </p:spPr>
        <p:txBody>
          <a:bodyPr wrap="square">
            <a:spAutoFit/>
          </a:bodyPr>
          <a:lstStyle/>
          <a:p>
            <a:pPr lvl="0" algn="just">
              <a:lnSpc>
                <a:spcPct val="150000"/>
              </a:lnSpc>
            </a:pPr>
            <a:r>
              <a:rPr lang="fr-FR" sz="2000" dirty="0">
                <a:latin typeface="+mj-lt"/>
                <a:ea typeface="Calibri" panose="020F0502020204030204" pitchFamily="34" charset="0"/>
                <a:cs typeface="Times New Roman" panose="02020603050405020304" pitchFamily="18" charset="0"/>
              </a:rPr>
              <a:t>C</a:t>
            </a:r>
            <a:r>
              <a:rPr lang="fr-FR" sz="2000" dirty="0">
                <a:effectLst/>
                <a:latin typeface="+mj-lt"/>
                <a:ea typeface="Calibri" panose="020F0502020204030204" pitchFamily="34" charset="0"/>
                <a:cs typeface="Times New Roman" panose="02020603050405020304" pitchFamily="18" charset="0"/>
              </a:rPr>
              <a:t>e niveau s’inscrit dans une configuration spécifique car il exprime l’empreinte de l’incident critique devenu traumatique chez la victime. Il s’agit donc d’un ensemble de symptômes qui se développent en réaction à l’exposition à un ou plusieurs événement(s) traumatique(s). Cet état clinique se caractérise par un ensemble de symptômes spécifiques comme des idées intrusives, involontaires et envahissantes de l’événement traumatique, des rêves répétitifs, le sentiment que l’événement peut se reproduire à n’importe quel moment (induisant ainsi une détresse psychologique intense et prolongée). </a:t>
            </a:r>
            <a:endParaRPr lang="fr-FR" sz="2000" dirty="0">
              <a:latin typeface="+mj-lt"/>
            </a:endParaRPr>
          </a:p>
        </p:txBody>
      </p:sp>
    </p:spTree>
    <p:extLst>
      <p:ext uri="{BB962C8B-B14F-4D97-AF65-F5344CB8AC3E}">
        <p14:creationId xmlns:p14="http://schemas.microsoft.com/office/powerpoint/2010/main" val="303995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434566"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19405"/>
            <a:ext cx="10515600" cy="1008982"/>
          </a:xfrm>
        </p:spPr>
        <p:txBody>
          <a:bodyPr>
            <a:normAutofit/>
          </a:bodyPr>
          <a:lstStyle/>
          <a:p>
            <a:pPr algn="ctr"/>
            <a:r>
              <a:rPr lang="fr-FR" b="1" dirty="0">
                <a:effectLst/>
                <a:latin typeface="Calibri" panose="020F0502020204030204" pitchFamily="34" charset="0"/>
                <a:ea typeface="Calibri" panose="020F0502020204030204" pitchFamily="34" charset="0"/>
                <a:cs typeface="Times New Roman" panose="02020603050405020304" pitchFamily="18" charset="0"/>
              </a:rPr>
              <a:t>Objectifs</a:t>
            </a: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54303" y="1851674"/>
            <a:ext cx="10770645" cy="3737946"/>
          </a:xfrm>
          <a:prstGeom prst="rect">
            <a:avLst/>
          </a:prstGeom>
          <a:noFill/>
        </p:spPr>
        <p:txBody>
          <a:bodyPr wrap="square">
            <a:spAutoFit/>
          </a:bodyPr>
          <a:lstStyle/>
          <a:p>
            <a:pPr lvl="0" algn="just">
              <a:lnSpc>
                <a:spcPct val="150000"/>
              </a:lnSpc>
            </a:pPr>
            <a:r>
              <a:rPr lang="fr-FR" sz="2000" dirty="0">
                <a:effectLst/>
                <a:latin typeface="+mj-lt"/>
                <a:ea typeface="Calibri" panose="020F0502020204030204" pitchFamily="34" charset="0"/>
                <a:cs typeface="Times New Roman" panose="02020603050405020304" pitchFamily="18" charset="0"/>
              </a:rPr>
              <a:t>La victime se trouve dans l’impossibilité depuis l’événement de ressentir une émotion ou un sentiment positif. Ce dernier semble dans certains cas, être dans un état second, coupé de lui-même, de ses sensations et de son environnement (cf. psychopathologies des événements récents). La prise en charge de tels tableaux cliniques nécessite d’accompagner la victime dans le cadre de protocole spécifiques dont l’objectif n’est plus d’uniquement stabiliser les émotions, mais bien de repérer les conséquences liées à la confrontation d’un événement traumatique. Ainsi, à ce stade, la prise en charge devient fondamentalement curative et nécessite l’utilisation de protocoles spécifiques qui seront cette fois hétéro-appliquée.</a:t>
            </a:r>
            <a:endParaRPr lang="fr-FR" sz="2000" dirty="0">
              <a:latin typeface="+mj-lt"/>
            </a:endParaRPr>
          </a:p>
        </p:txBody>
      </p:sp>
    </p:spTree>
    <p:extLst>
      <p:ext uri="{BB962C8B-B14F-4D97-AF65-F5344CB8AC3E}">
        <p14:creationId xmlns:p14="http://schemas.microsoft.com/office/powerpoint/2010/main" val="471471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434566"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19405"/>
            <a:ext cx="10515600" cy="1008982"/>
          </a:xfrm>
        </p:spPr>
        <p:txBody>
          <a:bodyPr>
            <a:normAutofit/>
          </a:bodyPr>
          <a:lstStyle/>
          <a:p>
            <a:pPr algn="ctr"/>
            <a:r>
              <a:rPr lang="fr-FR" b="1" dirty="0">
                <a:effectLst/>
                <a:latin typeface="Calibri" panose="020F0502020204030204" pitchFamily="34" charset="0"/>
                <a:ea typeface="Calibri" panose="020F0502020204030204" pitchFamily="34" charset="0"/>
                <a:cs typeface="Times New Roman" panose="02020603050405020304" pitchFamily="18" charset="0"/>
              </a:rPr>
              <a:t>Objectifs</a:t>
            </a: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71395" y="2184960"/>
            <a:ext cx="10770645" cy="3276282"/>
          </a:xfrm>
          <a:prstGeom prst="rect">
            <a:avLst/>
          </a:prstGeom>
          <a:noFill/>
        </p:spPr>
        <p:txBody>
          <a:bodyPr wrap="square">
            <a:spAutoFit/>
          </a:bodyPr>
          <a:lstStyle/>
          <a:p>
            <a:pPr lvl="0" algn="just">
              <a:lnSpc>
                <a:spcPct val="150000"/>
              </a:lnSpc>
            </a:pPr>
            <a:r>
              <a:rPr lang="fr-FR" sz="2000" b="1" dirty="0">
                <a:latin typeface="+mj-lt"/>
                <a:ea typeface="Calibri" panose="020F0502020204030204" pitchFamily="34" charset="0"/>
                <a:cs typeface="Times New Roman" panose="02020603050405020304" pitchFamily="18" charset="0"/>
              </a:rPr>
              <a:t>- </a:t>
            </a:r>
            <a:r>
              <a:rPr lang="fr-FR" sz="2000" b="1" dirty="0">
                <a:effectLst/>
                <a:latin typeface="+mj-lt"/>
                <a:ea typeface="Calibri" panose="020F0502020204030204" pitchFamily="34" charset="0"/>
                <a:cs typeface="Times New Roman" panose="02020603050405020304" pitchFamily="18" charset="0"/>
              </a:rPr>
              <a:t>Permettre une meilleure connaissance du </a:t>
            </a:r>
            <a:r>
              <a:rPr lang="fr-FR" sz="2000" b="1" dirty="0" err="1">
                <a:effectLst/>
                <a:latin typeface="+mj-lt"/>
                <a:ea typeface="Calibri" panose="020F0502020204030204" pitchFamily="34" charset="0"/>
                <a:cs typeface="Times New Roman" panose="02020603050405020304" pitchFamily="18" charset="0"/>
              </a:rPr>
              <a:t>psychotraumatisme</a:t>
            </a:r>
            <a:r>
              <a:rPr lang="fr-FR" sz="2000" b="1" dirty="0">
                <a:effectLst/>
                <a:latin typeface="+mj-lt"/>
                <a:ea typeface="Calibri" panose="020F0502020204030204" pitchFamily="34" charset="0"/>
                <a:cs typeface="Times New Roman" panose="02020603050405020304" pitchFamily="18" charset="0"/>
              </a:rPr>
              <a:t> et de son expression dans les phases aigües.</a:t>
            </a:r>
          </a:p>
          <a:p>
            <a:pPr lvl="0" algn="just">
              <a:lnSpc>
                <a:spcPct val="150000"/>
              </a:lnSpc>
            </a:pPr>
            <a:r>
              <a:rPr lang="fr-FR" sz="2000" b="1" dirty="0">
                <a:latin typeface="+mj-lt"/>
                <a:ea typeface="Calibri" panose="020F0502020204030204" pitchFamily="34" charset="0"/>
                <a:cs typeface="Times New Roman" panose="02020603050405020304" pitchFamily="18" charset="0"/>
              </a:rPr>
              <a:t>- </a:t>
            </a:r>
            <a:r>
              <a:rPr lang="fr-FR" sz="2000" b="1" dirty="0">
                <a:effectLst/>
                <a:latin typeface="+mj-lt"/>
                <a:ea typeface="Calibri" panose="020F0502020204030204" pitchFamily="34" charset="0"/>
                <a:cs typeface="Times New Roman" panose="02020603050405020304" pitchFamily="18" charset="0"/>
              </a:rPr>
              <a:t>Permettre une meilleure connaissance du </a:t>
            </a:r>
            <a:r>
              <a:rPr lang="fr-FR" sz="2000" b="1" dirty="0" err="1">
                <a:effectLst/>
                <a:latin typeface="+mj-lt"/>
                <a:ea typeface="Calibri" panose="020F0502020204030204" pitchFamily="34" charset="0"/>
                <a:cs typeface="Times New Roman" panose="02020603050405020304" pitchFamily="18" charset="0"/>
              </a:rPr>
              <a:t>psychotraumatisme</a:t>
            </a:r>
            <a:r>
              <a:rPr lang="fr-FR" sz="2000" b="1" dirty="0">
                <a:effectLst/>
                <a:latin typeface="+mj-lt"/>
                <a:ea typeface="Calibri" panose="020F0502020204030204" pitchFamily="34" charset="0"/>
                <a:cs typeface="Times New Roman" panose="02020603050405020304" pitchFamily="18" charset="0"/>
              </a:rPr>
              <a:t> et de son expression dans les phases chroniques.</a:t>
            </a:r>
          </a:p>
          <a:p>
            <a:pPr lvl="0" algn="just">
              <a:lnSpc>
                <a:spcPct val="150000"/>
              </a:lnSpc>
            </a:pPr>
            <a:r>
              <a:rPr lang="fr-FR" sz="2000" b="1" dirty="0">
                <a:latin typeface="+mj-lt"/>
                <a:ea typeface="Calibri" panose="020F0502020204030204" pitchFamily="34" charset="0"/>
                <a:cs typeface="Times New Roman" panose="02020603050405020304" pitchFamily="18" charset="0"/>
              </a:rPr>
              <a:t>- </a:t>
            </a:r>
            <a:r>
              <a:rPr lang="fr-FR" sz="2000" b="1" dirty="0">
                <a:effectLst/>
                <a:latin typeface="+mj-lt"/>
                <a:ea typeface="Calibri" panose="020F0502020204030204" pitchFamily="34" charset="0"/>
                <a:cs typeface="Times New Roman" panose="02020603050405020304" pitchFamily="18" charset="0"/>
              </a:rPr>
              <a:t>Connaître et appliquer les différents protocoles dans le traitement du </a:t>
            </a:r>
            <a:r>
              <a:rPr lang="fr-FR" sz="2000" b="1" dirty="0" err="1">
                <a:effectLst/>
                <a:latin typeface="+mj-lt"/>
                <a:ea typeface="Calibri" panose="020F0502020204030204" pitchFamily="34" charset="0"/>
                <a:cs typeface="Times New Roman" panose="02020603050405020304" pitchFamily="18" charset="0"/>
              </a:rPr>
              <a:t>psychotraumatisme</a:t>
            </a:r>
            <a:r>
              <a:rPr lang="fr-FR" sz="2000" b="1" dirty="0">
                <a:effectLst/>
                <a:latin typeface="+mj-lt"/>
                <a:ea typeface="Calibri" panose="020F0502020204030204" pitchFamily="34" charset="0"/>
                <a:cs typeface="Times New Roman" panose="02020603050405020304" pitchFamily="18" charset="0"/>
              </a:rPr>
              <a:t> (URG-EMDR, REP, EMDR-IGTP et salle d’urgence).</a:t>
            </a:r>
          </a:p>
          <a:p>
            <a:pPr lvl="0" algn="just">
              <a:lnSpc>
                <a:spcPct val="150000"/>
              </a:lnSpc>
            </a:pPr>
            <a:endParaRPr lang="fr-FR"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9790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 Caractéristiques du niveau élevé</a:t>
            </a:r>
            <a:endParaRPr lang="fr-FR" b="1" dirty="0"/>
          </a:p>
        </p:txBody>
      </p:sp>
    </p:spTree>
    <p:extLst>
      <p:ext uri="{BB962C8B-B14F-4D97-AF65-F5344CB8AC3E}">
        <p14:creationId xmlns:p14="http://schemas.microsoft.com/office/powerpoint/2010/main" val="2796773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Le niveau élevé</a:t>
            </a:r>
          </a:p>
        </p:txBody>
      </p:sp>
      <p:sp>
        <p:nvSpPr>
          <p:cNvPr id="8" name="Espace réservé du contenu 7">
            <a:extLst>
              <a:ext uri="{FF2B5EF4-FFF2-40B4-BE49-F238E27FC236}">
                <a16:creationId xmlns:a16="http://schemas.microsoft.com/office/drawing/2014/main" id="{13A7A3B5-78C2-EC1A-FF76-3F42DD6144B1}"/>
              </a:ext>
            </a:extLst>
          </p:cNvPr>
          <p:cNvSpPr>
            <a:spLocks noGrp="1"/>
          </p:cNvSpPr>
          <p:nvPr>
            <p:ph idx="1"/>
          </p:nvPr>
        </p:nvSpPr>
        <p:spPr>
          <a:xfrm>
            <a:off x="309562" y="1467643"/>
            <a:ext cx="11572875" cy="4904583"/>
          </a:xfrm>
        </p:spPr>
        <p:txBody>
          <a:bodyPr>
            <a:noAutofit/>
          </a:bodyPr>
          <a:lstStyle/>
          <a:p>
            <a:pPr marL="342900" lvl="0" indent="-342900" algn="just">
              <a:lnSpc>
                <a:spcPct val="100000"/>
              </a:lnSpc>
              <a:spcBef>
                <a:spcPts val="0"/>
              </a:spcBef>
              <a:buFont typeface="Wingdings" pitchFamily="2" charset="2"/>
              <a:buChar char=""/>
            </a:pPr>
            <a:r>
              <a:rPr lang="fr-FR" sz="2400" b="1" dirty="0">
                <a:solidFill>
                  <a:srgbClr val="FF0000"/>
                </a:solidFill>
                <a:effectLst/>
                <a:ea typeface="Calibri" panose="020F0502020204030204" pitchFamily="34" charset="0"/>
                <a:cs typeface="Times New Roman" panose="02020603050405020304" pitchFamily="18" charset="0"/>
              </a:rPr>
              <a:t>Le niveau « élevé </a:t>
            </a:r>
            <a:r>
              <a:rPr lang="fr-FR" sz="2400" b="1" dirty="0">
                <a:effectLst/>
                <a:ea typeface="Calibri" panose="020F0502020204030204" pitchFamily="34" charset="0"/>
                <a:cs typeface="Times New Roman" panose="02020603050405020304" pitchFamily="18" charset="0"/>
              </a:rPr>
              <a:t>»</a:t>
            </a:r>
            <a:r>
              <a:rPr lang="fr-FR" sz="2400" dirty="0">
                <a:effectLst/>
                <a:ea typeface="Calibri" panose="020F0502020204030204" pitchFamily="34" charset="0"/>
                <a:cs typeface="Times New Roman" panose="02020603050405020304" pitchFamily="18" charset="0"/>
              </a:rPr>
              <a:t> inclut par définition les caractéristiques du niveau précédent (dynamique inclusive, cf. schéma).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Ce niveau s’inscrit dans une configuration spécifique car il exprime l’empreinte de l’incident critique devenu traumatique chez la victime.</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 Il s’agit donc d’un ensemble de symptômes qui se développent en réaction à l’exposition à un ou plusieurs événement(s) traumatique(s).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Cet état clinique se caractérise par un ensemble de symptômes spécifiques comme des idées intrusives, involontaires et envahissantes de l’événement traumatique, des rêves répétitifs, le sentiment que l’événement peut se reproduire à n’importe quel moment (induisant ainsi une détresse psychologique intense et prolongée). </a:t>
            </a:r>
          </a:p>
          <a:p>
            <a:pPr marL="800100" lvl="1" indent="-342900" algn="just">
              <a:lnSpc>
                <a:spcPct val="100000"/>
              </a:lnSpc>
              <a:spcBef>
                <a:spcPts val="0"/>
              </a:spcBef>
              <a:buFont typeface="Wingdings" pitchFamily="2" charset="2"/>
              <a:buChar char=""/>
            </a:pPr>
            <a:endParaRPr lang="fr-FR" dirty="0">
              <a:effectLst/>
              <a:ea typeface="Calibri" panose="020F0502020204030204" pitchFamily="34" charset="0"/>
            </a:endParaRPr>
          </a:p>
          <a:p>
            <a:pPr marL="457200" lvl="1" indent="0" algn="just">
              <a:lnSpc>
                <a:spcPct val="100000"/>
              </a:lnSpc>
              <a:spcBef>
                <a:spcPts val="0"/>
              </a:spcBef>
              <a:buNone/>
            </a:pPr>
            <a:endParaRPr lang="fr-F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6577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Le niveau élevé</a:t>
            </a:r>
          </a:p>
        </p:txBody>
      </p:sp>
      <p:sp>
        <p:nvSpPr>
          <p:cNvPr id="8" name="Espace réservé du contenu 7">
            <a:extLst>
              <a:ext uri="{FF2B5EF4-FFF2-40B4-BE49-F238E27FC236}">
                <a16:creationId xmlns:a16="http://schemas.microsoft.com/office/drawing/2014/main" id="{13A7A3B5-78C2-EC1A-FF76-3F42DD6144B1}"/>
              </a:ext>
            </a:extLst>
          </p:cNvPr>
          <p:cNvSpPr>
            <a:spLocks noGrp="1"/>
          </p:cNvSpPr>
          <p:nvPr>
            <p:ph idx="1"/>
          </p:nvPr>
        </p:nvSpPr>
        <p:spPr>
          <a:xfrm>
            <a:off x="309562" y="1467643"/>
            <a:ext cx="11572875" cy="4904583"/>
          </a:xfrm>
        </p:spPr>
        <p:txBody>
          <a:bodyPr>
            <a:noAutofit/>
          </a:bodyPr>
          <a:lstStyle/>
          <a:p>
            <a:pPr marL="342900" lvl="0" indent="-342900" algn="just">
              <a:lnSpc>
                <a:spcPct val="100000"/>
              </a:lnSpc>
              <a:spcBef>
                <a:spcPts val="0"/>
              </a:spcBef>
              <a:buFont typeface="Wingdings" pitchFamily="2" charset="2"/>
              <a:buChar char=""/>
            </a:pPr>
            <a:r>
              <a:rPr lang="fr-FR" sz="2400" b="1" dirty="0">
                <a:solidFill>
                  <a:srgbClr val="FF0000"/>
                </a:solidFill>
                <a:effectLst/>
                <a:ea typeface="Calibri" panose="020F0502020204030204" pitchFamily="34" charset="0"/>
                <a:cs typeface="Times New Roman" panose="02020603050405020304" pitchFamily="18" charset="0"/>
              </a:rPr>
              <a:t>Le niveau « élevé </a:t>
            </a:r>
            <a:r>
              <a:rPr lang="fr-FR" sz="2400" b="1" dirty="0">
                <a:effectLst/>
                <a:ea typeface="Calibri" panose="020F0502020204030204" pitchFamily="34" charset="0"/>
                <a:cs typeface="Times New Roman" panose="02020603050405020304" pitchFamily="18" charset="0"/>
              </a:rPr>
              <a:t>»</a:t>
            </a:r>
            <a:r>
              <a:rPr lang="fr-FR" sz="2400" dirty="0">
                <a:effectLst/>
                <a:ea typeface="Calibri" panose="020F0502020204030204" pitchFamily="34" charset="0"/>
                <a:cs typeface="Times New Roman" panose="02020603050405020304" pitchFamily="18" charset="0"/>
              </a:rPr>
              <a:t> inclut par définition les caractéristiques du niveau précédent (dynamique inclusive, cf. schéma).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La victime se trouve dans l’impossibilité depuis l’événement de ressentir une émotion ou un sentiment positif.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Ce dernier semble dans certains cas, être dans un état second, coupé de lui-même, de ses sensations et de son environnement (cf. psychopathologies des événements récents).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La prise en charge de tels tableaux cliniques nécessite d’accompagner la victime dans le cadre de protocole spécifiques dont l’objectif n’est plus d’uniquement stabiliser les émotions, mais bien de repérer les conséquences liées à la confrontation d’un événement traumatique. </a:t>
            </a:r>
          </a:p>
          <a:p>
            <a:pPr marL="800100" lvl="1" indent="-342900" algn="just">
              <a:lnSpc>
                <a:spcPct val="100000"/>
              </a:lnSpc>
              <a:spcBef>
                <a:spcPts val="0"/>
              </a:spcBef>
              <a:buFont typeface="Wingdings" pitchFamily="2" charset="2"/>
              <a:buChar char=""/>
            </a:pPr>
            <a:r>
              <a:rPr lang="fr-FR" dirty="0">
                <a:ea typeface="Calibri" panose="020F0502020204030204" pitchFamily="34" charset="0"/>
              </a:rPr>
              <a:t>A </a:t>
            </a:r>
            <a:r>
              <a:rPr lang="fr-FR" dirty="0">
                <a:effectLst/>
                <a:ea typeface="Calibri" panose="020F0502020204030204" pitchFamily="34" charset="0"/>
              </a:rPr>
              <a:t>ce stade, la prise en charge devient fondamentalement curative et nécessite l’utilisation de protocoles spécifiques qui seront cette fois hétéro-appliquée.</a:t>
            </a:r>
          </a:p>
          <a:p>
            <a:pPr marL="800100" lvl="1" indent="-342900" algn="just">
              <a:lnSpc>
                <a:spcPct val="100000"/>
              </a:lnSpc>
              <a:spcBef>
                <a:spcPts val="0"/>
              </a:spcBef>
              <a:buFont typeface="Wingdings" pitchFamily="2" charset="2"/>
              <a:buChar char=""/>
            </a:pPr>
            <a:endParaRPr lang="fr-FR" dirty="0">
              <a:effectLst/>
              <a:ea typeface="Calibri" panose="020F0502020204030204" pitchFamily="34" charset="0"/>
            </a:endParaRPr>
          </a:p>
          <a:p>
            <a:pPr marL="800100" lvl="1" indent="-342900" algn="just">
              <a:lnSpc>
                <a:spcPct val="100000"/>
              </a:lnSpc>
              <a:spcBef>
                <a:spcPts val="0"/>
              </a:spcBef>
              <a:buFont typeface="Wingdings" pitchFamily="2" charset="2"/>
              <a:buChar char=""/>
            </a:pPr>
            <a:endParaRPr lang="fr-FR" dirty="0">
              <a:effectLst/>
              <a:ea typeface="Calibri" panose="020F0502020204030204" pitchFamily="34" charset="0"/>
            </a:endParaRPr>
          </a:p>
          <a:p>
            <a:pPr marL="457200" lvl="1" indent="0" algn="just">
              <a:lnSpc>
                <a:spcPct val="100000"/>
              </a:lnSpc>
              <a:spcBef>
                <a:spcPts val="0"/>
              </a:spcBef>
              <a:buNone/>
            </a:pPr>
            <a:endParaRPr lang="fr-F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3295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Le niveau élevé</a:t>
            </a:r>
          </a:p>
        </p:txBody>
      </p:sp>
      <p:sp>
        <p:nvSpPr>
          <p:cNvPr id="8" name="Espace réservé du contenu 7">
            <a:extLst>
              <a:ext uri="{FF2B5EF4-FFF2-40B4-BE49-F238E27FC236}">
                <a16:creationId xmlns:a16="http://schemas.microsoft.com/office/drawing/2014/main" id="{13A7A3B5-78C2-EC1A-FF76-3F42DD6144B1}"/>
              </a:ext>
            </a:extLst>
          </p:cNvPr>
          <p:cNvSpPr>
            <a:spLocks noGrp="1"/>
          </p:cNvSpPr>
          <p:nvPr>
            <p:ph idx="1"/>
          </p:nvPr>
        </p:nvSpPr>
        <p:spPr>
          <a:xfrm>
            <a:off x="309562" y="1496218"/>
            <a:ext cx="11572875" cy="4904583"/>
          </a:xfrm>
        </p:spPr>
        <p:txBody>
          <a:bodyPr>
            <a:noAutofit/>
          </a:bodyPr>
          <a:lstStyle/>
          <a:p>
            <a:pPr marL="342900" lvl="0" indent="-342900" algn="just">
              <a:lnSpc>
                <a:spcPct val="100000"/>
              </a:lnSpc>
              <a:spcBef>
                <a:spcPts val="0"/>
              </a:spcBef>
              <a:buFont typeface="Wingdings" pitchFamily="2" charset="2"/>
              <a:buChar char=""/>
            </a:pPr>
            <a:r>
              <a:rPr lang="fr-FR" sz="2400" b="1" dirty="0">
                <a:solidFill>
                  <a:srgbClr val="FF0000"/>
                </a:solidFill>
                <a:effectLst/>
                <a:ea typeface="Calibri" panose="020F0502020204030204" pitchFamily="34" charset="0"/>
                <a:cs typeface="Times New Roman" panose="02020603050405020304" pitchFamily="18" charset="0"/>
              </a:rPr>
              <a:t>Le niveau « élevé </a:t>
            </a:r>
            <a:r>
              <a:rPr lang="fr-FR" sz="2400" b="1" dirty="0">
                <a:effectLst/>
                <a:ea typeface="Calibri" panose="020F0502020204030204" pitchFamily="34" charset="0"/>
                <a:cs typeface="Times New Roman" panose="02020603050405020304" pitchFamily="18" charset="0"/>
              </a:rPr>
              <a:t>»</a:t>
            </a:r>
            <a:r>
              <a:rPr lang="fr-FR" sz="2400" dirty="0">
                <a:effectLst/>
                <a:ea typeface="Calibri" panose="020F0502020204030204" pitchFamily="34" charset="0"/>
                <a:cs typeface="Times New Roman" panose="02020603050405020304" pitchFamily="18" charset="0"/>
              </a:rPr>
              <a:t> inclut par définition les caractéristiques du niveau précédent (dynamique inclusive, cf. schéma).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cs typeface="Times New Roman" panose="02020603050405020304" pitchFamily="18" charset="0"/>
              </a:rPr>
              <a:t>Philosophie d’intervention pour le niveau élevé :</a:t>
            </a:r>
          </a:p>
          <a:p>
            <a:pPr marL="1257300" lvl="2" indent="-342900" algn="just">
              <a:lnSpc>
                <a:spcPct val="100000"/>
              </a:lnSpc>
              <a:spcBef>
                <a:spcPts val="0"/>
              </a:spcBef>
              <a:buFont typeface="Wingdings" pitchFamily="2" charset="2"/>
              <a:buChar char=""/>
            </a:pPr>
            <a:r>
              <a:rPr lang="fr-FR" sz="2400" dirty="0">
                <a:cs typeface="Times New Roman" panose="02020603050405020304" pitchFamily="18" charset="0"/>
              </a:rPr>
              <a:t>Connaître et appliquer les modalités de prise en charge des niveaux précédents</a:t>
            </a:r>
          </a:p>
          <a:p>
            <a:pPr marL="1257300" lvl="2" indent="-342900" algn="just">
              <a:lnSpc>
                <a:spcPct val="100000"/>
              </a:lnSpc>
              <a:spcBef>
                <a:spcPts val="0"/>
              </a:spcBef>
              <a:buFont typeface="Wingdings" pitchFamily="2" charset="2"/>
              <a:buChar char=""/>
            </a:pPr>
            <a:endParaRPr lang="fr-FR" sz="2400" dirty="0">
              <a:cs typeface="Times New Roman" panose="02020603050405020304" pitchFamily="18" charset="0"/>
            </a:endParaRPr>
          </a:p>
          <a:p>
            <a:pPr marL="1257300" lvl="2" indent="-342900" algn="just">
              <a:lnSpc>
                <a:spcPct val="100000"/>
              </a:lnSpc>
              <a:spcBef>
                <a:spcPts val="0"/>
              </a:spcBef>
              <a:buFont typeface="Wingdings" pitchFamily="2" charset="2"/>
              <a:buChar char=""/>
            </a:pPr>
            <a:r>
              <a:rPr lang="fr-FR" sz="2400" dirty="0">
                <a:cs typeface="Times New Roman" panose="02020603050405020304" pitchFamily="18" charset="0"/>
              </a:rPr>
              <a:t>Utiliser des protocoles de prise en charge individuel capables de réguler des conséquences d’une exposition à des événements aigus. </a:t>
            </a:r>
          </a:p>
          <a:p>
            <a:pPr marL="1257300" lvl="2" indent="-342900" algn="just">
              <a:lnSpc>
                <a:spcPct val="100000"/>
              </a:lnSpc>
              <a:spcBef>
                <a:spcPts val="0"/>
              </a:spcBef>
              <a:buFont typeface="Wingdings" pitchFamily="2" charset="2"/>
              <a:buChar char=""/>
            </a:pPr>
            <a:endParaRPr lang="fr-FR" sz="2400" dirty="0">
              <a:cs typeface="Times New Roman" panose="02020603050405020304" pitchFamily="18" charset="0"/>
            </a:endParaRPr>
          </a:p>
          <a:p>
            <a:pPr marL="1257300" lvl="2" indent="-342900" algn="just">
              <a:lnSpc>
                <a:spcPct val="100000"/>
              </a:lnSpc>
              <a:spcBef>
                <a:spcPts val="0"/>
              </a:spcBef>
              <a:buFont typeface="Wingdings" pitchFamily="2" charset="2"/>
              <a:buChar char=""/>
            </a:pPr>
            <a:r>
              <a:rPr lang="fr-FR" sz="2400" dirty="0">
                <a:cs typeface="Times New Roman" panose="02020603050405020304" pitchFamily="18" charset="0"/>
              </a:rPr>
              <a:t>Utiliser des protocoles de prise en charge groupal capables de réguler des conséquences d’une exposition à des événements aigus. </a:t>
            </a:r>
          </a:p>
          <a:p>
            <a:pPr marL="1257300" lvl="2" indent="-342900" algn="just">
              <a:lnSpc>
                <a:spcPct val="100000"/>
              </a:lnSpc>
              <a:spcBef>
                <a:spcPts val="0"/>
              </a:spcBef>
              <a:buFont typeface="Wingdings" pitchFamily="2" charset="2"/>
              <a:buChar char=""/>
            </a:pPr>
            <a:endParaRPr lang="fr-FR" sz="2400" dirty="0">
              <a:cs typeface="Times New Roman" panose="02020603050405020304" pitchFamily="18" charset="0"/>
            </a:endParaRPr>
          </a:p>
          <a:p>
            <a:pPr marL="800100" lvl="1" indent="-342900" algn="just">
              <a:lnSpc>
                <a:spcPct val="100000"/>
              </a:lnSpc>
              <a:spcBef>
                <a:spcPts val="0"/>
              </a:spcBef>
              <a:buFont typeface="Wingdings" pitchFamily="2" charset="2"/>
              <a:buChar char=""/>
            </a:pPr>
            <a:endParaRPr lang="fr-F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451849"/>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13142</TotalTime>
  <Words>2103</Words>
  <Application>Microsoft Macintosh PowerPoint</Application>
  <PresentationFormat>Grand écran</PresentationFormat>
  <Paragraphs>98</Paragraphs>
  <Slides>10</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Cambria Math</vt:lpstr>
      <vt:lpstr>Wingdings</vt:lpstr>
      <vt:lpstr>Office Theme</vt:lpstr>
      <vt:lpstr>Présentation PowerPoint</vt:lpstr>
      <vt:lpstr>Présentation PowerPoint</vt:lpstr>
      <vt:lpstr>Objectifs</vt:lpstr>
      <vt:lpstr>Objectifs</vt:lpstr>
      <vt:lpstr>Objectifs</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 Lapcevic</dc:creator>
  <cp:lastModifiedBy>Microsoft Office User</cp:lastModifiedBy>
  <cp:revision>408</cp:revision>
  <dcterms:created xsi:type="dcterms:W3CDTF">2022-11-09T09:36:19Z</dcterms:created>
  <dcterms:modified xsi:type="dcterms:W3CDTF">2023-04-30T16:01:23Z</dcterms:modified>
</cp:coreProperties>
</file>