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15" r:id="rId2"/>
    <p:sldId id="328" r:id="rId3"/>
    <p:sldId id="257" r:id="rId4"/>
    <p:sldId id="258" r:id="rId5"/>
    <p:sldId id="259" r:id="rId6"/>
    <p:sldId id="260" r:id="rId7"/>
    <p:sldId id="289" r:id="rId8"/>
    <p:sldId id="290" r:id="rId9"/>
    <p:sldId id="261" r:id="rId10"/>
    <p:sldId id="291" r:id="rId11"/>
    <p:sldId id="292" r:id="rId12"/>
    <p:sldId id="293" r:id="rId13"/>
    <p:sldId id="294" r:id="rId14"/>
    <p:sldId id="264" r:id="rId15"/>
    <p:sldId id="304" r:id="rId16"/>
    <p:sldId id="297" r:id="rId17"/>
    <p:sldId id="298" r:id="rId18"/>
    <p:sldId id="300" r:id="rId19"/>
    <p:sldId id="299" r:id="rId20"/>
    <p:sldId id="301" r:id="rId21"/>
    <p:sldId id="302" r:id="rId22"/>
    <p:sldId id="303" r:id="rId23"/>
    <p:sldId id="305" r:id="rId24"/>
    <p:sldId id="265" r:id="rId25"/>
    <p:sldId id="306" r:id="rId26"/>
    <p:sldId id="266" r:id="rId27"/>
    <p:sldId id="307" r:id="rId28"/>
    <p:sldId id="267" r:id="rId29"/>
    <p:sldId id="308" r:id="rId30"/>
    <p:sldId id="309" r:id="rId31"/>
    <p:sldId id="270" r:id="rId32"/>
    <p:sldId id="271" r:id="rId33"/>
    <p:sldId id="272" r:id="rId34"/>
    <p:sldId id="273" r:id="rId35"/>
    <p:sldId id="274" r:id="rId36"/>
    <p:sldId id="275" r:id="rId37"/>
    <p:sldId id="276" r:id="rId38"/>
    <p:sldId id="311" r:id="rId39"/>
    <p:sldId id="277" r:id="rId40"/>
    <p:sldId id="278" r:id="rId41"/>
    <p:sldId id="279" r:id="rId42"/>
    <p:sldId id="280" r:id="rId43"/>
    <p:sldId id="312" r:id="rId44"/>
    <p:sldId id="281" r:id="rId45"/>
    <p:sldId id="282" r:id="rId46"/>
    <p:sldId id="283" r:id="rId47"/>
    <p:sldId id="313" r:id="rId48"/>
    <p:sldId id="284" r:id="rId49"/>
    <p:sldId id="285" r:id="rId50"/>
    <p:sldId id="287" r:id="rId51"/>
    <p:sldId id="314" r:id="rId52"/>
    <p:sldId id="316" r:id="rId53"/>
    <p:sldId id="318" r:id="rId54"/>
    <p:sldId id="320" r:id="rId55"/>
    <p:sldId id="321" r:id="rId56"/>
    <p:sldId id="319" r:id="rId57"/>
    <p:sldId id="322" r:id="rId58"/>
    <p:sldId id="324" r:id="rId59"/>
    <p:sldId id="323" r:id="rId60"/>
    <p:sldId id="327" r:id="rId61"/>
    <p:sldId id="325" r:id="rId62"/>
    <p:sldId id="326" r:id="rId63"/>
    <p:sldId id="310" r:id="rId6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808D"/>
    <a:srgbClr val="C49EBE"/>
    <a:srgbClr val="FF6D68"/>
    <a:srgbClr val="FFBD9F"/>
    <a:srgbClr val="9DE4CE"/>
    <a:srgbClr val="98C4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5"/>
    <p:restoredTop sz="94830"/>
  </p:normalViewPr>
  <p:slideViewPr>
    <p:cSldViewPr snapToGrid="0">
      <p:cViewPr varScale="1">
        <p:scale>
          <a:sx n="121" d="100"/>
          <a:sy n="121" d="100"/>
        </p:scale>
        <p:origin x="7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18F72-824B-0442-AEB3-AF67E4F0C15D}"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fr-FR"/>
        </a:p>
      </dgm:t>
    </dgm:pt>
    <dgm:pt modelId="{34049126-631E-AC4B-AB37-4CF24685B205}">
      <dgm:prSet phldrT="[Texte]"/>
      <dgm:spPr/>
      <dgm:t>
        <a:bodyPr/>
        <a:lstStyle/>
        <a:p>
          <a:r>
            <a:rPr lang="fr-FR" b="1" dirty="0"/>
            <a:t>Stratégies de coping</a:t>
          </a:r>
        </a:p>
      </dgm:t>
    </dgm:pt>
    <dgm:pt modelId="{EF8226AB-B3A4-9740-8AC7-75C94CE7D875}" type="parTrans" cxnId="{245905DA-311D-8242-83B0-7FF212D39E26}">
      <dgm:prSet/>
      <dgm:spPr/>
      <dgm:t>
        <a:bodyPr/>
        <a:lstStyle/>
        <a:p>
          <a:endParaRPr lang="fr-FR"/>
        </a:p>
      </dgm:t>
    </dgm:pt>
    <dgm:pt modelId="{D5219C9B-EE94-6A43-A386-6D4232A474BC}" type="sibTrans" cxnId="{245905DA-311D-8242-83B0-7FF212D39E26}">
      <dgm:prSet/>
      <dgm:spPr/>
      <dgm:t>
        <a:bodyPr/>
        <a:lstStyle/>
        <a:p>
          <a:endParaRPr lang="fr-FR"/>
        </a:p>
      </dgm:t>
    </dgm:pt>
    <dgm:pt modelId="{599270F7-BBC3-424B-8A55-47CC8AE91B1C}">
      <dgm:prSet phldrT="[Texte]"/>
      <dgm:spPr/>
      <dgm:t>
        <a:bodyPr/>
        <a:lstStyle/>
        <a:p>
          <a:r>
            <a:rPr lang="fr-FR" b="1" dirty="0"/>
            <a:t>Coping d'engagement</a:t>
          </a:r>
        </a:p>
      </dgm:t>
    </dgm:pt>
    <dgm:pt modelId="{6F4013D1-5142-6940-8CE6-EEC31AD9B1E3}" type="parTrans" cxnId="{E6C03DD7-E0FC-BD4B-BD9C-49F16C0F7685}">
      <dgm:prSet/>
      <dgm:spPr/>
      <dgm:t>
        <a:bodyPr/>
        <a:lstStyle/>
        <a:p>
          <a:endParaRPr lang="fr-FR"/>
        </a:p>
      </dgm:t>
    </dgm:pt>
    <dgm:pt modelId="{87660074-8127-CE43-AC39-9698AD96B847}" type="sibTrans" cxnId="{E6C03DD7-E0FC-BD4B-BD9C-49F16C0F7685}">
      <dgm:prSet/>
      <dgm:spPr/>
      <dgm:t>
        <a:bodyPr/>
        <a:lstStyle/>
        <a:p>
          <a:endParaRPr lang="fr-FR"/>
        </a:p>
      </dgm:t>
    </dgm:pt>
    <dgm:pt modelId="{DD88B8BD-411C-6C4F-A355-1F676D2A32D9}">
      <dgm:prSet phldrT="[Texte]"/>
      <dgm:spPr/>
      <dgm:t>
        <a:bodyPr/>
        <a:lstStyle/>
        <a:p>
          <a:r>
            <a:rPr lang="fr-FR" b="1" dirty="0"/>
            <a:t>Coping assimilatif </a:t>
          </a:r>
          <a:r>
            <a:rPr lang="fr-FR" dirty="0"/>
            <a:t>: planification, recherche de soutien social et émotionnel, régulation des émotions</a:t>
          </a:r>
        </a:p>
      </dgm:t>
    </dgm:pt>
    <dgm:pt modelId="{E3FCAFA1-B5AE-694E-8C85-4C00B2DF3045}" type="parTrans" cxnId="{EF64B79C-262F-7740-B3B8-F501F12F6F18}">
      <dgm:prSet/>
      <dgm:spPr/>
      <dgm:t>
        <a:bodyPr/>
        <a:lstStyle/>
        <a:p>
          <a:endParaRPr lang="fr-FR"/>
        </a:p>
      </dgm:t>
    </dgm:pt>
    <dgm:pt modelId="{CD61580D-D434-8742-850E-0A2CDDD58AFD}" type="sibTrans" cxnId="{EF64B79C-262F-7740-B3B8-F501F12F6F18}">
      <dgm:prSet/>
      <dgm:spPr/>
      <dgm:t>
        <a:bodyPr/>
        <a:lstStyle/>
        <a:p>
          <a:endParaRPr lang="fr-FR"/>
        </a:p>
      </dgm:t>
    </dgm:pt>
    <dgm:pt modelId="{92172823-1040-134E-895F-D491A2E469EA}">
      <dgm:prSet phldrT="[Texte]"/>
      <dgm:spPr/>
      <dgm:t>
        <a:bodyPr/>
        <a:lstStyle/>
        <a:p>
          <a:r>
            <a:rPr lang="fr-FR" b="1" dirty="0"/>
            <a:t>Coping accommodatif </a:t>
          </a:r>
          <a:r>
            <a:rPr lang="fr-FR" dirty="0"/>
            <a:t>: acceptation, restructuration cognitive, réinterprétation positive, l'humour, les croyances</a:t>
          </a:r>
        </a:p>
      </dgm:t>
    </dgm:pt>
    <dgm:pt modelId="{8901CFCB-23FA-164A-83F2-74FFD0E8BEBB}" type="parTrans" cxnId="{C95D13B0-2004-0E41-B756-7731555D5D14}">
      <dgm:prSet/>
      <dgm:spPr/>
      <dgm:t>
        <a:bodyPr/>
        <a:lstStyle/>
        <a:p>
          <a:endParaRPr lang="fr-FR"/>
        </a:p>
      </dgm:t>
    </dgm:pt>
    <dgm:pt modelId="{FF8E30B4-E840-8643-8EDB-93694D91FA7E}" type="sibTrans" cxnId="{C95D13B0-2004-0E41-B756-7731555D5D14}">
      <dgm:prSet/>
      <dgm:spPr/>
      <dgm:t>
        <a:bodyPr/>
        <a:lstStyle/>
        <a:p>
          <a:endParaRPr lang="fr-FR"/>
        </a:p>
      </dgm:t>
    </dgm:pt>
    <dgm:pt modelId="{0A41421C-52CE-D94C-BA0C-3E6073ADFFC1}">
      <dgm:prSet phldrT="[Texte]"/>
      <dgm:spPr/>
      <dgm:t>
        <a:bodyPr/>
        <a:lstStyle/>
        <a:p>
          <a:r>
            <a:rPr lang="fr-FR" b="1" dirty="0"/>
            <a:t>Coping de désengagement </a:t>
          </a:r>
          <a:r>
            <a:rPr lang="fr-FR" dirty="0"/>
            <a:t>(mental / comportemental ou les deux)</a:t>
          </a:r>
        </a:p>
      </dgm:t>
    </dgm:pt>
    <dgm:pt modelId="{D1847E42-A65A-DF4A-9521-06B3FBDB9E9C}" type="parTrans" cxnId="{1C139C5D-4702-CB4A-8BB2-4A3103603902}">
      <dgm:prSet/>
      <dgm:spPr/>
      <dgm:t>
        <a:bodyPr/>
        <a:lstStyle/>
        <a:p>
          <a:endParaRPr lang="fr-FR"/>
        </a:p>
      </dgm:t>
    </dgm:pt>
    <dgm:pt modelId="{9F1E84CF-7350-AD41-877B-4D48716DEB3F}" type="sibTrans" cxnId="{1C139C5D-4702-CB4A-8BB2-4A3103603902}">
      <dgm:prSet/>
      <dgm:spPr/>
      <dgm:t>
        <a:bodyPr/>
        <a:lstStyle/>
        <a:p>
          <a:endParaRPr lang="fr-FR"/>
        </a:p>
      </dgm:t>
    </dgm:pt>
    <dgm:pt modelId="{85A6574E-A0A1-8D46-91F9-EBFF66617F17}">
      <dgm:prSet phldrT="[Texte]"/>
      <dgm:spPr/>
      <dgm:t>
        <a:bodyPr/>
        <a:lstStyle/>
        <a:p>
          <a:r>
            <a:rPr lang="fr-FR" dirty="0"/>
            <a:t>Le déni, la pensée magique, l'évitement, l'utilisation de substance, la distraction</a:t>
          </a:r>
        </a:p>
      </dgm:t>
    </dgm:pt>
    <dgm:pt modelId="{709B13AA-60EE-9348-9E5F-A89277FC2CBE}" type="parTrans" cxnId="{C5E056C8-150D-4447-AB47-1E6BD3A25A69}">
      <dgm:prSet/>
      <dgm:spPr/>
      <dgm:t>
        <a:bodyPr/>
        <a:lstStyle/>
        <a:p>
          <a:endParaRPr lang="fr-FR"/>
        </a:p>
      </dgm:t>
    </dgm:pt>
    <dgm:pt modelId="{A23EC9A7-D813-EC47-BB0E-0DB7A8E5990D}" type="sibTrans" cxnId="{C5E056C8-150D-4447-AB47-1E6BD3A25A69}">
      <dgm:prSet/>
      <dgm:spPr/>
      <dgm:t>
        <a:bodyPr/>
        <a:lstStyle/>
        <a:p>
          <a:endParaRPr lang="fr-FR"/>
        </a:p>
      </dgm:t>
    </dgm:pt>
    <dgm:pt modelId="{5E6C3880-075C-D841-8F69-0F2CA52743C7}" type="pres">
      <dgm:prSet presAssocID="{80D18F72-824B-0442-AEB3-AF67E4F0C15D}" presName="hierChild1" presStyleCnt="0">
        <dgm:presLayoutVars>
          <dgm:chPref val="1"/>
          <dgm:dir/>
          <dgm:animOne val="branch"/>
          <dgm:animLvl val="lvl"/>
          <dgm:resizeHandles/>
        </dgm:presLayoutVars>
      </dgm:prSet>
      <dgm:spPr/>
    </dgm:pt>
    <dgm:pt modelId="{1594F06F-7673-6A4D-AB4E-A8D934062FA9}" type="pres">
      <dgm:prSet presAssocID="{34049126-631E-AC4B-AB37-4CF24685B205}" presName="hierRoot1" presStyleCnt="0"/>
      <dgm:spPr/>
    </dgm:pt>
    <dgm:pt modelId="{14578A89-ED8C-A74C-B2E2-1702FDD68EE1}" type="pres">
      <dgm:prSet presAssocID="{34049126-631E-AC4B-AB37-4CF24685B205}" presName="composite" presStyleCnt="0"/>
      <dgm:spPr/>
    </dgm:pt>
    <dgm:pt modelId="{40FED6A8-CFB8-D446-BC18-52443D989744}" type="pres">
      <dgm:prSet presAssocID="{34049126-631E-AC4B-AB37-4CF24685B205}" presName="background" presStyleLbl="node0" presStyleIdx="0" presStyleCnt="1"/>
      <dgm:spPr>
        <a:solidFill>
          <a:schemeClr val="accent4">
            <a:lumMod val="60000"/>
            <a:lumOff val="40000"/>
          </a:schemeClr>
        </a:solidFill>
        <a:effectLst>
          <a:outerShdw blurRad="50800" dist="50800" dir="5400000" algn="ctr" rotWithShape="0">
            <a:schemeClr val="accent4">
              <a:lumMod val="60000"/>
              <a:lumOff val="40000"/>
            </a:schemeClr>
          </a:outerShdw>
        </a:effectLst>
      </dgm:spPr>
    </dgm:pt>
    <dgm:pt modelId="{62FB8868-EAC0-504D-994A-5B3B276B7688}" type="pres">
      <dgm:prSet presAssocID="{34049126-631E-AC4B-AB37-4CF24685B205}" presName="text" presStyleLbl="fgAcc0" presStyleIdx="0" presStyleCnt="1">
        <dgm:presLayoutVars>
          <dgm:chPref val="3"/>
        </dgm:presLayoutVars>
      </dgm:prSet>
      <dgm:spPr/>
    </dgm:pt>
    <dgm:pt modelId="{00754413-343F-CD47-94BD-334072E1FD90}" type="pres">
      <dgm:prSet presAssocID="{34049126-631E-AC4B-AB37-4CF24685B205}" presName="hierChild2" presStyleCnt="0"/>
      <dgm:spPr/>
    </dgm:pt>
    <dgm:pt modelId="{B45C44B2-15D1-3A4A-8CEE-77EB1E336E84}" type="pres">
      <dgm:prSet presAssocID="{6F4013D1-5142-6940-8CE6-EEC31AD9B1E3}" presName="Name10" presStyleLbl="parChTrans1D2" presStyleIdx="0" presStyleCnt="2"/>
      <dgm:spPr/>
    </dgm:pt>
    <dgm:pt modelId="{1F9CE118-026A-0540-996F-9A73D39866D7}" type="pres">
      <dgm:prSet presAssocID="{599270F7-BBC3-424B-8A55-47CC8AE91B1C}" presName="hierRoot2" presStyleCnt="0"/>
      <dgm:spPr/>
    </dgm:pt>
    <dgm:pt modelId="{B0DAF096-B298-074A-B502-E19F5BD48C89}" type="pres">
      <dgm:prSet presAssocID="{599270F7-BBC3-424B-8A55-47CC8AE91B1C}" presName="composite2" presStyleCnt="0"/>
      <dgm:spPr/>
    </dgm:pt>
    <dgm:pt modelId="{B6295D68-B37E-DB42-967E-A665DAADD5F7}" type="pres">
      <dgm:prSet presAssocID="{599270F7-BBC3-424B-8A55-47CC8AE91B1C}" presName="background2" presStyleLbl="node2" presStyleIdx="0" presStyleCnt="2"/>
      <dgm:spPr>
        <a:solidFill>
          <a:srgbClr val="92D050"/>
        </a:solidFill>
      </dgm:spPr>
    </dgm:pt>
    <dgm:pt modelId="{F24D0C69-C0ED-9F4D-A7D3-A5F393377D75}" type="pres">
      <dgm:prSet presAssocID="{599270F7-BBC3-424B-8A55-47CC8AE91B1C}" presName="text2" presStyleLbl="fgAcc2" presStyleIdx="0" presStyleCnt="2">
        <dgm:presLayoutVars>
          <dgm:chPref val="3"/>
        </dgm:presLayoutVars>
      </dgm:prSet>
      <dgm:spPr/>
    </dgm:pt>
    <dgm:pt modelId="{549B4C23-6C62-C44E-BDDA-1D8E8DE83BD8}" type="pres">
      <dgm:prSet presAssocID="{599270F7-BBC3-424B-8A55-47CC8AE91B1C}" presName="hierChild3" presStyleCnt="0"/>
      <dgm:spPr/>
    </dgm:pt>
    <dgm:pt modelId="{25B21206-5D9A-3C4C-949A-EFA5F66F65F9}" type="pres">
      <dgm:prSet presAssocID="{E3FCAFA1-B5AE-694E-8C85-4C00B2DF3045}" presName="Name17" presStyleLbl="parChTrans1D3" presStyleIdx="0" presStyleCnt="3"/>
      <dgm:spPr/>
    </dgm:pt>
    <dgm:pt modelId="{CF08D74F-4BFA-FC4F-B283-B4E537855BFC}" type="pres">
      <dgm:prSet presAssocID="{DD88B8BD-411C-6C4F-A355-1F676D2A32D9}" presName="hierRoot3" presStyleCnt="0"/>
      <dgm:spPr/>
    </dgm:pt>
    <dgm:pt modelId="{DC730D99-F435-8D4D-8970-DA82D24A4548}" type="pres">
      <dgm:prSet presAssocID="{DD88B8BD-411C-6C4F-A355-1F676D2A32D9}" presName="composite3" presStyleCnt="0"/>
      <dgm:spPr/>
    </dgm:pt>
    <dgm:pt modelId="{7038AE13-837B-9746-AE26-4102C68A1040}" type="pres">
      <dgm:prSet presAssocID="{DD88B8BD-411C-6C4F-A355-1F676D2A32D9}" presName="background3" presStyleLbl="node3" presStyleIdx="0" presStyleCnt="3"/>
      <dgm:spPr>
        <a:solidFill>
          <a:schemeClr val="accent6">
            <a:lumMod val="40000"/>
            <a:lumOff val="60000"/>
          </a:schemeClr>
        </a:solidFill>
      </dgm:spPr>
    </dgm:pt>
    <dgm:pt modelId="{29873460-5BFF-9941-8F61-E0854B7D07ED}" type="pres">
      <dgm:prSet presAssocID="{DD88B8BD-411C-6C4F-A355-1F676D2A32D9}" presName="text3" presStyleLbl="fgAcc3" presStyleIdx="0" presStyleCnt="3">
        <dgm:presLayoutVars>
          <dgm:chPref val="3"/>
        </dgm:presLayoutVars>
      </dgm:prSet>
      <dgm:spPr/>
    </dgm:pt>
    <dgm:pt modelId="{F00FB1E7-A9E8-614D-96A2-73D29315818D}" type="pres">
      <dgm:prSet presAssocID="{DD88B8BD-411C-6C4F-A355-1F676D2A32D9}" presName="hierChild4" presStyleCnt="0"/>
      <dgm:spPr/>
    </dgm:pt>
    <dgm:pt modelId="{CB5C4CED-34B3-7246-8FEF-790C5F67EAE0}" type="pres">
      <dgm:prSet presAssocID="{8901CFCB-23FA-164A-83F2-74FFD0E8BEBB}" presName="Name17" presStyleLbl="parChTrans1D3" presStyleIdx="1" presStyleCnt="3"/>
      <dgm:spPr/>
    </dgm:pt>
    <dgm:pt modelId="{D2694AD7-2977-2042-8C90-6A3FF4DF739B}" type="pres">
      <dgm:prSet presAssocID="{92172823-1040-134E-895F-D491A2E469EA}" presName="hierRoot3" presStyleCnt="0"/>
      <dgm:spPr/>
    </dgm:pt>
    <dgm:pt modelId="{16EEFC35-08F0-1047-8EBD-C3FAD8F66C41}" type="pres">
      <dgm:prSet presAssocID="{92172823-1040-134E-895F-D491A2E469EA}" presName="composite3" presStyleCnt="0"/>
      <dgm:spPr/>
    </dgm:pt>
    <dgm:pt modelId="{4B430038-10C5-3143-8C26-05C9325AFFDB}" type="pres">
      <dgm:prSet presAssocID="{92172823-1040-134E-895F-D491A2E469EA}" presName="background3" presStyleLbl="node3" presStyleIdx="1" presStyleCnt="3"/>
      <dgm:spPr>
        <a:solidFill>
          <a:schemeClr val="accent6">
            <a:lumMod val="60000"/>
            <a:lumOff val="40000"/>
          </a:schemeClr>
        </a:solidFill>
      </dgm:spPr>
    </dgm:pt>
    <dgm:pt modelId="{DE07CB30-B953-7543-B01E-31DDDDA83DEA}" type="pres">
      <dgm:prSet presAssocID="{92172823-1040-134E-895F-D491A2E469EA}" presName="text3" presStyleLbl="fgAcc3" presStyleIdx="1" presStyleCnt="3">
        <dgm:presLayoutVars>
          <dgm:chPref val="3"/>
        </dgm:presLayoutVars>
      </dgm:prSet>
      <dgm:spPr/>
    </dgm:pt>
    <dgm:pt modelId="{BD496459-B29B-4442-83F7-AE00CD03813A}" type="pres">
      <dgm:prSet presAssocID="{92172823-1040-134E-895F-D491A2E469EA}" presName="hierChild4" presStyleCnt="0"/>
      <dgm:spPr/>
    </dgm:pt>
    <dgm:pt modelId="{34071272-BFBB-684B-930A-6370866544B1}" type="pres">
      <dgm:prSet presAssocID="{D1847E42-A65A-DF4A-9521-06B3FBDB9E9C}" presName="Name10" presStyleLbl="parChTrans1D2" presStyleIdx="1" presStyleCnt="2"/>
      <dgm:spPr/>
    </dgm:pt>
    <dgm:pt modelId="{33E4BC2A-B3E7-B341-853A-5C2ABE726AFC}" type="pres">
      <dgm:prSet presAssocID="{0A41421C-52CE-D94C-BA0C-3E6073ADFFC1}" presName="hierRoot2" presStyleCnt="0"/>
      <dgm:spPr/>
    </dgm:pt>
    <dgm:pt modelId="{CA5B4EA5-D214-5345-B3E3-7DCF64F06777}" type="pres">
      <dgm:prSet presAssocID="{0A41421C-52CE-D94C-BA0C-3E6073ADFFC1}" presName="composite2" presStyleCnt="0"/>
      <dgm:spPr/>
    </dgm:pt>
    <dgm:pt modelId="{C16FAE75-A73C-6F43-A2E6-7B1FE833BD10}" type="pres">
      <dgm:prSet presAssocID="{0A41421C-52CE-D94C-BA0C-3E6073ADFFC1}" presName="background2" presStyleLbl="node2" presStyleIdx="1" presStyleCnt="2"/>
      <dgm:spPr>
        <a:solidFill>
          <a:srgbClr val="FF0000"/>
        </a:solidFill>
      </dgm:spPr>
    </dgm:pt>
    <dgm:pt modelId="{AEEF6E4F-225E-1243-9BC3-34AEA933AE0D}" type="pres">
      <dgm:prSet presAssocID="{0A41421C-52CE-D94C-BA0C-3E6073ADFFC1}" presName="text2" presStyleLbl="fgAcc2" presStyleIdx="1" presStyleCnt="2">
        <dgm:presLayoutVars>
          <dgm:chPref val="3"/>
        </dgm:presLayoutVars>
      </dgm:prSet>
      <dgm:spPr/>
    </dgm:pt>
    <dgm:pt modelId="{D41C1064-EBE3-E545-BFF4-41A73EA86998}" type="pres">
      <dgm:prSet presAssocID="{0A41421C-52CE-D94C-BA0C-3E6073ADFFC1}" presName="hierChild3" presStyleCnt="0"/>
      <dgm:spPr/>
    </dgm:pt>
    <dgm:pt modelId="{EB5D8193-FA9E-DD4D-A27E-56C60E567ECE}" type="pres">
      <dgm:prSet presAssocID="{709B13AA-60EE-9348-9E5F-A89277FC2CBE}" presName="Name17" presStyleLbl="parChTrans1D3" presStyleIdx="2" presStyleCnt="3"/>
      <dgm:spPr/>
    </dgm:pt>
    <dgm:pt modelId="{CF1DAB3E-0551-2041-9AF0-C960CAACF390}" type="pres">
      <dgm:prSet presAssocID="{85A6574E-A0A1-8D46-91F9-EBFF66617F17}" presName="hierRoot3" presStyleCnt="0"/>
      <dgm:spPr/>
    </dgm:pt>
    <dgm:pt modelId="{44CDF326-4F09-A74F-AD8B-5FDD47585F9C}" type="pres">
      <dgm:prSet presAssocID="{85A6574E-A0A1-8D46-91F9-EBFF66617F17}" presName="composite3" presStyleCnt="0"/>
      <dgm:spPr/>
    </dgm:pt>
    <dgm:pt modelId="{9D9A1733-B311-E244-BDB4-4DC9E8146B66}" type="pres">
      <dgm:prSet presAssocID="{85A6574E-A0A1-8D46-91F9-EBFF66617F17}" presName="background3" presStyleLbl="node3" presStyleIdx="2" presStyleCnt="3"/>
      <dgm:spPr>
        <a:solidFill>
          <a:srgbClr val="FF6D68"/>
        </a:solidFill>
      </dgm:spPr>
    </dgm:pt>
    <dgm:pt modelId="{11C0590C-F904-3041-8A0C-1123203195C7}" type="pres">
      <dgm:prSet presAssocID="{85A6574E-A0A1-8D46-91F9-EBFF66617F17}" presName="text3" presStyleLbl="fgAcc3" presStyleIdx="2" presStyleCnt="3">
        <dgm:presLayoutVars>
          <dgm:chPref val="3"/>
        </dgm:presLayoutVars>
      </dgm:prSet>
      <dgm:spPr/>
    </dgm:pt>
    <dgm:pt modelId="{41ECAF11-AED3-A447-B027-1828D5CCF79D}" type="pres">
      <dgm:prSet presAssocID="{85A6574E-A0A1-8D46-91F9-EBFF66617F17}" presName="hierChild4" presStyleCnt="0"/>
      <dgm:spPr/>
    </dgm:pt>
  </dgm:ptLst>
  <dgm:cxnLst>
    <dgm:cxn modelId="{E47E5B2B-E2BB-BE41-B923-E8E7421A1BD2}" type="presOf" srcId="{6F4013D1-5142-6940-8CE6-EEC31AD9B1E3}" destId="{B45C44B2-15D1-3A4A-8CEE-77EB1E336E84}" srcOrd="0" destOrd="0" presId="urn:microsoft.com/office/officeart/2005/8/layout/hierarchy1"/>
    <dgm:cxn modelId="{ABCB1F2E-D0BE-4A4A-B432-CA299C14DA79}" type="presOf" srcId="{599270F7-BBC3-424B-8A55-47CC8AE91B1C}" destId="{F24D0C69-C0ED-9F4D-A7D3-A5F393377D75}" srcOrd="0" destOrd="0" presId="urn:microsoft.com/office/officeart/2005/8/layout/hierarchy1"/>
    <dgm:cxn modelId="{B107E03D-1A30-FD49-91EB-197532070BE3}" type="presOf" srcId="{709B13AA-60EE-9348-9E5F-A89277FC2CBE}" destId="{EB5D8193-FA9E-DD4D-A27E-56C60E567ECE}" srcOrd="0" destOrd="0" presId="urn:microsoft.com/office/officeart/2005/8/layout/hierarchy1"/>
    <dgm:cxn modelId="{1DF3C541-BCC8-A84D-BD79-A76B2A1F00D9}" type="presOf" srcId="{D1847E42-A65A-DF4A-9521-06B3FBDB9E9C}" destId="{34071272-BFBB-684B-930A-6370866544B1}" srcOrd="0" destOrd="0" presId="urn:microsoft.com/office/officeart/2005/8/layout/hierarchy1"/>
    <dgm:cxn modelId="{FF436048-E0BF-D742-A3CF-771E60313F09}" type="presOf" srcId="{8901CFCB-23FA-164A-83F2-74FFD0E8BEBB}" destId="{CB5C4CED-34B3-7246-8FEF-790C5F67EAE0}" srcOrd="0" destOrd="0" presId="urn:microsoft.com/office/officeart/2005/8/layout/hierarchy1"/>
    <dgm:cxn modelId="{1C139C5D-4702-CB4A-8BB2-4A3103603902}" srcId="{34049126-631E-AC4B-AB37-4CF24685B205}" destId="{0A41421C-52CE-D94C-BA0C-3E6073ADFFC1}" srcOrd="1" destOrd="0" parTransId="{D1847E42-A65A-DF4A-9521-06B3FBDB9E9C}" sibTransId="{9F1E84CF-7350-AD41-877B-4D48716DEB3F}"/>
    <dgm:cxn modelId="{DAAEA662-0B27-7F4B-B65B-04A42B093FE0}" type="presOf" srcId="{DD88B8BD-411C-6C4F-A355-1F676D2A32D9}" destId="{29873460-5BFF-9941-8F61-E0854B7D07ED}" srcOrd="0" destOrd="0" presId="urn:microsoft.com/office/officeart/2005/8/layout/hierarchy1"/>
    <dgm:cxn modelId="{68681A7F-9909-D644-A0BC-F925D801E211}" type="presOf" srcId="{92172823-1040-134E-895F-D491A2E469EA}" destId="{DE07CB30-B953-7543-B01E-31DDDDA83DEA}" srcOrd="0" destOrd="0" presId="urn:microsoft.com/office/officeart/2005/8/layout/hierarchy1"/>
    <dgm:cxn modelId="{EE91A192-E36C-DD43-97F6-51D35FF3397C}" type="presOf" srcId="{0A41421C-52CE-D94C-BA0C-3E6073ADFFC1}" destId="{AEEF6E4F-225E-1243-9BC3-34AEA933AE0D}" srcOrd="0" destOrd="0" presId="urn:microsoft.com/office/officeart/2005/8/layout/hierarchy1"/>
    <dgm:cxn modelId="{753B7596-3371-3F4C-9747-FF3107C16DC5}" type="presOf" srcId="{34049126-631E-AC4B-AB37-4CF24685B205}" destId="{62FB8868-EAC0-504D-994A-5B3B276B7688}" srcOrd="0" destOrd="0" presId="urn:microsoft.com/office/officeart/2005/8/layout/hierarchy1"/>
    <dgm:cxn modelId="{EF64B79C-262F-7740-B3B8-F501F12F6F18}" srcId="{599270F7-BBC3-424B-8A55-47CC8AE91B1C}" destId="{DD88B8BD-411C-6C4F-A355-1F676D2A32D9}" srcOrd="0" destOrd="0" parTransId="{E3FCAFA1-B5AE-694E-8C85-4C00B2DF3045}" sibTransId="{CD61580D-D434-8742-850E-0A2CDDD58AFD}"/>
    <dgm:cxn modelId="{C95D13B0-2004-0E41-B756-7731555D5D14}" srcId="{599270F7-BBC3-424B-8A55-47CC8AE91B1C}" destId="{92172823-1040-134E-895F-D491A2E469EA}" srcOrd="1" destOrd="0" parTransId="{8901CFCB-23FA-164A-83F2-74FFD0E8BEBB}" sibTransId="{FF8E30B4-E840-8643-8EDB-93694D91FA7E}"/>
    <dgm:cxn modelId="{07A42FB9-FFE6-9E48-AF1E-2006558E0A7D}" type="presOf" srcId="{80D18F72-824B-0442-AEB3-AF67E4F0C15D}" destId="{5E6C3880-075C-D841-8F69-0F2CA52743C7}" srcOrd="0" destOrd="0" presId="urn:microsoft.com/office/officeart/2005/8/layout/hierarchy1"/>
    <dgm:cxn modelId="{0697B9B9-9F04-034B-A2AA-C7ACDE281330}" type="presOf" srcId="{85A6574E-A0A1-8D46-91F9-EBFF66617F17}" destId="{11C0590C-F904-3041-8A0C-1123203195C7}" srcOrd="0" destOrd="0" presId="urn:microsoft.com/office/officeart/2005/8/layout/hierarchy1"/>
    <dgm:cxn modelId="{C5E056C8-150D-4447-AB47-1E6BD3A25A69}" srcId="{0A41421C-52CE-D94C-BA0C-3E6073ADFFC1}" destId="{85A6574E-A0A1-8D46-91F9-EBFF66617F17}" srcOrd="0" destOrd="0" parTransId="{709B13AA-60EE-9348-9E5F-A89277FC2CBE}" sibTransId="{A23EC9A7-D813-EC47-BB0E-0DB7A8E5990D}"/>
    <dgm:cxn modelId="{1526C3D4-2D81-EC47-955C-618AB4AD36E7}" type="presOf" srcId="{E3FCAFA1-B5AE-694E-8C85-4C00B2DF3045}" destId="{25B21206-5D9A-3C4C-949A-EFA5F66F65F9}" srcOrd="0" destOrd="0" presId="urn:microsoft.com/office/officeart/2005/8/layout/hierarchy1"/>
    <dgm:cxn modelId="{E6C03DD7-E0FC-BD4B-BD9C-49F16C0F7685}" srcId="{34049126-631E-AC4B-AB37-4CF24685B205}" destId="{599270F7-BBC3-424B-8A55-47CC8AE91B1C}" srcOrd="0" destOrd="0" parTransId="{6F4013D1-5142-6940-8CE6-EEC31AD9B1E3}" sibTransId="{87660074-8127-CE43-AC39-9698AD96B847}"/>
    <dgm:cxn modelId="{245905DA-311D-8242-83B0-7FF212D39E26}" srcId="{80D18F72-824B-0442-AEB3-AF67E4F0C15D}" destId="{34049126-631E-AC4B-AB37-4CF24685B205}" srcOrd="0" destOrd="0" parTransId="{EF8226AB-B3A4-9740-8AC7-75C94CE7D875}" sibTransId="{D5219C9B-EE94-6A43-A386-6D4232A474BC}"/>
    <dgm:cxn modelId="{3E832EB5-AD10-9C40-81A7-E3859FE48B4A}" type="presParOf" srcId="{5E6C3880-075C-D841-8F69-0F2CA52743C7}" destId="{1594F06F-7673-6A4D-AB4E-A8D934062FA9}" srcOrd="0" destOrd="0" presId="urn:microsoft.com/office/officeart/2005/8/layout/hierarchy1"/>
    <dgm:cxn modelId="{02030CBB-73F3-494F-93EB-56227DDC72AC}" type="presParOf" srcId="{1594F06F-7673-6A4D-AB4E-A8D934062FA9}" destId="{14578A89-ED8C-A74C-B2E2-1702FDD68EE1}" srcOrd="0" destOrd="0" presId="urn:microsoft.com/office/officeart/2005/8/layout/hierarchy1"/>
    <dgm:cxn modelId="{E3321EDE-B934-4A4C-B430-9429A084EB1C}" type="presParOf" srcId="{14578A89-ED8C-A74C-B2E2-1702FDD68EE1}" destId="{40FED6A8-CFB8-D446-BC18-52443D989744}" srcOrd="0" destOrd="0" presId="urn:microsoft.com/office/officeart/2005/8/layout/hierarchy1"/>
    <dgm:cxn modelId="{0A049932-11F0-634F-B605-EDCA3C24481B}" type="presParOf" srcId="{14578A89-ED8C-A74C-B2E2-1702FDD68EE1}" destId="{62FB8868-EAC0-504D-994A-5B3B276B7688}" srcOrd="1" destOrd="0" presId="urn:microsoft.com/office/officeart/2005/8/layout/hierarchy1"/>
    <dgm:cxn modelId="{3B0567CD-46F6-CF47-A687-50A0487943D0}" type="presParOf" srcId="{1594F06F-7673-6A4D-AB4E-A8D934062FA9}" destId="{00754413-343F-CD47-94BD-334072E1FD90}" srcOrd="1" destOrd="0" presId="urn:microsoft.com/office/officeart/2005/8/layout/hierarchy1"/>
    <dgm:cxn modelId="{145FCD1E-E608-CF4A-9B9F-715C0F8FC19F}" type="presParOf" srcId="{00754413-343F-CD47-94BD-334072E1FD90}" destId="{B45C44B2-15D1-3A4A-8CEE-77EB1E336E84}" srcOrd="0" destOrd="0" presId="urn:microsoft.com/office/officeart/2005/8/layout/hierarchy1"/>
    <dgm:cxn modelId="{576775B5-F9D7-2D45-B439-F74B348202A8}" type="presParOf" srcId="{00754413-343F-CD47-94BD-334072E1FD90}" destId="{1F9CE118-026A-0540-996F-9A73D39866D7}" srcOrd="1" destOrd="0" presId="urn:microsoft.com/office/officeart/2005/8/layout/hierarchy1"/>
    <dgm:cxn modelId="{EF2783A4-0819-AF46-907D-E7DD3BFC1A62}" type="presParOf" srcId="{1F9CE118-026A-0540-996F-9A73D39866D7}" destId="{B0DAF096-B298-074A-B502-E19F5BD48C89}" srcOrd="0" destOrd="0" presId="urn:microsoft.com/office/officeart/2005/8/layout/hierarchy1"/>
    <dgm:cxn modelId="{CED96B39-B5CF-A647-B046-724D8A543807}" type="presParOf" srcId="{B0DAF096-B298-074A-B502-E19F5BD48C89}" destId="{B6295D68-B37E-DB42-967E-A665DAADD5F7}" srcOrd="0" destOrd="0" presId="urn:microsoft.com/office/officeart/2005/8/layout/hierarchy1"/>
    <dgm:cxn modelId="{B6232E32-7969-E542-9965-2D41A546B216}" type="presParOf" srcId="{B0DAF096-B298-074A-B502-E19F5BD48C89}" destId="{F24D0C69-C0ED-9F4D-A7D3-A5F393377D75}" srcOrd="1" destOrd="0" presId="urn:microsoft.com/office/officeart/2005/8/layout/hierarchy1"/>
    <dgm:cxn modelId="{774504CA-B00A-B941-B326-5742823E9A79}" type="presParOf" srcId="{1F9CE118-026A-0540-996F-9A73D39866D7}" destId="{549B4C23-6C62-C44E-BDDA-1D8E8DE83BD8}" srcOrd="1" destOrd="0" presId="urn:microsoft.com/office/officeart/2005/8/layout/hierarchy1"/>
    <dgm:cxn modelId="{8BEA952A-CC17-ED40-AFB0-53866E8A6617}" type="presParOf" srcId="{549B4C23-6C62-C44E-BDDA-1D8E8DE83BD8}" destId="{25B21206-5D9A-3C4C-949A-EFA5F66F65F9}" srcOrd="0" destOrd="0" presId="urn:microsoft.com/office/officeart/2005/8/layout/hierarchy1"/>
    <dgm:cxn modelId="{230F2347-8A71-7344-9F8D-8FE0536CBFC4}" type="presParOf" srcId="{549B4C23-6C62-C44E-BDDA-1D8E8DE83BD8}" destId="{CF08D74F-4BFA-FC4F-B283-B4E537855BFC}" srcOrd="1" destOrd="0" presId="urn:microsoft.com/office/officeart/2005/8/layout/hierarchy1"/>
    <dgm:cxn modelId="{4860F1B0-5A77-AF46-8D63-2298FDA1AC3A}" type="presParOf" srcId="{CF08D74F-4BFA-FC4F-B283-B4E537855BFC}" destId="{DC730D99-F435-8D4D-8970-DA82D24A4548}" srcOrd="0" destOrd="0" presId="urn:microsoft.com/office/officeart/2005/8/layout/hierarchy1"/>
    <dgm:cxn modelId="{8E271E08-1DF4-4340-9175-F8E81F9FE1B5}" type="presParOf" srcId="{DC730D99-F435-8D4D-8970-DA82D24A4548}" destId="{7038AE13-837B-9746-AE26-4102C68A1040}" srcOrd="0" destOrd="0" presId="urn:microsoft.com/office/officeart/2005/8/layout/hierarchy1"/>
    <dgm:cxn modelId="{AD94E05B-488C-CB46-AD73-42980DC1520F}" type="presParOf" srcId="{DC730D99-F435-8D4D-8970-DA82D24A4548}" destId="{29873460-5BFF-9941-8F61-E0854B7D07ED}" srcOrd="1" destOrd="0" presId="urn:microsoft.com/office/officeart/2005/8/layout/hierarchy1"/>
    <dgm:cxn modelId="{A2332AEC-5068-DD4E-8D14-788A11BB7578}" type="presParOf" srcId="{CF08D74F-4BFA-FC4F-B283-B4E537855BFC}" destId="{F00FB1E7-A9E8-614D-96A2-73D29315818D}" srcOrd="1" destOrd="0" presId="urn:microsoft.com/office/officeart/2005/8/layout/hierarchy1"/>
    <dgm:cxn modelId="{72E94EF8-CECF-B84D-AD8C-427FF2AC2D8D}" type="presParOf" srcId="{549B4C23-6C62-C44E-BDDA-1D8E8DE83BD8}" destId="{CB5C4CED-34B3-7246-8FEF-790C5F67EAE0}" srcOrd="2" destOrd="0" presId="urn:microsoft.com/office/officeart/2005/8/layout/hierarchy1"/>
    <dgm:cxn modelId="{C21B1F46-1F65-B84D-9B8E-8488FAAC15F8}" type="presParOf" srcId="{549B4C23-6C62-C44E-BDDA-1D8E8DE83BD8}" destId="{D2694AD7-2977-2042-8C90-6A3FF4DF739B}" srcOrd="3" destOrd="0" presId="urn:microsoft.com/office/officeart/2005/8/layout/hierarchy1"/>
    <dgm:cxn modelId="{AE2CE34B-586F-B841-8E11-82FE44C4B278}" type="presParOf" srcId="{D2694AD7-2977-2042-8C90-6A3FF4DF739B}" destId="{16EEFC35-08F0-1047-8EBD-C3FAD8F66C41}" srcOrd="0" destOrd="0" presId="urn:microsoft.com/office/officeart/2005/8/layout/hierarchy1"/>
    <dgm:cxn modelId="{EDEB701B-3CB0-E54F-A813-AF9CDD1900A7}" type="presParOf" srcId="{16EEFC35-08F0-1047-8EBD-C3FAD8F66C41}" destId="{4B430038-10C5-3143-8C26-05C9325AFFDB}" srcOrd="0" destOrd="0" presId="urn:microsoft.com/office/officeart/2005/8/layout/hierarchy1"/>
    <dgm:cxn modelId="{D756579F-0627-D84E-B1C9-315FDB4BE91F}" type="presParOf" srcId="{16EEFC35-08F0-1047-8EBD-C3FAD8F66C41}" destId="{DE07CB30-B953-7543-B01E-31DDDDA83DEA}" srcOrd="1" destOrd="0" presId="urn:microsoft.com/office/officeart/2005/8/layout/hierarchy1"/>
    <dgm:cxn modelId="{0EDE468B-BB86-CB48-AE2F-8824C7CADA7B}" type="presParOf" srcId="{D2694AD7-2977-2042-8C90-6A3FF4DF739B}" destId="{BD496459-B29B-4442-83F7-AE00CD03813A}" srcOrd="1" destOrd="0" presId="urn:microsoft.com/office/officeart/2005/8/layout/hierarchy1"/>
    <dgm:cxn modelId="{5BDEF853-2F9A-F442-B85C-1D99016C82D7}" type="presParOf" srcId="{00754413-343F-CD47-94BD-334072E1FD90}" destId="{34071272-BFBB-684B-930A-6370866544B1}" srcOrd="2" destOrd="0" presId="urn:microsoft.com/office/officeart/2005/8/layout/hierarchy1"/>
    <dgm:cxn modelId="{A26249B0-DE8C-9E45-BA3B-3CF98E907CF9}" type="presParOf" srcId="{00754413-343F-CD47-94BD-334072E1FD90}" destId="{33E4BC2A-B3E7-B341-853A-5C2ABE726AFC}" srcOrd="3" destOrd="0" presId="urn:microsoft.com/office/officeart/2005/8/layout/hierarchy1"/>
    <dgm:cxn modelId="{B85EB247-EA07-D74E-9FA9-B58999767919}" type="presParOf" srcId="{33E4BC2A-B3E7-B341-853A-5C2ABE726AFC}" destId="{CA5B4EA5-D214-5345-B3E3-7DCF64F06777}" srcOrd="0" destOrd="0" presId="urn:microsoft.com/office/officeart/2005/8/layout/hierarchy1"/>
    <dgm:cxn modelId="{35D79838-5859-7A42-B48B-BE3F7C95F72A}" type="presParOf" srcId="{CA5B4EA5-D214-5345-B3E3-7DCF64F06777}" destId="{C16FAE75-A73C-6F43-A2E6-7B1FE833BD10}" srcOrd="0" destOrd="0" presId="urn:microsoft.com/office/officeart/2005/8/layout/hierarchy1"/>
    <dgm:cxn modelId="{4BEFBA37-BF11-EA4C-8AEC-7CBC19170C3B}" type="presParOf" srcId="{CA5B4EA5-D214-5345-B3E3-7DCF64F06777}" destId="{AEEF6E4F-225E-1243-9BC3-34AEA933AE0D}" srcOrd="1" destOrd="0" presId="urn:microsoft.com/office/officeart/2005/8/layout/hierarchy1"/>
    <dgm:cxn modelId="{E4A74271-EDC9-F440-B059-98C7AB981A8A}" type="presParOf" srcId="{33E4BC2A-B3E7-B341-853A-5C2ABE726AFC}" destId="{D41C1064-EBE3-E545-BFF4-41A73EA86998}" srcOrd="1" destOrd="0" presId="urn:microsoft.com/office/officeart/2005/8/layout/hierarchy1"/>
    <dgm:cxn modelId="{795AF456-F386-B94E-8F38-AACB7623C825}" type="presParOf" srcId="{D41C1064-EBE3-E545-BFF4-41A73EA86998}" destId="{EB5D8193-FA9E-DD4D-A27E-56C60E567ECE}" srcOrd="0" destOrd="0" presId="urn:microsoft.com/office/officeart/2005/8/layout/hierarchy1"/>
    <dgm:cxn modelId="{ABD44DAE-25BC-9440-B5BC-C5B2C52600BB}" type="presParOf" srcId="{D41C1064-EBE3-E545-BFF4-41A73EA86998}" destId="{CF1DAB3E-0551-2041-9AF0-C960CAACF390}" srcOrd="1" destOrd="0" presId="urn:microsoft.com/office/officeart/2005/8/layout/hierarchy1"/>
    <dgm:cxn modelId="{9AEC195D-F4E7-634B-87D6-4F5FF5E2C4CC}" type="presParOf" srcId="{CF1DAB3E-0551-2041-9AF0-C960CAACF390}" destId="{44CDF326-4F09-A74F-AD8B-5FDD47585F9C}" srcOrd="0" destOrd="0" presId="urn:microsoft.com/office/officeart/2005/8/layout/hierarchy1"/>
    <dgm:cxn modelId="{B6C68945-F2E2-2D45-BE13-01C3F6F8E59A}" type="presParOf" srcId="{44CDF326-4F09-A74F-AD8B-5FDD47585F9C}" destId="{9D9A1733-B311-E244-BDB4-4DC9E8146B66}" srcOrd="0" destOrd="0" presId="urn:microsoft.com/office/officeart/2005/8/layout/hierarchy1"/>
    <dgm:cxn modelId="{DF9B4DC8-4724-FA4B-82AD-DECB62B5BE07}" type="presParOf" srcId="{44CDF326-4F09-A74F-AD8B-5FDD47585F9C}" destId="{11C0590C-F904-3041-8A0C-1123203195C7}" srcOrd="1" destOrd="0" presId="urn:microsoft.com/office/officeart/2005/8/layout/hierarchy1"/>
    <dgm:cxn modelId="{45E96C5A-88ED-DD42-94BE-B5062C5E2500}" type="presParOf" srcId="{CF1DAB3E-0551-2041-9AF0-C960CAACF390}" destId="{41ECAF11-AED3-A447-B027-1828D5CCF79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5F2EC-C580-AC49-9951-3973AA679FE3}"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fr-FR"/>
        </a:p>
      </dgm:t>
    </dgm:pt>
    <dgm:pt modelId="{A7F3D04E-3328-DA44-8AC3-7AAC5ED61545}">
      <dgm:prSet phldrT="[Texte]"/>
      <dgm:spPr>
        <a:solidFill>
          <a:srgbClr val="FF0000"/>
        </a:solidFill>
      </dgm:spPr>
      <dgm:t>
        <a:bodyPr/>
        <a:lstStyle/>
        <a:p>
          <a:r>
            <a:rPr lang="fr-FR" dirty="0"/>
            <a:t>Adrénaline </a:t>
          </a:r>
        </a:p>
      </dgm:t>
    </dgm:pt>
    <dgm:pt modelId="{4C349B62-8A0C-F84B-A51C-0BD35B60C53A}" type="parTrans" cxnId="{32083A9F-7306-AD48-A996-95F28553D4C3}">
      <dgm:prSet/>
      <dgm:spPr/>
      <dgm:t>
        <a:bodyPr/>
        <a:lstStyle/>
        <a:p>
          <a:endParaRPr lang="fr-FR"/>
        </a:p>
      </dgm:t>
    </dgm:pt>
    <dgm:pt modelId="{7D7DF0B5-315F-954B-BA3C-C1564C3A579B}" type="sibTrans" cxnId="{32083A9F-7306-AD48-A996-95F28553D4C3}">
      <dgm:prSet/>
      <dgm:spPr/>
      <dgm:t>
        <a:bodyPr/>
        <a:lstStyle/>
        <a:p>
          <a:endParaRPr lang="fr-FR"/>
        </a:p>
      </dgm:t>
    </dgm:pt>
    <dgm:pt modelId="{05E75065-B5B5-B943-8EB9-CFA38608DA09}">
      <dgm:prSet phldrT="[Texte]"/>
      <dgm:spPr>
        <a:solidFill>
          <a:srgbClr val="FF6D68"/>
        </a:solidFill>
      </dgm:spPr>
      <dgm:t>
        <a:bodyPr/>
        <a:lstStyle/>
        <a:p>
          <a:r>
            <a:rPr lang="fr-FR" dirty="0"/>
            <a:t>Augmentation de la fréquence respiratoire</a:t>
          </a:r>
        </a:p>
      </dgm:t>
    </dgm:pt>
    <dgm:pt modelId="{4F3DD4A2-FF96-B342-B980-ABDF9EA94093}" type="parTrans" cxnId="{AE0BF0CF-424A-974E-8F5B-8D6FA5D8FCD0}">
      <dgm:prSet/>
      <dgm:spPr/>
      <dgm:t>
        <a:bodyPr/>
        <a:lstStyle/>
        <a:p>
          <a:endParaRPr lang="fr-FR"/>
        </a:p>
      </dgm:t>
    </dgm:pt>
    <dgm:pt modelId="{D7083EE8-73DC-F74E-9EF2-9D3CBAC5824D}" type="sibTrans" cxnId="{AE0BF0CF-424A-974E-8F5B-8D6FA5D8FCD0}">
      <dgm:prSet/>
      <dgm:spPr/>
      <dgm:t>
        <a:bodyPr/>
        <a:lstStyle/>
        <a:p>
          <a:endParaRPr lang="fr-FR"/>
        </a:p>
      </dgm:t>
    </dgm:pt>
    <dgm:pt modelId="{3A15E90C-7C24-EF41-A91F-79B665725F5B}">
      <dgm:prSet phldrT="[Texte]"/>
      <dgm:spPr>
        <a:solidFill>
          <a:schemeClr val="accent4">
            <a:lumMod val="60000"/>
            <a:lumOff val="40000"/>
          </a:schemeClr>
        </a:solidFill>
      </dgm:spPr>
      <dgm:t>
        <a:bodyPr/>
        <a:lstStyle/>
        <a:p>
          <a:r>
            <a:rPr lang="fr-FR" dirty="0"/>
            <a:t>Augmentation de la pression artérielle </a:t>
          </a:r>
        </a:p>
      </dgm:t>
    </dgm:pt>
    <dgm:pt modelId="{A74A4793-3074-2A46-9F84-7305C7EE9E55}" type="parTrans" cxnId="{ACE1F043-0AE9-3A4F-8A16-D2DDAC6B9521}">
      <dgm:prSet/>
      <dgm:spPr/>
      <dgm:t>
        <a:bodyPr/>
        <a:lstStyle/>
        <a:p>
          <a:endParaRPr lang="fr-FR"/>
        </a:p>
      </dgm:t>
    </dgm:pt>
    <dgm:pt modelId="{AC6D3ED0-0D7C-1F4B-AD2C-25AF8A750937}" type="sibTrans" cxnId="{ACE1F043-0AE9-3A4F-8A16-D2DDAC6B9521}">
      <dgm:prSet/>
      <dgm:spPr/>
      <dgm:t>
        <a:bodyPr/>
        <a:lstStyle/>
        <a:p>
          <a:endParaRPr lang="fr-FR"/>
        </a:p>
      </dgm:t>
    </dgm:pt>
    <dgm:pt modelId="{D909F926-2DC9-B64A-83F1-FB304639DE04}">
      <dgm:prSet phldrT="[Texte]"/>
      <dgm:spPr>
        <a:solidFill>
          <a:srgbClr val="C49EBE"/>
        </a:solidFill>
      </dgm:spPr>
      <dgm:t>
        <a:bodyPr/>
        <a:lstStyle/>
        <a:p>
          <a:r>
            <a:rPr lang="fr-FR" dirty="0"/>
            <a:t>Ralentissement de la digestion</a:t>
          </a:r>
        </a:p>
      </dgm:t>
    </dgm:pt>
    <dgm:pt modelId="{11B8B264-105D-0C45-9625-79D31A71DCF6}" type="parTrans" cxnId="{31AE37EF-9079-3E43-9104-610C984F123B}">
      <dgm:prSet/>
      <dgm:spPr/>
      <dgm:t>
        <a:bodyPr/>
        <a:lstStyle/>
        <a:p>
          <a:endParaRPr lang="fr-FR"/>
        </a:p>
      </dgm:t>
    </dgm:pt>
    <dgm:pt modelId="{B82FCB17-B305-BF49-A9BD-D45E51363DB8}" type="sibTrans" cxnId="{31AE37EF-9079-3E43-9104-610C984F123B}">
      <dgm:prSet/>
      <dgm:spPr/>
      <dgm:t>
        <a:bodyPr/>
        <a:lstStyle/>
        <a:p>
          <a:endParaRPr lang="fr-FR"/>
        </a:p>
      </dgm:t>
    </dgm:pt>
    <dgm:pt modelId="{D9B1393C-E362-6F46-ABB6-23EA57CB96B0}">
      <dgm:prSet phldrT="[Texte]"/>
      <dgm:spPr>
        <a:solidFill>
          <a:srgbClr val="98C4BD"/>
        </a:solidFill>
      </dgm:spPr>
      <dgm:t>
        <a:bodyPr/>
        <a:lstStyle/>
        <a:p>
          <a:r>
            <a:rPr lang="fr-FR" dirty="0"/>
            <a:t>Dilatation de la pupille : augmentation de la vigilance </a:t>
          </a:r>
        </a:p>
      </dgm:t>
    </dgm:pt>
    <dgm:pt modelId="{0DC5150E-122A-014F-9427-779395FD3F35}" type="parTrans" cxnId="{7B2D527A-F64E-3F49-AF47-116ED91E8869}">
      <dgm:prSet/>
      <dgm:spPr/>
      <dgm:t>
        <a:bodyPr/>
        <a:lstStyle/>
        <a:p>
          <a:endParaRPr lang="fr-FR"/>
        </a:p>
      </dgm:t>
    </dgm:pt>
    <dgm:pt modelId="{31D80561-C494-844D-8D0B-66CA9DBBA5D3}" type="sibTrans" cxnId="{7B2D527A-F64E-3F49-AF47-116ED91E8869}">
      <dgm:prSet/>
      <dgm:spPr/>
      <dgm:t>
        <a:bodyPr/>
        <a:lstStyle/>
        <a:p>
          <a:endParaRPr lang="fr-FR"/>
        </a:p>
      </dgm:t>
    </dgm:pt>
    <dgm:pt modelId="{EF0D0E63-59A6-8545-B0D5-3AEECCF4CD3C}">
      <dgm:prSet/>
      <dgm:spPr>
        <a:solidFill>
          <a:schemeClr val="accent6">
            <a:lumMod val="60000"/>
            <a:lumOff val="40000"/>
          </a:schemeClr>
        </a:solidFill>
      </dgm:spPr>
      <dgm:t>
        <a:bodyPr/>
        <a:lstStyle/>
        <a:p>
          <a:r>
            <a:rPr lang="fr-FR" dirty="0"/>
            <a:t>Augmentation de la libération de glucose dans le sang</a:t>
          </a:r>
        </a:p>
      </dgm:t>
    </dgm:pt>
    <dgm:pt modelId="{8F74F458-D5D6-AD49-BF1D-AC2F412B0F52}" type="parTrans" cxnId="{EC83CA74-0A09-3A42-8630-1C4F6B413A26}">
      <dgm:prSet/>
      <dgm:spPr/>
      <dgm:t>
        <a:bodyPr/>
        <a:lstStyle/>
        <a:p>
          <a:endParaRPr lang="fr-FR"/>
        </a:p>
      </dgm:t>
    </dgm:pt>
    <dgm:pt modelId="{A0E9A172-7729-694E-843C-86CF4D0057E3}" type="sibTrans" cxnId="{EC83CA74-0A09-3A42-8630-1C4F6B413A26}">
      <dgm:prSet/>
      <dgm:spPr/>
      <dgm:t>
        <a:bodyPr/>
        <a:lstStyle/>
        <a:p>
          <a:endParaRPr lang="fr-FR"/>
        </a:p>
      </dgm:t>
    </dgm:pt>
    <dgm:pt modelId="{D643EE48-5D92-6C46-A93B-A96719DAD3F2}">
      <dgm:prSet/>
      <dgm:spPr>
        <a:solidFill>
          <a:schemeClr val="accent1">
            <a:lumMod val="60000"/>
            <a:lumOff val="40000"/>
          </a:schemeClr>
        </a:solidFill>
      </dgm:spPr>
      <dgm:t>
        <a:bodyPr/>
        <a:lstStyle/>
        <a:p>
          <a:r>
            <a:rPr lang="fr-FR" dirty="0"/>
            <a:t>Augmentation du rythme cardiaque </a:t>
          </a:r>
        </a:p>
      </dgm:t>
    </dgm:pt>
    <dgm:pt modelId="{46302039-32B2-D346-9613-0DDB24C450D7}" type="parTrans" cxnId="{FD56EDD3-B072-3043-AC35-3009870B37C8}">
      <dgm:prSet/>
      <dgm:spPr/>
      <dgm:t>
        <a:bodyPr/>
        <a:lstStyle/>
        <a:p>
          <a:endParaRPr lang="fr-FR"/>
        </a:p>
      </dgm:t>
    </dgm:pt>
    <dgm:pt modelId="{C5E42945-071C-0E4A-9227-C5DF286A4EB9}" type="sibTrans" cxnId="{FD56EDD3-B072-3043-AC35-3009870B37C8}">
      <dgm:prSet/>
      <dgm:spPr/>
      <dgm:t>
        <a:bodyPr/>
        <a:lstStyle/>
        <a:p>
          <a:endParaRPr lang="fr-FR"/>
        </a:p>
      </dgm:t>
    </dgm:pt>
    <dgm:pt modelId="{72B15B7A-9502-7E40-ADE7-CD6E46E5C2E9}" type="pres">
      <dgm:prSet presAssocID="{20A5F2EC-C580-AC49-9951-3973AA679FE3}" presName="Name0" presStyleCnt="0">
        <dgm:presLayoutVars>
          <dgm:chMax val="1"/>
          <dgm:dir/>
          <dgm:animLvl val="ctr"/>
          <dgm:resizeHandles val="exact"/>
        </dgm:presLayoutVars>
      </dgm:prSet>
      <dgm:spPr/>
    </dgm:pt>
    <dgm:pt modelId="{93308FAD-0A82-2649-86F3-053B939A2A8F}" type="pres">
      <dgm:prSet presAssocID="{A7F3D04E-3328-DA44-8AC3-7AAC5ED61545}" presName="centerShape" presStyleLbl="node0" presStyleIdx="0" presStyleCnt="1"/>
      <dgm:spPr/>
    </dgm:pt>
    <dgm:pt modelId="{E7FC6152-C29E-F34C-B8E4-947AE3B493B1}" type="pres">
      <dgm:prSet presAssocID="{4F3DD4A2-FF96-B342-B980-ABDF9EA94093}" presName="parTrans" presStyleLbl="sibTrans2D1" presStyleIdx="0" presStyleCnt="6"/>
      <dgm:spPr/>
    </dgm:pt>
    <dgm:pt modelId="{21238B36-653E-404D-8D15-B2EC635D807B}" type="pres">
      <dgm:prSet presAssocID="{4F3DD4A2-FF96-B342-B980-ABDF9EA94093}" presName="connectorText" presStyleLbl="sibTrans2D1" presStyleIdx="0" presStyleCnt="6"/>
      <dgm:spPr/>
    </dgm:pt>
    <dgm:pt modelId="{92A24073-626B-834A-86CF-9A5795E5DB0C}" type="pres">
      <dgm:prSet presAssocID="{05E75065-B5B5-B943-8EB9-CFA38608DA09}" presName="node" presStyleLbl="node1" presStyleIdx="0" presStyleCnt="6">
        <dgm:presLayoutVars>
          <dgm:bulletEnabled val="1"/>
        </dgm:presLayoutVars>
      </dgm:prSet>
      <dgm:spPr/>
    </dgm:pt>
    <dgm:pt modelId="{D5C0E981-52CB-E94A-BE78-08A400BD5AF2}" type="pres">
      <dgm:prSet presAssocID="{A74A4793-3074-2A46-9F84-7305C7EE9E55}" presName="parTrans" presStyleLbl="sibTrans2D1" presStyleIdx="1" presStyleCnt="6"/>
      <dgm:spPr/>
    </dgm:pt>
    <dgm:pt modelId="{129C28FF-31F4-7844-BB82-D1078B0AB362}" type="pres">
      <dgm:prSet presAssocID="{A74A4793-3074-2A46-9F84-7305C7EE9E55}" presName="connectorText" presStyleLbl="sibTrans2D1" presStyleIdx="1" presStyleCnt="6"/>
      <dgm:spPr/>
    </dgm:pt>
    <dgm:pt modelId="{881FFB46-7350-C649-8B40-6A9FA8E801C1}" type="pres">
      <dgm:prSet presAssocID="{3A15E90C-7C24-EF41-A91F-79B665725F5B}" presName="node" presStyleLbl="node1" presStyleIdx="1" presStyleCnt="6">
        <dgm:presLayoutVars>
          <dgm:bulletEnabled val="1"/>
        </dgm:presLayoutVars>
      </dgm:prSet>
      <dgm:spPr/>
    </dgm:pt>
    <dgm:pt modelId="{E77BD998-0C4E-6144-AE5E-7A019F43D204}" type="pres">
      <dgm:prSet presAssocID="{8F74F458-D5D6-AD49-BF1D-AC2F412B0F52}" presName="parTrans" presStyleLbl="sibTrans2D1" presStyleIdx="2" presStyleCnt="6"/>
      <dgm:spPr/>
    </dgm:pt>
    <dgm:pt modelId="{7B9B5682-2C9D-F94A-96A4-227F74E3ECB4}" type="pres">
      <dgm:prSet presAssocID="{8F74F458-D5D6-AD49-BF1D-AC2F412B0F52}" presName="connectorText" presStyleLbl="sibTrans2D1" presStyleIdx="2" presStyleCnt="6"/>
      <dgm:spPr/>
    </dgm:pt>
    <dgm:pt modelId="{AD2C1E0E-8FBA-3E4B-B5AE-AB40519B4481}" type="pres">
      <dgm:prSet presAssocID="{EF0D0E63-59A6-8545-B0D5-3AEECCF4CD3C}" presName="node" presStyleLbl="node1" presStyleIdx="2" presStyleCnt="6">
        <dgm:presLayoutVars>
          <dgm:bulletEnabled val="1"/>
        </dgm:presLayoutVars>
      </dgm:prSet>
      <dgm:spPr/>
    </dgm:pt>
    <dgm:pt modelId="{1F64C0DE-04CA-B14D-BB53-AF881295070F}" type="pres">
      <dgm:prSet presAssocID="{46302039-32B2-D346-9613-0DDB24C450D7}" presName="parTrans" presStyleLbl="sibTrans2D1" presStyleIdx="3" presStyleCnt="6"/>
      <dgm:spPr/>
    </dgm:pt>
    <dgm:pt modelId="{D707A295-088C-C346-995D-ECA4B463651D}" type="pres">
      <dgm:prSet presAssocID="{46302039-32B2-D346-9613-0DDB24C450D7}" presName="connectorText" presStyleLbl="sibTrans2D1" presStyleIdx="3" presStyleCnt="6"/>
      <dgm:spPr/>
    </dgm:pt>
    <dgm:pt modelId="{0E47E78E-06B9-AC44-A826-6E0F689582AD}" type="pres">
      <dgm:prSet presAssocID="{D643EE48-5D92-6C46-A93B-A96719DAD3F2}" presName="node" presStyleLbl="node1" presStyleIdx="3" presStyleCnt="6">
        <dgm:presLayoutVars>
          <dgm:bulletEnabled val="1"/>
        </dgm:presLayoutVars>
      </dgm:prSet>
      <dgm:spPr/>
    </dgm:pt>
    <dgm:pt modelId="{EDFE881E-BE13-E545-BD26-602F0E7531A4}" type="pres">
      <dgm:prSet presAssocID="{11B8B264-105D-0C45-9625-79D31A71DCF6}" presName="parTrans" presStyleLbl="sibTrans2D1" presStyleIdx="4" presStyleCnt="6"/>
      <dgm:spPr/>
    </dgm:pt>
    <dgm:pt modelId="{89974536-9416-1948-9B90-BFB6D1A118A8}" type="pres">
      <dgm:prSet presAssocID="{11B8B264-105D-0C45-9625-79D31A71DCF6}" presName="connectorText" presStyleLbl="sibTrans2D1" presStyleIdx="4" presStyleCnt="6"/>
      <dgm:spPr/>
    </dgm:pt>
    <dgm:pt modelId="{27CEB5A7-D410-434E-8ED8-03DECA23EC21}" type="pres">
      <dgm:prSet presAssocID="{D909F926-2DC9-B64A-83F1-FB304639DE04}" presName="node" presStyleLbl="node1" presStyleIdx="4" presStyleCnt="6">
        <dgm:presLayoutVars>
          <dgm:bulletEnabled val="1"/>
        </dgm:presLayoutVars>
      </dgm:prSet>
      <dgm:spPr/>
    </dgm:pt>
    <dgm:pt modelId="{D159D996-2D84-EA4B-A64D-808B25F27E58}" type="pres">
      <dgm:prSet presAssocID="{0DC5150E-122A-014F-9427-779395FD3F35}" presName="parTrans" presStyleLbl="sibTrans2D1" presStyleIdx="5" presStyleCnt="6"/>
      <dgm:spPr/>
    </dgm:pt>
    <dgm:pt modelId="{89A942F3-E840-7C4C-BD1C-EE7A8893F362}" type="pres">
      <dgm:prSet presAssocID="{0DC5150E-122A-014F-9427-779395FD3F35}" presName="connectorText" presStyleLbl="sibTrans2D1" presStyleIdx="5" presStyleCnt="6"/>
      <dgm:spPr/>
    </dgm:pt>
    <dgm:pt modelId="{5FEE1CA5-2054-6C4F-A771-C6574220D3F5}" type="pres">
      <dgm:prSet presAssocID="{D9B1393C-E362-6F46-ABB6-23EA57CB96B0}" presName="node" presStyleLbl="node1" presStyleIdx="5" presStyleCnt="6">
        <dgm:presLayoutVars>
          <dgm:bulletEnabled val="1"/>
        </dgm:presLayoutVars>
      </dgm:prSet>
      <dgm:spPr/>
    </dgm:pt>
  </dgm:ptLst>
  <dgm:cxnLst>
    <dgm:cxn modelId="{634ABE08-7DBC-B544-B938-07863CBAC643}" type="presOf" srcId="{46302039-32B2-D346-9613-0DDB24C450D7}" destId="{D707A295-088C-C346-995D-ECA4B463651D}" srcOrd="1" destOrd="0" presId="urn:microsoft.com/office/officeart/2005/8/layout/radial5"/>
    <dgm:cxn modelId="{6CB3C009-7D3B-014D-A7A5-43C7122397A3}" type="presOf" srcId="{8F74F458-D5D6-AD49-BF1D-AC2F412B0F52}" destId="{E77BD998-0C4E-6144-AE5E-7A019F43D204}" srcOrd="0" destOrd="0" presId="urn:microsoft.com/office/officeart/2005/8/layout/radial5"/>
    <dgm:cxn modelId="{5DBD6316-CCFD-6D47-8612-8D767F911B4C}" type="presOf" srcId="{0DC5150E-122A-014F-9427-779395FD3F35}" destId="{89A942F3-E840-7C4C-BD1C-EE7A8893F362}" srcOrd="1" destOrd="0" presId="urn:microsoft.com/office/officeart/2005/8/layout/radial5"/>
    <dgm:cxn modelId="{40909E22-F487-744E-97E6-1334F1803AA8}" type="presOf" srcId="{4F3DD4A2-FF96-B342-B980-ABDF9EA94093}" destId="{E7FC6152-C29E-F34C-B8E4-947AE3B493B1}" srcOrd="0" destOrd="0" presId="urn:microsoft.com/office/officeart/2005/8/layout/radial5"/>
    <dgm:cxn modelId="{9703BF37-7263-0441-B1E8-6874A76BC9FC}" type="presOf" srcId="{4F3DD4A2-FF96-B342-B980-ABDF9EA94093}" destId="{21238B36-653E-404D-8D15-B2EC635D807B}" srcOrd="1" destOrd="0" presId="urn:microsoft.com/office/officeart/2005/8/layout/radial5"/>
    <dgm:cxn modelId="{4BAEB540-8EBF-EA4F-B098-C060E668B281}" type="presOf" srcId="{D643EE48-5D92-6C46-A93B-A96719DAD3F2}" destId="{0E47E78E-06B9-AC44-A826-6E0F689582AD}" srcOrd="0" destOrd="0" presId="urn:microsoft.com/office/officeart/2005/8/layout/radial5"/>
    <dgm:cxn modelId="{ACE1F043-0AE9-3A4F-8A16-D2DDAC6B9521}" srcId="{A7F3D04E-3328-DA44-8AC3-7AAC5ED61545}" destId="{3A15E90C-7C24-EF41-A91F-79B665725F5B}" srcOrd="1" destOrd="0" parTransId="{A74A4793-3074-2A46-9F84-7305C7EE9E55}" sibTransId="{AC6D3ED0-0D7C-1F4B-AD2C-25AF8A750937}"/>
    <dgm:cxn modelId="{81B7A45F-A317-AB45-80C0-9243DC2AA850}" type="presOf" srcId="{11B8B264-105D-0C45-9625-79D31A71DCF6}" destId="{EDFE881E-BE13-E545-BD26-602F0E7531A4}" srcOrd="0" destOrd="0" presId="urn:microsoft.com/office/officeart/2005/8/layout/radial5"/>
    <dgm:cxn modelId="{F1D96170-5EA9-BB43-9D1F-E25327D7B867}" type="presOf" srcId="{A74A4793-3074-2A46-9F84-7305C7EE9E55}" destId="{D5C0E981-52CB-E94A-BE78-08A400BD5AF2}" srcOrd="0" destOrd="0" presId="urn:microsoft.com/office/officeart/2005/8/layout/radial5"/>
    <dgm:cxn modelId="{EC83CA74-0A09-3A42-8630-1C4F6B413A26}" srcId="{A7F3D04E-3328-DA44-8AC3-7AAC5ED61545}" destId="{EF0D0E63-59A6-8545-B0D5-3AEECCF4CD3C}" srcOrd="2" destOrd="0" parTransId="{8F74F458-D5D6-AD49-BF1D-AC2F412B0F52}" sibTransId="{A0E9A172-7729-694E-843C-86CF4D0057E3}"/>
    <dgm:cxn modelId="{356A177A-57E0-3C43-858E-1FFAA8381FFF}" type="presOf" srcId="{46302039-32B2-D346-9613-0DDB24C450D7}" destId="{1F64C0DE-04CA-B14D-BB53-AF881295070F}" srcOrd="0" destOrd="0" presId="urn:microsoft.com/office/officeart/2005/8/layout/radial5"/>
    <dgm:cxn modelId="{7B2D527A-F64E-3F49-AF47-116ED91E8869}" srcId="{A7F3D04E-3328-DA44-8AC3-7AAC5ED61545}" destId="{D9B1393C-E362-6F46-ABB6-23EA57CB96B0}" srcOrd="5" destOrd="0" parTransId="{0DC5150E-122A-014F-9427-779395FD3F35}" sibTransId="{31D80561-C494-844D-8D0B-66CA9DBBA5D3}"/>
    <dgm:cxn modelId="{6060A07F-D8EC-4849-9AAA-2AF152F0B28E}" type="presOf" srcId="{11B8B264-105D-0C45-9625-79D31A71DCF6}" destId="{89974536-9416-1948-9B90-BFB6D1A118A8}" srcOrd="1" destOrd="0" presId="urn:microsoft.com/office/officeart/2005/8/layout/radial5"/>
    <dgm:cxn modelId="{9D7AD28C-3C31-3343-BB5A-73F8C6393757}" type="presOf" srcId="{EF0D0E63-59A6-8545-B0D5-3AEECCF4CD3C}" destId="{AD2C1E0E-8FBA-3E4B-B5AE-AB40519B4481}" srcOrd="0" destOrd="0" presId="urn:microsoft.com/office/officeart/2005/8/layout/radial5"/>
    <dgm:cxn modelId="{4094558F-6518-C842-844B-DB65005F892A}" type="presOf" srcId="{05E75065-B5B5-B943-8EB9-CFA38608DA09}" destId="{92A24073-626B-834A-86CF-9A5795E5DB0C}" srcOrd="0" destOrd="0" presId="urn:microsoft.com/office/officeart/2005/8/layout/radial5"/>
    <dgm:cxn modelId="{32083A9F-7306-AD48-A996-95F28553D4C3}" srcId="{20A5F2EC-C580-AC49-9951-3973AA679FE3}" destId="{A7F3D04E-3328-DA44-8AC3-7AAC5ED61545}" srcOrd="0" destOrd="0" parTransId="{4C349B62-8A0C-F84B-A51C-0BD35B60C53A}" sibTransId="{7D7DF0B5-315F-954B-BA3C-C1564C3A579B}"/>
    <dgm:cxn modelId="{575D08A9-DD34-414F-9BD0-42F1909EB7D7}" type="presOf" srcId="{A74A4793-3074-2A46-9F84-7305C7EE9E55}" destId="{129C28FF-31F4-7844-BB82-D1078B0AB362}" srcOrd="1" destOrd="0" presId="urn:microsoft.com/office/officeart/2005/8/layout/radial5"/>
    <dgm:cxn modelId="{AE0BF0CF-424A-974E-8F5B-8D6FA5D8FCD0}" srcId="{A7F3D04E-3328-DA44-8AC3-7AAC5ED61545}" destId="{05E75065-B5B5-B943-8EB9-CFA38608DA09}" srcOrd="0" destOrd="0" parTransId="{4F3DD4A2-FF96-B342-B980-ABDF9EA94093}" sibTransId="{D7083EE8-73DC-F74E-9EF2-9D3CBAC5824D}"/>
    <dgm:cxn modelId="{FD56EDD3-B072-3043-AC35-3009870B37C8}" srcId="{A7F3D04E-3328-DA44-8AC3-7AAC5ED61545}" destId="{D643EE48-5D92-6C46-A93B-A96719DAD3F2}" srcOrd="3" destOrd="0" parTransId="{46302039-32B2-D346-9613-0DDB24C450D7}" sibTransId="{C5E42945-071C-0E4A-9227-C5DF286A4EB9}"/>
    <dgm:cxn modelId="{3BE83ADC-13E8-F94F-8834-FDC55ABB3CE1}" type="presOf" srcId="{A7F3D04E-3328-DA44-8AC3-7AAC5ED61545}" destId="{93308FAD-0A82-2649-86F3-053B939A2A8F}" srcOrd="0" destOrd="0" presId="urn:microsoft.com/office/officeart/2005/8/layout/radial5"/>
    <dgm:cxn modelId="{0653FFE2-F998-A14B-8F2F-1C0AD73EAC70}" type="presOf" srcId="{D909F926-2DC9-B64A-83F1-FB304639DE04}" destId="{27CEB5A7-D410-434E-8ED8-03DECA23EC21}" srcOrd="0" destOrd="0" presId="urn:microsoft.com/office/officeart/2005/8/layout/radial5"/>
    <dgm:cxn modelId="{F3E8F1E4-8B80-3D4F-8950-4CD53DA58032}" type="presOf" srcId="{0DC5150E-122A-014F-9427-779395FD3F35}" destId="{D159D996-2D84-EA4B-A64D-808B25F27E58}" srcOrd="0" destOrd="0" presId="urn:microsoft.com/office/officeart/2005/8/layout/radial5"/>
    <dgm:cxn modelId="{31AE37EF-9079-3E43-9104-610C984F123B}" srcId="{A7F3D04E-3328-DA44-8AC3-7AAC5ED61545}" destId="{D909F926-2DC9-B64A-83F1-FB304639DE04}" srcOrd="4" destOrd="0" parTransId="{11B8B264-105D-0C45-9625-79D31A71DCF6}" sibTransId="{B82FCB17-B305-BF49-A9BD-D45E51363DB8}"/>
    <dgm:cxn modelId="{B6F33EF3-E4AF-A44A-961E-27F77FD4BA3D}" type="presOf" srcId="{3A15E90C-7C24-EF41-A91F-79B665725F5B}" destId="{881FFB46-7350-C649-8B40-6A9FA8E801C1}" srcOrd="0" destOrd="0" presId="urn:microsoft.com/office/officeart/2005/8/layout/radial5"/>
    <dgm:cxn modelId="{905AEBF3-655D-C14F-91BF-B3560F9CAA16}" type="presOf" srcId="{20A5F2EC-C580-AC49-9951-3973AA679FE3}" destId="{72B15B7A-9502-7E40-ADE7-CD6E46E5C2E9}" srcOrd="0" destOrd="0" presId="urn:microsoft.com/office/officeart/2005/8/layout/radial5"/>
    <dgm:cxn modelId="{FB6F43F9-FEC6-C042-8F3F-FF0AB1267155}" type="presOf" srcId="{D9B1393C-E362-6F46-ABB6-23EA57CB96B0}" destId="{5FEE1CA5-2054-6C4F-A771-C6574220D3F5}" srcOrd="0" destOrd="0" presId="urn:microsoft.com/office/officeart/2005/8/layout/radial5"/>
    <dgm:cxn modelId="{A136F8FA-E8EC-964B-B86C-A99E26B047FE}" type="presOf" srcId="{8F74F458-D5D6-AD49-BF1D-AC2F412B0F52}" destId="{7B9B5682-2C9D-F94A-96A4-227F74E3ECB4}" srcOrd="1" destOrd="0" presId="urn:microsoft.com/office/officeart/2005/8/layout/radial5"/>
    <dgm:cxn modelId="{6B4AFA53-C6DF-7346-BFD8-433875404E1A}" type="presParOf" srcId="{72B15B7A-9502-7E40-ADE7-CD6E46E5C2E9}" destId="{93308FAD-0A82-2649-86F3-053B939A2A8F}" srcOrd="0" destOrd="0" presId="urn:microsoft.com/office/officeart/2005/8/layout/radial5"/>
    <dgm:cxn modelId="{60CEF1CA-0496-464E-AE7C-BB3AABF66766}" type="presParOf" srcId="{72B15B7A-9502-7E40-ADE7-CD6E46E5C2E9}" destId="{E7FC6152-C29E-F34C-B8E4-947AE3B493B1}" srcOrd="1" destOrd="0" presId="urn:microsoft.com/office/officeart/2005/8/layout/radial5"/>
    <dgm:cxn modelId="{CCCE574D-9500-7343-92FF-5B82512B2725}" type="presParOf" srcId="{E7FC6152-C29E-F34C-B8E4-947AE3B493B1}" destId="{21238B36-653E-404D-8D15-B2EC635D807B}" srcOrd="0" destOrd="0" presId="urn:microsoft.com/office/officeart/2005/8/layout/radial5"/>
    <dgm:cxn modelId="{6289458B-9831-2944-A6D4-BFDB3CE80466}" type="presParOf" srcId="{72B15B7A-9502-7E40-ADE7-CD6E46E5C2E9}" destId="{92A24073-626B-834A-86CF-9A5795E5DB0C}" srcOrd="2" destOrd="0" presId="urn:microsoft.com/office/officeart/2005/8/layout/radial5"/>
    <dgm:cxn modelId="{57BB9931-B502-5747-AB93-2A54335ACF6B}" type="presParOf" srcId="{72B15B7A-9502-7E40-ADE7-CD6E46E5C2E9}" destId="{D5C0E981-52CB-E94A-BE78-08A400BD5AF2}" srcOrd="3" destOrd="0" presId="urn:microsoft.com/office/officeart/2005/8/layout/radial5"/>
    <dgm:cxn modelId="{3B5D42AC-5735-A847-A6DA-275D8C0DF0AF}" type="presParOf" srcId="{D5C0E981-52CB-E94A-BE78-08A400BD5AF2}" destId="{129C28FF-31F4-7844-BB82-D1078B0AB362}" srcOrd="0" destOrd="0" presId="urn:microsoft.com/office/officeart/2005/8/layout/radial5"/>
    <dgm:cxn modelId="{22C60734-73C5-4545-8D21-EBFF1D6F6BFB}" type="presParOf" srcId="{72B15B7A-9502-7E40-ADE7-CD6E46E5C2E9}" destId="{881FFB46-7350-C649-8B40-6A9FA8E801C1}" srcOrd="4" destOrd="0" presId="urn:microsoft.com/office/officeart/2005/8/layout/radial5"/>
    <dgm:cxn modelId="{EEA29F90-75A5-C743-B535-2115999D7E23}" type="presParOf" srcId="{72B15B7A-9502-7E40-ADE7-CD6E46E5C2E9}" destId="{E77BD998-0C4E-6144-AE5E-7A019F43D204}" srcOrd="5" destOrd="0" presId="urn:microsoft.com/office/officeart/2005/8/layout/radial5"/>
    <dgm:cxn modelId="{5855E524-047E-4449-BDD5-8454F0A0D2FF}" type="presParOf" srcId="{E77BD998-0C4E-6144-AE5E-7A019F43D204}" destId="{7B9B5682-2C9D-F94A-96A4-227F74E3ECB4}" srcOrd="0" destOrd="0" presId="urn:microsoft.com/office/officeart/2005/8/layout/radial5"/>
    <dgm:cxn modelId="{0981BB65-D7A7-FF4C-B757-3ABD8283BCA0}" type="presParOf" srcId="{72B15B7A-9502-7E40-ADE7-CD6E46E5C2E9}" destId="{AD2C1E0E-8FBA-3E4B-B5AE-AB40519B4481}" srcOrd="6" destOrd="0" presId="urn:microsoft.com/office/officeart/2005/8/layout/radial5"/>
    <dgm:cxn modelId="{C2826BC3-25CB-E441-84A7-E114008E0690}" type="presParOf" srcId="{72B15B7A-9502-7E40-ADE7-CD6E46E5C2E9}" destId="{1F64C0DE-04CA-B14D-BB53-AF881295070F}" srcOrd="7" destOrd="0" presId="urn:microsoft.com/office/officeart/2005/8/layout/radial5"/>
    <dgm:cxn modelId="{CE276AED-7386-D245-A528-F0576B84B3E3}" type="presParOf" srcId="{1F64C0DE-04CA-B14D-BB53-AF881295070F}" destId="{D707A295-088C-C346-995D-ECA4B463651D}" srcOrd="0" destOrd="0" presId="urn:microsoft.com/office/officeart/2005/8/layout/radial5"/>
    <dgm:cxn modelId="{287513E8-E522-AD4D-8B65-C1B61F2289B2}" type="presParOf" srcId="{72B15B7A-9502-7E40-ADE7-CD6E46E5C2E9}" destId="{0E47E78E-06B9-AC44-A826-6E0F689582AD}" srcOrd="8" destOrd="0" presId="urn:microsoft.com/office/officeart/2005/8/layout/radial5"/>
    <dgm:cxn modelId="{0B256E13-31F2-454E-869F-1BE57B9EFC9A}" type="presParOf" srcId="{72B15B7A-9502-7E40-ADE7-CD6E46E5C2E9}" destId="{EDFE881E-BE13-E545-BD26-602F0E7531A4}" srcOrd="9" destOrd="0" presId="urn:microsoft.com/office/officeart/2005/8/layout/radial5"/>
    <dgm:cxn modelId="{3F6F1460-1391-FF4F-80FA-908E8D99D47E}" type="presParOf" srcId="{EDFE881E-BE13-E545-BD26-602F0E7531A4}" destId="{89974536-9416-1948-9B90-BFB6D1A118A8}" srcOrd="0" destOrd="0" presId="urn:microsoft.com/office/officeart/2005/8/layout/radial5"/>
    <dgm:cxn modelId="{4B188A56-BA27-E04F-B224-470D07A14875}" type="presParOf" srcId="{72B15B7A-9502-7E40-ADE7-CD6E46E5C2E9}" destId="{27CEB5A7-D410-434E-8ED8-03DECA23EC21}" srcOrd="10" destOrd="0" presId="urn:microsoft.com/office/officeart/2005/8/layout/radial5"/>
    <dgm:cxn modelId="{347C2B7A-C8B9-404F-B161-4E32288AB794}" type="presParOf" srcId="{72B15B7A-9502-7E40-ADE7-CD6E46E5C2E9}" destId="{D159D996-2D84-EA4B-A64D-808B25F27E58}" srcOrd="11" destOrd="0" presId="urn:microsoft.com/office/officeart/2005/8/layout/radial5"/>
    <dgm:cxn modelId="{BB74E64E-A35C-C947-B53A-12AFFE1DE67A}" type="presParOf" srcId="{D159D996-2D84-EA4B-A64D-808B25F27E58}" destId="{89A942F3-E840-7C4C-BD1C-EE7A8893F362}" srcOrd="0" destOrd="0" presId="urn:microsoft.com/office/officeart/2005/8/layout/radial5"/>
    <dgm:cxn modelId="{2A09CB81-DA6E-6249-A9F9-BF93E8F3538A}" type="presParOf" srcId="{72B15B7A-9502-7E40-ADE7-CD6E46E5C2E9}" destId="{5FEE1CA5-2054-6C4F-A771-C6574220D3F5}"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A5F2EC-C580-AC49-9951-3973AA679FE3}"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fr-FR"/>
        </a:p>
      </dgm:t>
    </dgm:pt>
    <dgm:pt modelId="{A7F3D04E-3328-DA44-8AC3-7AAC5ED61545}">
      <dgm:prSet phldrT="[Texte]"/>
      <dgm:spPr>
        <a:solidFill>
          <a:srgbClr val="FF0000"/>
        </a:solidFill>
      </dgm:spPr>
      <dgm:t>
        <a:bodyPr/>
        <a:lstStyle/>
        <a:p>
          <a:r>
            <a:rPr lang="fr-FR" dirty="0"/>
            <a:t>Cortisol </a:t>
          </a:r>
        </a:p>
      </dgm:t>
    </dgm:pt>
    <dgm:pt modelId="{4C349B62-8A0C-F84B-A51C-0BD35B60C53A}" type="parTrans" cxnId="{32083A9F-7306-AD48-A996-95F28553D4C3}">
      <dgm:prSet/>
      <dgm:spPr/>
      <dgm:t>
        <a:bodyPr/>
        <a:lstStyle/>
        <a:p>
          <a:endParaRPr lang="fr-FR"/>
        </a:p>
      </dgm:t>
    </dgm:pt>
    <dgm:pt modelId="{7D7DF0B5-315F-954B-BA3C-C1564C3A579B}" type="sibTrans" cxnId="{32083A9F-7306-AD48-A996-95F28553D4C3}">
      <dgm:prSet/>
      <dgm:spPr/>
      <dgm:t>
        <a:bodyPr/>
        <a:lstStyle/>
        <a:p>
          <a:endParaRPr lang="fr-FR"/>
        </a:p>
      </dgm:t>
    </dgm:pt>
    <dgm:pt modelId="{05E75065-B5B5-B943-8EB9-CFA38608DA09}">
      <dgm:prSet phldrT="[Texte]"/>
      <dgm:spPr>
        <a:solidFill>
          <a:srgbClr val="FF6D68"/>
        </a:solidFill>
      </dgm:spPr>
      <dgm:t>
        <a:bodyPr/>
        <a:lstStyle/>
        <a:p>
          <a:r>
            <a:rPr lang="fr-FR" dirty="0"/>
            <a:t>Système</a:t>
          </a:r>
          <a:r>
            <a:rPr lang="fr-FR" baseline="0" dirty="0"/>
            <a:t> immunitaire affaibli </a:t>
          </a:r>
          <a:endParaRPr lang="fr-FR" dirty="0"/>
        </a:p>
      </dgm:t>
    </dgm:pt>
    <dgm:pt modelId="{4F3DD4A2-FF96-B342-B980-ABDF9EA94093}" type="parTrans" cxnId="{AE0BF0CF-424A-974E-8F5B-8D6FA5D8FCD0}">
      <dgm:prSet/>
      <dgm:spPr/>
      <dgm:t>
        <a:bodyPr/>
        <a:lstStyle/>
        <a:p>
          <a:endParaRPr lang="fr-FR"/>
        </a:p>
      </dgm:t>
    </dgm:pt>
    <dgm:pt modelId="{D7083EE8-73DC-F74E-9EF2-9D3CBAC5824D}" type="sibTrans" cxnId="{AE0BF0CF-424A-974E-8F5B-8D6FA5D8FCD0}">
      <dgm:prSet/>
      <dgm:spPr/>
      <dgm:t>
        <a:bodyPr/>
        <a:lstStyle/>
        <a:p>
          <a:endParaRPr lang="fr-FR"/>
        </a:p>
      </dgm:t>
    </dgm:pt>
    <dgm:pt modelId="{3A15E90C-7C24-EF41-A91F-79B665725F5B}">
      <dgm:prSet phldrT="[Texte]"/>
      <dgm:spPr>
        <a:solidFill>
          <a:schemeClr val="accent4">
            <a:lumMod val="60000"/>
            <a:lumOff val="40000"/>
          </a:schemeClr>
        </a:solidFill>
      </dgm:spPr>
      <dgm:t>
        <a:bodyPr/>
        <a:lstStyle/>
        <a:p>
          <a:r>
            <a:rPr lang="fr-FR" dirty="0"/>
            <a:t>Maladies</a:t>
          </a:r>
          <a:r>
            <a:rPr lang="fr-FR" baseline="0" dirty="0"/>
            <a:t> cardiovasculaires</a:t>
          </a:r>
          <a:endParaRPr lang="fr-FR" dirty="0"/>
        </a:p>
      </dgm:t>
    </dgm:pt>
    <dgm:pt modelId="{A74A4793-3074-2A46-9F84-7305C7EE9E55}" type="parTrans" cxnId="{ACE1F043-0AE9-3A4F-8A16-D2DDAC6B9521}">
      <dgm:prSet/>
      <dgm:spPr/>
      <dgm:t>
        <a:bodyPr/>
        <a:lstStyle/>
        <a:p>
          <a:endParaRPr lang="fr-FR"/>
        </a:p>
      </dgm:t>
    </dgm:pt>
    <dgm:pt modelId="{AC6D3ED0-0D7C-1F4B-AD2C-25AF8A750937}" type="sibTrans" cxnId="{ACE1F043-0AE9-3A4F-8A16-D2DDAC6B9521}">
      <dgm:prSet/>
      <dgm:spPr/>
      <dgm:t>
        <a:bodyPr/>
        <a:lstStyle/>
        <a:p>
          <a:endParaRPr lang="fr-FR"/>
        </a:p>
      </dgm:t>
    </dgm:pt>
    <dgm:pt modelId="{D909F926-2DC9-B64A-83F1-FB304639DE04}">
      <dgm:prSet phldrT="[Texte]"/>
      <dgm:spPr>
        <a:solidFill>
          <a:srgbClr val="C49EBE"/>
        </a:solidFill>
      </dgm:spPr>
      <dgm:t>
        <a:bodyPr/>
        <a:lstStyle/>
        <a:p>
          <a:r>
            <a:rPr lang="fr-FR" dirty="0"/>
            <a:t>Problèmes</a:t>
          </a:r>
          <a:r>
            <a:rPr lang="fr-FR" baseline="0" dirty="0"/>
            <a:t> digestifs</a:t>
          </a:r>
          <a:endParaRPr lang="fr-FR" dirty="0"/>
        </a:p>
      </dgm:t>
    </dgm:pt>
    <dgm:pt modelId="{11B8B264-105D-0C45-9625-79D31A71DCF6}" type="parTrans" cxnId="{31AE37EF-9079-3E43-9104-610C984F123B}">
      <dgm:prSet/>
      <dgm:spPr/>
      <dgm:t>
        <a:bodyPr/>
        <a:lstStyle/>
        <a:p>
          <a:endParaRPr lang="fr-FR"/>
        </a:p>
      </dgm:t>
    </dgm:pt>
    <dgm:pt modelId="{B82FCB17-B305-BF49-A9BD-D45E51363DB8}" type="sibTrans" cxnId="{31AE37EF-9079-3E43-9104-610C984F123B}">
      <dgm:prSet/>
      <dgm:spPr/>
      <dgm:t>
        <a:bodyPr/>
        <a:lstStyle/>
        <a:p>
          <a:endParaRPr lang="fr-FR"/>
        </a:p>
      </dgm:t>
    </dgm:pt>
    <dgm:pt modelId="{D9B1393C-E362-6F46-ABB6-23EA57CB96B0}">
      <dgm:prSet phldrT="[Texte]"/>
      <dgm:spPr>
        <a:solidFill>
          <a:srgbClr val="98C4BD"/>
        </a:solidFill>
      </dgm:spPr>
      <dgm:t>
        <a:bodyPr/>
        <a:lstStyle/>
        <a:p>
          <a:r>
            <a:rPr lang="fr-FR" dirty="0"/>
            <a:t>Glycémie</a:t>
          </a:r>
          <a:r>
            <a:rPr lang="fr-FR" baseline="0" dirty="0"/>
            <a:t> élevée</a:t>
          </a:r>
          <a:endParaRPr lang="fr-FR" dirty="0"/>
        </a:p>
      </dgm:t>
    </dgm:pt>
    <dgm:pt modelId="{0DC5150E-122A-014F-9427-779395FD3F35}" type="parTrans" cxnId="{7B2D527A-F64E-3F49-AF47-116ED91E8869}">
      <dgm:prSet/>
      <dgm:spPr/>
      <dgm:t>
        <a:bodyPr/>
        <a:lstStyle/>
        <a:p>
          <a:endParaRPr lang="fr-FR"/>
        </a:p>
      </dgm:t>
    </dgm:pt>
    <dgm:pt modelId="{31D80561-C494-844D-8D0B-66CA9DBBA5D3}" type="sibTrans" cxnId="{7B2D527A-F64E-3F49-AF47-116ED91E8869}">
      <dgm:prSet/>
      <dgm:spPr/>
      <dgm:t>
        <a:bodyPr/>
        <a:lstStyle/>
        <a:p>
          <a:endParaRPr lang="fr-FR"/>
        </a:p>
      </dgm:t>
    </dgm:pt>
    <dgm:pt modelId="{EF0D0E63-59A6-8545-B0D5-3AEECCF4CD3C}">
      <dgm:prSet/>
      <dgm:spPr>
        <a:solidFill>
          <a:schemeClr val="accent6">
            <a:lumMod val="60000"/>
            <a:lumOff val="40000"/>
          </a:schemeClr>
        </a:solidFill>
      </dgm:spPr>
      <dgm:t>
        <a:bodyPr/>
        <a:lstStyle/>
        <a:p>
          <a:r>
            <a:rPr lang="fr-FR" dirty="0"/>
            <a:t>Hypertension</a:t>
          </a:r>
          <a:r>
            <a:rPr lang="fr-FR" baseline="0" dirty="0"/>
            <a:t> artérielle </a:t>
          </a:r>
          <a:endParaRPr lang="fr-FR" dirty="0"/>
        </a:p>
      </dgm:t>
    </dgm:pt>
    <dgm:pt modelId="{8F74F458-D5D6-AD49-BF1D-AC2F412B0F52}" type="parTrans" cxnId="{EC83CA74-0A09-3A42-8630-1C4F6B413A26}">
      <dgm:prSet/>
      <dgm:spPr/>
      <dgm:t>
        <a:bodyPr/>
        <a:lstStyle/>
        <a:p>
          <a:endParaRPr lang="fr-FR"/>
        </a:p>
      </dgm:t>
    </dgm:pt>
    <dgm:pt modelId="{A0E9A172-7729-694E-843C-86CF4D0057E3}" type="sibTrans" cxnId="{EC83CA74-0A09-3A42-8630-1C4F6B413A26}">
      <dgm:prSet/>
      <dgm:spPr/>
      <dgm:t>
        <a:bodyPr/>
        <a:lstStyle/>
        <a:p>
          <a:endParaRPr lang="fr-FR"/>
        </a:p>
      </dgm:t>
    </dgm:pt>
    <dgm:pt modelId="{D643EE48-5D92-6C46-A93B-A96719DAD3F2}">
      <dgm:prSet/>
      <dgm:spPr>
        <a:solidFill>
          <a:schemeClr val="accent1">
            <a:lumMod val="60000"/>
            <a:lumOff val="40000"/>
          </a:schemeClr>
        </a:solidFill>
      </dgm:spPr>
      <dgm:t>
        <a:bodyPr/>
        <a:lstStyle/>
        <a:p>
          <a:r>
            <a:rPr lang="fr-FR" dirty="0"/>
            <a:t>Anxiété,</a:t>
          </a:r>
          <a:r>
            <a:rPr lang="fr-FR" baseline="0" dirty="0"/>
            <a:t> dépression,</a:t>
          </a:r>
          <a:endParaRPr lang="fr-FR" dirty="0"/>
        </a:p>
      </dgm:t>
    </dgm:pt>
    <dgm:pt modelId="{46302039-32B2-D346-9613-0DDB24C450D7}" type="parTrans" cxnId="{FD56EDD3-B072-3043-AC35-3009870B37C8}">
      <dgm:prSet/>
      <dgm:spPr/>
      <dgm:t>
        <a:bodyPr/>
        <a:lstStyle/>
        <a:p>
          <a:endParaRPr lang="fr-FR"/>
        </a:p>
      </dgm:t>
    </dgm:pt>
    <dgm:pt modelId="{C5E42945-071C-0E4A-9227-C5DF286A4EB9}" type="sibTrans" cxnId="{FD56EDD3-B072-3043-AC35-3009870B37C8}">
      <dgm:prSet/>
      <dgm:spPr/>
      <dgm:t>
        <a:bodyPr/>
        <a:lstStyle/>
        <a:p>
          <a:endParaRPr lang="fr-FR"/>
        </a:p>
      </dgm:t>
    </dgm:pt>
    <dgm:pt modelId="{72B15B7A-9502-7E40-ADE7-CD6E46E5C2E9}" type="pres">
      <dgm:prSet presAssocID="{20A5F2EC-C580-AC49-9951-3973AA679FE3}" presName="Name0" presStyleCnt="0">
        <dgm:presLayoutVars>
          <dgm:chMax val="1"/>
          <dgm:dir/>
          <dgm:animLvl val="ctr"/>
          <dgm:resizeHandles val="exact"/>
        </dgm:presLayoutVars>
      </dgm:prSet>
      <dgm:spPr/>
    </dgm:pt>
    <dgm:pt modelId="{93308FAD-0A82-2649-86F3-053B939A2A8F}" type="pres">
      <dgm:prSet presAssocID="{A7F3D04E-3328-DA44-8AC3-7AAC5ED61545}" presName="centerShape" presStyleLbl="node0" presStyleIdx="0" presStyleCnt="1"/>
      <dgm:spPr/>
    </dgm:pt>
    <dgm:pt modelId="{E7FC6152-C29E-F34C-B8E4-947AE3B493B1}" type="pres">
      <dgm:prSet presAssocID="{4F3DD4A2-FF96-B342-B980-ABDF9EA94093}" presName="parTrans" presStyleLbl="sibTrans2D1" presStyleIdx="0" presStyleCnt="6"/>
      <dgm:spPr/>
    </dgm:pt>
    <dgm:pt modelId="{21238B36-653E-404D-8D15-B2EC635D807B}" type="pres">
      <dgm:prSet presAssocID="{4F3DD4A2-FF96-B342-B980-ABDF9EA94093}" presName="connectorText" presStyleLbl="sibTrans2D1" presStyleIdx="0" presStyleCnt="6"/>
      <dgm:spPr/>
    </dgm:pt>
    <dgm:pt modelId="{92A24073-626B-834A-86CF-9A5795E5DB0C}" type="pres">
      <dgm:prSet presAssocID="{05E75065-B5B5-B943-8EB9-CFA38608DA09}" presName="node" presStyleLbl="node1" presStyleIdx="0" presStyleCnt="6">
        <dgm:presLayoutVars>
          <dgm:bulletEnabled val="1"/>
        </dgm:presLayoutVars>
      </dgm:prSet>
      <dgm:spPr/>
    </dgm:pt>
    <dgm:pt modelId="{D5C0E981-52CB-E94A-BE78-08A400BD5AF2}" type="pres">
      <dgm:prSet presAssocID="{A74A4793-3074-2A46-9F84-7305C7EE9E55}" presName="parTrans" presStyleLbl="sibTrans2D1" presStyleIdx="1" presStyleCnt="6"/>
      <dgm:spPr/>
    </dgm:pt>
    <dgm:pt modelId="{129C28FF-31F4-7844-BB82-D1078B0AB362}" type="pres">
      <dgm:prSet presAssocID="{A74A4793-3074-2A46-9F84-7305C7EE9E55}" presName="connectorText" presStyleLbl="sibTrans2D1" presStyleIdx="1" presStyleCnt="6"/>
      <dgm:spPr/>
    </dgm:pt>
    <dgm:pt modelId="{881FFB46-7350-C649-8B40-6A9FA8E801C1}" type="pres">
      <dgm:prSet presAssocID="{3A15E90C-7C24-EF41-A91F-79B665725F5B}" presName="node" presStyleLbl="node1" presStyleIdx="1" presStyleCnt="6">
        <dgm:presLayoutVars>
          <dgm:bulletEnabled val="1"/>
        </dgm:presLayoutVars>
      </dgm:prSet>
      <dgm:spPr/>
    </dgm:pt>
    <dgm:pt modelId="{E77BD998-0C4E-6144-AE5E-7A019F43D204}" type="pres">
      <dgm:prSet presAssocID="{8F74F458-D5D6-AD49-BF1D-AC2F412B0F52}" presName="parTrans" presStyleLbl="sibTrans2D1" presStyleIdx="2" presStyleCnt="6"/>
      <dgm:spPr/>
    </dgm:pt>
    <dgm:pt modelId="{7B9B5682-2C9D-F94A-96A4-227F74E3ECB4}" type="pres">
      <dgm:prSet presAssocID="{8F74F458-D5D6-AD49-BF1D-AC2F412B0F52}" presName="connectorText" presStyleLbl="sibTrans2D1" presStyleIdx="2" presStyleCnt="6"/>
      <dgm:spPr/>
    </dgm:pt>
    <dgm:pt modelId="{AD2C1E0E-8FBA-3E4B-B5AE-AB40519B4481}" type="pres">
      <dgm:prSet presAssocID="{EF0D0E63-59A6-8545-B0D5-3AEECCF4CD3C}" presName="node" presStyleLbl="node1" presStyleIdx="2" presStyleCnt="6">
        <dgm:presLayoutVars>
          <dgm:bulletEnabled val="1"/>
        </dgm:presLayoutVars>
      </dgm:prSet>
      <dgm:spPr/>
    </dgm:pt>
    <dgm:pt modelId="{1F64C0DE-04CA-B14D-BB53-AF881295070F}" type="pres">
      <dgm:prSet presAssocID="{46302039-32B2-D346-9613-0DDB24C450D7}" presName="parTrans" presStyleLbl="sibTrans2D1" presStyleIdx="3" presStyleCnt="6"/>
      <dgm:spPr/>
    </dgm:pt>
    <dgm:pt modelId="{D707A295-088C-C346-995D-ECA4B463651D}" type="pres">
      <dgm:prSet presAssocID="{46302039-32B2-D346-9613-0DDB24C450D7}" presName="connectorText" presStyleLbl="sibTrans2D1" presStyleIdx="3" presStyleCnt="6"/>
      <dgm:spPr/>
    </dgm:pt>
    <dgm:pt modelId="{0E47E78E-06B9-AC44-A826-6E0F689582AD}" type="pres">
      <dgm:prSet presAssocID="{D643EE48-5D92-6C46-A93B-A96719DAD3F2}" presName="node" presStyleLbl="node1" presStyleIdx="3" presStyleCnt="6">
        <dgm:presLayoutVars>
          <dgm:bulletEnabled val="1"/>
        </dgm:presLayoutVars>
      </dgm:prSet>
      <dgm:spPr/>
    </dgm:pt>
    <dgm:pt modelId="{EDFE881E-BE13-E545-BD26-602F0E7531A4}" type="pres">
      <dgm:prSet presAssocID="{11B8B264-105D-0C45-9625-79D31A71DCF6}" presName="parTrans" presStyleLbl="sibTrans2D1" presStyleIdx="4" presStyleCnt="6"/>
      <dgm:spPr/>
    </dgm:pt>
    <dgm:pt modelId="{89974536-9416-1948-9B90-BFB6D1A118A8}" type="pres">
      <dgm:prSet presAssocID="{11B8B264-105D-0C45-9625-79D31A71DCF6}" presName="connectorText" presStyleLbl="sibTrans2D1" presStyleIdx="4" presStyleCnt="6"/>
      <dgm:spPr/>
    </dgm:pt>
    <dgm:pt modelId="{27CEB5A7-D410-434E-8ED8-03DECA23EC21}" type="pres">
      <dgm:prSet presAssocID="{D909F926-2DC9-B64A-83F1-FB304639DE04}" presName="node" presStyleLbl="node1" presStyleIdx="4" presStyleCnt="6">
        <dgm:presLayoutVars>
          <dgm:bulletEnabled val="1"/>
        </dgm:presLayoutVars>
      </dgm:prSet>
      <dgm:spPr/>
    </dgm:pt>
    <dgm:pt modelId="{D159D996-2D84-EA4B-A64D-808B25F27E58}" type="pres">
      <dgm:prSet presAssocID="{0DC5150E-122A-014F-9427-779395FD3F35}" presName="parTrans" presStyleLbl="sibTrans2D1" presStyleIdx="5" presStyleCnt="6"/>
      <dgm:spPr/>
    </dgm:pt>
    <dgm:pt modelId="{89A942F3-E840-7C4C-BD1C-EE7A8893F362}" type="pres">
      <dgm:prSet presAssocID="{0DC5150E-122A-014F-9427-779395FD3F35}" presName="connectorText" presStyleLbl="sibTrans2D1" presStyleIdx="5" presStyleCnt="6"/>
      <dgm:spPr/>
    </dgm:pt>
    <dgm:pt modelId="{5FEE1CA5-2054-6C4F-A771-C6574220D3F5}" type="pres">
      <dgm:prSet presAssocID="{D9B1393C-E362-6F46-ABB6-23EA57CB96B0}" presName="node" presStyleLbl="node1" presStyleIdx="5" presStyleCnt="6">
        <dgm:presLayoutVars>
          <dgm:bulletEnabled val="1"/>
        </dgm:presLayoutVars>
      </dgm:prSet>
      <dgm:spPr/>
    </dgm:pt>
  </dgm:ptLst>
  <dgm:cxnLst>
    <dgm:cxn modelId="{634ABE08-7DBC-B544-B938-07863CBAC643}" type="presOf" srcId="{46302039-32B2-D346-9613-0DDB24C450D7}" destId="{D707A295-088C-C346-995D-ECA4B463651D}" srcOrd="1" destOrd="0" presId="urn:microsoft.com/office/officeart/2005/8/layout/radial5"/>
    <dgm:cxn modelId="{6CB3C009-7D3B-014D-A7A5-43C7122397A3}" type="presOf" srcId="{8F74F458-D5D6-AD49-BF1D-AC2F412B0F52}" destId="{E77BD998-0C4E-6144-AE5E-7A019F43D204}" srcOrd="0" destOrd="0" presId="urn:microsoft.com/office/officeart/2005/8/layout/radial5"/>
    <dgm:cxn modelId="{5DBD6316-CCFD-6D47-8612-8D767F911B4C}" type="presOf" srcId="{0DC5150E-122A-014F-9427-779395FD3F35}" destId="{89A942F3-E840-7C4C-BD1C-EE7A8893F362}" srcOrd="1" destOrd="0" presId="urn:microsoft.com/office/officeart/2005/8/layout/radial5"/>
    <dgm:cxn modelId="{40909E22-F487-744E-97E6-1334F1803AA8}" type="presOf" srcId="{4F3DD4A2-FF96-B342-B980-ABDF9EA94093}" destId="{E7FC6152-C29E-F34C-B8E4-947AE3B493B1}" srcOrd="0" destOrd="0" presId="urn:microsoft.com/office/officeart/2005/8/layout/radial5"/>
    <dgm:cxn modelId="{9703BF37-7263-0441-B1E8-6874A76BC9FC}" type="presOf" srcId="{4F3DD4A2-FF96-B342-B980-ABDF9EA94093}" destId="{21238B36-653E-404D-8D15-B2EC635D807B}" srcOrd="1" destOrd="0" presId="urn:microsoft.com/office/officeart/2005/8/layout/radial5"/>
    <dgm:cxn modelId="{4BAEB540-8EBF-EA4F-B098-C060E668B281}" type="presOf" srcId="{D643EE48-5D92-6C46-A93B-A96719DAD3F2}" destId="{0E47E78E-06B9-AC44-A826-6E0F689582AD}" srcOrd="0" destOrd="0" presId="urn:microsoft.com/office/officeart/2005/8/layout/radial5"/>
    <dgm:cxn modelId="{ACE1F043-0AE9-3A4F-8A16-D2DDAC6B9521}" srcId="{A7F3D04E-3328-DA44-8AC3-7AAC5ED61545}" destId="{3A15E90C-7C24-EF41-A91F-79B665725F5B}" srcOrd="1" destOrd="0" parTransId="{A74A4793-3074-2A46-9F84-7305C7EE9E55}" sibTransId="{AC6D3ED0-0D7C-1F4B-AD2C-25AF8A750937}"/>
    <dgm:cxn modelId="{81B7A45F-A317-AB45-80C0-9243DC2AA850}" type="presOf" srcId="{11B8B264-105D-0C45-9625-79D31A71DCF6}" destId="{EDFE881E-BE13-E545-BD26-602F0E7531A4}" srcOrd="0" destOrd="0" presId="urn:microsoft.com/office/officeart/2005/8/layout/radial5"/>
    <dgm:cxn modelId="{F1D96170-5EA9-BB43-9D1F-E25327D7B867}" type="presOf" srcId="{A74A4793-3074-2A46-9F84-7305C7EE9E55}" destId="{D5C0E981-52CB-E94A-BE78-08A400BD5AF2}" srcOrd="0" destOrd="0" presId="urn:microsoft.com/office/officeart/2005/8/layout/radial5"/>
    <dgm:cxn modelId="{EC83CA74-0A09-3A42-8630-1C4F6B413A26}" srcId="{A7F3D04E-3328-DA44-8AC3-7AAC5ED61545}" destId="{EF0D0E63-59A6-8545-B0D5-3AEECCF4CD3C}" srcOrd="2" destOrd="0" parTransId="{8F74F458-D5D6-AD49-BF1D-AC2F412B0F52}" sibTransId="{A0E9A172-7729-694E-843C-86CF4D0057E3}"/>
    <dgm:cxn modelId="{356A177A-57E0-3C43-858E-1FFAA8381FFF}" type="presOf" srcId="{46302039-32B2-D346-9613-0DDB24C450D7}" destId="{1F64C0DE-04CA-B14D-BB53-AF881295070F}" srcOrd="0" destOrd="0" presId="urn:microsoft.com/office/officeart/2005/8/layout/radial5"/>
    <dgm:cxn modelId="{7B2D527A-F64E-3F49-AF47-116ED91E8869}" srcId="{A7F3D04E-3328-DA44-8AC3-7AAC5ED61545}" destId="{D9B1393C-E362-6F46-ABB6-23EA57CB96B0}" srcOrd="5" destOrd="0" parTransId="{0DC5150E-122A-014F-9427-779395FD3F35}" sibTransId="{31D80561-C494-844D-8D0B-66CA9DBBA5D3}"/>
    <dgm:cxn modelId="{6060A07F-D8EC-4849-9AAA-2AF152F0B28E}" type="presOf" srcId="{11B8B264-105D-0C45-9625-79D31A71DCF6}" destId="{89974536-9416-1948-9B90-BFB6D1A118A8}" srcOrd="1" destOrd="0" presId="urn:microsoft.com/office/officeart/2005/8/layout/radial5"/>
    <dgm:cxn modelId="{9D7AD28C-3C31-3343-BB5A-73F8C6393757}" type="presOf" srcId="{EF0D0E63-59A6-8545-B0D5-3AEECCF4CD3C}" destId="{AD2C1E0E-8FBA-3E4B-B5AE-AB40519B4481}" srcOrd="0" destOrd="0" presId="urn:microsoft.com/office/officeart/2005/8/layout/radial5"/>
    <dgm:cxn modelId="{4094558F-6518-C842-844B-DB65005F892A}" type="presOf" srcId="{05E75065-B5B5-B943-8EB9-CFA38608DA09}" destId="{92A24073-626B-834A-86CF-9A5795E5DB0C}" srcOrd="0" destOrd="0" presId="urn:microsoft.com/office/officeart/2005/8/layout/radial5"/>
    <dgm:cxn modelId="{32083A9F-7306-AD48-A996-95F28553D4C3}" srcId="{20A5F2EC-C580-AC49-9951-3973AA679FE3}" destId="{A7F3D04E-3328-DA44-8AC3-7AAC5ED61545}" srcOrd="0" destOrd="0" parTransId="{4C349B62-8A0C-F84B-A51C-0BD35B60C53A}" sibTransId="{7D7DF0B5-315F-954B-BA3C-C1564C3A579B}"/>
    <dgm:cxn modelId="{575D08A9-DD34-414F-9BD0-42F1909EB7D7}" type="presOf" srcId="{A74A4793-3074-2A46-9F84-7305C7EE9E55}" destId="{129C28FF-31F4-7844-BB82-D1078B0AB362}" srcOrd="1" destOrd="0" presId="urn:microsoft.com/office/officeart/2005/8/layout/radial5"/>
    <dgm:cxn modelId="{AE0BF0CF-424A-974E-8F5B-8D6FA5D8FCD0}" srcId="{A7F3D04E-3328-DA44-8AC3-7AAC5ED61545}" destId="{05E75065-B5B5-B943-8EB9-CFA38608DA09}" srcOrd="0" destOrd="0" parTransId="{4F3DD4A2-FF96-B342-B980-ABDF9EA94093}" sibTransId="{D7083EE8-73DC-F74E-9EF2-9D3CBAC5824D}"/>
    <dgm:cxn modelId="{FD56EDD3-B072-3043-AC35-3009870B37C8}" srcId="{A7F3D04E-3328-DA44-8AC3-7AAC5ED61545}" destId="{D643EE48-5D92-6C46-A93B-A96719DAD3F2}" srcOrd="3" destOrd="0" parTransId="{46302039-32B2-D346-9613-0DDB24C450D7}" sibTransId="{C5E42945-071C-0E4A-9227-C5DF286A4EB9}"/>
    <dgm:cxn modelId="{3BE83ADC-13E8-F94F-8834-FDC55ABB3CE1}" type="presOf" srcId="{A7F3D04E-3328-DA44-8AC3-7AAC5ED61545}" destId="{93308FAD-0A82-2649-86F3-053B939A2A8F}" srcOrd="0" destOrd="0" presId="urn:microsoft.com/office/officeart/2005/8/layout/radial5"/>
    <dgm:cxn modelId="{0653FFE2-F998-A14B-8F2F-1C0AD73EAC70}" type="presOf" srcId="{D909F926-2DC9-B64A-83F1-FB304639DE04}" destId="{27CEB5A7-D410-434E-8ED8-03DECA23EC21}" srcOrd="0" destOrd="0" presId="urn:microsoft.com/office/officeart/2005/8/layout/radial5"/>
    <dgm:cxn modelId="{F3E8F1E4-8B80-3D4F-8950-4CD53DA58032}" type="presOf" srcId="{0DC5150E-122A-014F-9427-779395FD3F35}" destId="{D159D996-2D84-EA4B-A64D-808B25F27E58}" srcOrd="0" destOrd="0" presId="urn:microsoft.com/office/officeart/2005/8/layout/radial5"/>
    <dgm:cxn modelId="{31AE37EF-9079-3E43-9104-610C984F123B}" srcId="{A7F3D04E-3328-DA44-8AC3-7AAC5ED61545}" destId="{D909F926-2DC9-B64A-83F1-FB304639DE04}" srcOrd="4" destOrd="0" parTransId="{11B8B264-105D-0C45-9625-79D31A71DCF6}" sibTransId="{B82FCB17-B305-BF49-A9BD-D45E51363DB8}"/>
    <dgm:cxn modelId="{B6F33EF3-E4AF-A44A-961E-27F77FD4BA3D}" type="presOf" srcId="{3A15E90C-7C24-EF41-A91F-79B665725F5B}" destId="{881FFB46-7350-C649-8B40-6A9FA8E801C1}" srcOrd="0" destOrd="0" presId="urn:microsoft.com/office/officeart/2005/8/layout/radial5"/>
    <dgm:cxn modelId="{905AEBF3-655D-C14F-91BF-B3560F9CAA16}" type="presOf" srcId="{20A5F2EC-C580-AC49-9951-3973AA679FE3}" destId="{72B15B7A-9502-7E40-ADE7-CD6E46E5C2E9}" srcOrd="0" destOrd="0" presId="urn:microsoft.com/office/officeart/2005/8/layout/radial5"/>
    <dgm:cxn modelId="{FB6F43F9-FEC6-C042-8F3F-FF0AB1267155}" type="presOf" srcId="{D9B1393C-E362-6F46-ABB6-23EA57CB96B0}" destId="{5FEE1CA5-2054-6C4F-A771-C6574220D3F5}" srcOrd="0" destOrd="0" presId="urn:microsoft.com/office/officeart/2005/8/layout/radial5"/>
    <dgm:cxn modelId="{A136F8FA-E8EC-964B-B86C-A99E26B047FE}" type="presOf" srcId="{8F74F458-D5D6-AD49-BF1D-AC2F412B0F52}" destId="{7B9B5682-2C9D-F94A-96A4-227F74E3ECB4}" srcOrd="1" destOrd="0" presId="urn:microsoft.com/office/officeart/2005/8/layout/radial5"/>
    <dgm:cxn modelId="{6B4AFA53-C6DF-7346-BFD8-433875404E1A}" type="presParOf" srcId="{72B15B7A-9502-7E40-ADE7-CD6E46E5C2E9}" destId="{93308FAD-0A82-2649-86F3-053B939A2A8F}" srcOrd="0" destOrd="0" presId="urn:microsoft.com/office/officeart/2005/8/layout/radial5"/>
    <dgm:cxn modelId="{60CEF1CA-0496-464E-AE7C-BB3AABF66766}" type="presParOf" srcId="{72B15B7A-9502-7E40-ADE7-CD6E46E5C2E9}" destId="{E7FC6152-C29E-F34C-B8E4-947AE3B493B1}" srcOrd="1" destOrd="0" presId="urn:microsoft.com/office/officeart/2005/8/layout/radial5"/>
    <dgm:cxn modelId="{CCCE574D-9500-7343-92FF-5B82512B2725}" type="presParOf" srcId="{E7FC6152-C29E-F34C-B8E4-947AE3B493B1}" destId="{21238B36-653E-404D-8D15-B2EC635D807B}" srcOrd="0" destOrd="0" presId="urn:microsoft.com/office/officeart/2005/8/layout/radial5"/>
    <dgm:cxn modelId="{6289458B-9831-2944-A6D4-BFDB3CE80466}" type="presParOf" srcId="{72B15B7A-9502-7E40-ADE7-CD6E46E5C2E9}" destId="{92A24073-626B-834A-86CF-9A5795E5DB0C}" srcOrd="2" destOrd="0" presId="urn:microsoft.com/office/officeart/2005/8/layout/radial5"/>
    <dgm:cxn modelId="{57BB9931-B502-5747-AB93-2A54335ACF6B}" type="presParOf" srcId="{72B15B7A-9502-7E40-ADE7-CD6E46E5C2E9}" destId="{D5C0E981-52CB-E94A-BE78-08A400BD5AF2}" srcOrd="3" destOrd="0" presId="urn:microsoft.com/office/officeart/2005/8/layout/radial5"/>
    <dgm:cxn modelId="{3B5D42AC-5735-A847-A6DA-275D8C0DF0AF}" type="presParOf" srcId="{D5C0E981-52CB-E94A-BE78-08A400BD5AF2}" destId="{129C28FF-31F4-7844-BB82-D1078B0AB362}" srcOrd="0" destOrd="0" presId="urn:microsoft.com/office/officeart/2005/8/layout/radial5"/>
    <dgm:cxn modelId="{22C60734-73C5-4545-8D21-EBFF1D6F6BFB}" type="presParOf" srcId="{72B15B7A-9502-7E40-ADE7-CD6E46E5C2E9}" destId="{881FFB46-7350-C649-8B40-6A9FA8E801C1}" srcOrd="4" destOrd="0" presId="urn:microsoft.com/office/officeart/2005/8/layout/radial5"/>
    <dgm:cxn modelId="{EEA29F90-75A5-C743-B535-2115999D7E23}" type="presParOf" srcId="{72B15B7A-9502-7E40-ADE7-CD6E46E5C2E9}" destId="{E77BD998-0C4E-6144-AE5E-7A019F43D204}" srcOrd="5" destOrd="0" presId="urn:microsoft.com/office/officeart/2005/8/layout/radial5"/>
    <dgm:cxn modelId="{5855E524-047E-4449-BDD5-8454F0A0D2FF}" type="presParOf" srcId="{E77BD998-0C4E-6144-AE5E-7A019F43D204}" destId="{7B9B5682-2C9D-F94A-96A4-227F74E3ECB4}" srcOrd="0" destOrd="0" presId="urn:microsoft.com/office/officeart/2005/8/layout/radial5"/>
    <dgm:cxn modelId="{0981BB65-D7A7-FF4C-B757-3ABD8283BCA0}" type="presParOf" srcId="{72B15B7A-9502-7E40-ADE7-CD6E46E5C2E9}" destId="{AD2C1E0E-8FBA-3E4B-B5AE-AB40519B4481}" srcOrd="6" destOrd="0" presId="urn:microsoft.com/office/officeart/2005/8/layout/radial5"/>
    <dgm:cxn modelId="{C2826BC3-25CB-E441-84A7-E114008E0690}" type="presParOf" srcId="{72B15B7A-9502-7E40-ADE7-CD6E46E5C2E9}" destId="{1F64C0DE-04CA-B14D-BB53-AF881295070F}" srcOrd="7" destOrd="0" presId="urn:microsoft.com/office/officeart/2005/8/layout/radial5"/>
    <dgm:cxn modelId="{CE276AED-7386-D245-A528-F0576B84B3E3}" type="presParOf" srcId="{1F64C0DE-04CA-B14D-BB53-AF881295070F}" destId="{D707A295-088C-C346-995D-ECA4B463651D}" srcOrd="0" destOrd="0" presId="urn:microsoft.com/office/officeart/2005/8/layout/radial5"/>
    <dgm:cxn modelId="{287513E8-E522-AD4D-8B65-C1B61F2289B2}" type="presParOf" srcId="{72B15B7A-9502-7E40-ADE7-CD6E46E5C2E9}" destId="{0E47E78E-06B9-AC44-A826-6E0F689582AD}" srcOrd="8" destOrd="0" presId="urn:microsoft.com/office/officeart/2005/8/layout/radial5"/>
    <dgm:cxn modelId="{0B256E13-31F2-454E-869F-1BE57B9EFC9A}" type="presParOf" srcId="{72B15B7A-9502-7E40-ADE7-CD6E46E5C2E9}" destId="{EDFE881E-BE13-E545-BD26-602F0E7531A4}" srcOrd="9" destOrd="0" presId="urn:microsoft.com/office/officeart/2005/8/layout/radial5"/>
    <dgm:cxn modelId="{3F6F1460-1391-FF4F-80FA-908E8D99D47E}" type="presParOf" srcId="{EDFE881E-BE13-E545-BD26-602F0E7531A4}" destId="{89974536-9416-1948-9B90-BFB6D1A118A8}" srcOrd="0" destOrd="0" presId="urn:microsoft.com/office/officeart/2005/8/layout/radial5"/>
    <dgm:cxn modelId="{4B188A56-BA27-E04F-B224-470D07A14875}" type="presParOf" srcId="{72B15B7A-9502-7E40-ADE7-CD6E46E5C2E9}" destId="{27CEB5A7-D410-434E-8ED8-03DECA23EC21}" srcOrd="10" destOrd="0" presId="urn:microsoft.com/office/officeart/2005/8/layout/radial5"/>
    <dgm:cxn modelId="{347C2B7A-C8B9-404F-B161-4E32288AB794}" type="presParOf" srcId="{72B15B7A-9502-7E40-ADE7-CD6E46E5C2E9}" destId="{D159D996-2D84-EA4B-A64D-808B25F27E58}" srcOrd="11" destOrd="0" presId="urn:microsoft.com/office/officeart/2005/8/layout/radial5"/>
    <dgm:cxn modelId="{BB74E64E-A35C-C947-B53A-12AFFE1DE67A}" type="presParOf" srcId="{D159D996-2D84-EA4B-A64D-808B25F27E58}" destId="{89A942F3-E840-7C4C-BD1C-EE7A8893F362}" srcOrd="0" destOrd="0" presId="urn:microsoft.com/office/officeart/2005/8/layout/radial5"/>
    <dgm:cxn modelId="{2A09CB81-DA6E-6249-A9F9-BF93E8F3538A}" type="presParOf" srcId="{72B15B7A-9502-7E40-ADE7-CD6E46E5C2E9}" destId="{5FEE1CA5-2054-6C4F-A771-C6574220D3F5}"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2F0530-B54A-BA46-85C8-0F3271187200}"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fr-FR"/>
        </a:p>
      </dgm:t>
    </dgm:pt>
    <dgm:pt modelId="{2397B3A9-25CD-3041-8AA4-0FA5830386D5}">
      <dgm:prSet phldrT="[Texte]"/>
      <dgm:spPr>
        <a:solidFill>
          <a:schemeClr val="accent2">
            <a:lumMod val="75000"/>
          </a:schemeClr>
        </a:solidFill>
      </dgm:spPr>
      <dgm:t>
        <a:bodyPr/>
        <a:lstStyle/>
        <a:p>
          <a:r>
            <a:rPr lang="fr-FR" b="1" dirty="0">
              <a:solidFill>
                <a:schemeClr val="tx1"/>
              </a:solidFill>
            </a:rPr>
            <a:t>Système nerveux autonome (SNA)</a:t>
          </a:r>
        </a:p>
      </dgm:t>
    </dgm:pt>
    <dgm:pt modelId="{26CA13C7-8DD9-D944-89B5-1F2931CFDB90}" type="parTrans" cxnId="{106720BE-1CC1-0246-BC82-A8474544FC75}">
      <dgm:prSet/>
      <dgm:spPr/>
      <dgm:t>
        <a:bodyPr/>
        <a:lstStyle/>
        <a:p>
          <a:endParaRPr lang="fr-FR"/>
        </a:p>
      </dgm:t>
    </dgm:pt>
    <dgm:pt modelId="{EB01AEED-41E7-C046-A787-C39B9AD01FE1}" type="sibTrans" cxnId="{106720BE-1CC1-0246-BC82-A8474544FC75}">
      <dgm:prSet/>
      <dgm:spPr/>
      <dgm:t>
        <a:bodyPr/>
        <a:lstStyle/>
        <a:p>
          <a:endParaRPr lang="fr-FR"/>
        </a:p>
      </dgm:t>
    </dgm:pt>
    <dgm:pt modelId="{1879F853-8258-5A41-968D-E6E094E8743C}">
      <dgm:prSet phldrT="[Texte]"/>
      <dgm:spPr>
        <a:solidFill>
          <a:srgbClr val="FFC000"/>
        </a:solidFill>
      </dgm:spPr>
      <dgm:t>
        <a:bodyPr/>
        <a:lstStyle/>
        <a:p>
          <a:r>
            <a:rPr lang="fr-FR" b="1" dirty="0">
              <a:solidFill>
                <a:schemeClr val="tx1"/>
              </a:solidFill>
            </a:rPr>
            <a:t>Système nerveux sympathique</a:t>
          </a:r>
          <a:r>
            <a:rPr lang="fr-FR" dirty="0">
              <a:solidFill>
                <a:schemeClr val="tx1"/>
              </a:solidFill>
            </a:rPr>
            <a:t>. Mobilise les systèmes de l’organisme dans les situations d’urgence.</a:t>
          </a:r>
        </a:p>
      </dgm:t>
    </dgm:pt>
    <dgm:pt modelId="{B484610B-34A7-1F4B-A9DB-1DF2FD38D403}" type="parTrans" cxnId="{914428F3-C1EA-F243-8FA8-B71379280FD5}">
      <dgm:prSet/>
      <dgm:spPr>
        <a:ln w="25400">
          <a:solidFill>
            <a:schemeClr val="tx1"/>
          </a:solidFill>
        </a:ln>
      </dgm:spPr>
      <dgm:t>
        <a:bodyPr/>
        <a:lstStyle/>
        <a:p>
          <a:endParaRPr lang="fr-FR"/>
        </a:p>
      </dgm:t>
    </dgm:pt>
    <dgm:pt modelId="{C9F33AED-D960-364B-9EDF-640034E27337}" type="sibTrans" cxnId="{914428F3-C1EA-F243-8FA8-B71379280FD5}">
      <dgm:prSet/>
      <dgm:spPr/>
      <dgm:t>
        <a:bodyPr/>
        <a:lstStyle/>
        <a:p>
          <a:endParaRPr lang="fr-FR"/>
        </a:p>
      </dgm:t>
    </dgm:pt>
    <dgm:pt modelId="{8BEA1766-D2A2-DF48-A331-C32BDA1FC63B}">
      <dgm:prSet phldrT="[Texte]"/>
      <dgm:spPr>
        <a:solidFill>
          <a:schemeClr val="accent4">
            <a:lumMod val="75000"/>
          </a:schemeClr>
        </a:solidFill>
      </dgm:spPr>
      <dgm:t>
        <a:bodyPr/>
        <a:lstStyle/>
        <a:p>
          <a:r>
            <a:rPr lang="fr-FR" b="1" dirty="0">
              <a:solidFill>
                <a:schemeClr val="tx1"/>
              </a:solidFill>
            </a:rPr>
            <a:t>Système nerveux parasympathique</a:t>
          </a:r>
          <a:r>
            <a:rPr lang="fr-FR" dirty="0">
              <a:solidFill>
                <a:schemeClr val="tx1"/>
              </a:solidFill>
            </a:rPr>
            <a:t>. Conservation de l’énergie. Accomplissement des fonctions habituelles. </a:t>
          </a:r>
        </a:p>
      </dgm:t>
    </dgm:pt>
    <dgm:pt modelId="{B71A4CF0-F57C-2F44-A4B6-762707F667FF}" type="parTrans" cxnId="{DBD2B9DD-E4D3-E641-9A87-EA7E430E9C80}">
      <dgm:prSet/>
      <dgm:spPr>
        <a:ln w="25400">
          <a:solidFill>
            <a:schemeClr val="tx1"/>
          </a:solidFill>
        </a:ln>
      </dgm:spPr>
      <dgm:t>
        <a:bodyPr/>
        <a:lstStyle/>
        <a:p>
          <a:endParaRPr lang="fr-FR"/>
        </a:p>
      </dgm:t>
    </dgm:pt>
    <dgm:pt modelId="{8864390F-4157-8141-B14D-1D11E214A423}" type="sibTrans" cxnId="{DBD2B9DD-E4D3-E641-9A87-EA7E430E9C80}">
      <dgm:prSet/>
      <dgm:spPr/>
      <dgm:t>
        <a:bodyPr/>
        <a:lstStyle/>
        <a:p>
          <a:endParaRPr lang="fr-FR"/>
        </a:p>
      </dgm:t>
    </dgm:pt>
    <dgm:pt modelId="{26F8C8EB-698C-1C42-8439-02415FC235B6}" type="pres">
      <dgm:prSet presAssocID="{E32F0530-B54A-BA46-85C8-0F3271187200}" presName="diagram" presStyleCnt="0">
        <dgm:presLayoutVars>
          <dgm:chPref val="1"/>
          <dgm:dir/>
          <dgm:animOne val="branch"/>
          <dgm:animLvl val="lvl"/>
          <dgm:resizeHandles val="exact"/>
        </dgm:presLayoutVars>
      </dgm:prSet>
      <dgm:spPr/>
    </dgm:pt>
    <dgm:pt modelId="{C6E7D131-7C85-C541-A6BC-C6CD96340AB2}" type="pres">
      <dgm:prSet presAssocID="{2397B3A9-25CD-3041-8AA4-0FA5830386D5}" presName="root1" presStyleCnt="0"/>
      <dgm:spPr/>
    </dgm:pt>
    <dgm:pt modelId="{DBCD7273-22DB-C044-9ECC-7C8223501955}" type="pres">
      <dgm:prSet presAssocID="{2397B3A9-25CD-3041-8AA4-0FA5830386D5}" presName="LevelOneTextNode" presStyleLbl="node0" presStyleIdx="0" presStyleCnt="1">
        <dgm:presLayoutVars>
          <dgm:chPref val="3"/>
        </dgm:presLayoutVars>
      </dgm:prSet>
      <dgm:spPr/>
    </dgm:pt>
    <dgm:pt modelId="{B7839EE3-CDE5-D149-A0C7-2A8670F8FED1}" type="pres">
      <dgm:prSet presAssocID="{2397B3A9-25CD-3041-8AA4-0FA5830386D5}" presName="level2hierChild" presStyleCnt="0"/>
      <dgm:spPr/>
    </dgm:pt>
    <dgm:pt modelId="{26EDD553-41F7-2A4E-AEE1-C654F3D9439A}" type="pres">
      <dgm:prSet presAssocID="{B484610B-34A7-1F4B-A9DB-1DF2FD38D403}" presName="conn2-1" presStyleLbl="parChTrans1D2" presStyleIdx="0" presStyleCnt="2"/>
      <dgm:spPr/>
    </dgm:pt>
    <dgm:pt modelId="{7920F2DA-F06D-E64C-B04D-EB0E7D5FADC9}" type="pres">
      <dgm:prSet presAssocID="{B484610B-34A7-1F4B-A9DB-1DF2FD38D403}" presName="connTx" presStyleLbl="parChTrans1D2" presStyleIdx="0" presStyleCnt="2"/>
      <dgm:spPr/>
    </dgm:pt>
    <dgm:pt modelId="{22763D1B-A404-9246-A1A1-531A93F56980}" type="pres">
      <dgm:prSet presAssocID="{1879F853-8258-5A41-968D-E6E094E8743C}" presName="root2" presStyleCnt="0"/>
      <dgm:spPr/>
    </dgm:pt>
    <dgm:pt modelId="{BF224171-7E5D-FF49-9212-AA733271C8C0}" type="pres">
      <dgm:prSet presAssocID="{1879F853-8258-5A41-968D-E6E094E8743C}" presName="LevelTwoTextNode" presStyleLbl="node2" presStyleIdx="0" presStyleCnt="2">
        <dgm:presLayoutVars>
          <dgm:chPref val="3"/>
        </dgm:presLayoutVars>
      </dgm:prSet>
      <dgm:spPr/>
    </dgm:pt>
    <dgm:pt modelId="{B284A940-B9FE-8445-BB6F-A9F1452839E0}" type="pres">
      <dgm:prSet presAssocID="{1879F853-8258-5A41-968D-E6E094E8743C}" presName="level3hierChild" presStyleCnt="0"/>
      <dgm:spPr/>
    </dgm:pt>
    <dgm:pt modelId="{ADB5C815-588B-F341-BC6E-B2D153E81AC3}" type="pres">
      <dgm:prSet presAssocID="{B71A4CF0-F57C-2F44-A4B6-762707F667FF}" presName="conn2-1" presStyleLbl="parChTrans1D2" presStyleIdx="1" presStyleCnt="2"/>
      <dgm:spPr/>
    </dgm:pt>
    <dgm:pt modelId="{99C7ACB5-0E32-5E4D-92AA-A90AC712FCA2}" type="pres">
      <dgm:prSet presAssocID="{B71A4CF0-F57C-2F44-A4B6-762707F667FF}" presName="connTx" presStyleLbl="parChTrans1D2" presStyleIdx="1" presStyleCnt="2"/>
      <dgm:spPr/>
    </dgm:pt>
    <dgm:pt modelId="{72CBE7BE-0EFD-9C4B-90B2-FA387B29FE9A}" type="pres">
      <dgm:prSet presAssocID="{8BEA1766-D2A2-DF48-A331-C32BDA1FC63B}" presName="root2" presStyleCnt="0"/>
      <dgm:spPr/>
    </dgm:pt>
    <dgm:pt modelId="{AFBDF89B-50C5-4242-B9C2-8934615D3B98}" type="pres">
      <dgm:prSet presAssocID="{8BEA1766-D2A2-DF48-A331-C32BDA1FC63B}" presName="LevelTwoTextNode" presStyleLbl="node2" presStyleIdx="1" presStyleCnt="2">
        <dgm:presLayoutVars>
          <dgm:chPref val="3"/>
        </dgm:presLayoutVars>
      </dgm:prSet>
      <dgm:spPr/>
    </dgm:pt>
    <dgm:pt modelId="{9C491B15-4217-D948-8FD5-C8F9498247DF}" type="pres">
      <dgm:prSet presAssocID="{8BEA1766-D2A2-DF48-A331-C32BDA1FC63B}" presName="level3hierChild" presStyleCnt="0"/>
      <dgm:spPr/>
    </dgm:pt>
  </dgm:ptLst>
  <dgm:cxnLst>
    <dgm:cxn modelId="{F373770A-9C39-0D4B-A76B-6210316282F9}" type="presOf" srcId="{B71A4CF0-F57C-2F44-A4B6-762707F667FF}" destId="{ADB5C815-588B-F341-BC6E-B2D153E81AC3}" srcOrd="0" destOrd="0" presId="urn:microsoft.com/office/officeart/2005/8/layout/hierarchy2"/>
    <dgm:cxn modelId="{1BFB7F1B-AF0D-1147-BDAF-007B10FD03C0}" type="presOf" srcId="{8BEA1766-D2A2-DF48-A331-C32BDA1FC63B}" destId="{AFBDF89B-50C5-4242-B9C2-8934615D3B98}" srcOrd="0" destOrd="0" presId="urn:microsoft.com/office/officeart/2005/8/layout/hierarchy2"/>
    <dgm:cxn modelId="{C8531F3C-1514-0643-A82C-DF20EE27A7C6}" type="presOf" srcId="{B484610B-34A7-1F4B-A9DB-1DF2FD38D403}" destId="{7920F2DA-F06D-E64C-B04D-EB0E7D5FADC9}" srcOrd="1" destOrd="0" presId="urn:microsoft.com/office/officeart/2005/8/layout/hierarchy2"/>
    <dgm:cxn modelId="{436425AC-D617-4441-98A5-D39589456EC3}" type="presOf" srcId="{E32F0530-B54A-BA46-85C8-0F3271187200}" destId="{26F8C8EB-698C-1C42-8439-02415FC235B6}" srcOrd="0" destOrd="0" presId="urn:microsoft.com/office/officeart/2005/8/layout/hierarchy2"/>
    <dgm:cxn modelId="{D0563BB1-C591-BC4A-AFE6-115A6C2AB978}" type="presOf" srcId="{1879F853-8258-5A41-968D-E6E094E8743C}" destId="{BF224171-7E5D-FF49-9212-AA733271C8C0}" srcOrd="0" destOrd="0" presId="urn:microsoft.com/office/officeart/2005/8/layout/hierarchy2"/>
    <dgm:cxn modelId="{C6836EB9-EB40-DF40-B72F-9EF3C8C56682}" type="presOf" srcId="{B484610B-34A7-1F4B-A9DB-1DF2FD38D403}" destId="{26EDD553-41F7-2A4E-AEE1-C654F3D9439A}" srcOrd="0" destOrd="0" presId="urn:microsoft.com/office/officeart/2005/8/layout/hierarchy2"/>
    <dgm:cxn modelId="{106720BE-1CC1-0246-BC82-A8474544FC75}" srcId="{E32F0530-B54A-BA46-85C8-0F3271187200}" destId="{2397B3A9-25CD-3041-8AA4-0FA5830386D5}" srcOrd="0" destOrd="0" parTransId="{26CA13C7-8DD9-D944-89B5-1F2931CFDB90}" sibTransId="{EB01AEED-41E7-C046-A787-C39B9AD01FE1}"/>
    <dgm:cxn modelId="{EADBA0CE-A660-B847-B69D-0A15D3673D7D}" type="presOf" srcId="{B71A4CF0-F57C-2F44-A4B6-762707F667FF}" destId="{99C7ACB5-0E32-5E4D-92AA-A90AC712FCA2}" srcOrd="1" destOrd="0" presId="urn:microsoft.com/office/officeart/2005/8/layout/hierarchy2"/>
    <dgm:cxn modelId="{DBD2B9DD-E4D3-E641-9A87-EA7E430E9C80}" srcId="{2397B3A9-25CD-3041-8AA4-0FA5830386D5}" destId="{8BEA1766-D2A2-DF48-A331-C32BDA1FC63B}" srcOrd="1" destOrd="0" parTransId="{B71A4CF0-F57C-2F44-A4B6-762707F667FF}" sibTransId="{8864390F-4157-8141-B14D-1D11E214A423}"/>
    <dgm:cxn modelId="{F66172E8-CCDD-C14D-B74E-FD52EC493B1D}" type="presOf" srcId="{2397B3A9-25CD-3041-8AA4-0FA5830386D5}" destId="{DBCD7273-22DB-C044-9ECC-7C8223501955}" srcOrd="0" destOrd="0" presId="urn:microsoft.com/office/officeart/2005/8/layout/hierarchy2"/>
    <dgm:cxn modelId="{914428F3-C1EA-F243-8FA8-B71379280FD5}" srcId="{2397B3A9-25CD-3041-8AA4-0FA5830386D5}" destId="{1879F853-8258-5A41-968D-E6E094E8743C}" srcOrd="0" destOrd="0" parTransId="{B484610B-34A7-1F4B-A9DB-1DF2FD38D403}" sibTransId="{C9F33AED-D960-364B-9EDF-640034E27337}"/>
    <dgm:cxn modelId="{AC6D1988-7154-EB48-9883-A32BD8FC39B0}" type="presParOf" srcId="{26F8C8EB-698C-1C42-8439-02415FC235B6}" destId="{C6E7D131-7C85-C541-A6BC-C6CD96340AB2}" srcOrd="0" destOrd="0" presId="urn:microsoft.com/office/officeart/2005/8/layout/hierarchy2"/>
    <dgm:cxn modelId="{B2945D5C-5289-CD46-9EE5-D646FEA4C60F}" type="presParOf" srcId="{C6E7D131-7C85-C541-A6BC-C6CD96340AB2}" destId="{DBCD7273-22DB-C044-9ECC-7C8223501955}" srcOrd="0" destOrd="0" presId="urn:microsoft.com/office/officeart/2005/8/layout/hierarchy2"/>
    <dgm:cxn modelId="{56432EC2-BE38-7241-B332-A45E9AD5D46C}" type="presParOf" srcId="{C6E7D131-7C85-C541-A6BC-C6CD96340AB2}" destId="{B7839EE3-CDE5-D149-A0C7-2A8670F8FED1}" srcOrd="1" destOrd="0" presId="urn:microsoft.com/office/officeart/2005/8/layout/hierarchy2"/>
    <dgm:cxn modelId="{4FAE25B7-AC6F-DA4A-B3C9-D88EF9042A18}" type="presParOf" srcId="{B7839EE3-CDE5-D149-A0C7-2A8670F8FED1}" destId="{26EDD553-41F7-2A4E-AEE1-C654F3D9439A}" srcOrd="0" destOrd="0" presId="urn:microsoft.com/office/officeart/2005/8/layout/hierarchy2"/>
    <dgm:cxn modelId="{3451BCAE-72A2-8347-95EC-8785F7D4636D}" type="presParOf" srcId="{26EDD553-41F7-2A4E-AEE1-C654F3D9439A}" destId="{7920F2DA-F06D-E64C-B04D-EB0E7D5FADC9}" srcOrd="0" destOrd="0" presId="urn:microsoft.com/office/officeart/2005/8/layout/hierarchy2"/>
    <dgm:cxn modelId="{6353EDF0-BB3E-B94D-BABF-86B77E46BF0D}" type="presParOf" srcId="{B7839EE3-CDE5-D149-A0C7-2A8670F8FED1}" destId="{22763D1B-A404-9246-A1A1-531A93F56980}" srcOrd="1" destOrd="0" presId="urn:microsoft.com/office/officeart/2005/8/layout/hierarchy2"/>
    <dgm:cxn modelId="{1586489D-B914-9349-9EE6-88968D73351B}" type="presParOf" srcId="{22763D1B-A404-9246-A1A1-531A93F56980}" destId="{BF224171-7E5D-FF49-9212-AA733271C8C0}" srcOrd="0" destOrd="0" presId="urn:microsoft.com/office/officeart/2005/8/layout/hierarchy2"/>
    <dgm:cxn modelId="{BE689FA9-E339-1C4E-A5AF-1831A93976D6}" type="presParOf" srcId="{22763D1B-A404-9246-A1A1-531A93F56980}" destId="{B284A940-B9FE-8445-BB6F-A9F1452839E0}" srcOrd="1" destOrd="0" presId="urn:microsoft.com/office/officeart/2005/8/layout/hierarchy2"/>
    <dgm:cxn modelId="{166348B8-22DA-414F-9812-0904BE252C20}" type="presParOf" srcId="{B7839EE3-CDE5-D149-A0C7-2A8670F8FED1}" destId="{ADB5C815-588B-F341-BC6E-B2D153E81AC3}" srcOrd="2" destOrd="0" presId="urn:microsoft.com/office/officeart/2005/8/layout/hierarchy2"/>
    <dgm:cxn modelId="{B7B98D14-4D61-A745-B158-CFC41EF43D86}" type="presParOf" srcId="{ADB5C815-588B-F341-BC6E-B2D153E81AC3}" destId="{99C7ACB5-0E32-5E4D-92AA-A90AC712FCA2}" srcOrd="0" destOrd="0" presId="urn:microsoft.com/office/officeart/2005/8/layout/hierarchy2"/>
    <dgm:cxn modelId="{9E8A25A0-41B6-6447-B1D0-9EEBE0338ECA}" type="presParOf" srcId="{B7839EE3-CDE5-D149-A0C7-2A8670F8FED1}" destId="{72CBE7BE-0EFD-9C4B-90B2-FA387B29FE9A}" srcOrd="3" destOrd="0" presId="urn:microsoft.com/office/officeart/2005/8/layout/hierarchy2"/>
    <dgm:cxn modelId="{406B57EF-24B9-2140-80A9-8B9343F4A494}" type="presParOf" srcId="{72CBE7BE-0EFD-9C4B-90B2-FA387B29FE9A}" destId="{AFBDF89B-50C5-4242-B9C2-8934615D3B98}" srcOrd="0" destOrd="0" presId="urn:microsoft.com/office/officeart/2005/8/layout/hierarchy2"/>
    <dgm:cxn modelId="{1176F40F-2F05-B448-989B-DD2767F4A096}" type="presParOf" srcId="{72CBE7BE-0EFD-9C4B-90B2-FA387B29FE9A}" destId="{9C491B15-4217-D948-8FD5-C8F9498247D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445016-39C5-5949-8D76-38ADBF3EFE1B}"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fr-FR"/>
        </a:p>
      </dgm:t>
    </dgm:pt>
    <dgm:pt modelId="{9049436D-AB76-4244-8EB6-9CD8A8A7D3AE}">
      <dgm:prSet phldrT="[Texte]"/>
      <dgm:spPr/>
      <dgm:t>
        <a:bodyPr/>
        <a:lstStyle/>
        <a:p>
          <a:r>
            <a:rPr lang="fr-FR" b="1" dirty="0">
              <a:solidFill>
                <a:schemeClr val="tx1"/>
              </a:solidFill>
            </a:rPr>
            <a:t>Branche dorsale</a:t>
          </a:r>
        </a:p>
      </dgm:t>
    </dgm:pt>
    <dgm:pt modelId="{D0FE5BB5-0CC4-794A-856E-52107EF31E0E}" type="parTrans" cxnId="{34426DCB-33BC-D14F-ACF7-2EB0F9AD762D}">
      <dgm:prSet/>
      <dgm:spPr/>
      <dgm:t>
        <a:bodyPr/>
        <a:lstStyle/>
        <a:p>
          <a:endParaRPr lang="fr-FR"/>
        </a:p>
      </dgm:t>
    </dgm:pt>
    <dgm:pt modelId="{B9E59C23-6FAB-E04A-899C-B76808847E68}" type="sibTrans" cxnId="{34426DCB-33BC-D14F-ACF7-2EB0F9AD762D}">
      <dgm:prSet/>
      <dgm:spPr/>
      <dgm:t>
        <a:bodyPr/>
        <a:lstStyle/>
        <a:p>
          <a:endParaRPr lang="fr-FR"/>
        </a:p>
      </dgm:t>
    </dgm:pt>
    <dgm:pt modelId="{9F413228-1089-9844-89B7-014BD099B20D}">
      <dgm:prSet phldrT="[Texte]" custT="1"/>
      <dgm:spPr>
        <a:solidFill>
          <a:srgbClr val="FF6D68"/>
        </a:solidFill>
      </dgm:spPr>
      <dgm:t>
        <a:bodyPr/>
        <a:lstStyle/>
        <a:p>
          <a:r>
            <a:rPr lang="fr-FR" sz="1400" b="1" dirty="0">
              <a:solidFill>
                <a:schemeClr val="tx1"/>
              </a:solidFill>
            </a:rPr>
            <a:t>Malaise vagal</a:t>
          </a:r>
        </a:p>
      </dgm:t>
    </dgm:pt>
    <dgm:pt modelId="{6C4F0F09-B9D1-E940-9292-431384C6A1E6}" type="parTrans" cxnId="{26E13998-65F9-FC47-8F0B-E375802AA9FD}">
      <dgm:prSet/>
      <dgm:spPr/>
      <dgm:t>
        <a:bodyPr/>
        <a:lstStyle/>
        <a:p>
          <a:endParaRPr lang="fr-FR"/>
        </a:p>
      </dgm:t>
    </dgm:pt>
    <dgm:pt modelId="{52D52CEE-0381-314D-8B40-F4BCD01488C6}" type="sibTrans" cxnId="{26E13998-65F9-FC47-8F0B-E375802AA9FD}">
      <dgm:prSet/>
      <dgm:spPr/>
      <dgm:t>
        <a:bodyPr/>
        <a:lstStyle/>
        <a:p>
          <a:endParaRPr lang="fr-FR"/>
        </a:p>
      </dgm:t>
    </dgm:pt>
    <dgm:pt modelId="{C7D8A6BE-1DCA-214D-9EA4-608E7CB3257B}">
      <dgm:prSet phldrT="[Texte]" custT="1"/>
      <dgm:spPr>
        <a:solidFill>
          <a:srgbClr val="C49EBE"/>
        </a:solidFill>
      </dgm:spPr>
      <dgm:t>
        <a:bodyPr/>
        <a:lstStyle/>
        <a:p>
          <a:r>
            <a:rPr lang="fr-FR" sz="1400" b="1" dirty="0">
              <a:solidFill>
                <a:schemeClr val="tx1"/>
              </a:solidFill>
            </a:rPr>
            <a:t>Syncope</a:t>
          </a:r>
        </a:p>
      </dgm:t>
    </dgm:pt>
    <dgm:pt modelId="{CBFBB416-2D1D-EB42-B404-4878E705D8B5}" type="parTrans" cxnId="{B1FA7ED0-CD1F-B74F-A3D9-E0709BBDA11E}">
      <dgm:prSet/>
      <dgm:spPr/>
      <dgm:t>
        <a:bodyPr/>
        <a:lstStyle/>
        <a:p>
          <a:endParaRPr lang="fr-FR"/>
        </a:p>
      </dgm:t>
    </dgm:pt>
    <dgm:pt modelId="{730B9BE3-8CD7-AE4F-AAE1-EDE70C8DE3A8}" type="sibTrans" cxnId="{B1FA7ED0-CD1F-B74F-A3D9-E0709BBDA11E}">
      <dgm:prSet/>
      <dgm:spPr/>
      <dgm:t>
        <a:bodyPr/>
        <a:lstStyle/>
        <a:p>
          <a:endParaRPr lang="fr-FR"/>
        </a:p>
      </dgm:t>
    </dgm:pt>
    <dgm:pt modelId="{99814AF0-CC98-A645-BA1B-99F85BBB46E3}">
      <dgm:prSet phldrT="[Texte]" custT="1"/>
      <dgm:spPr>
        <a:solidFill>
          <a:schemeClr val="accent6">
            <a:lumMod val="60000"/>
            <a:lumOff val="40000"/>
          </a:schemeClr>
        </a:solidFill>
      </dgm:spPr>
      <dgm:t>
        <a:bodyPr/>
        <a:lstStyle/>
        <a:p>
          <a:r>
            <a:rPr lang="fr-FR" sz="1400" b="1" dirty="0">
              <a:solidFill>
                <a:schemeClr val="tx1"/>
              </a:solidFill>
            </a:rPr>
            <a:t>Baisse tension artérielle</a:t>
          </a:r>
        </a:p>
      </dgm:t>
    </dgm:pt>
    <dgm:pt modelId="{B4F70EB3-1785-AC46-A593-C541C10BC96A}" type="parTrans" cxnId="{54E3E19B-712D-2441-99B1-C406FC587732}">
      <dgm:prSet/>
      <dgm:spPr/>
      <dgm:t>
        <a:bodyPr/>
        <a:lstStyle/>
        <a:p>
          <a:endParaRPr lang="fr-FR"/>
        </a:p>
      </dgm:t>
    </dgm:pt>
    <dgm:pt modelId="{5BA72693-3D2E-AC4F-985C-AC6E9DB5B841}" type="sibTrans" cxnId="{54E3E19B-712D-2441-99B1-C406FC587732}">
      <dgm:prSet/>
      <dgm:spPr/>
      <dgm:t>
        <a:bodyPr/>
        <a:lstStyle/>
        <a:p>
          <a:endParaRPr lang="fr-FR"/>
        </a:p>
      </dgm:t>
    </dgm:pt>
    <dgm:pt modelId="{66BA261F-BF55-A741-B993-35C6E5C6ADB0}">
      <dgm:prSet phldrT="[Texte]"/>
      <dgm:spPr>
        <a:solidFill>
          <a:schemeClr val="accent4">
            <a:lumMod val="60000"/>
            <a:lumOff val="40000"/>
          </a:schemeClr>
        </a:solidFill>
      </dgm:spPr>
      <dgm:t>
        <a:bodyPr/>
        <a:lstStyle/>
        <a:p>
          <a:r>
            <a:rPr lang="fr-FR" b="1" dirty="0">
              <a:solidFill>
                <a:schemeClr val="tx1"/>
              </a:solidFill>
            </a:rPr>
            <a:t>Faiblesse musculaire générale</a:t>
          </a:r>
        </a:p>
      </dgm:t>
    </dgm:pt>
    <dgm:pt modelId="{01E7B25D-17BD-934C-8488-CA0B45667887}" type="parTrans" cxnId="{B30853B7-0FE9-7B4F-AE78-D6C449E124E0}">
      <dgm:prSet/>
      <dgm:spPr/>
      <dgm:t>
        <a:bodyPr/>
        <a:lstStyle/>
        <a:p>
          <a:endParaRPr lang="fr-FR"/>
        </a:p>
      </dgm:t>
    </dgm:pt>
    <dgm:pt modelId="{99A36540-3728-D14B-A80C-9D1937BB0D6A}" type="sibTrans" cxnId="{B30853B7-0FE9-7B4F-AE78-D6C449E124E0}">
      <dgm:prSet/>
      <dgm:spPr/>
      <dgm:t>
        <a:bodyPr/>
        <a:lstStyle/>
        <a:p>
          <a:endParaRPr lang="fr-FR"/>
        </a:p>
      </dgm:t>
    </dgm:pt>
    <dgm:pt modelId="{4168F597-77A5-0D48-BF70-252D37E59106}">
      <dgm:prSet custT="1"/>
      <dgm:spPr>
        <a:solidFill>
          <a:srgbClr val="C4808D"/>
        </a:solidFill>
      </dgm:spPr>
      <dgm:t>
        <a:bodyPr/>
        <a:lstStyle/>
        <a:p>
          <a:r>
            <a:rPr lang="fr-FR" sz="1400" b="1" dirty="0">
              <a:solidFill>
                <a:schemeClr val="tx1"/>
              </a:solidFill>
            </a:rPr>
            <a:t>Obscurcissement visuel </a:t>
          </a:r>
        </a:p>
      </dgm:t>
    </dgm:pt>
    <dgm:pt modelId="{CAD1AE7C-2434-0F42-A96B-026607B6EA11}" type="parTrans" cxnId="{905346D8-9D33-5947-864C-1B5BA688028D}">
      <dgm:prSet/>
      <dgm:spPr/>
      <dgm:t>
        <a:bodyPr/>
        <a:lstStyle/>
        <a:p>
          <a:endParaRPr lang="fr-FR"/>
        </a:p>
      </dgm:t>
    </dgm:pt>
    <dgm:pt modelId="{97E1A632-8771-5648-BE2C-C8CADE00A711}" type="sibTrans" cxnId="{905346D8-9D33-5947-864C-1B5BA688028D}">
      <dgm:prSet/>
      <dgm:spPr/>
      <dgm:t>
        <a:bodyPr/>
        <a:lstStyle/>
        <a:p>
          <a:endParaRPr lang="fr-FR"/>
        </a:p>
      </dgm:t>
    </dgm:pt>
    <dgm:pt modelId="{50F58630-665D-C840-8569-59673D3882C7}">
      <dgm:prSet custT="1"/>
      <dgm:spPr>
        <a:solidFill>
          <a:srgbClr val="FFBD9F"/>
        </a:solidFill>
      </dgm:spPr>
      <dgm:t>
        <a:bodyPr/>
        <a:lstStyle/>
        <a:p>
          <a:r>
            <a:rPr lang="fr-FR" sz="1400" b="1" dirty="0">
              <a:solidFill>
                <a:schemeClr val="tx1"/>
              </a:solidFill>
            </a:rPr>
            <a:t>Vertiges</a:t>
          </a:r>
        </a:p>
      </dgm:t>
    </dgm:pt>
    <dgm:pt modelId="{99F0B0DF-8188-124D-82AB-848E952A3032}" type="parTrans" cxnId="{7C1D1B8B-CE1A-3845-98E5-3F6D04C4BEF2}">
      <dgm:prSet/>
      <dgm:spPr/>
      <dgm:t>
        <a:bodyPr/>
        <a:lstStyle/>
        <a:p>
          <a:endParaRPr lang="fr-FR"/>
        </a:p>
      </dgm:t>
    </dgm:pt>
    <dgm:pt modelId="{77BE4004-6D35-FD4E-87D0-F4C7E7877657}" type="sibTrans" cxnId="{7C1D1B8B-CE1A-3845-98E5-3F6D04C4BEF2}">
      <dgm:prSet/>
      <dgm:spPr/>
      <dgm:t>
        <a:bodyPr/>
        <a:lstStyle/>
        <a:p>
          <a:endParaRPr lang="fr-FR"/>
        </a:p>
      </dgm:t>
    </dgm:pt>
    <dgm:pt modelId="{F6A90E50-F121-E845-9DFA-52CCED84F60A}" type="pres">
      <dgm:prSet presAssocID="{AD445016-39C5-5949-8D76-38ADBF3EFE1B}" presName="cycle" presStyleCnt="0">
        <dgm:presLayoutVars>
          <dgm:chMax val="1"/>
          <dgm:dir/>
          <dgm:animLvl val="ctr"/>
          <dgm:resizeHandles val="exact"/>
        </dgm:presLayoutVars>
      </dgm:prSet>
      <dgm:spPr/>
    </dgm:pt>
    <dgm:pt modelId="{CFC28AE2-806C-1B46-AA4E-78330F8B96A8}" type="pres">
      <dgm:prSet presAssocID="{9049436D-AB76-4244-8EB6-9CD8A8A7D3AE}" presName="centerShape" presStyleLbl="node0" presStyleIdx="0" presStyleCnt="1"/>
      <dgm:spPr/>
    </dgm:pt>
    <dgm:pt modelId="{847B8B5B-D415-0A46-8E23-3BFB07870D53}" type="pres">
      <dgm:prSet presAssocID="{6C4F0F09-B9D1-E940-9292-431384C6A1E6}" presName="Name9" presStyleLbl="parChTrans1D2" presStyleIdx="0" presStyleCnt="6"/>
      <dgm:spPr/>
    </dgm:pt>
    <dgm:pt modelId="{3F37A921-430C-AD4E-BE5B-5EC27D1FFDEE}" type="pres">
      <dgm:prSet presAssocID="{6C4F0F09-B9D1-E940-9292-431384C6A1E6}" presName="connTx" presStyleLbl="parChTrans1D2" presStyleIdx="0" presStyleCnt="6"/>
      <dgm:spPr/>
    </dgm:pt>
    <dgm:pt modelId="{745AEC3A-759E-4849-A8D8-E69DA6EB1C27}" type="pres">
      <dgm:prSet presAssocID="{9F413228-1089-9844-89B7-014BD099B20D}" presName="node" presStyleLbl="node1" presStyleIdx="0" presStyleCnt="6">
        <dgm:presLayoutVars>
          <dgm:bulletEnabled val="1"/>
        </dgm:presLayoutVars>
      </dgm:prSet>
      <dgm:spPr/>
    </dgm:pt>
    <dgm:pt modelId="{8C325CE9-D79A-B847-BAE0-43027B13CFD8}" type="pres">
      <dgm:prSet presAssocID="{CBFBB416-2D1D-EB42-B404-4878E705D8B5}" presName="Name9" presStyleLbl="parChTrans1D2" presStyleIdx="1" presStyleCnt="6"/>
      <dgm:spPr/>
    </dgm:pt>
    <dgm:pt modelId="{A6581A5C-6718-8A44-B8D5-671BC271F80B}" type="pres">
      <dgm:prSet presAssocID="{CBFBB416-2D1D-EB42-B404-4878E705D8B5}" presName="connTx" presStyleLbl="parChTrans1D2" presStyleIdx="1" presStyleCnt="6"/>
      <dgm:spPr/>
    </dgm:pt>
    <dgm:pt modelId="{3681DF7B-C32A-314F-A991-68D5DDB06194}" type="pres">
      <dgm:prSet presAssocID="{C7D8A6BE-1DCA-214D-9EA4-608E7CB3257B}" presName="node" presStyleLbl="node1" presStyleIdx="1" presStyleCnt="6">
        <dgm:presLayoutVars>
          <dgm:bulletEnabled val="1"/>
        </dgm:presLayoutVars>
      </dgm:prSet>
      <dgm:spPr/>
    </dgm:pt>
    <dgm:pt modelId="{A279AFA1-E1D8-A84D-8500-2A569AA9F8F4}" type="pres">
      <dgm:prSet presAssocID="{B4F70EB3-1785-AC46-A593-C541C10BC96A}" presName="Name9" presStyleLbl="parChTrans1D2" presStyleIdx="2" presStyleCnt="6"/>
      <dgm:spPr/>
    </dgm:pt>
    <dgm:pt modelId="{75A27F2C-F1A5-024A-997A-EF87170F9A37}" type="pres">
      <dgm:prSet presAssocID="{B4F70EB3-1785-AC46-A593-C541C10BC96A}" presName="connTx" presStyleLbl="parChTrans1D2" presStyleIdx="2" presStyleCnt="6"/>
      <dgm:spPr/>
    </dgm:pt>
    <dgm:pt modelId="{9BCD5BDC-54B6-9141-A1D4-1F6BCF661FAD}" type="pres">
      <dgm:prSet presAssocID="{99814AF0-CC98-A645-BA1B-99F85BBB46E3}" presName="node" presStyleLbl="node1" presStyleIdx="2" presStyleCnt="6">
        <dgm:presLayoutVars>
          <dgm:bulletEnabled val="1"/>
        </dgm:presLayoutVars>
      </dgm:prSet>
      <dgm:spPr/>
    </dgm:pt>
    <dgm:pt modelId="{137C7BD6-C95D-B642-BDC9-A3DE340A8236}" type="pres">
      <dgm:prSet presAssocID="{01E7B25D-17BD-934C-8488-CA0B45667887}" presName="Name9" presStyleLbl="parChTrans1D2" presStyleIdx="3" presStyleCnt="6"/>
      <dgm:spPr/>
    </dgm:pt>
    <dgm:pt modelId="{94FB621D-2E1D-A343-BFB8-DD4AAE938D0B}" type="pres">
      <dgm:prSet presAssocID="{01E7B25D-17BD-934C-8488-CA0B45667887}" presName="connTx" presStyleLbl="parChTrans1D2" presStyleIdx="3" presStyleCnt="6"/>
      <dgm:spPr/>
    </dgm:pt>
    <dgm:pt modelId="{53FB437E-7EA7-404E-969B-50FED4F83693}" type="pres">
      <dgm:prSet presAssocID="{66BA261F-BF55-A741-B993-35C6E5C6ADB0}" presName="node" presStyleLbl="node1" presStyleIdx="3" presStyleCnt="6">
        <dgm:presLayoutVars>
          <dgm:bulletEnabled val="1"/>
        </dgm:presLayoutVars>
      </dgm:prSet>
      <dgm:spPr/>
    </dgm:pt>
    <dgm:pt modelId="{5BC093E0-95BA-4E42-AE96-A97008BBF5AD}" type="pres">
      <dgm:prSet presAssocID="{CAD1AE7C-2434-0F42-A96B-026607B6EA11}" presName="Name9" presStyleLbl="parChTrans1D2" presStyleIdx="4" presStyleCnt="6"/>
      <dgm:spPr/>
    </dgm:pt>
    <dgm:pt modelId="{FA1BCA42-8FDE-7041-A5E4-BE6B18450D3E}" type="pres">
      <dgm:prSet presAssocID="{CAD1AE7C-2434-0F42-A96B-026607B6EA11}" presName="connTx" presStyleLbl="parChTrans1D2" presStyleIdx="4" presStyleCnt="6"/>
      <dgm:spPr/>
    </dgm:pt>
    <dgm:pt modelId="{3BB1E901-EEC4-054A-BF92-1497718AB765}" type="pres">
      <dgm:prSet presAssocID="{4168F597-77A5-0D48-BF70-252D37E59106}" presName="node" presStyleLbl="node1" presStyleIdx="4" presStyleCnt="6">
        <dgm:presLayoutVars>
          <dgm:bulletEnabled val="1"/>
        </dgm:presLayoutVars>
      </dgm:prSet>
      <dgm:spPr/>
    </dgm:pt>
    <dgm:pt modelId="{D5C6B661-3E14-094C-AA67-BD6E476F46DB}" type="pres">
      <dgm:prSet presAssocID="{99F0B0DF-8188-124D-82AB-848E952A3032}" presName="Name9" presStyleLbl="parChTrans1D2" presStyleIdx="5" presStyleCnt="6"/>
      <dgm:spPr/>
    </dgm:pt>
    <dgm:pt modelId="{5180ABAE-ABA6-7946-8DA5-C749D88FCC57}" type="pres">
      <dgm:prSet presAssocID="{99F0B0DF-8188-124D-82AB-848E952A3032}" presName="connTx" presStyleLbl="parChTrans1D2" presStyleIdx="5" presStyleCnt="6"/>
      <dgm:spPr/>
    </dgm:pt>
    <dgm:pt modelId="{F0FCE6D6-8F36-FF43-B744-66DBE37AA332}" type="pres">
      <dgm:prSet presAssocID="{50F58630-665D-C840-8569-59673D3882C7}" presName="node" presStyleLbl="node1" presStyleIdx="5" presStyleCnt="6">
        <dgm:presLayoutVars>
          <dgm:bulletEnabled val="1"/>
        </dgm:presLayoutVars>
      </dgm:prSet>
      <dgm:spPr/>
    </dgm:pt>
  </dgm:ptLst>
  <dgm:cxnLst>
    <dgm:cxn modelId="{5F94180D-FE55-D841-9845-CA58B6833716}" type="presOf" srcId="{6C4F0F09-B9D1-E940-9292-431384C6A1E6}" destId="{847B8B5B-D415-0A46-8E23-3BFB07870D53}" srcOrd="0" destOrd="0" presId="urn:microsoft.com/office/officeart/2005/8/layout/radial1"/>
    <dgm:cxn modelId="{F650C222-E3B3-EA43-999C-C6E783A860FE}" type="presOf" srcId="{50F58630-665D-C840-8569-59673D3882C7}" destId="{F0FCE6D6-8F36-FF43-B744-66DBE37AA332}" srcOrd="0" destOrd="0" presId="urn:microsoft.com/office/officeart/2005/8/layout/radial1"/>
    <dgm:cxn modelId="{D27BD32D-1A79-0643-BDA2-5ED1C65D3A35}" type="presOf" srcId="{9049436D-AB76-4244-8EB6-9CD8A8A7D3AE}" destId="{CFC28AE2-806C-1B46-AA4E-78330F8B96A8}" srcOrd="0" destOrd="0" presId="urn:microsoft.com/office/officeart/2005/8/layout/radial1"/>
    <dgm:cxn modelId="{2FD9CA2F-5312-6649-944F-93F70A510986}" type="presOf" srcId="{CAD1AE7C-2434-0F42-A96B-026607B6EA11}" destId="{FA1BCA42-8FDE-7041-A5E4-BE6B18450D3E}" srcOrd="1" destOrd="0" presId="urn:microsoft.com/office/officeart/2005/8/layout/radial1"/>
    <dgm:cxn modelId="{9274E435-E225-C14A-AB8F-D6B4C1E91420}" type="presOf" srcId="{AD445016-39C5-5949-8D76-38ADBF3EFE1B}" destId="{F6A90E50-F121-E845-9DFA-52CCED84F60A}" srcOrd="0" destOrd="0" presId="urn:microsoft.com/office/officeart/2005/8/layout/radial1"/>
    <dgm:cxn modelId="{F4F2BC42-9BC2-E148-B619-F3FAAD6A1B27}" type="presOf" srcId="{01E7B25D-17BD-934C-8488-CA0B45667887}" destId="{94FB621D-2E1D-A343-BFB8-DD4AAE938D0B}" srcOrd="1" destOrd="0" presId="urn:microsoft.com/office/officeart/2005/8/layout/radial1"/>
    <dgm:cxn modelId="{DDB6235A-E503-9448-8732-6463C5D72351}" type="presOf" srcId="{C7D8A6BE-1DCA-214D-9EA4-608E7CB3257B}" destId="{3681DF7B-C32A-314F-A991-68D5DDB06194}" srcOrd="0" destOrd="0" presId="urn:microsoft.com/office/officeart/2005/8/layout/radial1"/>
    <dgm:cxn modelId="{9B8F0F5D-9614-5243-AAB1-C9B3048207B6}" type="presOf" srcId="{CBFBB416-2D1D-EB42-B404-4878E705D8B5}" destId="{8C325CE9-D79A-B847-BAE0-43027B13CFD8}" srcOrd="0" destOrd="0" presId="urn:microsoft.com/office/officeart/2005/8/layout/radial1"/>
    <dgm:cxn modelId="{96C3415F-6EDE-914F-888F-2C949739B0DB}" type="presOf" srcId="{99F0B0DF-8188-124D-82AB-848E952A3032}" destId="{D5C6B661-3E14-094C-AA67-BD6E476F46DB}" srcOrd="0" destOrd="0" presId="urn:microsoft.com/office/officeart/2005/8/layout/radial1"/>
    <dgm:cxn modelId="{7CC5CA62-3072-8048-BD5F-10E5BFDE75EC}" type="presOf" srcId="{66BA261F-BF55-A741-B993-35C6E5C6ADB0}" destId="{53FB437E-7EA7-404E-969B-50FED4F83693}" srcOrd="0" destOrd="0" presId="urn:microsoft.com/office/officeart/2005/8/layout/radial1"/>
    <dgm:cxn modelId="{A403D76A-3EBD-B944-95F7-D276888EB005}" type="presOf" srcId="{6C4F0F09-B9D1-E940-9292-431384C6A1E6}" destId="{3F37A921-430C-AD4E-BE5B-5EC27D1FFDEE}" srcOrd="1" destOrd="0" presId="urn:microsoft.com/office/officeart/2005/8/layout/radial1"/>
    <dgm:cxn modelId="{3C1D5983-2777-F948-BC36-4C290AF7A2F3}" type="presOf" srcId="{CAD1AE7C-2434-0F42-A96B-026607B6EA11}" destId="{5BC093E0-95BA-4E42-AE96-A97008BBF5AD}" srcOrd="0" destOrd="0" presId="urn:microsoft.com/office/officeart/2005/8/layout/radial1"/>
    <dgm:cxn modelId="{7C1D1B8B-CE1A-3845-98E5-3F6D04C4BEF2}" srcId="{9049436D-AB76-4244-8EB6-9CD8A8A7D3AE}" destId="{50F58630-665D-C840-8569-59673D3882C7}" srcOrd="5" destOrd="0" parTransId="{99F0B0DF-8188-124D-82AB-848E952A3032}" sibTransId="{77BE4004-6D35-FD4E-87D0-F4C7E7877657}"/>
    <dgm:cxn modelId="{8F5F5B91-BB13-4C4B-AE01-A51005203DC0}" type="presOf" srcId="{99F0B0DF-8188-124D-82AB-848E952A3032}" destId="{5180ABAE-ABA6-7946-8DA5-C749D88FCC57}" srcOrd="1" destOrd="0" presId="urn:microsoft.com/office/officeart/2005/8/layout/radial1"/>
    <dgm:cxn modelId="{5B829396-5F0E-8B4C-BBBF-9B5181FE3F33}" type="presOf" srcId="{99814AF0-CC98-A645-BA1B-99F85BBB46E3}" destId="{9BCD5BDC-54B6-9141-A1D4-1F6BCF661FAD}" srcOrd="0" destOrd="0" presId="urn:microsoft.com/office/officeart/2005/8/layout/radial1"/>
    <dgm:cxn modelId="{26E13998-65F9-FC47-8F0B-E375802AA9FD}" srcId="{9049436D-AB76-4244-8EB6-9CD8A8A7D3AE}" destId="{9F413228-1089-9844-89B7-014BD099B20D}" srcOrd="0" destOrd="0" parTransId="{6C4F0F09-B9D1-E940-9292-431384C6A1E6}" sibTransId="{52D52CEE-0381-314D-8B40-F4BCD01488C6}"/>
    <dgm:cxn modelId="{54E3E19B-712D-2441-99B1-C406FC587732}" srcId="{9049436D-AB76-4244-8EB6-9CD8A8A7D3AE}" destId="{99814AF0-CC98-A645-BA1B-99F85BBB46E3}" srcOrd="2" destOrd="0" parTransId="{B4F70EB3-1785-AC46-A593-C541C10BC96A}" sibTransId="{5BA72693-3D2E-AC4F-985C-AC6E9DB5B841}"/>
    <dgm:cxn modelId="{278C509F-D32A-6E46-B728-D11EAED76B23}" type="presOf" srcId="{01E7B25D-17BD-934C-8488-CA0B45667887}" destId="{137C7BD6-C95D-B642-BDC9-A3DE340A8236}" srcOrd="0" destOrd="0" presId="urn:microsoft.com/office/officeart/2005/8/layout/radial1"/>
    <dgm:cxn modelId="{4C8472B6-ADE1-B242-872A-8A95CD1F0859}" type="presOf" srcId="{CBFBB416-2D1D-EB42-B404-4878E705D8B5}" destId="{A6581A5C-6718-8A44-B8D5-671BC271F80B}" srcOrd="1" destOrd="0" presId="urn:microsoft.com/office/officeart/2005/8/layout/radial1"/>
    <dgm:cxn modelId="{B30853B7-0FE9-7B4F-AE78-D6C449E124E0}" srcId="{9049436D-AB76-4244-8EB6-9CD8A8A7D3AE}" destId="{66BA261F-BF55-A741-B993-35C6E5C6ADB0}" srcOrd="3" destOrd="0" parTransId="{01E7B25D-17BD-934C-8488-CA0B45667887}" sibTransId="{99A36540-3728-D14B-A80C-9D1937BB0D6A}"/>
    <dgm:cxn modelId="{34426DCB-33BC-D14F-ACF7-2EB0F9AD762D}" srcId="{AD445016-39C5-5949-8D76-38ADBF3EFE1B}" destId="{9049436D-AB76-4244-8EB6-9CD8A8A7D3AE}" srcOrd="0" destOrd="0" parTransId="{D0FE5BB5-0CC4-794A-856E-52107EF31E0E}" sibTransId="{B9E59C23-6FAB-E04A-899C-B76808847E68}"/>
    <dgm:cxn modelId="{1478C7CE-1A0C-CE40-BCE1-AE6D1B8422CC}" type="presOf" srcId="{9F413228-1089-9844-89B7-014BD099B20D}" destId="{745AEC3A-759E-4849-A8D8-E69DA6EB1C27}" srcOrd="0" destOrd="0" presId="urn:microsoft.com/office/officeart/2005/8/layout/radial1"/>
    <dgm:cxn modelId="{B1FA7ED0-CD1F-B74F-A3D9-E0709BBDA11E}" srcId="{9049436D-AB76-4244-8EB6-9CD8A8A7D3AE}" destId="{C7D8A6BE-1DCA-214D-9EA4-608E7CB3257B}" srcOrd="1" destOrd="0" parTransId="{CBFBB416-2D1D-EB42-B404-4878E705D8B5}" sibTransId="{730B9BE3-8CD7-AE4F-AAE1-EDE70C8DE3A8}"/>
    <dgm:cxn modelId="{905346D8-9D33-5947-864C-1B5BA688028D}" srcId="{9049436D-AB76-4244-8EB6-9CD8A8A7D3AE}" destId="{4168F597-77A5-0D48-BF70-252D37E59106}" srcOrd="4" destOrd="0" parTransId="{CAD1AE7C-2434-0F42-A96B-026607B6EA11}" sibTransId="{97E1A632-8771-5648-BE2C-C8CADE00A711}"/>
    <dgm:cxn modelId="{DC6D33D9-D99A-EB49-A978-5BA31EF38E88}" type="presOf" srcId="{B4F70EB3-1785-AC46-A593-C541C10BC96A}" destId="{75A27F2C-F1A5-024A-997A-EF87170F9A37}" srcOrd="1" destOrd="0" presId="urn:microsoft.com/office/officeart/2005/8/layout/radial1"/>
    <dgm:cxn modelId="{3966ABE0-5BF6-9544-81C7-F39A3D4E3AAA}" type="presOf" srcId="{4168F597-77A5-0D48-BF70-252D37E59106}" destId="{3BB1E901-EEC4-054A-BF92-1497718AB765}" srcOrd="0" destOrd="0" presId="urn:microsoft.com/office/officeart/2005/8/layout/radial1"/>
    <dgm:cxn modelId="{C47CB2E2-42F3-434E-857B-F38D1D366E0F}" type="presOf" srcId="{B4F70EB3-1785-AC46-A593-C541C10BC96A}" destId="{A279AFA1-E1D8-A84D-8500-2A569AA9F8F4}" srcOrd="0" destOrd="0" presId="urn:microsoft.com/office/officeart/2005/8/layout/radial1"/>
    <dgm:cxn modelId="{E945E136-CEEB-6340-BE8F-F3B44DC15D50}" type="presParOf" srcId="{F6A90E50-F121-E845-9DFA-52CCED84F60A}" destId="{CFC28AE2-806C-1B46-AA4E-78330F8B96A8}" srcOrd="0" destOrd="0" presId="urn:microsoft.com/office/officeart/2005/8/layout/radial1"/>
    <dgm:cxn modelId="{DE3F8A3C-F9DD-1C4C-A79D-EDA366F1BFED}" type="presParOf" srcId="{F6A90E50-F121-E845-9DFA-52CCED84F60A}" destId="{847B8B5B-D415-0A46-8E23-3BFB07870D53}" srcOrd="1" destOrd="0" presId="urn:microsoft.com/office/officeart/2005/8/layout/radial1"/>
    <dgm:cxn modelId="{29C757C0-71A0-E548-BDF3-2068E6AA4FF2}" type="presParOf" srcId="{847B8B5B-D415-0A46-8E23-3BFB07870D53}" destId="{3F37A921-430C-AD4E-BE5B-5EC27D1FFDEE}" srcOrd="0" destOrd="0" presId="urn:microsoft.com/office/officeart/2005/8/layout/radial1"/>
    <dgm:cxn modelId="{3F9EC320-6643-7541-AC38-B8C9C1A80D7E}" type="presParOf" srcId="{F6A90E50-F121-E845-9DFA-52CCED84F60A}" destId="{745AEC3A-759E-4849-A8D8-E69DA6EB1C27}" srcOrd="2" destOrd="0" presId="urn:microsoft.com/office/officeart/2005/8/layout/radial1"/>
    <dgm:cxn modelId="{DD76D448-BAD0-F64E-9087-88423AA434A7}" type="presParOf" srcId="{F6A90E50-F121-E845-9DFA-52CCED84F60A}" destId="{8C325CE9-D79A-B847-BAE0-43027B13CFD8}" srcOrd="3" destOrd="0" presId="urn:microsoft.com/office/officeart/2005/8/layout/radial1"/>
    <dgm:cxn modelId="{9E0647A8-9F23-934D-96AB-5FB1707DC3FC}" type="presParOf" srcId="{8C325CE9-D79A-B847-BAE0-43027B13CFD8}" destId="{A6581A5C-6718-8A44-B8D5-671BC271F80B}" srcOrd="0" destOrd="0" presId="urn:microsoft.com/office/officeart/2005/8/layout/radial1"/>
    <dgm:cxn modelId="{AAC3C48E-85FB-CF45-A4E1-8BDCB07FC3B8}" type="presParOf" srcId="{F6A90E50-F121-E845-9DFA-52CCED84F60A}" destId="{3681DF7B-C32A-314F-A991-68D5DDB06194}" srcOrd="4" destOrd="0" presId="urn:microsoft.com/office/officeart/2005/8/layout/radial1"/>
    <dgm:cxn modelId="{70D96951-15CF-3B42-9FB4-F9E4442836E2}" type="presParOf" srcId="{F6A90E50-F121-E845-9DFA-52CCED84F60A}" destId="{A279AFA1-E1D8-A84D-8500-2A569AA9F8F4}" srcOrd="5" destOrd="0" presId="urn:microsoft.com/office/officeart/2005/8/layout/radial1"/>
    <dgm:cxn modelId="{5EC7D26F-919E-B143-9F68-E3868C268E1E}" type="presParOf" srcId="{A279AFA1-E1D8-A84D-8500-2A569AA9F8F4}" destId="{75A27F2C-F1A5-024A-997A-EF87170F9A37}" srcOrd="0" destOrd="0" presId="urn:microsoft.com/office/officeart/2005/8/layout/radial1"/>
    <dgm:cxn modelId="{EDF54E91-0DEA-B04F-91C2-BA89A24C0120}" type="presParOf" srcId="{F6A90E50-F121-E845-9DFA-52CCED84F60A}" destId="{9BCD5BDC-54B6-9141-A1D4-1F6BCF661FAD}" srcOrd="6" destOrd="0" presId="urn:microsoft.com/office/officeart/2005/8/layout/radial1"/>
    <dgm:cxn modelId="{DB254028-889D-E841-A816-89464A08CC49}" type="presParOf" srcId="{F6A90E50-F121-E845-9DFA-52CCED84F60A}" destId="{137C7BD6-C95D-B642-BDC9-A3DE340A8236}" srcOrd="7" destOrd="0" presId="urn:microsoft.com/office/officeart/2005/8/layout/radial1"/>
    <dgm:cxn modelId="{F96361C0-2CE8-AF48-B7AA-EEB53CB6786A}" type="presParOf" srcId="{137C7BD6-C95D-B642-BDC9-A3DE340A8236}" destId="{94FB621D-2E1D-A343-BFB8-DD4AAE938D0B}" srcOrd="0" destOrd="0" presId="urn:microsoft.com/office/officeart/2005/8/layout/radial1"/>
    <dgm:cxn modelId="{4B00CF6C-9512-AD4C-B7EC-D13667717D94}" type="presParOf" srcId="{F6A90E50-F121-E845-9DFA-52CCED84F60A}" destId="{53FB437E-7EA7-404E-969B-50FED4F83693}" srcOrd="8" destOrd="0" presId="urn:microsoft.com/office/officeart/2005/8/layout/radial1"/>
    <dgm:cxn modelId="{6A7B43C2-DEF5-C445-B0A7-9673763E3811}" type="presParOf" srcId="{F6A90E50-F121-E845-9DFA-52CCED84F60A}" destId="{5BC093E0-95BA-4E42-AE96-A97008BBF5AD}" srcOrd="9" destOrd="0" presId="urn:microsoft.com/office/officeart/2005/8/layout/radial1"/>
    <dgm:cxn modelId="{1C04A549-EEB1-4F47-915B-5E78D0363C85}" type="presParOf" srcId="{5BC093E0-95BA-4E42-AE96-A97008BBF5AD}" destId="{FA1BCA42-8FDE-7041-A5E4-BE6B18450D3E}" srcOrd="0" destOrd="0" presId="urn:microsoft.com/office/officeart/2005/8/layout/radial1"/>
    <dgm:cxn modelId="{BEE99470-4707-3A4D-8638-8681C352E803}" type="presParOf" srcId="{F6A90E50-F121-E845-9DFA-52CCED84F60A}" destId="{3BB1E901-EEC4-054A-BF92-1497718AB765}" srcOrd="10" destOrd="0" presId="urn:microsoft.com/office/officeart/2005/8/layout/radial1"/>
    <dgm:cxn modelId="{7AA248CA-3B1A-0A47-85F1-9AFADBB1D706}" type="presParOf" srcId="{F6A90E50-F121-E845-9DFA-52CCED84F60A}" destId="{D5C6B661-3E14-094C-AA67-BD6E476F46DB}" srcOrd="11" destOrd="0" presId="urn:microsoft.com/office/officeart/2005/8/layout/radial1"/>
    <dgm:cxn modelId="{FF7EFA84-2380-3E4C-AEE9-897680FFB856}" type="presParOf" srcId="{D5C6B661-3E14-094C-AA67-BD6E476F46DB}" destId="{5180ABAE-ABA6-7946-8DA5-C749D88FCC57}" srcOrd="0" destOrd="0" presId="urn:microsoft.com/office/officeart/2005/8/layout/radial1"/>
    <dgm:cxn modelId="{B457F007-20DA-9842-B884-29B4980CBAC8}" type="presParOf" srcId="{F6A90E50-F121-E845-9DFA-52CCED84F60A}" destId="{F0FCE6D6-8F36-FF43-B744-66DBE37AA332}"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445016-39C5-5949-8D76-38ADBF3EFE1B}"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fr-FR"/>
        </a:p>
      </dgm:t>
    </dgm:pt>
    <dgm:pt modelId="{9049436D-AB76-4244-8EB6-9CD8A8A7D3AE}">
      <dgm:prSet phldrT="[Texte]"/>
      <dgm:spPr/>
      <dgm:t>
        <a:bodyPr/>
        <a:lstStyle/>
        <a:p>
          <a:r>
            <a:rPr lang="fr-FR" b="1" dirty="0">
              <a:solidFill>
                <a:schemeClr val="tx1"/>
              </a:solidFill>
            </a:rPr>
            <a:t>Système sympathique</a:t>
          </a:r>
        </a:p>
      </dgm:t>
    </dgm:pt>
    <dgm:pt modelId="{D0FE5BB5-0CC4-794A-856E-52107EF31E0E}" type="parTrans" cxnId="{34426DCB-33BC-D14F-ACF7-2EB0F9AD762D}">
      <dgm:prSet/>
      <dgm:spPr/>
      <dgm:t>
        <a:bodyPr/>
        <a:lstStyle/>
        <a:p>
          <a:endParaRPr lang="fr-FR"/>
        </a:p>
      </dgm:t>
    </dgm:pt>
    <dgm:pt modelId="{B9E59C23-6FAB-E04A-899C-B76808847E68}" type="sibTrans" cxnId="{34426DCB-33BC-D14F-ACF7-2EB0F9AD762D}">
      <dgm:prSet/>
      <dgm:spPr/>
      <dgm:t>
        <a:bodyPr/>
        <a:lstStyle/>
        <a:p>
          <a:endParaRPr lang="fr-FR"/>
        </a:p>
      </dgm:t>
    </dgm:pt>
    <dgm:pt modelId="{9F413228-1089-9844-89B7-014BD099B20D}">
      <dgm:prSet phldrT="[Texte]" custT="1"/>
      <dgm:spPr>
        <a:solidFill>
          <a:srgbClr val="FF6D68"/>
        </a:solidFill>
      </dgm:spPr>
      <dgm:t>
        <a:bodyPr/>
        <a:lstStyle/>
        <a:p>
          <a:r>
            <a:rPr lang="fr-FR" sz="1400" b="1" dirty="0">
              <a:solidFill>
                <a:schemeClr val="tx1"/>
              </a:solidFill>
            </a:rPr>
            <a:t>Augmente la production métabolique</a:t>
          </a:r>
        </a:p>
      </dgm:t>
    </dgm:pt>
    <dgm:pt modelId="{6C4F0F09-B9D1-E940-9292-431384C6A1E6}" type="parTrans" cxnId="{26E13998-65F9-FC47-8F0B-E375802AA9FD}">
      <dgm:prSet/>
      <dgm:spPr/>
      <dgm:t>
        <a:bodyPr/>
        <a:lstStyle/>
        <a:p>
          <a:endParaRPr lang="fr-FR"/>
        </a:p>
      </dgm:t>
    </dgm:pt>
    <dgm:pt modelId="{52D52CEE-0381-314D-8B40-F4BCD01488C6}" type="sibTrans" cxnId="{26E13998-65F9-FC47-8F0B-E375802AA9FD}">
      <dgm:prSet/>
      <dgm:spPr/>
      <dgm:t>
        <a:bodyPr/>
        <a:lstStyle/>
        <a:p>
          <a:endParaRPr lang="fr-FR"/>
        </a:p>
      </dgm:t>
    </dgm:pt>
    <dgm:pt modelId="{C7D8A6BE-1DCA-214D-9EA4-608E7CB3257B}">
      <dgm:prSet phldrT="[Texte]" custT="1"/>
      <dgm:spPr>
        <a:solidFill>
          <a:srgbClr val="C49EBE"/>
        </a:solidFill>
      </dgm:spPr>
      <dgm:t>
        <a:bodyPr/>
        <a:lstStyle/>
        <a:p>
          <a:r>
            <a:rPr lang="fr-FR" sz="1400" b="1" dirty="0">
              <a:solidFill>
                <a:schemeClr val="tx1"/>
              </a:solidFill>
            </a:rPr>
            <a:t>Mobilise les réserves d’énergie</a:t>
          </a:r>
        </a:p>
      </dgm:t>
    </dgm:pt>
    <dgm:pt modelId="{CBFBB416-2D1D-EB42-B404-4878E705D8B5}" type="parTrans" cxnId="{B1FA7ED0-CD1F-B74F-A3D9-E0709BBDA11E}">
      <dgm:prSet/>
      <dgm:spPr/>
      <dgm:t>
        <a:bodyPr/>
        <a:lstStyle/>
        <a:p>
          <a:endParaRPr lang="fr-FR"/>
        </a:p>
      </dgm:t>
    </dgm:pt>
    <dgm:pt modelId="{730B9BE3-8CD7-AE4F-AAE1-EDE70C8DE3A8}" type="sibTrans" cxnId="{B1FA7ED0-CD1F-B74F-A3D9-E0709BBDA11E}">
      <dgm:prSet/>
      <dgm:spPr/>
      <dgm:t>
        <a:bodyPr/>
        <a:lstStyle/>
        <a:p>
          <a:endParaRPr lang="fr-FR"/>
        </a:p>
      </dgm:t>
    </dgm:pt>
    <dgm:pt modelId="{99814AF0-CC98-A645-BA1B-99F85BBB46E3}">
      <dgm:prSet phldrT="[Texte]" custT="1"/>
      <dgm:spPr>
        <a:solidFill>
          <a:schemeClr val="accent6">
            <a:lumMod val="60000"/>
            <a:lumOff val="40000"/>
          </a:schemeClr>
        </a:solidFill>
      </dgm:spPr>
      <dgm:t>
        <a:bodyPr/>
        <a:lstStyle/>
        <a:p>
          <a:r>
            <a:rPr lang="fr-FR" sz="1400" b="1" dirty="0">
              <a:solidFill>
                <a:schemeClr val="tx1"/>
              </a:solidFill>
            </a:rPr>
            <a:t>Augmente le rythme cardiaque</a:t>
          </a:r>
        </a:p>
      </dgm:t>
    </dgm:pt>
    <dgm:pt modelId="{B4F70EB3-1785-AC46-A593-C541C10BC96A}" type="parTrans" cxnId="{54E3E19B-712D-2441-99B1-C406FC587732}">
      <dgm:prSet/>
      <dgm:spPr/>
      <dgm:t>
        <a:bodyPr/>
        <a:lstStyle/>
        <a:p>
          <a:endParaRPr lang="fr-FR"/>
        </a:p>
      </dgm:t>
    </dgm:pt>
    <dgm:pt modelId="{5BA72693-3D2E-AC4F-985C-AC6E9DB5B841}" type="sibTrans" cxnId="{54E3E19B-712D-2441-99B1-C406FC587732}">
      <dgm:prSet/>
      <dgm:spPr/>
      <dgm:t>
        <a:bodyPr/>
        <a:lstStyle/>
        <a:p>
          <a:endParaRPr lang="fr-FR"/>
        </a:p>
      </dgm:t>
    </dgm:pt>
    <dgm:pt modelId="{66BA261F-BF55-A741-B993-35C6E5C6ADB0}">
      <dgm:prSet phldrT="[Texte]"/>
      <dgm:spPr>
        <a:solidFill>
          <a:schemeClr val="accent4">
            <a:lumMod val="60000"/>
            <a:lumOff val="40000"/>
          </a:schemeClr>
        </a:solidFill>
      </dgm:spPr>
      <dgm:t>
        <a:bodyPr/>
        <a:lstStyle/>
        <a:p>
          <a:r>
            <a:rPr lang="fr-FR" b="1" dirty="0">
              <a:solidFill>
                <a:schemeClr val="tx1"/>
              </a:solidFill>
            </a:rPr>
            <a:t>Augmente la production de sueur (évacue la chaleur)</a:t>
          </a:r>
        </a:p>
      </dgm:t>
    </dgm:pt>
    <dgm:pt modelId="{01E7B25D-17BD-934C-8488-CA0B45667887}" type="parTrans" cxnId="{B30853B7-0FE9-7B4F-AE78-D6C449E124E0}">
      <dgm:prSet/>
      <dgm:spPr/>
      <dgm:t>
        <a:bodyPr/>
        <a:lstStyle/>
        <a:p>
          <a:endParaRPr lang="fr-FR"/>
        </a:p>
      </dgm:t>
    </dgm:pt>
    <dgm:pt modelId="{99A36540-3728-D14B-A80C-9D1937BB0D6A}" type="sibTrans" cxnId="{B30853B7-0FE9-7B4F-AE78-D6C449E124E0}">
      <dgm:prSet/>
      <dgm:spPr/>
      <dgm:t>
        <a:bodyPr/>
        <a:lstStyle/>
        <a:p>
          <a:endParaRPr lang="fr-FR"/>
        </a:p>
      </dgm:t>
    </dgm:pt>
    <dgm:pt modelId="{4168F597-77A5-0D48-BF70-252D37E59106}">
      <dgm:prSet custT="1"/>
      <dgm:spPr>
        <a:solidFill>
          <a:srgbClr val="C4808D"/>
        </a:solidFill>
      </dgm:spPr>
      <dgm:t>
        <a:bodyPr/>
        <a:lstStyle/>
        <a:p>
          <a:r>
            <a:rPr lang="fr-FR" sz="1400" b="1" dirty="0">
              <a:solidFill>
                <a:schemeClr val="tx1"/>
              </a:solidFill>
            </a:rPr>
            <a:t>Inhibe la fonction gastro-intestinale</a:t>
          </a:r>
        </a:p>
      </dgm:t>
    </dgm:pt>
    <dgm:pt modelId="{97E1A632-8771-5648-BE2C-C8CADE00A711}" type="sibTrans" cxnId="{905346D8-9D33-5947-864C-1B5BA688028D}">
      <dgm:prSet/>
      <dgm:spPr/>
      <dgm:t>
        <a:bodyPr/>
        <a:lstStyle/>
        <a:p>
          <a:endParaRPr lang="fr-FR"/>
        </a:p>
      </dgm:t>
    </dgm:pt>
    <dgm:pt modelId="{CAD1AE7C-2434-0F42-A96B-026607B6EA11}" type="parTrans" cxnId="{905346D8-9D33-5947-864C-1B5BA688028D}">
      <dgm:prSet/>
      <dgm:spPr/>
      <dgm:t>
        <a:bodyPr/>
        <a:lstStyle/>
        <a:p>
          <a:endParaRPr lang="fr-FR"/>
        </a:p>
      </dgm:t>
    </dgm:pt>
    <dgm:pt modelId="{50F58630-665D-C840-8569-59673D3882C7}">
      <dgm:prSet custT="1"/>
      <dgm:spPr>
        <a:solidFill>
          <a:srgbClr val="FFBD9F"/>
        </a:solidFill>
      </dgm:spPr>
      <dgm:t>
        <a:bodyPr/>
        <a:lstStyle/>
        <a:p>
          <a:r>
            <a:rPr lang="fr-FR" sz="1400" b="1" dirty="0">
              <a:solidFill>
                <a:schemeClr val="tx1"/>
              </a:solidFill>
            </a:rPr>
            <a:t>Détourne le flux sanguin vers les extrémités et les muscles</a:t>
          </a:r>
        </a:p>
      </dgm:t>
    </dgm:pt>
    <dgm:pt modelId="{77BE4004-6D35-FD4E-87D0-F4C7E7877657}" type="sibTrans" cxnId="{7C1D1B8B-CE1A-3845-98E5-3F6D04C4BEF2}">
      <dgm:prSet/>
      <dgm:spPr/>
      <dgm:t>
        <a:bodyPr/>
        <a:lstStyle/>
        <a:p>
          <a:endParaRPr lang="fr-FR"/>
        </a:p>
      </dgm:t>
    </dgm:pt>
    <dgm:pt modelId="{99F0B0DF-8188-124D-82AB-848E952A3032}" type="parTrans" cxnId="{7C1D1B8B-CE1A-3845-98E5-3F6D04C4BEF2}">
      <dgm:prSet/>
      <dgm:spPr/>
      <dgm:t>
        <a:bodyPr/>
        <a:lstStyle/>
        <a:p>
          <a:endParaRPr lang="fr-FR"/>
        </a:p>
      </dgm:t>
    </dgm:pt>
    <dgm:pt modelId="{F6A90E50-F121-E845-9DFA-52CCED84F60A}" type="pres">
      <dgm:prSet presAssocID="{AD445016-39C5-5949-8D76-38ADBF3EFE1B}" presName="cycle" presStyleCnt="0">
        <dgm:presLayoutVars>
          <dgm:chMax val="1"/>
          <dgm:dir/>
          <dgm:animLvl val="ctr"/>
          <dgm:resizeHandles val="exact"/>
        </dgm:presLayoutVars>
      </dgm:prSet>
      <dgm:spPr/>
    </dgm:pt>
    <dgm:pt modelId="{CFC28AE2-806C-1B46-AA4E-78330F8B96A8}" type="pres">
      <dgm:prSet presAssocID="{9049436D-AB76-4244-8EB6-9CD8A8A7D3AE}" presName="centerShape" presStyleLbl="node0" presStyleIdx="0" presStyleCnt="1"/>
      <dgm:spPr/>
    </dgm:pt>
    <dgm:pt modelId="{847B8B5B-D415-0A46-8E23-3BFB07870D53}" type="pres">
      <dgm:prSet presAssocID="{6C4F0F09-B9D1-E940-9292-431384C6A1E6}" presName="Name9" presStyleLbl="parChTrans1D2" presStyleIdx="0" presStyleCnt="6"/>
      <dgm:spPr/>
    </dgm:pt>
    <dgm:pt modelId="{3F37A921-430C-AD4E-BE5B-5EC27D1FFDEE}" type="pres">
      <dgm:prSet presAssocID="{6C4F0F09-B9D1-E940-9292-431384C6A1E6}" presName="connTx" presStyleLbl="parChTrans1D2" presStyleIdx="0" presStyleCnt="6"/>
      <dgm:spPr/>
    </dgm:pt>
    <dgm:pt modelId="{745AEC3A-759E-4849-A8D8-E69DA6EB1C27}" type="pres">
      <dgm:prSet presAssocID="{9F413228-1089-9844-89B7-014BD099B20D}" presName="node" presStyleLbl="node1" presStyleIdx="0" presStyleCnt="6">
        <dgm:presLayoutVars>
          <dgm:bulletEnabled val="1"/>
        </dgm:presLayoutVars>
      </dgm:prSet>
      <dgm:spPr/>
    </dgm:pt>
    <dgm:pt modelId="{8C325CE9-D79A-B847-BAE0-43027B13CFD8}" type="pres">
      <dgm:prSet presAssocID="{CBFBB416-2D1D-EB42-B404-4878E705D8B5}" presName="Name9" presStyleLbl="parChTrans1D2" presStyleIdx="1" presStyleCnt="6"/>
      <dgm:spPr/>
    </dgm:pt>
    <dgm:pt modelId="{A6581A5C-6718-8A44-B8D5-671BC271F80B}" type="pres">
      <dgm:prSet presAssocID="{CBFBB416-2D1D-EB42-B404-4878E705D8B5}" presName="connTx" presStyleLbl="parChTrans1D2" presStyleIdx="1" presStyleCnt="6"/>
      <dgm:spPr/>
    </dgm:pt>
    <dgm:pt modelId="{3681DF7B-C32A-314F-A991-68D5DDB06194}" type="pres">
      <dgm:prSet presAssocID="{C7D8A6BE-1DCA-214D-9EA4-608E7CB3257B}" presName="node" presStyleLbl="node1" presStyleIdx="1" presStyleCnt="6">
        <dgm:presLayoutVars>
          <dgm:bulletEnabled val="1"/>
        </dgm:presLayoutVars>
      </dgm:prSet>
      <dgm:spPr/>
    </dgm:pt>
    <dgm:pt modelId="{A279AFA1-E1D8-A84D-8500-2A569AA9F8F4}" type="pres">
      <dgm:prSet presAssocID="{B4F70EB3-1785-AC46-A593-C541C10BC96A}" presName="Name9" presStyleLbl="parChTrans1D2" presStyleIdx="2" presStyleCnt="6"/>
      <dgm:spPr/>
    </dgm:pt>
    <dgm:pt modelId="{75A27F2C-F1A5-024A-997A-EF87170F9A37}" type="pres">
      <dgm:prSet presAssocID="{B4F70EB3-1785-AC46-A593-C541C10BC96A}" presName="connTx" presStyleLbl="parChTrans1D2" presStyleIdx="2" presStyleCnt="6"/>
      <dgm:spPr/>
    </dgm:pt>
    <dgm:pt modelId="{9BCD5BDC-54B6-9141-A1D4-1F6BCF661FAD}" type="pres">
      <dgm:prSet presAssocID="{99814AF0-CC98-A645-BA1B-99F85BBB46E3}" presName="node" presStyleLbl="node1" presStyleIdx="2" presStyleCnt="6">
        <dgm:presLayoutVars>
          <dgm:bulletEnabled val="1"/>
        </dgm:presLayoutVars>
      </dgm:prSet>
      <dgm:spPr/>
    </dgm:pt>
    <dgm:pt modelId="{137C7BD6-C95D-B642-BDC9-A3DE340A8236}" type="pres">
      <dgm:prSet presAssocID="{01E7B25D-17BD-934C-8488-CA0B45667887}" presName="Name9" presStyleLbl="parChTrans1D2" presStyleIdx="3" presStyleCnt="6"/>
      <dgm:spPr/>
    </dgm:pt>
    <dgm:pt modelId="{94FB621D-2E1D-A343-BFB8-DD4AAE938D0B}" type="pres">
      <dgm:prSet presAssocID="{01E7B25D-17BD-934C-8488-CA0B45667887}" presName="connTx" presStyleLbl="parChTrans1D2" presStyleIdx="3" presStyleCnt="6"/>
      <dgm:spPr/>
    </dgm:pt>
    <dgm:pt modelId="{53FB437E-7EA7-404E-969B-50FED4F83693}" type="pres">
      <dgm:prSet presAssocID="{66BA261F-BF55-A741-B993-35C6E5C6ADB0}" presName="node" presStyleLbl="node1" presStyleIdx="3" presStyleCnt="6">
        <dgm:presLayoutVars>
          <dgm:bulletEnabled val="1"/>
        </dgm:presLayoutVars>
      </dgm:prSet>
      <dgm:spPr/>
    </dgm:pt>
    <dgm:pt modelId="{5BC093E0-95BA-4E42-AE96-A97008BBF5AD}" type="pres">
      <dgm:prSet presAssocID="{CAD1AE7C-2434-0F42-A96B-026607B6EA11}" presName="Name9" presStyleLbl="parChTrans1D2" presStyleIdx="4" presStyleCnt="6"/>
      <dgm:spPr/>
    </dgm:pt>
    <dgm:pt modelId="{FA1BCA42-8FDE-7041-A5E4-BE6B18450D3E}" type="pres">
      <dgm:prSet presAssocID="{CAD1AE7C-2434-0F42-A96B-026607B6EA11}" presName="connTx" presStyleLbl="parChTrans1D2" presStyleIdx="4" presStyleCnt="6"/>
      <dgm:spPr/>
    </dgm:pt>
    <dgm:pt modelId="{3BB1E901-EEC4-054A-BF92-1497718AB765}" type="pres">
      <dgm:prSet presAssocID="{4168F597-77A5-0D48-BF70-252D37E59106}" presName="node" presStyleLbl="node1" presStyleIdx="4" presStyleCnt="6">
        <dgm:presLayoutVars>
          <dgm:bulletEnabled val="1"/>
        </dgm:presLayoutVars>
      </dgm:prSet>
      <dgm:spPr/>
    </dgm:pt>
    <dgm:pt modelId="{D5C6B661-3E14-094C-AA67-BD6E476F46DB}" type="pres">
      <dgm:prSet presAssocID="{99F0B0DF-8188-124D-82AB-848E952A3032}" presName="Name9" presStyleLbl="parChTrans1D2" presStyleIdx="5" presStyleCnt="6"/>
      <dgm:spPr/>
    </dgm:pt>
    <dgm:pt modelId="{5180ABAE-ABA6-7946-8DA5-C749D88FCC57}" type="pres">
      <dgm:prSet presAssocID="{99F0B0DF-8188-124D-82AB-848E952A3032}" presName="connTx" presStyleLbl="parChTrans1D2" presStyleIdx="5" presStyleCnt="6"/>
      <dgm:spPr/>
    </dgm:pt>
    <dgm:pt modelId="{F0FCE6D6-8F36-FF43-B744-66DBE37AA332}" type="pres">
      <dgm:prSet presAssocID="{50F58630-665D-C840-8569-59673D3882C7}" presName="node" presStyleLbl="node1" presStyleIdx="5" presStyleCnt="6">
        <dgm:presLayoutVars>
          <dgm:bulletEnabled val="1"/>
        </dgm:presLayoutVars>
      </dgm:prSet>
      <dgm:spPr/>
    </dgm:pt>
  </dgm:ptLst>
  <dgm:cxnLst>
    <dgm:cxn modelId="{5F94180D-FE55-D841-9845-CA58B6833716}" type="presOf" srcId="{6C4F0F09-B9D1-E940-9292-431384C6A1E6}" destId="{847B8B5B-D415-0A46-8E23-3BFB07870D53}" srcOrd="0" destOrd="0" presId="urn:microsoft.com/office/officeart/2005/8/layout/radial1"/>
    <dgm:cxn modelId="{F650C222-E3B3-EA43-999C-C6E783A860FE}" type="presOf" srcId="{50F58630-665D-C840-8569-59673D3882C7}" destId="{F0FCE6D6-8F36-FF43-B744-66DBE37AA332}" srcOrd="0" destOrd="0" presId="urn:microsoft.com/office/officeart/2005/8/layout/radial1"/>
    <dgm:cxn modelId="{D27BD32D-1A79-0643-BDA2-5ED1C65D3A35}" type="presOf" srcId="{9049436D-AB76-4244-8EB6-9CD8A8A7D3AE}" destId="{CFC28AE2-806C-1B46-AA4E-78330F8B96A8}" srcOrd="0" destOrd="0" presId="urn:microsoft.com/office/officeart/2005/8/layout/radial1"/>
    <dgm:cxn modelId="{2FD9CA2F-5312-6649-944F-93F70A510986}" type="presOf" srcId="{CAD1AE7C-2434-0F42-A96B-026607B6EA11}" destId="{FA1BCA42-8FDE-7041-A5E4-BE6B18450D3E}" srcOrd="1" destOrd="0" presId="urn:microsoft.com/office/officeart/2005/8/layout/radial1"/>
    <dgm:cxn modelId="{9274E435-E225-C14A-AB8F-D6B4C1E91420}" type="presOf" srcId="{AD445016-39C5-5949-8D76-38ADBF3EFE1B}" destId="{F6A90E50-F121-E845-9DFA-52CCED84F60A}" srcOrd="0" destOrd="0" presId="urn:microsoft.com/office/officeart/2005/8/layout/radial1"/>
    <dgm:cxn modelId="{F4F2BC42-9BC2-E148-B619-F3FAAD6A1B27}" type="presOf" srcId="{01E7B25D-17BD-934C-8488-CA0B45667887}" destId="{94FB621D-2E1D-A343-BFB8-DD4AAE938D0B}" srcOrd="1" destOrd="0" presId="urn:microsoft.com/office/officeart/2005/8/layout/radial1"/>
    <dgm:cxn modelId="{DDB6235A-E503-9448-8732-6463C5D72351}" type="presOf" srcId="{C7D8A6BE-1DCA-214D-9EA4-608E7CB3257B}" destId="{3681DF7B-C32A-314F-A991-68D5DDB06194}" srcOrd="0" destOrd="0" presId="urn:microsoft.com/office/officeart/2005/8/layout/radial1"/>
    <dgm:cxn modelId="{9B8F0F5D-9614-5243-AAB1-C9B3048207B6}" type="presOf" srcId="{CBFBB416-2D1D-EB42-B404-4878E705D8B5}" destId="{8C325CE9-D79A-B847-BAE0-43027B13CFD8}" srcOrd="0" destOrd="0" presId="urn:microsoft.com/office/officeart/2005/8/layout/radial1"/>
    <dgm:cxn modelId="{96C3415F-6EDE-914F-888F-2C949739B0DB}" type="presOf" srcId="{99F0B0DF-8188-124D-82AB-848E952A3032}" destId="{D5C6B661-3E14-094C-AA67-BD6E476F46DB}" srcOrd="0" destOrd="0" presId="urn:microsoft.com/office/officeart/2005/8/layout/radial1"/>
    <dgm:cxn modelId="{7CC5CA62-3072-8048-BD5F-10E5BFDE75EC}" type="presOf" srcId="{66BA261F-BF55-A741-B993-35C6E5C6ADB0}" destId="{53FB437E-7EA7-404E-969B-50FED4F83693}" srcOrd="0" destOrd="0" presId="urn:microsoft.com/office/officeart/2005/8/layout/radial1"/>
    <dgm:cxn modelId="{A403D76A-3EBD-B944-95F7-D276888EB005}" type="presOf" srcId="{6C4F0F09-B9D1-E940-9292-431384C6A1E6}" destId="{3F37A921-430C-AD4E-BE5B-5EC27D1FFDEE}" srcOrd="1" destOrd="0" presId="urn:microsoft.com/office/officeart/2005/8/layout/radial1"/>
    <dgm:cxn modelId="{3C1D5983-2777-F948-BC36-4C290AF7A2F3}" type="presOf" srcId="{CAD1AE7C-2434-0F42-A96B-026607B6EA11}" destId="{5BC093E0-95BA-4E42-AE96-A97008BBF5AD}" srcOrd="0" destOrd="0" presId="urn:microsoft.com/office/officeart/2005/8/layout/radial1"/>
    <dgm:cxn modelId="{7C1D1B8B-CE1A-3845-98E5-3F6D04C4BEF2}" srcId="{9049436D-AB76-4244-8EB6-9CD8A8A7D3AE}" destId="{50F58630-665D-C840-8569-59673D3882C7}" srcOrd="5" destOrd="0" parTransId="{99F0B0DF-8188-124D-82AB-848E952A3032}" sibTransId="{77BE4004-6D35-FD4E-87D0-F4C7E7877657}"/>
    <dgm:cxn modelId="{8F5F5B91-BB13-4C4B-AE01-A51005203DC0}" type="presOf" srcId="{99F0B0DF-8188-124D-82AB-848E952A3032}" destId="{5180ABAE-ABA6-7946-8DA5-C749D88FCC57}" srcOrd="1" destOrd="0" presId="urn:microsoft.com/office/officeart/2005/8/layout/radial1"/>
    <dgm:cxn modelId="{5B829396-5F0E-8B4C-BBBF-9B5181FE3F33}" type="presOf" srcId="{99814AF0-CC98-A645-BA1B-99F85BBB46E3}" destId="{9BCD5BDC-54B6-9141-A1D4-1F6BCF661FAD}" srcOrd="0" destOrd="0" presId="urn:microsoft.com/office/officeart/2005/8/layout/radial1"/>
    <dgm:cxn modelId="{26E13998-65F9-FC47-8F0B-E375802AA9FD}" srcId="{9049436D-AB76-4244-8EB6-9CD8A8A7D3AE}" destId="{9F413228-1089-9844-89B7-014BD099B20D}" srcOrd="0" destOrd="0" parTransId="{6C4F0F09-B9D1-E940-9292-431384C6A1E6}" sibTransId="{52D52CEE-0381-314D-8B40-F4BCD01488C6}"/>
    <dgm:cxn modelId="{54E3E19B-712D-2441-99B1-C406FC587732}" srcId="{9049436D-AB76-4244-8EB6-9CD8A8A7D3AE}" destId="{99814AF0-CC98-A645-BA1B-99F85BBB46E3}" srcOrd="2" destOrd="0" parTransId="{B4F70EB3-1785-AC46-A593-C541C10BC96A}" sibTransId="{5BA72693-3D2E-AC4F-985C-AC6E9DB5B841}"/>
    <dgm:cxn modelId="{278C509F-D32A-6E46-B728-D11EAED76B23}" type="presOf" srcId="{01E7B25D-17BD-934C-8488-CA0B45667887}" destId="{137C7BD6-C95D-B642-BDC9-A3DE340A8236}" srcOrd="0" destOrd="0" presId="urn:microsoft.com/office/officeart/2005/8/layout/radial1"/>
    <dgm:cxn modelId="{4C8472B6-ADE1-B242-872A-8A95CD1F0859}" type="presOf" srcId="{CBFBB416-2D1D-EB42-B404-4878E705D8B5}" destId="{A6581A5C-6718-8A44-B8D5-671BC271F80B}" srcOrd="1" destOrd="0" presId="urn:microsoft.com/office/officeart/2005/8/layout/radial1"/>
    <dgm:cxn modelId="{B30853B7-0FE9-7B4F-AE78-D6C449E124E0}" srcId="{9049436D-AB76-4244-8EB6-9CD8A8A7D3AE}" destId="{66BA261F-BF55-A741-B993-35C6E5C6ADB0}" srcOrd="3" destOrd="0" parTransId="{01E7B25D-17BD-934C-8488-CA0B45667887}" sibTransId="{99A36540-3728-D14B-A80C-9D1937BB0D6A}"/>
    <dgm:cxn modelId="{34426DCB-33BC-D14F-ACF7-2EB0F9AD762D}" srcId="{AD445016-39C5-5949-8D76-38ADBF3EFE1B}" destId="{9049436D-AB76-4244-8EB6-9CD8A8A7D3AE}" srcOrd="0" destOrd="0" parTransId="{D0FE5BB5-0CC4-794A-856E-52107EF31E0E}" sibTransId="{B9E59C23-6FAB-E04A-899C-B76808847E68}"/>
    <dgm:cxn modelId="{1478C7CE-1A0C-CE40-BCE1-AE6D1B8422CC}" type="presOf" srcId="{9F413228-1089-9844-89B7-014BD099B20D}" destId="{745AEC3A-759E-4849-A8D8-E69DA6EB1C27}" srcOrd="0" destOrd="0" presId="urn:microsoft.com/office/officeart/2005/8/layout/radial1"/>
    <dgm:cxn modelId="{B1FA7ED0-CD1F-B74F-A3D9-E0709BBDA11E}" srcId="{9049436D-AB76-4244-8EB6-9CD8A8A7D3AE}" destId="{C7D8A6BE-1DCA-214D-9EA4-608E7CB3257B}" srcOrd="1" destOrd="0" parTransId="{CBFBB416-2D1D-EB42-B404-4878E705D8B5}" sibTransId="{730B9BE3-8CD7-AE4F-AAE1-EDE70C8DE3A8}"/>
    <dgm:cxn modelId="{905346D8-9D33-5947-864C-1B5BA688028D}" srcId="{9049436D-AB76-4244-8EB6-9CD8A8A7D3AE}" destId="{4168F597-77A5-0D48-BF70-252D37E59106}" srcOrd="4" destOrd="0" parTransId="{CAD1AE7C-2434-0F42-A96B-026607B6EA11}" sibTransId="{97E1A632-8771-5648-BE2C-C8CADE00A711}"/>
    <dgm:cxn modelId="{DC6D33D9-D99A-EB49-A978-5BA31EF38E88}" type="presOf" srcId="{B4F70EB3-1785-AC46-A593-C541C10BC96A}" destId="{75A27F2C-F1A5-024A-997A-EF87170F9A37}" srcOrd="1" destOrd="0" presId="urn:microsoft.com/office/officeart/2005/8/layout/radial1"/>
    <dgm:cxn modelId="{3966ABE0-5BF6-9544-81C7-F39A3D4E3AAA}" type="presOf" srcId="{4168F597-77A5-0D48-BF70-252D37E59106}" destId="{3BB1E901-EEC4-054A-BF92-1497718AB765}" srcOrd="0" destOrd="0" presId="urn:microsoft.com/office/officeart/2005/8/layout/radial1"/>
    <dgm:cxn modelId="{C47CB2E2-42F3-434E-857B-F38D1D366E0F}" type="presOf" srcId="{B4F70EB3-1785-AC46-A593-C541C10BC96A}" destId="{A279AFA1-E1D8-A84D-8500-2A569AA9F8F4}" srcOrd="0" destOrd="0" presId="urn:microsoft.com/office/officeart/2005/8/layout/radial1"/>
    <dgm:cxn modelId="{E945E136-CEEB-6340-BE8F-F3B44DC15D50}" type="presParOf" srcId="{F6A90E50-F121-E845-9DFA-52CCED84F60A}" destId="{CFC28AE2-806C-1B46-AA4E-78330F8B96A8}" srcOrd="0" destOrd="0" presId="urn:microsoft.com/office/officeart/2005/8/layout/radial1"/>
    <dgm:cxn modelId="{DE3F8A3C-F9DD-1C4C-A79D-EDA366F1BFED}" type="presParOf" srcId="{F6A90E50-F121-E845-9DFA-52CCED84F60A}" destId="{847B8B5B-D415-0A46-8E23-3BFB07870D53}" srcOrd="1" destOrd="0" presId="urn:microsoft.com/office/officeart/2005/8/layout/radial1"/>
    <dgm:cxn modelId="{29C757C0-71A0-E548-BDF3-2068E6AA4FF2}" type="presParOf" srcId="{847B8B5B-D415-0A46-8E23-3BFB07870D53}" destId="{3F37A921-430C-AD4E-BE5B-5EC27D1FFDEE}" srcOrd="0" destOrd="0" presId="urn:microsoft.com/office/officeart/2005/8/layout/radial1"/>
    <dgm:cxn modelId="{3F9EC320-6643-7541-AC38-B8C9C1A80D7E}" type="presParOf" srcId="{F6A90E50-F121-E845-9DFA-52CCED84F60A}" destId="{745AEC3A-759E-4849-A8D8-E69DA6EB1C27}" srcOrd="2" destOrd="0" presId="urn:microsoft.com/office/officeart/2005/8/layout/radial1"/>
    <dgm:cxn modelId="{DD76D448-BAD0-F64E-9087-88423AA434A7}" type="presParOf" srcId="{F6A90E50-F121-E845-9DFA-52CCED84F60A}" destId="{8C325CE9-D79A-B847-BAE0-43027B13CFD8}" srcOrd="3" destOrd="0" presId="urn:microsoft.com/office/officeart/2005/8/layout/radial1"/>
    <dgm:cxn modelId="{9E0647A8-9F23-934D-96AB-5FB1707DC3FC}" type="presParOf" srcId="{8C325CE9-D79A-B847-BAE0-43027B13CFD8}" destId="{A6581A5C-6718-8A44-B8D5-671BC271F80B}" srcOrd="0" destOrd="0" presId="urn:microsoft.com/office/officeart/2005/8/layout/radial1"/>
    <dgm:cxn modelId="{AAC3C48E-85FB-CF45-A4E1-8BDCB07FC3B8}" type="presParOf" srcId="{F6A90E50-F121-E845-9DFA-52CCED84F60A}" destId="{3681DF7B-C32A-314F-A991-68D5DDB06194}" srcOrd="4" destOrd="0" presId="urn:microsoft.com/office/officeart/2005/8/layout/radial1"/>
    <dgm:cxn modelId="{70D96951-15CF-3B42-9FB4-F9E4442836E2}" type="presParOf" srcId="{F6A90E50-F121-E845-9DFA-52CCED84F60A}" destId="{A279AFA1-E1D8-A84D-8500-2A569AA9F8F4}" srcOrd="5" destOrd="0" presId="urn:microsoft.com/office/officeart/2005/8/layout/radial1"/>
    <dgm:cxn modelId="{5EC7D26F-919E-B143-9F68-E3868C268E1E}" type="presParOf" srcId="{A279AFA1-E1D8-A84D-8500-2A569AA9F8F4}" destId="{75A27F2C-F1A5-024A-997A-EF87170F9A37}" srcOrd="0" destOrd="0" presId="urn:microsoft.com/office/officeart/2005/8/layout/radial1"/>
    <dgm:cxn modelId="{EDF54E91-0DEA-B04F-91C2-BA89A24C0120}" type="presParOf" srcId="{F6A90E50-F121-E845-9DFA-52CCED84F60A}" destId="{9BCD5BDC-54B6-9141-A1D4-1F6BCF661FAD}" srcOrd="6" destOrd="0" presId="urn:microsoft.com/office/officeart/2005/8/layout/radial1"/>
    <dgm:cxn modelId="{DB254028-889D-E841-A816-89464A08CC49}" type="presParOf" srcId="{F6A90E50-F121-E845-9DFA-52CCED84F60A}" destId="{137C7BD6-C95D-B642-BDC9-A3DE340A8236}" srcOrd="7" destOrd="0" presId="urn:microsoft.com/office/officeart/2005/8/layout/radial1"/>
    <dgm:cxn modelId="{F96361C0-2CE8-AF48-B7AA-EEB53CB6786A}" type="presParOf" srcId="{137C7BD6-C95D-B642-BDC9-A3DE340A8236}" destId="{94FB621D-2E1D-A343-BFB8-DD4AAE938D0B}" srcOrd="0" destOrd="0" presId="urn:microsoft.com/office/officeart/2005/8/layout/radial1"/>
    <dgm:cxn modelId="{4B00CF6C-9512-AD4C-B7EC-D13667717D94}" type="presParOf" srcId="{F6A90E50-F121-E845-9DFA-52CCED84F60A}" destId="{53FB437E-7EA7-404E-969B-50FED4F83693}" srcOrd="8" destOrd="0" presId="urn:microsoft.com/office/officeart/2005/8/layout/radial1"/>
    <dgm:cxn modelId="{6A7B43C2-DEF5-C445-B0A7-9673763E3811}" type="presParOf" srcId="{F6A90E50-F121-E845-9DFA-52CCED84F60A}" destId="{5BC093E0-95BA-4E42-AE96-A97008BBF5AD}" srcOrd="9" destOrd="0" presId="urn:microsoft.com/office/officeart/2005/8/layout/radial1"/>
    <dgm:cxn modelId="{1C04A549-EEB1-4F47-915B-5E78D0363C85}" type="presParOf" srcId="{5BC093E0-95BA-4E42-AE96-A97008BBF5AD}" destId="{FA1BCA42-8FDE-7041-A5E4-BE6B18450D3E}" srcOrd="0" destOrd="0" presId="urn:microsoft.com/office/officeart/2005/8/layout/radial1"/>
    <dgm:cxn modelId="{BEE99470-4707-3A4D-8638-8681C352E803}" type="presParOf" srcId="{F6A90E50-F121-E845-9DFA-52CCED84F60A}" destId="{3BB1E901-EEC4-054A-BF92-1497718AB765}" srcOrd="10" destOrd="0" presId="urn:microsoft.com/office/officeart/2005/8/layout/radial1"/>
    <dgm:cxn modelId="{7AA248CA-3B1A-0A47-85F1-9AFADBB1D706}" type="presParOf" srcId="{F6A90E50-F121-E845-9DFA-52CCED84F60A}" destId="{D5C6B661-3E14-094C-AA67-BD6E476F46DB}" srcOrd="11" destOrd="0" presId="urn:microsoft.com/office/officeart/2005/8/layout/radial1"/>
    <dgm:cxn modelId="{FF7EFA84-2380-3E4C-AEE9-897680FFB856}" type="presParOf" srcId="{D5C6B661-3E14-094C-AA67-BD6E476F46DB}" destId="{5180ABAE-ABA6-7946-8DA5-C749D88FCC57}" srcOrd="0" destOrd="0" presId="urn:microsoft.com/office/officeart/2005/8/layout/radial1"/>
    <dgm:cxn modelId="{B457F007-20DA-9842-B884-29B4980CBAC8}" type="presParOf" srcId="{F6A90E50-F121-E845-9DFA-52CCED84F60A}" destId="{F0FCE6D6-8F36-FF43-B744-66DBE37AA332}"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445016-39C5-5949-8D76-38ADBF3EFE1B}"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fr-FR"/>
        </a:p>
      </dgm:t>
    </dgm:pt>
    <dgm:pt modelId="{9049436D-AB76-4244-8EB6-9CD8A8A7D3AE}">
      <dgm:prSet phldrT="[Texte]"/>
      <dgm:spPr/>
      <dgm:t>
        <a:bodyPr/>
        <a:lstStyle/>
        <a:p>
          <a:r>
            <a:rPr lang="fr-FR" b="1" dirty="0">
              <a:solidFill>
                <a:schemeClr val="tx1"/>
              </a:solidFill>
            </a:rPr>
            <a:t>Branche ventrale</a:t>
          </a:r>
        </a:p>
      </dgm:t>
    </dgm:pt>
    <dgm:pt modelId="{D0FE5BB5-0CC4-794A-856E-52107EF31E0E}" type="parTrans" cxnId="{34426DCB-33BC-D14F-ACF7-2EB0F9AD762D}">
      <dgm:prSet/>
      <dgm:spPr/>
      <dgm:t>
        <a:bodyPr/>
        <a:lstStyle/>
        <a:p>
          <a:endParaRPr lang="fr-FR"/>
        </a:p>
      </dgm:t>
    </dgm:pt>
    <dgm:pt modelId="{B9E59C23-6FAB-E04A-899C-B76808847E68}" type="sibTrans" cxnId="{34426DCB-33BC-D14F-ACF7-2EB0F9AD762D}">
      <dgm:prSet/>
      <dgm:spPr/>
      <dgm:t>
        <a:bodyPr/>
        <a:lstStyle/>
        <a:p>
          <a:endParaRPr lang="fr-FR"/>
        </a:p>
      </dgm:t>
    </dgm:pt>
    <dgm:pt modelId="{9F413228-1089-9844-89B7-014BD099B20D}">
      <dgm:prSet phldrT="[Texte]" custT="1"/>
      <dgm:spPr>
        <a:solidFill>
          <a:srgbClr val="FF6D68"/>
        </a:solidFill>
      </dgm:spPr>
      <dgm:t>
        <a:bodyPr/>
        <a:lstStyle/>
        <a:p>
          <a:r>
            <a:rPr lang="fr-FR" sz="1400" b="1" dirty="0">
              <a:solidFill>
                <a:schemeClr val="tx1"/>
              </a:solidFill>
            </a:rPr>
            <a:t>Augmente le sentiment de sécurité</a:t>
          </a:r>
        </a:p>
      </dgm:t>
    </dgm:pt>
    <dgm:pt modelId="{6C4F0F09-B9D1-E940-9292-431384C6A1E6}" type="parTrans" cxnId="{26E13998-65F9-FC47-8F0B-E375802AA9FD}">
      <dgm:prSet/>
      <dgm:spPr/>
      <dgm:t>
        <a:bodyPr/>
        <a:lstStyle/>
        <a:p>
          <a:endParaRPr lang="fr-FR"/>
        </a:p>
      </dgm:t>
    </dgm:pt>
    <dgm:pt modelId="{52D52CEE-0381-314D-8B40-F4BCD01488C6}" type="sibTrans" cxnId="{26E13998-65F9-FC47-8F0B-E375802AA9FD}">
      <dgm:prSet/>
      <dgm:spPr/>
      <dgm:t>
        <a:bodyPr/>
        <a:lstStyle/>
        <a:p>
          <a:endParaRPr lang="fr-FR"/>
        </a:p>
      </dgm:t>
    </dgm:pt>
    <dgm:pt modelId="{C7D8A6BE-1DCA-214D-9EA4-608E7CB3257B}">
      <dgm:prSet phldrT="[Texte]" custT="1"/>
      <dgm:spPr>
        <a:solidFill>
          <a:srgbClr val="C49EBE"/>
        </a:solidFill>
      </dgm:spPr>
      <dgm:t>
        <a:bodyPr/>
        <a:lstStyle/>
        <a:p>
          <a:r>
            <a:rPr lang="fr-FR" sz="1400" b="1" dirty="0">
              <a:solidFill>
                <a:schemeClr val="tx1"/>
              </a:solidFill>
            </a:rPr>
            <a:t>Équilibre l’état émotionnel </a:t>
          </a:r>
        </a:p>
      </dgm:t>
    </dgm:pt>
    <dgm:pt modelId="{CBFBB416-2D1D-EB42-B404-4878E705D8B5}" type="parTrans" cxnId="{B1FA7ED0-CD1F-B74F-A3D9-E0709BBDA11E}">
      <dgm:prSet/>
      <dgm:spPr/>
      <dgm:t>
        <a:bodyPr/>
        <a:lstStyle/>
        <a:p>
          <a:endParaRPr lang="fr-FR"/>
        </a:p>
      </dgm:t>
    </dgm:pt>
    <dgm:pt modelId="{730B9BE3-8CD7-AE4F-AAE1-EDE70C8DE3A8}" type="sibTrans" cxnId="{B1FA7ED0-CD1F-B74F-A3D9-E0709BBDA11E}">
      <dgm:prSet/>
      <dgm:spPr/>
      <dgm:t>
        <a:bodyPr/>
        <a:lstStyle/>
        <a:p>
          <a:endParaRPr lang="fr-FR"/>
        </a:p>
      </dgm:t>
    </dgm:pt>
    <dgm:pt modelId="{99814AF0-CC98-A645-BA1B-99F85BBB46E3}">
      <dgm:prSet phldrT="[Texte]" custT="1"/>
      <dgm:spPr>
        <a:solidFill>
          <a:schemeClr val="accent6">
            <a:lumMod val="60000"/>
            <a:lumOff val="40000"/>
          </a:schemeClr>
        </a:solidFill>
      </dgm:spPr>
      <dgm:t>
        <a:bodyPr/>
        <a:lstStyle/>
        <a:p>
          <a:r>
            <a:rPr lang="fr-FR" sz="1400" b="1" dirty="0">
              <a:solidFill>
                <a:schemeClr val="tx1"/>
              </a:solidFill>
            </a:rPr>
            <a:t>Facilite</a:t>
          </a:r>
          <a:r>
            <a:rPr lang="fr-FR" sz="1400" b="1" baseline="0" dirty="0">
              <a:solidFill>
                <a:schemeClr val="tx1"/>
              </a:solidFill>
            </a:rPr>
            <a:t> les larmes et les mouvements des paupières</a:t>
          </a:r>
          <a:endParaRPr lang="fr-FR" sz="1400" b="1" dirty="0">
            <a:solidFill>
              <a:schemeClr val="tx1"/>
            </a:solidFill>
          </a:endParaRPr>
        </a:p>
      </dgm:t>
    </dgm:pt>
    <dgm:pt modelId="{B4F70EB3-1785-AC46-A593-C541C10BC96A}" type="parTrans" cxnId="{54E3E19B-712D-2441-99B1-C406FC587732}">
      <dgm:prSet/>
      <dgm:spPr/>
      <dgm:t>
        <a:bodyPr/>
        <a:lstStyle/>
        <a:p>
          <a:endParaRPr lang="fr-FR"/>
        </a:p>
      </dgm:t>
    </dgm:pt>
    <dgm:pt modelId="{5BA72693-3D2E-AC4F-985C-AC6E9DB5B841}" type="sibTrans" cxnId="{54E3E19B-712D-2441-99B1-C406FC587732}">
      <dgm:prSet/>
      <dgm:spPr/>
      <dgm:t>
        <a:bodyPr/>
        <a:lstStyle/>
        <a:p>
          <a:endParaRPr lang="fr-FR"/>
        </a:p>
      </dgm:t>
    </dgm:pt>
    <dgm:pt modelId="{66BA261F-BF55-A741-B993-35C6E5C6ADB0}">
      <dgm:prSet phldrT="[Texte]"/>
      <dgm:spPr>
        <a:solidFill>
          <a:schemeClr val="accent4">
            <a:lumMod val="60000"/>
            <a:lumOff val="40000"/>
          </a:schemeClr>
        </a:solidFill>
      </dgm:spPr>
      <dgm:t>
        <a:bodyPr/>
        <a:lstStyle/>
        <a:p>
          <a:r>
            <a:rPr lang="fr-FR" b="1" dirty="0">
              <a:solidFill>
                <a:schemeClr val="tx1"/>
              </a:solidFill>
            </a:rPr>
            <a:t>Facilite</a:t>
          </a:r>
          <a:r>
            <a:rPr lang="fr-FR" b="1" baseline="0" dirty="0">
              <a:solidFill>
                <a:schemeClr val="tx1"/>
              </a:solidFill>
            </a:rPr>
            <a:t> les mouvements de la tête </a:t>
          </a:r>
          <a:endParaRPr lang="fr-FR" b="1" dirty="0">
            <a:solidFill>
              <a:schemeClr val="tx1"/>
            </a:solidFill>
          </a:endParaRPr>
        </a:p>
      </dgm:t>
    </dgm:pt>
    <dgm:pt modelId="{01E7B25D-17BD-934C-8488-CA0B45667887}" type="parTrans" cxnId="{B30853B7-0FE9-7B4F-AE78-D6C449E124E0}">
      <dgm:prSet/>
      <dgm:spPr/>
      <dgm:t>
        <a:bodyPr/>
        <a:lstStyle/>
        <a:p>
          <a:endParaRPr lang="fr-FR"/>
        </a:p>
      </dgm:t>
    </dgm:pt>
    <dgm:pt modelId="{99A36540-3728-D14B-A80C-9D1937BB0D6A}" type="sibTrans" cxnId="{B30853B7-0FE9-7B4F-AE78-D6C449E124E0}">
      <dgm:prSet/>
      <dgm:spPr/>
      <dgm:t>
        <a:bodyPr/>
        <a:lstStyle/>
        <a:p>
          <a:endParaRPr lang="fr-FR"/>
        </a:p>
      </dgm:t>
    </dgm:pt>
    <dgm:pt modelId="{4168F597-77A5-0D48-BF70-252D37E59106}">
      <dgm:prSet custT="1"/>
      <dgm:spPr>
        <a:solidFill>
          <a:srgbClr val="C4808D"/>
        </a:solidFill>
      </dgm:spPr>
      <dgm:t>
        <a:bodyPr/>
        <a:lstStyle/>
        <a:p>
          <a:r>
            <a:rPr lang="fr-FR" sz="1400" b="1" dirty="0">
              <a:solidFill>
                <a:schemeClr val="tx1"/>
              </a:solidFill>
            </a:rPr>
            <a:t>Facilite les contacts visuels</a:t>
          </a:r>
        </a:p>
      </dgm:t>
    </dgm:pt>
    <dgm:pt modelId="{97E1A632-8771-5648-BE2C-C8CADE00A711}" type="sibTrans" cxnId="{905346D8-9D33-5947-864C-1B5BA688028D}">
      <dgm:prSet/>
      <dgm:spPr/>
      <dgm:t>
        <a:bodyPr/>
        <a:lstStyle/>
        <a:p>
          <a:endParaRPr lang="fr-FR"/>
        </a:p>
      </dgm:t>
    </dgm:pt>
    <dgm:pt modelId="{CAD1AE7C-2434-0F42-A96B-026607B6EA11}" type="parTrans" cxnId="{905346D8-9D33-5947-864C-1B5BA688028D}">
      <dgm:prSet/>
      <dgm:spPr/>
      <dgm:t>
        <a:bodyPr/>
        <a:lstStyle/>
        <a:p>
          <a:endParaRPr lang="fr-FR"/>
        </a:p>
      </dgm:t>
    </dgm:pt>
    <dgm:pt modelId="{50F58630-665D-C840-8569-59673D3882C7}">
      <dgm:prSet custT="1"/>
      <dgm:spPr>
        <a:solidFill>
          <a:srgbClr val="FFBD9F"/>
        </a:solidFill>
      </dgm:spPr>
      <dgm:t>
        <a:bodyPr/>
        <a:lstStyle/>
        <a:p>
          <a:r>
            <a:rPr lang="fr-FR" sz="1400" b="1" dirty="0">
              <a:solidFill>
                <a:schemeClr val="tx1"/>
              </a:solidFill>
            </a:rPr>
            <a:t>Facilite</a:t>
          </a:r>
          <a:r>
            <a:rPr lang="fr-FR" sz="1400" b="1" baseline="0" dirty="0">
              <a:solidFill>
                <a:schemeClr val="tx1"/>
              </a:solidFill>
            </a:rPr>
            <a:t> l’expressivité du visage</a:t>
          </a:r>
          <a:endParaRPr lang="fr-FR" sz="1400" b="1" dirty="0">
            <a:solidFill>
              <a:schemeClr val="tx1"/>
            </a:solidFill>
          </a:endParaRPr>
        </a:p>
      </dgm:t>
    </dgm:pt>
    <dgm:pt modelId="{77BE4004-6D35-FD4E-87D0-F4C7E7877657}" type="sibTrans" cxnId="{7C1D1B8B-CE1A-3845-98E5-3F6D04C4BEF2}">
      <dgm:prSet/>
      <dgm:spPr/>
      <dgm:t>
        <a:bodyPr/>
        <a:lstStyle/>
        <a:p>
          <a:endParaRPr lang="fr-FR"/>
        </a:p>
      </dgm:t>
    </dgm:pt>
    <dgm:pt modelId="{99F0B0DF-8188-124D-82AB-848E952A3032}" type="parTrans" cxnId="{7C1D1B8B-CE1A-3845-98E5-3F6D04C4BEF2}">
      <dgm:prSet/>
      <dgm:spPr/>
      <dgm:t>
        <a:bodyPr/>
        <a:lstStyle/>
        <a:p>
          <a:endParaRPr lang="fr-FR"/>
        </a:p>
      </dgm:t>
    </dgm:pt>
    <dgm:pt modelId="{F6A90E50-F121-E845-9DFA-52CCED84F60A}" type="pres">
      <dgm:prSet presAssocID="{AD445016-39C5-5949-8D76-38ADBF3EFE1B}" presName="cycle" presStyleCnt="0">
        <dgm:presLayoutVars>
          <dgm:chMax val="1"/>
          <dgm:dir/>
          <dgm:animLvl val="ctr"/>
          <dgm:resizeHandles val="exact"/>
        </dgm:presLayoutVars>
      </dgm:prSet>
      <dgm:spPr/>
    </dgm:pt>
    <dgm:pt modelId="{CFC28AE2-806C-1B46-AA4E-78330F8B96A8}" type="pres">
      <dgm:prSet presAssocID="{9049436D-AB76-4244-8EB6-9CD8A8A7D3AE}" presName="centerShape" presStyleLbl="node0" presStyleIdx="0" presStyleCnt="1"/>
      <dgm:spPr/>
    </dgm:pt>
    <dgm:pt modelId="{847B8B5B-D415-0A46-8E23-3BFB07870D53}" type="pres">
      <dgm:prSet presAssocID="{6C4F0F09-B9D1-E940-9292-431384C6A1E6}" presName="Name9" presStyleLbl="parChTrans1D2" presStyleIdx="0" presStyleCnt="6"/>
      <dgm:spPr/>
    </dgm:pt>
    <dgm:pt modelId="{3F37A921-430C-AD4E-BE5B-5EC27D1FFDEE}" type="pres">
      <dgm:prSet presAssocID="{6C4F0F09-B9D1-E940-9292-431384C6A1E6}" presName="connTx" presStyleLbl="parChTrans1D2" presStyleIdx="0" presStyleCnt="6"/>
      <dgm:spPr/>
    </dgm:pt>
    <dgm:pt modelId="{745AEC3A-759E-4849-A8D8-E69DA6EB1C27}" type="pres">
      <dgm:prSet presAssocID="{9F413228-1089-9844-89B7-014BD099B20D}" presName="node" presStyleLbl="node1" presStyleIdx="0" presStyleCnt="6">
        <dgm:presLayoutVars>
          <dgm:bulletEnabled val="1"/>
        </dgm:presLayoutVars>
      </dgm:prSet>
      <dgm:spPr/>
    </dgm:pt>
    <dgm:pt modelId="{8C325CE9-D79A-B847-BAE0-43027B13CFD8}" type="pres">
      <dgm:prSet presAssocID="{CBFBB416-2D1D-EB42-B404-4878E705D8B5}" presName="Name9" presStyleLbl="parChTrans1D2" presStyleIdx="1" presStyleCnt="6"/>
      <dgm:spPr/>
    </dgm:pt>
    <dgm:pt modelId="{A6581A5C-6718-8A44-B8D5-671BC271F80B}" type="pres">
      <dgm:prSet presAssocID="{CBFBB416-2D1D-EB42-B404-4878E705D8B5}" presName="connTx" presStyleLbl="parChTrans1D2" presStyleIdx="1" presStyleCnt="6"/>
      <dgm:spPr/>
    </dgm:pt>
    <dgm:pt modelId="{3681DF7B-C32A-314F-A991-68D5DDB06194}" type="pres">
      <dgm:prSet presAssocID="{C7D8A6BE-1DCA-214D-9EA4-608E7CB3257B}" presName="node" presStyleLbl="node1" presStyleIdx="1" presStyleCnt="6">
        <dgm:presLayoutVars>
          <dgm:bulletEnabled val="1"/>
        </dgm:presLayoutVars>
      </dgm:prSet>
      <dgm:spPr/>
    </dgm:pt>
    <dgm:pt modelId="{A279AFA1-E1D8-A84D-8500-2A569AA9F8F4}" type="pres">
      <dgm:prSet presAssocID="{B4F70EB3-1785-AC46-A593-C541C10BC96A}" presName="Name9" presStyleLbl="parChTrans1D2" presStyleIdx="2" presStyleCnt="6"/>
      <dgm:spPr/>
    </dgm:pt>
    <dgm:pt modelId="{75A27F2C-F1A5-024A-997A-EF87170F9A37}" type="pres">
      <dgm:prSet presAssocID="{B4F70EB3-1785-AC46-A593-C541C10BC96A}" presName="connTx" presStyleLbl="parChTrans1D2" presStyleIdx="2" presStyleCnt="6"/>
      <dgm:spPr/>
    </dgm:pt>
    <dgm:pt modelId="{9BCD5BDC-54B6-9141-A1D4-1F6BCF661FAD}" type="pres">
      <dgm:prSet presAssocID="{99814AF0-CC98-A645-BA1B-99F85BBB46E3}" presName="node" presStyleLbl="node1" presStyleIdx="2" presStyleCnt="6">
        <dgm:presLayoutVars>
          <dgm:bulletEnabled val="1"/>
        </dgm:presLayoutVars>
      </dgm:prSet>
      <dgm:spPr/>
    </dgm:pt>
    <dgm:pt modelId="{137C7BD6-C95D-B642-BDC9-A3DE340A8236}" type="pres">
      <dgm:prSet presAssocID="{01E7B25D-17BD-934C-8488-CA0B45667887}" presName="Name9" presStyleLbl="parChTrans1D2" presStyleIdx="3" presStyleCnt="6"/>
      <dgm:spPr/>
    </dgm:pt>
    <dgm:pt modelId="{94FB621D-2E1D-A343-BFB8-DD4AAE938D0B}" type="pres">
      <dgm:prSet presAssocID="{01E7B25D-17BD-934C-8488-CA0B45667887}" presName="connTx" presStyleLbl="parChTrans1D2" presStyleIdx="3" presStyleCnt="6"/>
      <dgm:spPr/>
    </dgm:pt>
    <dgm:pt modelId="{53FB437E-7EA7-404E-969B-50FED4F83693}" type="pres">
      <dgm:prSet presAssocID="{66BA261F-BF55-A741-B993-35C6E5C6ADB0}" presName="node" presStyleLbl="node1" presStyleIdx="3" presStyleCnt="6">
        <dgm:presLayoutVars>
          <dgm:bulletEnabled val="1"/>
        </dgm:presLayoutVars>
      </dgm:prSet>
      <dgm:spPr/>
    </dgm:pt>
    <dgm:pt modelId="{5BC093E0-95BA-4E42-AE96-A97008BBF5AD}" type="pres">
      <dgm:prSet presAssocID="{CAD1AE7C-2434-0F42-A96B-026607B6EA11}" presName="Name9" presStyleLbl="parChTrans1D2" presStyleIdx="4" presStyleCnt="6"/>
      <dgm:spPr/>
    </dgm:pt>
    <dgm:pt modelId="{FA1BCA42-8FDE-7041-A5E4-BE6B18450D3E}" type="pres">
      <dgm:prSet presAssocID="{CAD1AE7C-2434-0F42-A96B-026607B6EA11}" presName="connTx" presStyleLbl="parChTrans1D2" presStyleIdx="4" presStyleCnt="6"/>
      <dgm:spPr/>
    </dgm:pt>
    <dgm:pt modelId="{3BB1E901-EEC4-054A-BF92-1497718AB765}" type="pres">
      <dgm:prSet presAssocID="{4168F597-77A5-0D48-BF70-252D37E59106}" presName="node" presStyleLbl="node1" presStyleIdx="4" presStyleCnt="6">
        <dgm:presLayoutVars>
          <dgm:bulletEnabled val="1"/>
        </dgm:presLayoutVars>
      </dgm:prSet>
      <dgm:spPr/>
    </dgm:pt>
    <dgm:pt modelId="{D5C6B661-3E14-094C-AA67-BD6E476F46DB}" type="pres">
      <dgm:prSet presAssocID="{99F0B0DF-8188-124D-82AB-848E952A3032}" presName="Name9" presStyleLbl="parChTrans1D2" presStyleIdx="5" presStyleCnt="6"/>
      <dgm:spPr/>
    </dgm:pt>
    <dgm:pt modelId="{5180ABAE-ABA6-7946-8DA5-C749D88FCC57}" type="pres">
      <dgm:prSet presAssocID="{99F0B0DF-8188-124D-82AB-848E952A3032}" presName="connTx" presStyleLbl="parChTrans1D2" presStyleIdx="5" presStyleCnt="6"/>
      <dgm:spPr/>
    </dgm:pt>
    <dgm:pt modelId="{F0FCE6D6-8F36-FF43-B744-66DBE37AA332}" type="pres">
      <dgm:prSet presAssocID="{50F58630-665D-C840-8569-59673D3882C7}" presName="node" presStyleLbl="node1" presStyleIdx="5" presStyleCnt="6">
        <dgm:presLayoutVars>
          <dgm:bulletEnabled val="1"/>
        </dgm:presLayoutVars>
      </dgm:prSet>
      <dgm:spPr/>
    </dgm:pt>
  </dgm:ptLst>
  <dgm:cxnLst>
    <dgm:cxn modelId="{5F94180D-FE55-D841-9845-CA58B6833716}" type="presOf" srcId="{6C4F0F09-B9D1-E940-9292-431384C6A1E6}" destId="{847B8B5B-D415-0A46-8E23-3BFB07870D53}" srcOrd="0" destOrd="0" presId="urn:microsoft.com/office/officeart/2005/8/layout/radial1"/>
    <dgm:cxn modelId="{F650C222-E3B3-EA43-999C-C6E783A860FE}" type="presOf" srcId="{50F58630-665D-C840-8569-59673D3882C7}" destId="{F0FCE6D6-8F36-FF43-B744-66DBE37AA332}" srcOrd="0" destOrd="0" presId="urn:microsoft.com/office/officeart/2005/8/layout/radial1"/>
    <dgm:cxn modelId="{D27BD32D-1A79-0643-BDA2-5ED1C65D3A35}" type="presOf" srcId="{9049436D-AB76-4244-8EB6-9CD8A8A7D3AE}" destId="{CFC28AE2-806C-1B46-AA4E-78330F8B96A8}" srcOrd="0" destOrd="0" presId="urn:microsoft.com/office/officeart/2005/8/layout/radial1"/>
    <dgm:cxn modelId="{2FD9CA2F-5312-6649-944F-93F70A510986}" type="presOf" srcId="{CAD1AE7C-2434-0F42-A96B-026607B6EA11}" destId="{FA1BCA42-8FDE-7041-A5E4-BE6B18450D3E}" srcOrd="1" destOrd="0" presId="urn:microsoft.com/office/officeart/2005/8/layout/radial1"/>
    <dgm:cxn modelId="{9274E435-E225-C14A-AB8F-D6B4C1E91420}" type="presOf" srcId="{AD445016-39C5-5949-8D76-38ADBF3EFE1B}" destId="{F6A90E50-F121-E845-9DFA-52CCED84F60A}" srcOrd="0" destOrd="0" presId="urn:microsoft.com/office/officeart/2005/8/layout/radial1"/>
    <dgm:cxn modelId="{F4F2BC42-9BC2-E148-B619-F3FAAD6A1B27}" type="presOf" srcId="{01E7B25D-17BD-934C-8488-CA0B45667887}" destId="{94FB621D-2E1D-A343-BFB8-DD4AAE938D0B}" srcOrd="1" destOrd="0" presId="urn:microsoft.com/office/officeart/2005/8/layout/radial1"/>
    <dgm:cxn modelId="{DDB6235A-E503-9448-8732-6463C5D72351}" type="presOf" srcId="{C7D8A6BE-1DCA-214D-9EA4-608E7CB3257B}" destId="{3681DF7B-C32A-314F-A991-68D5DDB06194}" srcOrd="0" destOrd="0" presId="urn:microsoft.com/office/officeart/2005/8/layout/radial1"/>
    <dgm:cxn modelId="{9B8F0F5D-9614-5243-AAB1-C9B3048207B6}" type="presOf" srcId="{CBFBB416-2D1D-EB42-B404-4878E705D8B5}" destId="{8C325CE9-D79A-B847-BAE0-43027B13CFD8}" srcOrd="0" destOrd="0" presId="urn:microsoft.com/office/officeart/2005/8/layout/radial1"/>
    <dgm:cxn modelId="{96C3415F-6EDE-914F-888F-2C949739B0DB}" type="presOf" srcId="{99F0B0DF-8188-124D-82AB-848E952A3032}" destId="{D5C6B661-3E14-094C-AA67-BD6E476F46DB}" srcOrd="0" destOrd="0" presId="urn:microsoft.com/office/officeart/2005/8/layout/radial1"/>
    <dgm:cxn modelId="{7CC5CA62-3072-8048-BD5F-10E5BFDE75EC}" type="presOf" srcId="{66BA261F-BF55-A741-B993-35C6E5C6ADB0}" destId="{53FB437E-7EA7-404E-969B-50FED4F83693}" srcOrd="0" destOrd="0" presId="urn:microsoft.com/office/officeart/2005/8/layout/radial1"/>
    <dgm:cxn modelId="{A403D76A-3EBD-B944-95F7-D276888EB005}" type="presOf" srcId="{6C4F0F09-B9D1-E940-9292-431384C6A1E6}" destId="{3F37A921-430C-AD4E-BE5B-5EC27D1FFDEE}" srcOrd="1" destOrd="0" presId="urn:microsoft.com/office/officeart/2005/8/layout/radial1"/>
    <dgm:cxn modelId="{3C1D5983-2777-F948-BC36-4C290AF7A2F3}" type="presOf" srcId="{CAD1AE7C-2434-0F42-A96B-026607B6EA11}" destId="{5BC093E0-95BA-4E42-AE96-A97008BBF5AD}" srcOrd="0" destOrd="0" presId="urn:microsoft.com/office/officeart/2005/8/layout/radial1"/>
    <dgm:cxn modelId="{7C1D1B8B-CE1A-3845-98E5-3F6D04C4BEF2}" srcId="{9049436D-AB76-4244-8EB6-9CD8A8A7D3AE}" destId="{50F58630-665D-C840-8569-59673D3882C7}" srcOrd="5" destOrd="0" parTransId="{99F0B0DF-8188-124D-82AB-848E952A3032}" sibTransId="{77BE4004-6D35-FD4E-87D0-F4C7E7877657}"/>
    <dgm:cxn modelId="{8F5F5B91-BB13-4C4B-AE01-A51005203DC0}" type="presOf" srcId="{99F0B0DF-8188-124D-82AB-848E952A3032}" destId="{5180ABAE-ABA6-7946-8DA5-C749D88FCC57}" srcOrd="1" destOrd="0" presId="urn:microsoft.com/office/officeart/2005/8/layout/radial1"/>
    <dgm:cxn modelId="{5B829396-5F0E-8B4C-BBBF-9B5181FE3F33}" type="presOf" srcId="{99814AF0-CC98-A645-BA1B-99F85BBB46E3}" destId="{9BCD5BDC-54B6-9141-A1D4-1F6BCF661FAD}" srcOrd="0" destOrd="0" presId="urn:microsoft.com/office/officeart/2005/8/layout/radial1"/>
    <dgm:cxn modelId="{26E13998-65F9-FC47-8F0B-E375802AA9FD}" srcId="{9049436D-AB76-4244-8EB6-9CD8A8A7D3AE}" destId="{9F413228-1089-9844-89B7-014BD099B20D}" srcOrd="0" destOrd="0" parTransId="{6C4F0F09-B9D1-E940-9292-431384C6A1E6}" sibTransId="{52D52CEE-0381-314D-8B40-F4BCD01488C6}"/>
    <dgm:cxn modelId="{54E3E19B-712D-2441-99B1-C406FC587732}" srcId="{9049436D-AB76-4244-8EB6-9CD8A8A7D3AE}" destId="{99814AF0-CC98-A645-BA1B-99F85BBB46E3}" srcOrd="2" destOrd="0" parTransId="{B4F70EB3-1785-AC46-A593-C541C10BC96A}" sibTransId="{5BA72693-3D2E-AC4F-985C-AC6E9DB5B841}"/>
    <dgm:cxn modelId="{278C509F-D32A-6E46-B728-D11EAED76B23}" type="presOf" srcId="{01E7B25D-17BD-934C-8488-CA0B45667887}" destId="{137C7BD6-C95D-B642-BDC9-A3DE340A8236}" srcOrd="0" destOrd="0" presId="urn:microsoft.com/office/officeart/2005/8/layout/radial1"/>
    <dgm:cxn modelId="{4C8472B6-ADE1-B242-872A-8A95CD1F0859}" type="presOf" srcId="{CBFBB416-2D1D-EB42-B404-4878E705D8B5}" destId="{A6581A5C-6718-8A44-B8D5-671BC271F80B}" srcOrd="1" destOrd="0" presId="urn:microsoft.com/office/officeart/2005/8/layout/radial1"/>
    <dgm:cxn modelId="{B30853B7-0FE9-7B4F-AE78-D6C449E124E0}" srcId="{9049436D-AB76-4244-8EB6-9CD8A8A7D3AE}" destId="{66BA261F-BF55-A741-B993-35C6E5C6ADB0}" srcOrd="3" destOrd="0" parTransId="{01E7B25D-17BD-934C-8488-CA0B45667887}" sibTransId="{99A36540-3728-D14B-A80C-9D1937BB0D6A}"/>
    <dgm:cxn modelId="{34426DCB-33BC-D14F-ACF7-2EB0F9AD762D}" srcId="{AD445016-39C5-5949-8D76-38ADBF3EFE1B}" destId="{9049436D-AB76-4244-8EB6-9CD8A8A7D3AE}" srcOrd="0" destOrd="0" parTransId="{D0FE5BB5-0CC4-794A-856E-52107EF31E0E}" sibTransId="{B9E59C23-6FAB-E04A-899C-B76808847E68}"/>
    <dgm:cxn modelId="{1478C7CE-1A0C-CE40-BCE1-AE6D1B8422CC}" type="presOf" srcId="{9F413228-1089-9844-89B7-014BD099B20D}" destId="{745AEC3A-759E-4849-A8D8-E69DA6EB1C27}" srcOrd="0" destOrd="0" presId="urn:microsoft.com/office/officeart/2005/8/layout/radial1"/>
    <dgm:cxn modelId="{B1FA7ED0-CD1F-B74F-A3D9-E0709BBDA11E}" srcId="{9049436D-AB76-4244-8EB6-9CD8A8A7D3AE}" destId="{C7D8A6BE-1DCA-214D-9EA4-608E7CB3257B}" srcOrd="1" destOrd="0" parTransId="{CBFBB416-2D1D-EB42-B404-4878E705D8B5}" sibTransId="{730B9BE3-8CD7-AE4F-AAE1-EDE70C8DE3A8}"/>
    <dgm:cxn modelId="{905346D8-9D33-5947-864C-1B5BA688028D}" srcId="{9049436D-AB76-4244-8EB6-9CD8A8A7D3AE}" destId="{4168F597-77A5-0D48-BF70-252D37E59106}" srcOrd="4" destOrd="0" parTransId="{CAD1AE7C-2434-0F42-A96B-026607B6EA11}" sibTransId="{97E1A632-8771-5648-BE2C-C8CADE00A711}"/>
    <dgm:cxn modelId="{DC6D33D9-D99A-EB49-A978-5BA31EF38E88}" type="presOf" srcId="{B4F70EB3-1785-AC46-A593-C541C10BC96A}" destId="{75A27F2C-F1A5-024A-997A-EF87170F9A37}" srcOrd="1" destOrd="0" presId="urn:microsoft.com/office/officeart/2005/8/layout/radial1"/>
    <dgm:cxn modelId="{3966ABE0-5BF6-9544-81C7-F39A3D4E3AAA}" type="presOf" srcId="{4168F597-77A5-0D48-BF70-252D37E59106}" destId="{3BB1E901-EEC4-054A-BF92-1497718AB765}" srcOrd="0" destOrd="0" presId="urn:microsoft.com/office/officeart/2005/8/layout/radial1"/>
    <dgm:cxn modelId="{C47CB2E2-42F3-434E-857B-F38D1D366E0F}" type="presOf" srcId="{B4F70EB3-1785-AC46-A593-C541C10BC96A}" destId="{A279AFA1-E1D8-A84D-8500-2A569AA9F8F4}" srcOrd="0" destOrd="0" presId="urn:microsoft.com/office/officeart/2005/8/layout/radial1"/>
    <dgm:cxn modelId="{E945E136-CEEB-6340-BE8F-F3B44DC15D50}" type="presParOf" srcId="{F6A90E50-F121-E845-9DFA-52CCED84F60A}" destId="{CFC28AE2-806C-1B46-AA4E-78330F8B96A8}" srcOrd="0" destOrd="0" presId="urn:microsoft.com/office/officeart/2005/8/layout/radial1"/>
    <dgm:cxn modelId="{DE3F8A3C-F9DD-1C4C-A79D-EDA366F1BFED}" type="presParOf" srcId="{F6A90E50-F121-E845-9DFA-52CCED84F60A}" destId="{847B8B5B-D415-0A46-8E23-3BFB07870D53}" srcOrd="1" destOrd="0" presId="urn:microsoft.com/office/officeart/2005/8/layout/radial1"/>
    <dgm:cxn modelId="{29C757C0-71A0-E548-BDF3-2068E6AA4FF2}" type="presParOf" srcId="{847B8B5B-D415-0A46-8E23-3BFB07870D53}" destId="{3F37A921-430C-AD4E-BE5B-5EC27D1FFDEE}" srcOrd="0" destOrd="0" presId="urn:microsoft.com/office/officeart/2005/8/layout/radial1"/>
    <dgm:cxn modelId="{3F9EC320-6643-7541-AC38-B8C9C1A80D7E}" type="presParOf" srcId="{F6A90E50-F121-E845-9DFA-52CCED84F60A}" destId="{745AEC3A-759E-4849-A8D8-E69DA6EB1C27}" srcOrd="2" destOrd="0" presId="urn:microsoft.com/office/officeart/2005/8/layout/radial1"/>
    <dgm:cxn modelId="{DD76D448-BAD0-F64E-9087-88423AA434A7}" type="presParOf" srcId="{F6A90E50-F121-E845-9DFA-52CCED84F60A}" destId="{8C325CE9-D79A-B847-BAE0-43027B13CFD8}" srcOrd="3" destOrd="0" presId="urn:microsoft.com/office/officeart/2005/8/layout/radial1"/>
    <dgm:cxn modelId="{9E0647A8-9F23-934D-96AB-5FB1707DC3FC}" type="presParOf" srcId="{8C325CE9-D79A-B847-BAE0-43027B13CFD8}" destId="{A6581A5C-6718-8A44-B8D5-671BC271F80B}" srcOrd="0" destOrd="0" presId="urn:microsoft.com/office/officeart/2005/8/layout/radial1"/>
    <dgm:cxn modelId="{AAC3C48E-85FB-CF45-A4E1-8BDCB07FC3B8}" type="presParOf" srcId="{F6A90E50-F121-E845-9DFA-52CCED84F60A}" destId="{3681DF7B-C32A-314F-A991-68D5DDB06194}" srcOrd="4" destOrd="0" presId="urn:microsoft.com/office/officeart/2005/8/layout/radial1"/>
    <dgm:cxn modelId="{70D96951-15CF-3B42-9FB4-F9E4442836E2}" type="presParOf" srcId="{F6A90E50-F121-E845-9DFA-52CCED84F60A}" destId="{A279AFA1-E1D8-A84D-8500-2A569AA9F8F4}" srcOrd="5" destOrd="0" presId="urn:microsoft.com/office/officeart/2005/8/layout/radial1"/>
    <dgm:cxn modelId="{5EC7D26F-919E-B143-9F68-E3868C268E1E}" type="presParOf" srcId="{A279AFA1-E1D8-A84D-8500-2A569AA9F8F4}" destId="{75A27F2C-F1A5-024A-997A-EF87170F9A37}" srcOrd="0" destOrd="0" presId="urn:microsoft.com/office/officeart/2005/8/layout/radial1"/>
    <dgm:cxn modelId="{EDF54E91-0DEA-B04F-91C2-BA89A24C0120}" type="presParOf" srcId="{F6A90E50-F121-E845-9DFA-52CCED84F60A}" destId="{9BCD5BDC-54B6-9141-A1D4-1F6BCF661FAD}" srcOrd="6" destOrd="0" presId="urn:microsoft.com/office/officeart/2005/8/layout/radial1"/>
    <dgm:cxn modelId="{DB254028-889D-E841-A816-89464A08CC49}" type="presParOf" srcId="{F6A90E50-F121-E845-9DFA-52CCED84F60A}" destId="{137C7BD6-C95D-B642-BDC9-A3DE340A8236}" srcOrd="7" destOrd="0" presId="urn:microsoft.com/office/officeart/2005/8/layout/radial1"/>
    <dgm:cxn modelId="{F96361C0-2CE8-AF48-B7AA-EEB53CB6786A}" type="presParOf" srcId="{137C7BD6-C95D-B642-BDC9-A3DE340A8236}" destId="{94FB621D-2E1D-A343-BFB8-DD4AAE938D0B}" srcOrd="0" destOrd="0" presId="urn:microsoft.com/office/officeart/2005/8/layout/radial1"/>
    <dgm:cxn modelId="{4B00CF6C-9512-AD4C-B7EC-D13667717D94}" type="presParOf" srcId="{F6A90E50-F121-E845-9DFA-52CCED84F60A}" destId="{53FB437E-7EA7-404E-969B-50FED4F83693}" srcOrd="8" destOrd="0" presId="urn:microsoft.com/office/officeart/2005/8/layout/radial1"/>
    <dgm:cxn modelId="{6A7B43C2-DEF5-C445-B0A7-9673763E3811}" type="presParOf" srcId="{F6A90E50-F121-E845-9DFA-52CCED84F60A}" destId="{5BC093E0-95BA-4E42-AE96-A97008BBF5AD}" srcOrd="9" destOrd="0" presId="urn:microsoft.com/office/officeart/2005/8/layout/radial1"/>
    <dgm:cxn modelId="{1C04A549-EEB1-4F47-915B-5E78D0363C85}" type="presParOf" srcId="{5BC093E0-95BA-4E42-AE96-A97008BBF5AD}" destId="{FA1BCA42-8FDE-7041-A5E4-BE6B18450D3E}" srcOrd="0" destOrd="0" presId="urn:microsoft.com/office/officeart/2005/8/layout/radial1"/>
    <dgm:cxn modelId="{BEE99470-4707-3A4D-8638-8681C352E803}" type="presParOf" srcId="{F6A90E50-F121-E845-9DFA-52CCED84F60A}" destId="{3BB1E901-EEC4-054A-BF92-1497718AB765}" srcOrd="10" destOrd="0" presId="urn:microsoft.com/office/officeart/2005/8/layout/radial1"/>
    <dgm:cxn modelId="{7AA248CA-3B1A-0A47-85F1-9AFADBB1D706}" type="presParOf" srcId="{F6A90E50-F121-E845-9DFA-52CCED84F60A}" destId="{D5C6B661-3E14-094C-AA67-BD6E476F46DB}" srcOrd="11" destOrd="0" presId="urn:microsoft.com/office/officeart/2005/8/layout/radial1"/>
    <dgm:cxn modelId="{FF7EFA84-2380-3E4C-AEE9-897680FFB856}" type="presParOf" srcId="{D5C6B661-3E14-094C-AA67-BD6E476F46DB}" destId="{5180ABAE-ABA6-7946-8DA5-C749D88FCC57}" srcOrd="0" destOrd="0" presId="urn:microsoft.com/office/officeart/2005/8/layout/radial1"/>
    <dgm:cxn modelId="{B457F007-20DA-9842-B884-29B4980CBAC8}" type="presParOf" srcId="{F6A90E50-F121-E845-9DFA-52CCED84F60A}" destId="{F0FCE6D6-8F36-FF43-B744-66DBE37AA332}"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D8193-FA9E-DD4D-A27E-56C60E567ECE}">
      <dsp:nvSpPr>
        <dsp:cNvPr id="0" name=""/>
        <dsp:cNvSpPr/>
      </dsp:nvSpPr>
      <dsp:spPr>
        <a:xfrm>
          <a:off x="7279622" y="3504643"/>
          <a:ext cx="91440" cy="652335"/>
        </a:xfrm>
        <a:custGeom>
          <a:avLst/>
          <a:gdLst/>
          <a:ahLst/>
          <a:cxnLst/>
          <a:rect l="0" t="0" r="0" b="0"/>
          <a:pathLst>
            <a:path>
              <a:moveTo>
                <a:pt x="45720" y="0"/>
              </a:moveTo>
              <a:lnTo>
                <a:pt x="45720" y="6523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71272-BFBB-684B-930A-6370866544B1}">
      <dsp:nvSpPr>
        <dsp:cNvPr id="0" name=""/>
        <dsp:cNvSpPr/>
      </dsp:nvSpPr>
      <dsp:spPr>
        <a:xfrm>
          <a:off x="5269271" y="1428011"/>
          <a:ext cx="2056071" cy="652335"/>
        </a:xfrm>
        <a:custGeom>
          <a:avLst/>
          <a:gdLst/>
          <a:ahLst/>
          <a:cxnLst/>
          <a:rect l="0" t="0" r="0" b="0"/>
          <a:pathLst>
            <a:path>
              <a:moveTo>
                <a:pt x="0" y="0"/>
              </a:moveTo>
              <a:lnTo>
                <a:pt x="0" y="444547"/>
              </a:lnTo>
              <a:lnTo>
                <a:pt x="2056071" y="444547"/>
              </a:lnTo>
              <a:lnTo>
                <a:pt x="2056071" y="6523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5C4CED-34B3-7246-8FEF-790C5F67EAE0}">
      <dsp:nvSpPr>
        <dsp:cNvPr id="0" name=""/>
        <dsp:cNvSpPr/>
      </dsp:nvSpPr>
      <dsp:spPr>
        <a:xfrm>
          <a:off x="3213200" y="3504643"/>
          <a:ext cx="1370714" cy="652335"/>
        </a:xfrm>
        <a:custGeom>
          <a:avLst/>
          <a:gdLst/>
          <a:ahLst/>
          <a:cxnLst/>
          <a:rect l="0" t="0" r="0" b="0"/>
          <a:pathLst>
            <a:path>
              <a:moveTo>
                <a:pt x="0" y="0"/>
              </a:moveTo>
              <a:lnTo>
                <a:pt x="0" y="444547"/>
              </a:lnTo>
              <a:lnTo>
                <a:pt x="1370714" y="444547"/>
              </a:lnTo>
              <a:lnTo>
                <a:pt x="1370714" y="6523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B21206-5D9A-3C4C-949A-EFA5F66F65F9}">
      <dsp:nvSpPr>
        <dsp:cNvPr id="0" name=""/>
        <dsp:cNvSpPr/>
      </dsp:nvSpPr>
      <dsp:spPr>
        <a:xfrm>
          <a:off x="1842486" y="3504643"/>
          <a:ext cx="1370714" cy="652335"/>
        </a:xfrm>
        <a:custGeom>
          <a:avLst/>
          <a:gdLst/>
          <a:ahLst/>
          <a:cxnLst/>
          <a:rect l="0" t="0" r="0" b="0"/>
          <a:pathLst>
            <a:path>
              <a:moveTo>
                <a:pt x="1370714" y="0"/>
              </a:moveTo>
              <a:lnTo>
                <a:pt x="1370714" y="444547"/>
              </a:lnTo>
              <a:lnTo>
                <a:pt x="0" y="444547"/>
              </a:lnTo>
              <a:lnTo>
                <a:pt x="0" y="6523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C44B2-15D1-3A4A-8CEE-77EB1E336E84}">
      <dsp:nvSpPr>
        <dsp:cNvPr id="0" name=""/>
        <dsp:cNvSpPr/>
      </dsp:nvSpPr>
      <dsp:spPr>
        <a:xfrm>
          <a:off x="3213200" y="1428011"/>
          <a:ext cx="2056071" cy="652335"/>
        </a:xfrm>
        <a:custGeom>
          <a:avLst/>
          <a:gdLst/>
          <a:ahLst/>
          <a:cxnLst/>
          <a:rect l="0" t="0" r="0" b="0"/>
          <a:pathLst>
            <a:path>
              <a:moveTo>
                <a:pt x="2056071" y="0"/>
              </a:moveTo>
              <a:lnTo>
                <a:pt x="2056071" y="444547"/>
              </a:lnTo>
              <a:lnTo>
                <a:pt x="0" y="444547"/>
              </a:lnTo>
              <a:lnTo>
                <a:pt x="0" y="6523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ED6A8-CFB8-D446-BC18-52443D989744}">
      <dsp:nvSpPr>
        <dsp:cNvPr id="0" name=""/>
        <dsp:cNvSpPr/>
      </dsp:nvSpPr>
      <dsp:spPr>
        <a:xfrm>
          <a:off x="4147778" y="3714"/>
          <a:ext cx="2242986" cy="1424296"/>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accent4">
              <a:lumMod val="60000"/>
              <a:lumOff val="40000"/>
            </a:schemeClr>
          </a:outerShdw>
        </a:effectLst>
      </dsp:spPr>
      <dsp:style>
        <a:lnRef idx="2">
          <a:scrgbClr r="0" g="0" b="0"/>
        </a:lnRef>
        <a:fillRef idx="1">
          <a:scrgbClr r="0" g="0" b="0"/>
        </a:fillRef>
        <a:effectRef idx="0">
          <a:scrgbClr r="0" g="0" b="0"/>
        </a:effectRef>
        <a:fontRef idx="minor">
          <a:schemeClr val="lt1"/>
        </a:fontRef>
      </dsp:style>
    </dsp:sp>
    <dsp:sp modelId="{62FB8868-EAC0-504D-994A-5B3B276B7688}">
      <dsp:nvSpPr>
        <dsp:cNvPr id="0" name=""/>
        <dsp:cNvSpPr/>
      </dsp:nvSpPr>
      <dsp:spPr>
        <a:xfrm>
          <a:off x="4396999" y="240474"/>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Stratégies de coping</a:t>
          </a:r>
        </a:p>
      </dsp:txBody>
      <dsp:txXfrm>
        <a:off x="4438715" y="282190"/>
        <a:ext cx="2159554" cy="1340864"/>
      </dsp:txXfrm>
    </dsp:sp>
    <dsp:sp modelId="{B6295D68-B37E-DB42-967E-A665DAADD5F7}">
      <dsp:nvSpPr>
        <dsp:cNvPr id="0" name=""/>
        <dsp:cNvSpPr/>
      </dsp:nvSpPr>
      <dsp:spPr>
        <a:xfrm>
          <a:off x="2091707" y="2080346"/>
          <a:ext cx="2242986" cy="1424296"/>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D0C69-C0ED-9F4D-A7D3-A5F393377D75}">
      <dsp:nvSpPr>
        <dsp:cNvPr id="0" name=""/>
        <dsp:cNvSpPr/>
      </dsp:nvSpPr>
      <dsp:spPr>
        <a:xfrm>
          <a:off x="2340927" y="2317106"/>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d'engagement</a:t>
          </a:r>
        </a:p>
      </dsp:txBody>
      <dsp:txXfrm>
        <a:off x="2382643" y="2358822"/>
        <a:ext cx="2159554" cy="1340864"/>
      </dsp:txXfrm>
    </dsp:sp>
    <dsp:sp modelId="{7038AE13-837B-9746-AE26-4102C68A1040}">
      <dsp:nvSpPr>
        <dsp:cNvPr id="0" name=""/>
        <dsp:cNvSpPr/>
      </dsp:nvSpPr>
      <dsp:spPr>
        <a:xfrm>
          <a:off x="720992" y="4156978"/>
          <a:ext cx="2242986" cy="1424296"/>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60-5BFF-9941-8F61-E0854B7D07ED}">
      <dsp:nvSpPr>
        <dsp:cNvPr id="0" name=""/>
        <dsp:cNvSpPr/>
      </dsp:nvSpPr>
      <dsp:spPr>
        <a:xfrm>
          <a:off x="970213" y="4393738"/>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assimilatif </a:t>
          </a:r>
          <a:r>
            <a:rPr lang="fr-FR" sz="1500" kern="1200" dirty="0"/>
            <a:t>: planification, recherche de soutien social et émotionnel, régulation des émotions</a:t>
          </a:r>
        </a:p>
      </dsp:txBody>
      <dsp:txXfrm>
        <a:off x="1011929" y="4435454"/>
        <a:ext cx="2159554" cy="1340864"/>
      </dsp:txXfrm>
    </dsp:sp>
    <dsp:sp modelId="{4B430038-10C5-3143-8C26-05C9325AFFDB}">
      <dsp:nvSpPr>
        <dsp:cNvPr id="0" name=""/>
        <dsp:cNvSpPr/>
      </dsp:nvSpPr>
      <dsp:spPr>
        <a:xfrm>
          <a:off x="3462421" y="4156978"/>
          <a:ext cx="2242986" cy="1424296"/>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7CB30-B953-7543-B01E-31DDDDA83DEA}">
      <dsp:nvSpPr>
        <dsp:cNvPr id="0" name=""/>
        <dsp:cNvSpPr/>
      </dsp:nvSpPr>
      <dsp:spPr>
        <a:xfrm>
          <a:off x="3711641" y="4393738"/>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accommodatif </a:t>
          </a:r>
          <a:r>
            <a:rPr lang="fr-FR" sz="1500" kern="1200" dirty="0"/>
            <a:t>: acceptation, restructuration cognitive, réinterprétation positive, l'humour, les croyances</a:t>
          </a:r>
        </a:p>
      </dsp:txBody>
      <dsp:txXfrm>
        <a:off x="3753357" y="4435454"/>
        <a:ext cx="2159554" cy="1340864"/>
      </dsp:txXfrm>
    </dsp:sp>
    <dsp:sp modelId="{C16FAE75-A73C-6F43-A2E6-7B1FE833BD10}">
      <dsp:nvSpPr>
        <dsp:cNvPr id="0" name=""/>
        <dsp:cNvSpPr/>
      </dsp:nvSpPr>
      <dsp:spPr>
        <a:xfrm>
          <a:off x="6203849" y="2080346"/>
          <a:ext cx="2242986" cy="142429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F6E4F-225E-1243-9BC3-34AEA933AE0D}">
      <dsp:nvSpPr>
        <dsp:cNvPr id="0" name=""/>
        <dsp:cNvSpPr/>
      </dsp:nvSpPr>
      <dsp:spPr>
        <a:xfrm>
          <a:off x="6453070" y="2317106"/>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de désengagement </a:t>
          </a:r>
          <a:r>
            <a:rPr lang="fr-FR" sz="1500" kern="1200" dirty="0"/>
            <a:t>(mental / comportemental ou les deux)</a:t>
          </a:r>
        </a:p>
      </dsp:txBody>
      <dsp:txXfrm>
        <a:off x="6494786" y="2358822"/>
        <a:ext cx="2159554" cy="1340864"/>
      </dsp:txXfrm>
    </dsp:sp>
    <dsp:sp modelId="{9D9A1733-B311-E244-BDB4-4DC9E8146B66}">
      <dsp:nvSpPr>
        <dsp:cNvPr id="0" name=""/>
        <dsp:cNvSpPr/>
      </dsp:nvSpPr>
      <dsp:spPr>
        <a:xfrm>
          <a:off x="6203849" y="4156978"/>
          <a:ext cx="2242986" cy="1424296"/>
        </a:xfrm>
        <a:prstGeom prst="roundRect">
          <a:avLst>
            <a:gd name="adj" fmla="val 10000"/>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0590C-F904-3041-8A0C-1123203195C7}">
      <dsp:nvSpPr>
        <dsp:cNvPr id="0" name=""/>
        <dsp:cNvSpPr/>
      </dsp:nvSpPr>
      <dsp:spPr>
        <a:xfrm>
          <a:off x="6453070" y="4393738"/>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Le déni, la pensée magique, l'évitement, l'utilisation de substance, la distraction</a:t>
          </a:r>
        </a:p>
      </dsp:txBody>
      <dsp:txXfrm>
        <a:off x="6494786" y="4435454"/>
        <a:ext cx="2159554" cy="1340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08FAD-0A82-2649-86F3-053B939A2A8F}">
      <dsp:nvSpPr>
        <dsp:cNvPr id="0" name=""/>
        <dsp:cNvSpPr/>
      </dsp:nvSpPr>
      <dsp:spPr>
        <a:xfrm>
          <a:off x="4350920" y="2021868"/>
          <a:ext cx="1441226" cy="1441226"/>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a:t>Adrénaline </a:t>
          </a:r>
        </a:p>
      </dsp:txBody>
      <dsp:txXfrm>
        <a:off x="4561983" y="2232931"/>
        <a:ext cx="1019100" cy="1019100"/>
      </dsp:txXfrm>
    </dsp:sp>
    <dsp:sp modelId="{E7FC6152-C29E-F34C-B8E4-947AE3B493B1}">
      <dsp:nvSpPr>
        <dsp:cNvPr id="0" name=""/>
        <dsp:cNvSpPr/>
      </dsp:nvSpPr>
      <dsp:spPr>
        <a:xfrm rot="16200000">
          <a:off x="4918274" y="1496367"/>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964252" y="1640348"/>
        <a:ext cx="214562" cy="294011"/>
      </dsp:txXfrm>
    </dsp:sp>
    <dsp:sp modelId="{92A24073-626B-834A-86CF-9A5795E5DB0C}">
      <dsp:nvSpPr>
        <dsp:cNvPr id="0" name=""/>
        <dsp:cNvSpPr/>
      </dsp:nvSpPr>
      <dsp:spPr>
        <a:xfrm>
          <a:off x="4350920" y="2306"/>
          <a:ext cx="1441226" cy="1441226"/>
        </a:xfrm>
        <a:prstGeom prst="ellipse">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de la fréquence respiratoire</a:t>
          </a:r>
        </a:p>
      </dsp:txBody>
      <dsp:txXfrm>
        <a:off x="4561983" y="213369"/>
        <a:ext cx="1019100" cy="1019100"/>
      </dsp:txXfrm>
    </dsp:sp>
    <dsp:sp modelId="{D5C0E981-52CB-E94A-BE78-08A400BD5AF2}">
      <dsp:nvSpPr>
        <dsp:cNvPr id="0" name=""/>
        <dsp:cNvSpPr/>
      </dsp:nvSpPr>
      <dsp:spPr>
        <a:xfrm rot="19800000">
          <a:off x="5785257"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791417" y="2117912"/>
        <a:ext cx="214562" cy="294011"/>
      </dsp:txXfrm>
    </dsp:sp>
    <dsp:sp modelId="{881FFB46-7350-C649-8B40-6A9FA8E801C1}">
      <dsp:nvSpPr>
        <dsp:cNvPr id="0" name=""/>
        <dsp:cNvSpPr/>
      </dsp:nvSpPr>
      <dsp:spPr>
        <a:xfrm>
          <a:off x="6099911" y="1012087"/>
          <a:ext cx="1441226" cy="1441226"/>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de la pression artérielle </a:t>
          </a:r>
        </a:p>
      </dsp:txBody>
      <dsp:txXfrm>
        <a:off x="6310974" y="1223150"/>
        <a:ext cx="1019100" cy="1019100"/>
      </dsp:txXfrm>
    </dsp:sp>
    <dsp:sp modelId="{E77BD998-0C4E-6144-AE5E-7A019F43D204}">
      <dsp:nvSpPr>
        <dsp:cNvPr id="0" name=""/>
        <dsp:cNvSpPr/>
      </dsp:nvSpPr>
      <dsp:spPr>
        <a:xfrm rot="1800000">
          <a:off x="5785257"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791417" y="3073040"/>
        <a:ext cx="214562" cy="294011"/>
      </dsp:txXfrm>
    </dsp:sp>
    <dsp:sp modelId="{AD2C1E0E-8FBA-3E4B-B5AE-AB40519B4481}">
      <dsp:nvSpPr>
        <dsp:cNvPr id="0" name=""/>
        <dsp:cNvSpPr/>
      </dsp:nvSpPr>
      <dsp:spPr>
        <a:xfrm>
          <a:off x="6099911" y="3031649"/>
          <a:ext cx="1441226" cy="144122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de la libération de glucose dans le sang</a:t>
          </a:r>
        </a:p>
      </dsp:txBody>
      <dsp:txXfrm>
        <a:off x="6310974" y="3242712"/>
        <a:ext cx="1019100" cy="1019100"/>
      </dsp:txXfrm>
    </dsp:sp>
    <dsp:sp modelId="{1F64C0DE-04CA-B14D-BB53-AF881295070F}">
      <dsp:nvSpPr>
        <dsp:cNvPr id="0" name=""/>
        <dsp:cNvSpPr/>
      </dsp:nvSpPr>
      <dsp:spPr>
        <a:xfrm rot="5400000">
          <a:off x="4918274" y="3498579"/>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964252" y="3550605"/>
        <a:ext cx="214562" cy="294011"/>
      </dsp:txXfrm>
    </dsp:sp>
    <dsp:sp modelId="{0E47E78E-06B9-AC44-A826-6E0F689582AD}">
      <dsp:nvSpPr>
        <dsp:cNvPr id="0" name=""/>
        <dsp:cNvSpPr/>
      </dsp:nvSpPr>
      <dsp:spPr>
        <a:xfrm>
          <a:off x="4350920" y="4041430"/>
          <a:ext cx="1441226" cy="1441226"/>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du rythme cardiaque </a:t>
          </a:r>
        </a:p>
      </dsp:txBody>
      <dsp:txXfrm>
        <a:off x="4561983" y="4252493"/>
        <a:ext cx="1019100" cy="1019100"/>
      </dsp:txXfrm>
    </dsp:sp>
    <dsp:sp modelId="{EDFE881E-BE13-E545-BD26-602F0E7531A4}">
      <dsp:nvSpPr>
        <dsp:cNvPr id="0" name=""/>
        <dsp:cNvSpPr/>
      </dsp:nvSpPr>
      <dsp:spPr>
        <a:xfrm rot="9000000">
          <a:off x="4051291"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4137086" y="3073040"/>
        <a:ext cx="214562" cy="294011"/>
      </dsp:txXfrm>
    </dsp:sp>
    <dsp:sp modelId="{27CEB5A7-D410-434E-8ED8-03DECA23EC21}">
      <dsp:nvSpPr>
        <dsp:cNvPr id="0" name=""/>
        <dsp:cNvSpPr/>
      </dsp:nvSpPr>
      <dsp:spPr>
        <a:xfrm>
          <a:off x="2601928" y="3031649"/>
          <a:ext cx="1441226" cy="1441226"/>
        </a:xfrm>
        <a:prstGeom prst="ellipse">
          <a:avLst/>
        </a:prstGeom>
        <a:solidFill>
          <a:srgbClr val="C49E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Ralentissement de la digestion</a:t>
          </a:r>
        </a:p>
      </dsp:txBody>
      <dsp:txXfrm>
        <a:off x="2812991" y="3242712"/>
        <a:ext cx="1019100" cy="1019100"/>
      </dsp:txXfrm>
    </dsp:sp>
    <dsp:sp modelId="{D159D996-2D84-EA4B-A64D-808B25F27E58}">
      <dsp:nvSpPr>
        <dsp:cNvPr id="0" name=""/>
        <dsp:cNvSpPr/>
      </dsp:nvSpPr>
      <dsp:spPr>
        <a:xfrm rot="12600000">
          <a:off x="4051291"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4137086" y="2117912"/>
        <a:ext cx="214562" cy="294011"/>
      </dsp:txXfrm>
    </dsp:sp>
    <dsp:sp modelId="{5FEE1CA5-2054-6C4F-A771-C6574220D3F5}">
      <dsp:nvSpPr>
        <dsp:cNvPr id="0" name=""/>
        <dsp:cNvSpPr/>
      </dsp:nvSpPr>
      <dsp:spPr>
        <a:xfrm>
          <a:off x="2601928" y="1012087"/>
          <a:ext cx="1441226" cy="1441226"/>
        </a:xfrm>
        <a:prstGeom prst="ellipse">
          <a:avLst/>
        </a:prstGeom>
        <a:solidFill>
          <a:srgbClr val="98C4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Dilatation de la pupille : augmentation de la vigilance </a:t>
          </a:r>
        </a:p>
      </dsp:txBody>
      <dsp:txXfrm>
        <a:off x="2812991" y="1223150"/>
        <a:ext cx="1019100" cy="1019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08FAD-0A82-2649-86F3-053B939A2A8F}">
      <dsp:nvSpPr>
        <dsp:cNvPr id="0" name=""/>
        <dsp:cNvSpPr/>
      </dsp:nvSpPr>
      <dsp:spPr>
        <a:xfrm>
          <a:off x="4350920" y="2021868"/>
          <a:ext cx="1441226" cy="1441226"/>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FR" sz="2400" kern="1200" dirty="0"/>
            <a:t>Cortisol </a:t>
          </a:r>
        </a:p>
      </dsp:txBody>
      <dsp:txXfrm>
        <a:off x="4561983" y="2232931"/>
        <a:ext cx="1019100" cy="1019100"/>
      </dsp:txXfrm>
    </dsp:sp>
    <dsp:sp modelId="{E7FC6152-C29E-F34C-B8E4-947AE3B493B1}">
      <dsp:nvSpPr>
        <dsp:cNvPr id="0" name=""/>
        <dsp:cNvSpPr/>
      </dsp:nvSpPr>
      <dsp:spPr>
        <a:xfrm rot="16200000">
          <a:off x="4918274" y="1496367"/>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4964252" y="1640348"/>
        <a:ext cx="214562" cy="294011"/>
      </dsp:txXfrm>
    </dsp:sp>
    <dsp:sp modelId="{92A24073-626B-834A-86CF-9A5795E5DB0C}">
      <dsp:nvSpPr>
        <dsp:cNvPr id="0" name=""/>
        <dsp:cNvSpPr/>
      </dsp:nvSpPr>
      <dsp:spPr>
        <a:xfrm>
          <a:off x="4350920" y="2306"/>
          <a:ext cx="1441226" cy="1441226"/>
        </a:xfrm>
        <a:prstGeom prst="ellipse">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Système</a:t>
          </a:r>
          <a:r>
            <a:rPr lang="fr-FR" sz="1100" kern="1200" baseline="0" dirty="0"/>
            <a:t> immunitaire affaibli </a:t>
          </a:r>
          <a:endParaRPr lang="fr-FR" sz="1100" kern="1200" dirty="0"/>
        </a:p>
      </dsp:txBody>
      <dsp:txXfrm>
        <a:off x="4561983" y="213369"/>
        <a:ext cx="1019100" cy="1019100"/>
      </dsp:txXfrm>
    </dsp:sp>
    <dsp:sp modelId="{D5C0E981-52CB-E94A-BE78-08A400BD5AF2}">
      <dsp:nvSpPr>
        <dsp:cNvPr id="0" name=""/>
        <dsp:cNvSpPr/>
      </dsp:nvSpPr>
      <dsp:spPr>
        <a:xfrm rot="19800000">
          <a:off x="5785257"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5791417" y="2117912"/>
        <a:ext cx="214562" cy="294011"/>
      </dsp:txXfrm>
    </dsp:sp>
    <dsp:sp modelId="{881FFB46-7350-C649-8B40-6A9FA8E801C1}">
      <dsp:nvSpPr>
        <dsp:cNvPr id="0" name=""/>
        <dsp:cNvSpPr/>
      </dsp:nvSpPr>
      <dsp:spPr>
        <a:xfrm>
          <a:off x="6099911" y="1012087"/>
          <a:ext cx="1441226" cy="1441226"/>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Maladies</a:t>
          </a:r>
          <a:r>
            <a:rPr lang="fr-FR" sz="1100" kern="1200" baseline="0" dirty="0"/>
            <a:t> cardiovasculaires</a:t>
          </a:r>
          <a:endParaRPr lang="fr-FR" sz="1100" kern="1200" dirty="0"/>
        </a:p>
      </dsp:txBody>
      <dsp:txXfrm>
        <a:off x="6310974" y="1223150"/>
        <a:ext cx="1019100" cy="1019100"/>
      </dsp:txXfrm>
    </dsp:sp>
    <dsp:sp modelId="{E77BD998-0C4E-6144-AE5E-7A019F43D204}">
      <dsp:nvSpPr>
        <dsp:cNvPr id="0" name=""/>
        <dsp:cNvSpPr/>
      </dsp:nvSpPr>
      <dsp:spPr>
        <a:xfrm rot="1800000">
          <a:off x="5785257"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5791417" y="3073040"/>
        <a:ext cx="214562" cy="294011"/>
      </dsp:txXfrm>
    </dsp:sp>
    <dsp:sp modelId="{AD2C1E0E-8FBA-3E4B-B5AE-AB40519B4481}">
      <dsp:nvSpPr>
        <dsp:cNvPr id="0" name=""/>
        <dsp:cNvSpPr/>
      </dsp:nvSpPr>
      <dsp:spPr>
        <a:xfrm>
          <a:off x="6099911" y="3031649"/>
          <a:ext cx="1441226" cy="144122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Hypertension</a:t>
          </a:r>
          <a:r>
            <a:rPr lang="fr-FR" sz="1100" kern="1200" baseline="0" dirty="0"/>
            <a:t> artérielle </a:t>
          </a:r>
          <a:endParaRPr lang="fr-FR" sz="1100" kern="1200" dirty="0"/>
        </a:p>
      </dsp:txBody>
      <dsp:txXfrm>
        <a:off x="6310974" y="3242712"/>
        <a:ext cx="1019100" cy="1019100"/>
      </dsp:txXfrm>
    </dsp:sp>
    <dsp:sp modelId="{1F64C0DE-04CA-B14D-BB53-AF881295070F}">
      <dsp:nvSpPr>
        <dsp:cNvPr id="0" name=""/>
        <dsp:cNvSpPr/>
      </dsp:nvSpPr>
      <dsp:spPr>
        <a:xfrm rot="5400000">
          <a:off x="4918274" y="3498579"/>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4964252" y="3550605"/>
        <a:ext cx="214562" cy="294011"/>
      </dsp:txXfrm>
    </dsp:sp>
    <dsp:sp modelId="{0E47E78E-06B9-AC44-A826-6E0F689582AD}">
      <dsp:nvSpPr>
        <dsp:cNvPr id="0" name=""/>
        <dsp:cNvSpPr/>
      </dsp:nvSpPr>
      <dsp:spPr>
        <a:xfrm>
          <a:off x="4350920" y="4041430"/>
          <a:ext cx="1441226" cy="1441226"/>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Anxiété,</a:t>
          </a:r>
          <a:r>
            <a:rPr lang="fr-FR" sz="1100" kern="1200" baseline="0" dirty="0"/>
            <a:t> dépression,</a:t>
          </a:r>
          <a:endParaRPr lang="fr-FR" sz="1100" kern="1200" dirty="0"/>
        </a:p>
      </dsp:txBody>
      <dsp:txXfrm>
        <a:off x="4561983" y="4252493"/>
        <a:ext cx="1019100" cy="1019100"/>
      </dsp:txXfrm>
    </dsp:sp>
    <dsp:sp modelId="{EDFE881E-BE13-E545-BD26-602F0E7531A4}">
      <dsp:nvSpPr>
        <dsp:cNvPr id="0" name=""/>
        <dsp:cNvSpPr/>
      </dsp:nvSpPr>
      <dsp:spPr>
        <a:xfrm rot="9000000">
          <a:off x="4051291"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10800000">
        <a:off x="4137086" y="3073040"/>
        <a:ext cx="214562" cy="294011"/>
      </dsp:txXfrm>
    </dsp:sp>
    <dsp:sp modelId="{27CEB5A7-D410-434E-8ED8-03DECA23EC21}">
      <dsp:nvSpPr>
        <dsp:cNvPr id="0" name=""/>
        <dsp:cNvSpPr/>
      </dsp:nvSpPr>
      <dsp:spPr>
        <a:xfrm>
          <a:off x="2601928" y="3031649"/>
          <a:ext cx="1441226" cy="1441226"/>
        </a:xfrm>
        <a:prstGeom prst="ellipse">
          <a:avLst/>
        </a:prstGeom>
        <a:solidFill>
          <a:srgbClr val="C49E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Problèmes</a:t>
          </a:r>
          <a:r>
            <a:rPr lang="fr-FR" sz="1100" kern="1200" baseline="0" dirty="0"/>
            <a:t> digestifs</a:t>
          </a:r>
          <a:endParaRPr lang="fr-FR" sz="1100" kern="1200" dirty="0"/>
        </a:p>
      </dsp:txBody>
      <dsp:txXfrm>
        <a:off x="2812991" y="3242712"/>
        <a:ext cx="1019100" cy="1019100"/>
      </dsp:txXfrm>
    </dsp:sp>
    <dsp:sp modelId="{D159D996-2D84-EA4B-A64D-808B25F27E58}">
      <dsp:nvSpPr>
        <dsp:cNvPr id="0" name=""/>
        <dsp:cNvSpPr/>
      </dsp:nvSpPr>
      <dsp:spPr>
        <a:xfrm rot="12600000">
          <a:off x="4051291"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10800000">
        <a:off x="4137086" y="2117912"/>
        <a:ext cx="214562" cy="294011"/>
      </dsp:txXfrm>
    </dsp:sp>
    <dsp:sp modelId="{5FEE1CA5-2054-6C4F-A771-C6574220D3F5}">
      <dsp:nvSpPr>
        <dsp:cNvPr id="0" name=""/>
        <dsp:cNvSpPr/>
      </dsp:nvSpPr>
      <dsp:spPr>
        <a:xfrm>
          <a:off x="2601928" y="1012087"/>
          <a:ext cx="1441226" cy="1441226"/>
        </a:xfrm>
        <a:prstGeom prst="ellipse">
          <a:avLst/>
        </a:prstGeom>
        <a:solidFill>
          <a:srgbClr val="98C4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Glycémie</a:t>
          </a:r>
          <a:r>
            <a:rPr lang="fr-FR" sz="1100" kern="1200" baseline="0" dirty="0"/>
            <a:t> élevée</a:t>
          </a:r>
          <a:endParaRPr lang="fr-FR" sz="1100" kern="1200" dirty="0"/>
        </a:p>
      </dsp:txBody>
      <dsp:txXfrm>
        <a:off x="2812991" y="1223150"/>
        <a:ext cx="1019100" cy="1019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D7273-22DB-C044-9ECC-7C8223501955}">
      <dsp:nvSpPr>
        <dsp:cNvPr id="0" name=""/>
        <dsp:cNvSpPr/>
      </dsp:nvSpPr>
      <dsp:spPr>
        <a:xfrm>
          <a:off x="6349" y="1863989"/>
          <a:ext cx="3381375" cy="169068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rPr>
            <a:t>Système nerveux autonome (SNA)</a:t>
          </a:r>
        </a:p>
      </dsp:txBody>
      <dsp:txXfrm>
        <a:off x="55868" y="1913508"/>
        <a:ext cx="3282337" cy="1591649"/>
      </dsp:txXfrm>
    </dsp:sp>
    <dsp:sp modelId="{26EDD553-41F7-2A4E-AEE1-C654F3D9439A}">
      <dsp:nvSpPr>
        <dsp:cNvPr id="0" name=""/>
        <dsp:cNvSpPr/>
      </dsp:nvSpPr>
      <dsp:spPr>
        <a:xfrm rot="19457599">
          <a:off x="3231164" y="2195179"/>
          <a:ext cx="1665670" cy="56162"/>
        </a:xfrm>
        <a:custGeom>
          <a:avLst/>
          <a:gdLst/>
          <a:ahLst/>
          <a:cxnLst/>
          <a:rect l="0" t="0" r="0" b="0"/>
          <a:pathLst>
            <a:path>
              <a:moveTo>
                <a:pt x="0" y="28081"/>
              </a:moveTo>
              <a:lnTo>
                <a:pt x="1665670" y="28081"/>
              </a:lnTo>
            </a:path>
          </a:pathLst>
        </a:custGeom>
        <a:noFill/>
        <a:ln w="254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22358" y="2181619"/>
        <a:ext cx="83283" cy="83283"/>
      </dsp:txXfrm>
    </dsp:sp>
    <dsp:sp modelId="{BF224171-7E5D-FF49-9212-AA733271C8C0}">
      <dsp:nvSpPr>
        <dsp:cNvPr id="0" name=""/>
        <dsp:cNvSpPr/>
      </dsp:nvSpPr>
      <dsp:spPr>
        <a:xfrm>
          <a:off x="4740275" y="891844"/>
          <a:ext cx="3381375" cy="1690687"/>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rPr>
            <a:t>Système nerveux sympathique</a:t>
          </a:r>
          <a:r>
            <a:rPr lang="fr-FR" sz="2200" kern="1200" dirty="0">
              <a:solidFill>
                <a:schemeClr val="tx1"/>
              </a:solidFill>
            </a:rPr>
            <a:t>. Mobilise les systèmes de l’organisme dans les situations d’urgence.</a:t>
          </a:r>
        </a:p>
      </dsp:txBody>
      <dsp:txXfrm>
        <a:off x="4789794" y="941363"/>
        <a:ext cx="3282337" cy="1591649"/>
      </dsp:txXfrm>
    </dsp:sp>
    <dsp:sp modelId="{ADB5C815-588B-F341-BC6E-B2D153E81AC3}">
      <dsp:nvSpPr>
        <dsp:cNvPr id="0" name=""/>
        <dsp:cNvSpPr/>
      </dsp:nvSpPr>
      <dsp:spPr>
        <a:xfrm rot="2142401">
          <a:off x="3231164" y="3167325"/>
          <a:ext cx="1665670" cy="56162"/>
        </a:xfrm>
        <a:custGeom>
          <a:avLst/>
          <a:gdLst/>
          <a:ahLst/>
          <a:cxnLst/>
          <a:rect l="0" t="0" r="0" b="0"/>
          <a:pathLst>
            <a:path>
              <a:moveTo>
                <a:pt x="0" y="28081"/>
              </a:moveTo>
              <a:lnTo>
                <a:pt x="1665670" y="28081"/>
              </a:lnTo>
            </a:path>
          </a:pathLst>
        </a:custGeom>
        <a:noFill/>
        <a:ln w="254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22358" y="3153764"/>
        <a:ext cx="83283" cy="83283"/>
      </dsp:txXfrm>
    </dsp:sp>
    <dsp:sp modelId="{AFBDF89B-50C5-4242-B9C2-8934615D3B98}">
      <dsp:nvSpPr>
        <dsp:cNvPr id="0" name=""/>
        <dsp:cNvSpPr/>
      </dsp:nvSpPr>
      <dsp:spPr>
        <a:xfrm>
          <a:off x="4740275" y="2836135"/>
          <a:ext cx="3381375" cy="1690687"/>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rPr>
            <a:t>Système nerveux parasympathique</a:t>
          </a:r>
          <a:r>
            <a:rPr lang="fr-FR" sz="2200" kern="1200" dirty="0">
              <a:solidFill>
                <a:schemeClr val="tx1"/>
              </a:solidFill>
            </a:rPr>
            <a:t>. Conservation de l’énergie. Accomplissement des fonctions habituelles. </a:t>
          </a:r>
        </a:p>
      </dsp:txBody>
      <dsp:txXfrm>
        <a:off x="4789794" y="2885654"/>
        <a:ext cx="3282337" cy="15916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28AE2-806C-1B46-AA4E-78330F8B96A8}">
      <dsp:nvSpPr>
        <dsp:cNvPr id="0" name=""/>
        <dsp:cNvSpPr/>
      </dsp:nvSpPr>
      <dsp:spPr>
        <a:xfrm>
          <a:off x="3317797" y="1963130"/>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b="1" kern="1200" dirty="0">
              <a:solidFill>
                <a:schemeClr val="tx1"/>
              </a:solidFill>
            </a:rPr>
            <a:t>Branche dorsale</a:t>
          </a:r>
        </a:p>
      </dsp:txBody>
      <dsp:txXfrm>
        <a:off x="3536355" y="2181688"/>
        <a:ext cx="1055289" cy="1055289"/>
      </dsp:txXfrm>
    </dsp:sp>
    <dsp:sp modelId="{847B8B5B-D415-0A46-8E23-3BFB07870D53}">
      <dsp:nvSpPr>
        <dsp:cNvPr id="0" name=""/>
        <dsp:cNvSpPr/>
      </dsp:nvSpPr>
      <dsp:spPr>
        <a:xfrm rot="16200000">
          <a:off x="3838366" y="1720972"/>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52718" y="1726216"/>
        <a:ext cx="22563" cy="22563"/>
      </dsp:txXfrm>
    </dsp:sp>
    <dsp:sp modelId="{745AEC3A-759E-4849-A8D8-E69DA6EB1C27}">
      <dsp:nvSpPr>
        <dsp:cNvPr id="0" name=""/>
        <dsp:cNvSpPr/>
      </dsp:nvSpPr>
      <dsp:spPr>
        <a:xfrm>
          <a:off x="3317797" y="19459"/>
          <a:ext cx="1492405" cy="1492405"/>
        </a:xfrm>
        <a:prstGeom prst="ellipse">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Malaise vagal</a:t>
          </a:r>
        </a:p>
      </dsp:txBody>
      <dsp:txXfrm>
        <a:off x="3536355" y="238017"/>
        <a:ext cx="1055289" cy="1055289"/>
      </dsp:txXfrm>
    </dsp:sp>
    <dsp:sp modelId="{8C325CE9-D79A-B847-BAE0-43027B13CFD8}">
      <dsp:nvSpPr>
        <dsp:cNvPr id="0" name=""/>
        <dsp:cNvSpPr/>
      </dsp:nvSpPr>
      <dsp:spPr>
        <a:xfrm rot="19800000">
          <a:off x="4680001"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894352" y="2212133"/>
        <a:ext cx="22563" cy="22563"/>
      </dsp:txXfrm>
    </dsp:sp>
    <dsp:sp modelId="{3681DF7B-C32A-314F-A991-68D5DDB06194}">
      <dsp:nvSpPr>
        <dsp:cNvPr id="0" name=""/>
        <dsp:cNvSpPr/>
      </dsp:nvSpPr>
      <dsp:spPr>
        <a:xfrm>
          <a:off x="5001066" y="991295"/>
          <a:ext cx="1492405" cy="1492405"/>
        </a:xfrm>
        <a:prstGeom prst="ellipse">
          <a:avLst/>
        </a:prstGeom>
        <a:solidFill>
          <a:srgbClr val="C49E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Syncope</a:t>
          </a:r>
        </a:p>
      </dsp:txBody>
      <dsp:txXfrm>
        <a:off x="5219624" y="1209853"/>
        <a:ext cx="1055289" cy="1055289"/>
      </dsp:txXfrm>
    </dsp:sp>
    <dsp:sp modelId="{A279AFA1-E1D8-A84D-8500-2A569AA9F8F4}">
      <dsp:nvSpPr>
        <dsp:cNvPr id="0" name=""/>
        <dsp:cNvSpPr/>
      </dsp:nvSpPr>
      <dsp:spPr>
        <a:xfrm rot="1800000">
          <a:off x="4680001"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894352" y="3183969"/>
        <a:ext cx="22563" cy="22563"/>
      </dsp:txXfrm>
    </dsp:sp>
    <dsp:sp modelId="{9BCD5BDC-54B6-9141-A1D4-1F6BCF661FAD}">
      <dsp:nvSpPr>
        <dsp:cNvPr id="0" name=""/>
        <dsp:cNvSpPr/>
      </dsp:nvSpPr>
      <dsp:spPr>
        <a:xfrm>
          <a:off x="5001066" y="2934966"/>
          <a:ext cx="1492405" cy="1492405"/>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Baisse tension artérielle</a:t>
          </a:r>
        </a:p>
      </dsp:txBody>
      <dsp:txXfrm>
        <a:off x="5219624" y="3153524"/>
        <a:ext cx="1055289" cy="1055289"/>
      </dsp:txXfrm>
    </dsp:sp>
    <dsp:sp modelId="{137C7BD6-C95D-B642-BDC9-A3DE340A8236}">
      <dsp:nvSpPr>
        <dsp:cNvPr id="0" name=""/>
        <dsp:cNvSpPr/>
      </dsp:nvSpPr>
      <dsp:spPr>
        <a:xfrm rot="5400000">
          <a:off x="3838366" y="3664644"/>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52718" y="3669887"/>
        <a:ext cx="22563" cy="22563"/>
      </dsp:txXfrm>
    </dsp:sp>
    <dsp:sp modelId="{53FB437E-7EA7-404E-969B-50FED4F83693}">
      <dsp:nvSpPr>
        <dsp:cNvPr id="0" name=""/>
        <dsp:cNvSpPr/>
      </dsp:nvSpPr>
      <dsp:spPr>
        <a:xfrm>
          <a:off x="3317797" y="3906802"/>
          <a:ext cx="1492405" cy="1492405"/>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rPr>
            <a:t>Faiblesse musculaire générale</a:t>
          </a:r>
        </a:p>
      </dsp:txBody>
      <dsp:txXfrm>
        <a:off x="3536355" y="4125360"/>
        <a:ext cx="1055289" cy="1055289"/>
      </dsp:txXfrm>
    </dsp:sp>
    <dsp:sp modelId="{5BC093E0-95BA-4E42-AE96-A97008BBF5AD}">
      <dsp:nvSpPr>
        <dsp:cNvPr id="0" name=""/>
        <dsp:cNvSpPr/>
      </dsp:nvSpPr>
      <dsp:spPr>
        <a:xfrm rot="9000000">
          <a:off x="2996732"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211083" y="3183969"/>
        <a:ext cx="22563" cy="22563"/>
      </dsp:txXfrm>
    </dsp:sp>
    <dsp:sp modelId="{3BB1E901-EEC4-054A-BF92-1497718AB765}">
      <dsp:nvSpPr>
        <dsp:cNvPr id="0" name=""/>
        <dsp:cNvSpPr/>
      </dsp:nvSpPr>
      <dsp:spPr>
        <a:xfrm>
          <a:off x="1634528" y="2934966"/>
          <a:ext cx="1492405" cy="1492405"/>
        </a:xfrm>
        <a:prstGeom prst="ellipse">
          <a:avLst/>
        </a:prstGeom>
        <a:solidFill>
          <a:srgbClr val="C480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Obscurcissement visuel </a:t>
          </a:r>
        </a:p>
      </dsp:txBody>
      <dsp:txXfrm>
        <a:off x="1853086" y="3153524"/>
        <a:ext cx="1055289" cy="1055289"/>
      </dsp:txXfrm>
    </dsp:sp>
    <dsp:sp modelId="{D5C6B661-3E14-094C-AA67-BD6E476F46DB}">
      <dsp:nvSpPr>
        <dsp:cNvPr id="0" name=""/>
        <dsp:cNvSpPr/>
      </dsp:nvSpPr>
      <dsp:spPr>
        <a:xfrm rot="12600000">
          <a:off x="2996732"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211083" y="2212133"/>
        <a:ext cx="22563" cy="22563"/>
      </dsp:txXfrm>
    </dsp:sp>
    <dsp:sp modelId="{F0FCE6D6-8F36-FF43-B744-66DBE37AA332}">
      <dsp:nvSpPr>
        <dsp:cNvPr id="0" name=""/>
        <dsp:cNvSpPr/>
      </dsp:nvSpPr>
      <dsp:spPr>
        <a:xfrm>
          <a:off x="1634528" y="991295"/>
          <a:ext cx="1492405" cy="1492405"/>
        </a:xfrm>
        <a:prstGeom prst="ellipse">
          <a:avLst/>
        </a:prstGeom>
        <a:solidFill>
          <a:srgbClr val="FFB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Vertiges</a:t>
          </a:r>
        </a:p>
      </dsp:txBody>
      <dsp:txXfrm>
        <a:off x="1853086" y="1209853"/>
        <a:ext cx="1055289" cy="10552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28AE2-806C-1B46-AA4E-78330F8B96A8}">
      <dsp:nvSpPr>
        <dsp:cNvPr id="0" name=""/>
        <dsp:cNvSpPr/>
      </dsp:nvSpPr>
      <dsp:spPr>
        <a:xfrm>
          <a:off x="3317797" y="1963130"/>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tx1"/>
              </a:solidFill>
            </a:rPr>
            <a:t>Système sympathique</a:t>
          </a:r>
        </a:p>
      </dsp:txBody>
      <dsp:txXfrm>
        <a:off x="3536355" y="2181688"/>
        <a:ext cx="1055289" cy="1055289"/>
      </dsp:txXfrm>
    </dsp:sp>
    <dsp:sp modelId="{847B8B5B-D415-0A46-8E23-3BFB07870D53}">
      <dsp:nvSpPr>
        <dsp:cNvPr id="0" name=""/>
        <dsp:cNvSpPr/>
      </dsp:nvSpPr>
      <dsp:spPr>
        <a:xfrm rot="16200000">
          <a:off x="3838366" y="1720972"/>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52718" y="1726216"/>
        <a:ext cx="22563" cy="22563"/>
      </dsp:txXfrm>
    </dsp:sp>
    <dsp:sp modelId="{745AEC3A-759E-4849-A8D8-E69DA6EB1C27}">
      <dsp:nvSpPr>
        <dsp:cNvPr id="0" name=""/>
        <dsp:cNvSpPr/>
      </dsp:nvSpPr>
      <dsp:spPr>
        <a:xfrm>
          <a:off x="3317797" y="19459"/>
          <a:ext cx="1492405" cy="1492405"/>
        </a:xfrm>
        <a:prstGeom prst="ellipse">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Augmente la production métabolique</a:t>
          </a:r>
        </a:p>
      </dsp:txBody>
      <dsp:txXfrm>
        <a:off x="3536355" y="238017"/>
        <a:ext cx="1055289" cy="1055289"/>
      </dsp:txXfrm>
    </dsp:sp>
    <dsp:sp modelId="{8C325CE9-D79A-B847-BAE0-43027B13CFD8}">
      <dsp:nvSpPr>
        <dsp:cNvPr id="0" name=""/>
        <dsp:cNvSpPr/>
      </dsp:nvSpPr>
      <dsp:spPr>
        <a:xfrm rot="19800000">
          <a:off x="4680001"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894352" y="2212133"/>
        <a:ext cx="22563" cy="22563"/>
      </dsp:txXfrm>
    </dsp:sp>
    <dsp:sp modelId="{3681DF7B-C32A-314F-A991-68D5DDB06194}">
      <dsp:nvSpPr>
        <dsp:cNvPr id="0" name=""/>
        <dsp:cNvSpPr/>
      </dsp:nvSpPr>
      <dsp:spPr>
        <a:xfrm>
          <a:off x="5001066" y="991295"/>
          <a:ext cx="1492405" cy="1492405"/>
        </a:xfrm>
        <a:prstGeom prst="ellipse">
          <a:avLst/>
        </a:prstGeom>
        <a:solidFill>
          <a:srgbClr val="C49E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Mobilise les réserves d’énergie</a:t>
          </a:r>
        </a:p>
      </dsp:txBody>
      <dsp:txXfrm>
        <a:off x="5219624" y="1209853"/>
        <a:ext cx="1055289" cy="1055289"/>
      </dsp:txXfrm>
    </dsp:sp>
    <dsp:sp modelId="{A279AFA1-E1D8-A84D-8500-2A569AA9F8F4}">
      <dsp:nvSpPr>
        <dsp:cNvPr id="0" name=""/>
        <dsp:cNvSpPr/>
      </dsp:nvSpPr>
      <dsp:spPr>
        <a:xfrm rot="1800000">
          <a:off x="4680001"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894352" y="3183969"/>
        <a:ext cx="22563" cy="22563"/>
      </dsp:txXfrm>
    </dsp:sp>
    <dsp:sp modelId="{9BCD5BDC-54B6-9141-A1D4-1F6BCF661FAD}">
      <dsp:nvSpPr>
        <dsp:cNvPr id="0" name=""/>
        <dsp:cNvSpPr/>
      </dsp:nvSpPr>
      <dsp:spPr>
        <a:xfrm>
          <a:off x="5001066" y="2934966"/>
          <a:ext cx="1492405" cy="1492405"/>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Augmente le rythme cardiaque</a:t>
          </a:r>
        </a:p>
      </dsp:txBody>
      <dsp:txXfrm>
        <a:off x="5219624" y="3153524"/>
        <a:ext cx="1055289" cy="1055289"/>
      </dsp:txXfrm>
    </dsp:sp>
    <dsp:sp modelId="{137C7BD6-C95D-B642-BDC9-A3DE340A8236}">
      <dsp:nvSpPr>
        <dsp:cNvPr id="0" name=""/>
        <dsp:cNvSpPr/>
      </dsp:nvSpPr>
      <dsp:spPr>
        <a:xfrm rot="5400000">
          <a:off x="3838366" y="3664644"/>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52718" y="3669887"/>
        <a:ext cx="22563" cy="22563"/>
      </dsp:txXfrm>
    </dsp:sp>
    <dsp:sp modelId="{53FB437E-7EA7-404E-969B-50FED4F83693}">
      <dsp:nvSpPr>
        <dsp:cNvPr id="0" name=""/>
        <dsp:cNvSpPr/>
      </dsp:nvSpPr>
      <dsp:spPr>
        <a:xfrm>
          <a:off x="3317797" y="3906802"/>
          <a:ext cx="1492405" cy="1492405"/>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Augmente la production de sueur (évacue la chaleur)</a:t>
          </a:r>
        </a:p>
      </dsp:txBody>
      <dsp:txXfrm>
        <a:off x="3536355" y="4125360"/>
        <a:ext cx="1055289" cy="1055289"/>
      </dsp:txXfrm>
    </dsp:sp>
    <dsp:sp modelId="{5BC093E0-95BA-4E42-AE96-A97008BBF5AD}">
      <dsp:nvSpPr>
        <dsp:cNvPr id="0" name=""/>
        <dsp:cNvSpPr/>
      </dsp:nvSpPr>
      <dsp:spPr>
        <a:xfrm rot="9000000">
          <a:off x="2996732"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211083" y="3183969"/>
        <a:ext cx="22563" cy="22563"/>
      </dsp:txXfrm>
    </dsp:sp>
    <dsp:sp modelId="{3BB1E901-EEC4-054A-BF92-1497718AB765}">
      <dsp:nvSpPr>
        <dsp:cNvPr id="0" name=""/>
        <dsp:cNvSpPr/>
      </dsp:nvSpPr>
      <dsp:spPr>
        <a:xfrm>
          <a:off x="1634528" y="2934966"/>
          <a:ext cx="1492405" cy="1492405"/>
        </a:xfrm>
        <a:prstGeom prst="ellipse">
          <a:avLst/>
        </a:prstGeom>
        <a:solidFill>
          <a:srgbClr val="C480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Inhibe la fonction gastro-intestinale</a:t>
          </a:r>
        </a:p>
      </dsp:txBody>
      <dsp:txXfrm>
        <a:off x="1853086" y="3153524"/>
        <a:ext cx="1055289" cy="1055289"/>
      </dsp:txXfrm>
    </dsp:sp>
    <dsp:sp modelId="{D5C6B661-3E14-094C-AA67-BD6E476F46DB}">
      <dsp:nvSpPr>
        <dsp:cNvPr id="0" name=""/>
        <dsp:cNvSpPr/>
      </dsp:nvSpPr>
      <dsp:spPr>
        <a:xfrm rot="12600000">
          <a:off x="2996732"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211083" y="2212133"/>
        <a:ext cx="22563" cy="22563"/>
      </dsp:txXfrm>
    </dsp:sp>
    <dsp:sp modelId="{F0FCE6D6-8F36-FF43-B744-66DBE37AA332}">
      <dsp:nvSpPr>
        <dsp:cNvPr id="0" name=""/>
        <dsp:cNvSpPr/>
      </dsp:nvSpPr>
      <dsp:spPr>
        <a:xfrm>
          <a:off x="1634528" y="991295"/>
          <a:ext cx="1492405" cy="1492405"/>
        </a:xfrm>
        <a:prstGeom prst="ellipse">
          <a:avLst/>
        </a:prstGeom>
        <a:solidFill>
          <a:srgbClr val="FFB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Détourne le flux sanguin vers les extrémités et les muscles</a:t>
          </a:r>
        </a:p>
      </dsp:txBody>
      <dsp:txXfrm>
        <a:off x="1853086" y="1209853"/>
        <a:ext cx="1055289" cy="10552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28AE2-806C-1B46-AA4E-78330F8B96A8}">
      <dsp:nvSpPr>
        <dsp:cNvPr id="0" name=""/>
        <dsp:cNvSpPr/>
      </dsp:nvSpPr>
      <dsp:spPr>
        <a:xfrm>
          <a:off x="3317797" y="1963130"/>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b="1" kern="1200" dirty="0">
              <a:solidFill>
                <a:schemeClr val="tx1"/>
              </a:solidFill>
            </a:rPr>
            <a:t>Branche ventrale</a:t>
          </a:r>
        </a:p>
      </dsp:txBody>
      <dsp:txXfrm>
        <a:off x="3536355" y="2181688"/>
        <a:ext cx="1055289" cy="1055289"/>
      </dsp:txXfrm>
    </dsp:sp>
    <dsp:sp modelId="{847B8B5B-D415-0A46-8E23-3BFB07870D53}">
      <dsp:nvSpPr>
        <dsp:cNvPr id="0" name=""/>
        <dsp:cNvSpPr/>
      </dsp:nvSpPr>
      <dsp:spPr>
        <a:xfrm rot="16200000">
          <a:off x="3838366" y="1720972"/>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52718" y="1726216"/>
        <a:ext cx="22563" cy="22563"/>
      </dsp:txXfrm>
    </dsp:sp>
    <dsp:sp modelId="{745AEC3A-759E-4849-A8D8-E69DA6EB1C27}">
      <dsp:nvSpPr>
        <dsp:cNvPr id="0" name=""/>
        <dsp:cNvSpPr/>
      </dsp:nvSpPr>
      <dsp:spPr>
        <a:xfrm>
          <a:off x="3317797" y="19459"/>
          <a:ext cx="1492405" cy="1492405"/>
        </a:xfrm>
        <a:prstGeom prst="ellipse">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Augmente le sentiment de sécurité</a:t>
          </a:r>
        </a:p>
      </dsp:txBody>
      <dsp:txXfrm>
        <a:off x="3536355" y="238017"/>
        <a:ext cx="1055289" cy="1055289"/>
      </dsp:txXfrm>
    </dsp:sp>
    <dsp:sp modelId="{8C325CE9-D79A-B847-BAE0-43027B13CFD8}">
      <dsp:nvSpPr>
        <dsp:cNvPr id="0" name=""/>
        <dsp:cNvSpPr/>
      </dsp:nvSpPr>
      <dsp:spPr>
        <a:xfrm rot="19800000">
          <a:off x="4680001"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894352" y="2212133"/>
        <a:ext cx="22563" cy="22563"/>
      </dsp:txXfrm>
    </dsp:sp>
    <dsp:sp modelId="{3681DF7B-C32A-314F-A991-68D5DDB06194}">
      <dsp:nvSpPr>
        <dsp:cNvPr id="0" name=""/>
        <dsp:cNvSpPr/>
      </dsp:nvSpPr>
      <dsp:spPr>
        <a:xfrm>
          <a:off x="5001066" y="991295"/>
          <a:ext cx="1492405" cy="1492405"/>
        </a:xfrm>
        <a:prstGeom prst="ellipse">
          <a:avLst/>
        </a:prstGeom>
        <a:solidFill>
          <a:srgbClr val="C49E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Équilibre l’état émotionnel </a:t>
          </a:r>
        </a:p>
      </dsp:txBody>
      <dsp:txXfrm>
        <a:off x="5219624" y="1209853"/>
        <a:ext cx="1055289" cy="1055289"/>
      </dsp:txXfrm>
    </dsp:sp>
    <dsp:sp modelId="{A279AFA1-E1D8-A84D-8500-2A569AA9F8F4}">
      <dsp:nvSpPr>
        <dsp:cNvPr id="0" name=""/>
        <dsp:cNvSpPr/>
      </dsp:nvSpPr>
      <dsp:spPr>
        <a:xfrm rot="1800000">
          <a:off x="4680001"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894352" y="3183969"/>
        <a:ext cx="22563" cy="22563"/>
      </dsp:txXfrm>
    </dsp:sp>
    <dsp:sp modelId="{9BCD5BDC-54B6-9141-A1D4-1F6BCF661FAD}">
      <dsp:nvSpPr>
        <dsp:cNvPr id="0" name=""/>
        <dsp:cNvSpPr/>
      </dsp:nvSpPr>
      <dsp:spPr>
        <a:xfrm>
          <a:off x="5001066" y="2934966"/>
          <a:ext cx="1492405" cy="1492405"/>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Facilite</a:t>
          </a:r>
          <a:r>
            <a:rPr lang="fr-FR" sz="1400" b="1" kern="1200" baseline="0" dirty="0">
              <a:solidFill>
                <a:schemeClr val="tx1"/>
              </a:solidFill>
            </a:rPr>
            <a:t> les larmes et les mouvements des paupières</a:t>
          </a:r>
          <a:endParaRPr lang="fr-FR" sz="1400" b="1" kern="1200" dirty="0">
            <a:solidFill>
              <a:schemeClr val="tx1"/>
            </a:solidFill>
          </a:endParaRPr>
        </a:p>
      </dsp:txBody>
      <dsp:txXfrm>
        <a:off x="5219624" y="3153524"/>
        <a:ext cx="1055289" cy="1055289"/>
      </dsp:txXfrm>
    </dsp:sp>
    <dsp:sp modelId="{137C7BD6-C95D-B642-BDC9-A3DE340A8236}">
      <dsp:nvSpPr>
        <dsp:cNvPr id="0" name=""/>
        <dsp:cNvSpPr/>
      </dsp:nvSpPr>
      <dsp:spPr>
        <a:xfrm rot="5400000">
          <a:off x="3838366" y="3664644"/>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52718" y="3669887"/>
        <a:ext cx="22563" cy="22563"/>
      </dsp:txXfrm>
    </dsp:sp>
    <dsp:sp modelId="{53FB437E-7EA7-404E-969B-50FED4F83693}">
      <dsp:nvSpPr>
        <dsp:cNvPr id="0" name=""/>
        <dsp:cNvSpPr/>
      </dsp:nvSpPr>
      <dsp:spPr>
        <a:xfrm>
          <a:off x="3317797" y="3906802"/>
          <a:ext cx="1492405" cy="1492405"/>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Facilite</a:t>
          </a:r>
          <a:r>
            <a:rPr lang="fr-FR" sz="1400" b="1" kern="1200" baseline="0" dirty="0">
              <a:solidFill>
                <a:schemeClr val="tx1"/>
              </a:solidFill>
            </a:rPr>
            <a:t> les mouvements de la tête </a:t>
          </a:r>
          <a:endParaRPr lang="fr-FR" sz="1400" b="1" kern="1200" dirty="0">
            <a:solidFill>
              <a:schemeClr val="tx1"/>
            </a:solidFill>
          </a:endParaRPr>
        </a:p>
      </dsp:txBody>
      <dsp:txXfrm>
        <a:off x="3536355" y="4125360"/>
        <a:ext cx="1055289" cy="1055289"/>
      </dsp:txXfrm>
    </dsp:sp>
    <dsp:sp modelId="{5BC093E0-95BA-4E42-AE96-A97008BBF5AD}">
      <dsp:nvSpPr>
        <dsp:cNvPr id="0" name=""/>
        <dsp:cNvSpPr/>
      </dsp:nvSpPr>
      <dsp:spPr>
        <a:xfrm rot="9000000">
          <a:off x="2996732"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211083" y="3183969"/>
        <a:ext cx="22563" cy="22563"/>
      </dsp:txXfrm>
    </dsp:sp>
    <dsp:sp modelId="{3BB1E901-EEC4-054A-BF92-1497718AB765}">
      <dsp:nvSpPr>
        <dsp:cNvPr id="0" name=""/>
        <dsp:cNvSpPr/>
      </dsp:nvSpPr>
      <dsp:spPr>
        <a:xfrm>
          <a:off x="1634528" y="2934966"/>
          <a:ext cx="1492405" cy="1492405"/>
        </a:xfrm>
        <a:prstGeom prst="ellipse">
          <a:avLst/>
        </a:prstGeom>
        <a:solidFill>
          <a:srgbClr val="C480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Facilite les contacts visuels</a:t>
          </a:r>
        </a:p>
      </dsp:txBody>
      <dsp:txXfrm>
        <a:off x="1853086" y="3153524"/>
        <a:ext cx="1055289" cy="1055289"/>
      </dsp:txXfrm>
    </dsp:sp>
    <dsp:sp modelId="{D5C6B661-3E14-094C-AA67-BD6E476F46DB}">
      <dsp:nvSpPr>
        <dsp:cNvPr id="0" name=""/>
        <dsp:cNvSpPr/>
      </dsp:nvSpPr>
      <dsp:spPr>
        <a:xfrm rot="12600000">
          <a:off x="2996732"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211083" y="2212133"/>
        <a:ext cx="22563" cy="22563"/>
      </dsp:txXfrm>
    </dsp:sp>
    <dsp:sp modelId="{F0FCE6D6-8F36-FF43-B744-66DBE37AA332}">
      <dsp:nvSpPr>
        <dsp:cNvPr id="0" name=""/>
        <dsp:cNvSpPr/>
      </dsp:nvSpPr>
      <dsp:spPr>
        <a:xfrm>
          <a:off x="1634528" y="991295"/>
          <a:ext cx="1492405" cy="1492405"/>
        </a:xfrm>
        <a:prstGeom prst="ellipse">
          <a:avLst/>
        </a:prstGeom>
        <a:solidFill>
          <a:srgbClr val="FFB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Facilite</a:t>
          </a:r>
          <a:r>
            <a:rPr lang="fr-FR" sz="1400" b="1" kern="1200" baseline="0" dirty="0">
              <a:solidFill>
                <a:schemeClr val="tx1"/>
              </a:solidFill>
            </a:rPr>
            <a:t> l’expressivité du visage</a:t>
          </a:r>
          <a:endParaRPr lang="fr-FR" sz="1400" b="1" kern="1200" dirty="0">
            <a:solidFill>
              <a:schemeClr val="tx1"/>
            </a:solidFill>
          </a:endParaRPr>
        </a:p>
      </dsp:txBody>
      <dsp:txXfrm>
        <a:off x="1853086" y="1209853"/>
        <a:ext cx="1055289" cy="10552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52B0F-EE7E-4243-B1B7-F3B4EB0044D3}" type="datetimeFigureOut">
              <a:rPr lang="fr-FR" smtClean="0"/>
              <a:t>16/01/2024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9CBE-A6E3-2046-9AA0-D3FD147186F9}" type="slidenum">
              <a:rPr lang="fr-FR" smtClean="0"/>
              <a:t>‹N°›</a:t>
            </a:fld>
            <a:endParaRPr lang="fr-FR"/>
          </a:p>
        </p:txBody>
      </p:sp>
    </p:spTree>
    <p:extLst>
      <p:ext uri="{BB962C8B-B14F-4D97-AF65-F5344CB8AC3E}">
        <p14:creationId xmlns:p14="http://schemas.microsoft.com/office/powerpoint/2010/main" val="21777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314B4BD-5F25-1A40-888C-D1CB08E7E61D}" type="slidenum">
              <a:rPr lang="fr-FR" smtClean="0"/>
              <a:t>2</a:t>
            </a:fld>
            <a:endParaRPr lang="fr-FR"/>
          </a:p>
        </p:txBody>
      </p:sp>
    </p:spTree>
    <p:extLst>
      <p:ext uri="{BB962C8B-B14F-4D97-AF65-F5344CB8AC3E}">
        <p14:creationId xmlns:p14="http://schemas.microsoft.com/office/powerpoint/2010/main" val="353851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9</a:t>
            </a:fld>
            <a:endParaRPr lang="fr-FR"/>
          </a:p>
        </p:txBody>
      </p:sp>
    </p:spTree>
    <p:extLst>
      <p:ext uri="{BB962C8B-B14F-4D97-AF65-F5344CB8AC3E}">
        <p14:creationId xmlns:p14="http://schemas.microsoft.com/office/powerpoint/2010/main" val="2725906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10</a:t>
            </a:fld>
            <a:endParaRPr lang="fr-FR"/>
          </a:p>
        </p:txBody>
      </p:sp>
    </p:spTree>
    <p:extLst>
      <p:ext uri="{BB962C8B-B14F-4D97-AF65-F5344CB8AC3E}">
        <p14:creationId xmlns:p14="http://schemas.microsoft.com/office/powerpoint/2010/main" val="101955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11</a:t>
            </a:fld>
            <a:endParaRPr lang="fr-FR"/>
          </a:p>
        </p:txBody>
      </p:sp>
    </p:spTree>
    <p:extLst>
      <p:ext uri="{BB962C8B-B14F-4D97-AF65-F5344CB8AC3E}">
        <p14:creationId xmlns:p14="http://schemas.microsoft.com/office/powerpoint/2010/main" val="203673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12</a:t>
            </a:fld>
            <a:endParaRPr lang="fr-FR"/>
          </a:p>
        </p:txBody>
      </p:sp>
    </p:spTree>
    <p:extLst>
      <p:ext uri="{BB962C8B-B14F-4D97-AF65-F5344CB8AC3E}">
        <p14:creationId xmlns:p14="http://schemas.microsoft.com/office/powerpoint/2010/main" val="359674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13</a:t>
            </a:fld>
            <a:endParaRPr lang="fr-FR"/>
          </a:p>
        </p:txBody>
      </p:sp>
    </p:spTree>
    <p:extLst>
      <p:ext uri="{BB962C8B-B14F-4D97-AF65-F5344CB8AC3E}">
        <p14:creationId xmlns:p14="http://schemas.microsoft.com/office/powerpoint/2010/main" val="246323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26</a:t>
            </a:fld>
            <a:endParaRPr lang="fr-FR"/>
          </a:p>
        </p:txBody>
      </p:sp>
    </p:spTree>
    <p:extLst>
      <p:ext uri="{BB962C8B-B14F-4D97-AF65-F5344CB8AC3E}">
        <p14:creationId xmlns:p14="http://schemas.microsoft.com/office/powerpoint/2010/main" val="232943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63</a:t>
            </a:fld>
            <a:endParaRPr lang="fr-FR"/>
          </a:p>
        </p:txBody>
      </p:sp>
    </p:spTree>
    <p:extLst>
      <p:ext uri="{BB962C8B-B14F-4D97-AF65-F5344CB8AC3E}">
        <p14:creationId xmlns:p14="http://schemas.microsoft.com/office/powerpoint/2010/main" val="416686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E54D3-9F51-1697-22BC-819E742CD25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8BD8A46-B044-3C58-F8A5-639B8D2E0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0FFC33E-051D-F8A5-3F61-73BB53F794F1}"/>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56BA9B8A-EC55-A993-E576-C08A24DD3B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A4C006-A012-11BF-9193-500E8A08E152}"/>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26362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D8E4C-205A-6498-D680-850AB85DE9A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076546-1B0B-F5F2-7281-6999C098984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7CBDA5-9900-53BE-B36E-E02D97027C47}"/>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E98AFE39-A7EE-7015-F01B-E0390D89E1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2FDF2C-AAAD-CC88-5A5A-340468B47752}"/>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75257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0C59F95-9760-E3F4-8B22-D8C2D4D4ACD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763E95A-5982-D22E-961A-3B7C6ED6A4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570696-42EA-E53B-4D7F-9A47FDF00135}"/>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B22A89BB-A35E-3F7E-F06E-B8DCCF6F0D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60BA31-B936-BAE5-3A79-FC1CE77AC0C4}"/>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253450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DE8BC-54DC-BAA2-29B9-B39801C168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05F807-DAE1-1674-A0B9-E3B27D658DB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FD2F4A-92D1-BC45-FA76-0834CE5D2C9C}"/>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DE49BA8A-DD43-8F74-AB50-A7C163E1A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77A0E7-1575-ECFF-460E-7E1689C8BDFD}"/>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129615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CA8AC-06B7-444A-1609-838FAB43D1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90FF672-BFFC-8974-BDC8-12F4A303C8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9ADC363-72C2-B383-F847-C74611B8E97C}"/>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AA8C895D-1F18-E53A-CD37-1A46F84B39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C886D1-0EC8-1D84-AF33-48613FE09DA4}"/>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38926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C3468A-DD53-FA2A-AEA4-420BE16BCC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AD0ED1-471A-3B0F-3502-D321A149ADB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FC6E86A-2579-E709-2B5E-7B61C45D03A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970402C-24BE-0674-50A4-5BA0432F77A8}"/>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6" name="Espace réservé du pied de page 5">
            <a:extLst>
              <a:ext uri="{FF2B5EF4-FFF2-40B4-BE49-F238E27FC236}">
                <a16:creationId xmlns:a16="http://schemas.microsoft.com/office/drawing/2014/main" id="{FB00EA3E-0E40-6391-75B5-863466C1346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459BA75-2C84-6C11-441E-00DA495C9D14}"/>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65962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20AD0-D7C2-8AEA-7F71-0211717B93D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AA84837-2F59-C352-086D-8AE1632E1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5C103E1-7E55-FB37-6C23-67EB7161AD7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921AE7D-7742-51AA-9C97-96519092D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F8B495-94BD-8FAF-4543-9F329A878A7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6EDA4DD-681E-7592-CC03-4506C18EBEB6}"/>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8" name="Espace réservé du pied de page 7">
            <a:extLst>
              <a:ext uri="{FF2B5EF4-FFF2-40B4-BE49-F238E27FC236}">
                <a16:creationId xmlns:a16="http://schemas.microsoft.com/office/drawing/2014/main" id="{3C550A6B-DD3F-B937-C899-6C3D14C918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EAF5EDF-6E61-9E4E-2A1A-FCD3DDBA12BF}"/>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400120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F571B2-5C6E-AD79-09E1-817DF01C1EF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368DB32-68DD-C61B-A528-ADD72F1C42F5}"/>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4" name="Espace réservé du pied de page 3">
            <a:extLst>
              <a:ext uri="{FF2B5EF4-FFF2-40B4-BE49-F238E27FC236}">
                <a16:creationId xmlns:a16="http://schemas.microsoft.com/office/drawing/2014/main" id="{637D5A49-6778-DBF2-3B4E-154F4DE3D7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B4333A5-2C6F-07DE-9541-B67B6128C858}"/>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244068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D0EFD33-0646-5AE3-57E0-6143CAF3E38F}"/>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3" name="Espace réservé du pied de page 2">
            <a:extLst>
              <a:ext uri="{FF2B5EF4-FFF2-40B4-BE49-F238E27FC236}">
                <a16:creationId xmlns:a16="http://schemas.microsoft.com/office/drawing/2014/main" id="{7097B545-64F2-411D-1E0F-F7E1BCABFB3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ED70260-235E-D68F-8F64-01AAF6D7C080}"/>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541793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E381B9-C0CB-8855-8809-BB4298FB24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E94CE6-6699-F215-265E-DC27D4C85C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4487FAC-2479-6C70-07E2-1078CDDDA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5356C2D-977C-1966-87A1-B448B2B00667}"/>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6" name="Espace réservé du pied de page 5">
            <a:extLst>
              <a:ext uri="{FF2B5EF4-FFF2-40B4-BE49-F238E27FC236}">
                <a16:creationId xmlns:a16="http://schemas.microsoft.com/office/drawing/2014/main" id="{D73D8653-6880-876D-5671-DCCAD5CEE2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DCDF15E-0709-6D0F-6E4F-2E30A86162D6}"/>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2452249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33EC5-7D52-6D02-224F-6D1DC549758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5C7EA03-14BF-969E-1257-F9F141A71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503F5AF-8689-1A9D-6940-E12364706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1486BC0-7BDB-01B2-EA66-9BF318C6DB6F}"/>
              </a:ext>
            </a:extLst>
          </p:cNvPr>
          <p:cNvSpPr>
            <a:spLocks noGrp="1"/>
          </p:cNvSpPr>
          <p:nvPr>
            <p:ph type="dt" sz="half" idx="10"/>
          </p:nvPr>
        </p:nvSpPr>
        <p:spPr/>
        <p:txBody>
          <a:bodyPr/>
          <a:lstStyle/>
          <a:p>
            <a:fld id="{59C03463-8CFA-EC4C-8BAE-059B940A0370}" type="datetimeFigureOut">
              <a:rPr lang="fr-FR" smtClean="0"/>
              <a:t>16/01/2024</a:t>
            </a:fld>
            <a:endParaRPr lang="fr-FR"/>
          </a:p>
        </p:txBody>
      </p:sp>
      <p:sp>
        <p:nvSpPr>
          <p:cNvPr id="6" name="Espace réservé du pied de page 5">
            <a:extLst>
              <a:ext uri="{FF2B5EF4-FFF2-40B4-BE49-F238E27FC236}">
                <a16:creationId xmlns:a16="http://schemas.microsoft.com/office/drawing/2014/main" id="{6968D41A-44EF-26BF-1003-D96105E1D3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B0D01BE-2E7A-D702-E5F7-B28249A1B921}"/>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135806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F69FFF8-0371-1E3A-69D6-A8FC6EEEB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880F04E-562F-06BF-9627-A6FAC91B1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356FD2-B6B3-3C52-EA91-8C1A02C1CC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03463-8CFA-EC4C-8BAE-059B940A0370}"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056AF47D-545E-CB46-16A0-30C788A68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6F9069-92E0-C948-2EAF-AF0605552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6951B-E2F5-0A41-8102-212B25F915D9}" type="slidenum">
              <a:rPr lang="fr-FR" smtClean="0"/>
              <a:t>‹N°›</a:t>
            </a:fld>
            <a:endParaRPr lang="fr-FR"/>
          </a:p>
        </p:txBody>
      </p:sp>
    </p:spTree>
    <p:extLst>
      <p:ext uri="{BB962C8B-B14F-4D97-AF65-F5344CB8AC3E}">
        <p14:creationId xmlns:p14="http://schemas.microsoft.com/office/powerpoint/2010/main" val="376811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17/06/relationships/model3d" Target="../media/model3d4.glb"/><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5.png"/><Relationship Id="rId12" Type="http://schemas.microsoft.com/office/2017/06/relationships/model3d" Target="../media/model3d6.glb"/><Relationship Id="rId17" Type="http://schemas.openxmlformats.org/officeDocument/2006/relationships/image" Target="../media/image21.png"/><Relationship Id="rId2" Type="http://schemas.microsoft.com/office/2017/06/relationships/model3d" Target="../media/model3d1.glb"/><Relationship Id="rId16" Type="http://schemas.openxmlformats.org/officeDocument/2006/relationships/image" Target="../media/image20.png"/><Relationship Id="rId1" Type="http://schemas.openxmlformats.org/officeDocument/2006/relationships/slideLayout" Target="../slideLayouts/slideLayout2.xml"/><Relationship Id="rId6" Type="http://schemas.microsoft.com/office/2017/06/relationships/model3d" Target="../media/model3d3.glb"/><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microsoft.com/office/2017/06/relationships/model3d" Target="../media/model3d5.glb"/><Relationship Id="rId4" Type="http://schemas.microsoft.com/office/2017/06/relationships/model3d" Target="../media/model3d2.glb"/><Relationship Id="rId9" Type="http://schemas.openxmlformats.org/officeDocument/2006/relationships/image" Target="../media/image16.png"/><Relationship Id="rId14" Type="http://schemas.microsoft.com/office/2017/06/relationships/model3d" Target="../media/model3d7.glb"/></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17/06/relationships/model3d" Target="../media/model3d4.glb"/><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microsoft.com/office/2017/06/relationships/model3d" Target="../media/model3d6.glb"/><Relationship Id="rId2" Type="http://schemas.microsoft.com/office/2017/06/relationships/model3d" Target="../media/model3d1.glb"/><Relationship Id="rId16" Type="http://schemas.openxmlformats.org/officeDocument/2006/relationships/image" Target="../media/image22.png"/><Relationship Id="rId1" Type="http://schemas.openxmlformats.org/officeDocument/2006/relationships/slideLayout" Target="../slideLayouts/slideLayout2.xml"/><Relationship Id="rId6" Type="http://schemas.microsoft.com/office/2017/06/relationships/model3d" Target="../media/model3d3.glb"/><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microsoft.com/office/2017/06/relationships/model3d" Target="../media/model3d5.glb"/><Relationship Id="rId4" Type="http://schemas.microsoft.com/office/2017/06/relationships/model3d" Target="../media/model3d2.glb"/><Relationship Id="rId9" Type="http://schemas.openxmlformats.org/officeDocument/2006/relationships/image" Target="../media/image23.png"/><Relationship Id="rId14" Type="http://schemas.microsoft.com/office/2017/06/relationships/model3d" Target="../media/model3d7.glb"/></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6E59E2-B1E7-AB7F-7E94-0A0CED076D0E}"/>
              </a:ext>
            </a:extLst>
          </p:cNvPr>
          <p:cNvSpPr/>
          <p:nvPr/>
        </p:nvSpPr>
        <p:spPr>
          <a:xfrm>
            <a:off x="0" y="1310326"/>
            <a:ext cx="12192000" cy="2969443"/>
          </a:xfrm>
          <a:prstGeom prst="rect">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Psychological Damage Control: </a:t>
            </a:r>
            <a:r>
              <a:rPr lang="fr-FR" sz="4400" b="1" i="1">
                <a:solidFill>
                  <a:srgbClr val="000000"/>
                </a:solidFill>
                <a:latin typeface="Calibri" panose="020F0502020204030204" pitchFamily="34" charset="0"/>
                <a:ea typeface="Calibri" panose="020F0502020204030204" pitchFamily="34" charset="0"/>
                <a:cs typeface="Times New Roman" panose="02020603050405020304" pitchFamily="18" charset="0"/>
              </a:rPr>
              <a:t>Niveau faible</a:t>
            </a:r>
            <a:endParaRPr lang="fr-FR" sz="4400" b="1" i="1" dirty="0"/>
          </a:p>
        </p:txBody>
      </p:sp>
    </p:spTree>
    <p:extLst>
      <p:ext uri="{BB962C8B-B14F-4D97-AF65-F5344CB8AC3E}">
        <p14:creationId xmlns:p14="http://schemas.microsoft.com/office/powerpoint/2010/main" val="55134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B65EB610-7F56-B0E3-BE77-CC37C01F8B48}"/>
              </a:ext>
            </a:extLst>
          </p:cNvPr>
          <p:cNvCxnSpPr>
            <a:cxnSpLocks/>
          </p:cNvCxnSpPr>
          <p:nvPr/>
        </p:nvCxnSpPr>
        <p:spPr>
          <a:xfrm>
            <a:off x="320511" y="6466788"/>
            <a:ext cx="11472421" cy="0"/>
          </a:xfrm>
          <a:prstGeom prst="line">
            <a:avLst/>
          </a:prstGeom>
        </p:spPr>
        <p:style>
          <a:lnRef idx="3">
            <a:schemeClr val="dk1"/>
          </a:lnRef>
          <a:fillRef idx="0">
            <a:schemeClr val="dk1"/>
          </a:fillRef>
          <a:effectRef idx="2">
            <a:schemeClr val="dk1"/>
          </a:effectRef>
          <a:fontRef idx="minor">
            <a:schemeClr val="tx1"/>
          </a:fontRef>
        </p:style>
      </p:cxnSp>
      <p:pic>
        <p:nvPicPr>
          <p:cNvPr id="12" name="Image 11">
            <a:extLst>
              <a:ext uri="{FF2B5EF4-FFF2-40B4-BE49-F238E27FC236}">
                <a16:creationId xmlns:a16="http://schemas.microsoft.com/office/drawing/2014/main" id="{F96FF6FC-888E-578B-A45C-AE6D12ADFC0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0511" y="5782558"/>
            <a:ext cx="1014984" cy="609600"/>
          </a:xfrm>
          <a:prstGeom prst="rect">
            <a:avLst/>
          </a:prstGeom>
        </p:spPr>
      </p:pic>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4">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0" y="1659285"/>
            <a:ext cx="11981469" cy="3539430"/>
          </a:xfrm>
          <a:prstGeom prst="rect">
            <a:avLst/>
          </a:prstGeom>
          <a:noFill/>
        </p:spPr>
        <p:txBody>
          <a:bodyPr wrap="square" rtlCol="0">
            <a:spAutoFit/>
          </a:bodyPr>
          <a:lstStyle/>
          <a:p>
            <a:r>
              <a:rPr lang="fr-FR" sz="2800" dirty="0"/>
              <a:t>Le stress peut être défini en psychologie : comme une expérience émotionnelle négative accompagnée par des changements biochimique, physiologique, cognitif et comportementaux. </a:t>
            </a:r>
          </a:p>
          <a:p>
            <a:pPr marL="457200" indent="-457200">
              <a:buFont typeface="Wingdings" pitchFamily="2" charset="2"/>
              <a:buChar char="à"/>
            </a:pPr>
            <a:r>
              <a:rPr lang="fr-FR" sz="2800" dirty="0"/>
              <a:t>Ces changements peuvent être présent dans l’objectif de réduire la situations stressante ou de s’accommoder de ses effets. </a:t>
            </a:r>
          </a:p>
          <a:p>
            <a:pPr marL="457200" indent="-457200" algn="just">
              <a:buFont typeface="Wingdings" pitchFamily="2" charset="2"/>
              <a:buChar char="à"/>
            </a:pPr>
            <a:r>
              <a:rPr lang="fr-FR" sz="2800" dirty="0"/>
              <a:t>Finalement, ce n’est pas tant le stimulus, le stresseur ou la situation qui provoque le stress, </a:t>
            </a:r>
            <a:r>
              <a:rPr lang="fr-FR" sz="2800" dirty="0">
                <a:solidFill>
                  <a:srgbClr val="FF0000"/>
                </a:solidFill>
              </a:rPr>
              <a:t>c’est la perception et l’évaluation subjective qu’en fait l’individu qui va être déterminant</a:t>
            </a:r>
            <a:r>
              <a:rPr lang="fr-FR" sz="2800" dirty="0"/>
              <a:t>. </a:t>
            </a:r>
          </a:p>
        </p:txBody>
      </p:sp>
    </p:spTree>
    <p:extLst>
      <p:ext uri="{BB962C8B-B14F-4D97-AF65-F5344CB8AC3E}">
        <p14:creationId xmlns:p14="http://schemas.microsoft.com/office/powerpoint/2010/main" val="1928939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7737475" y="1235901"/>
            <a:ext cx="4020169" cy="5632311"/>
          </a:xfrm>
          <a:prstGeom prst="rect">
            <a:avLst/>
          </a:prstGeom>
          <a:noFill/>
        </p:spPr>
        <p:txBody>
          <a:bodyPr wrap="square" rtlCol="0">
            <a:spAutoFit/>
          </a:bodyPr>
          <a:lstStyle/>
          <a:p>
            <a:pPr algn="just"/>
            <a:r>
              <a:rPr lang="fr-FR" sz="2400" dirty="0"/>
              <a:t>Le stress se traduit par une activation hormonale qui va fournir l’énergie permettant de fuir ou de combattre, d’éviter ou de résister. Lorsque les pressions ressenties par l’individu surpassent ses ressources, il commence à manifester des signes de stress. Le corps est rapidement averti via le système nerveux sympathique et le système endocrinien. Ces hormones de stress sont reparties en deux groupes.</a:t>
            </a:r>
          </a:p>
        </p:txBody>
      </p:sp>
      <p:pic>
        <p:nvPicPr>
          <p:cNvPr id="2" name="Image 1">
            <a:extLst>
              <a:ext uri="{FF2B5EF4-FFF2-40B4-BE49-F238E27FC236}">
                <a16:creationId xmlns:a16="http://schemas.microsoft.com/office/drawing/2014/main" id="{E0966510-1ED0-0C12-DDBC-415490B09A76}"/>
              </a:ext>
            </a:extLst>
          </p:cNvPr>
          <p:cNvPicPr>
            <a:picLocks noChangeAspect="1"/>
          </p:cNvPicPr>
          <p:nvPr/>
        </p:nvPicPr>
        <p:blipFill>
          <a:blip r:embed="rId3"/>
          <a:stretch>
            <a:fillRect/>
          </a:stretch>
        </p:blipFill>
        <p:spPr>
          <a:xfrm>
            <a:off x="0" y="1436338"/>
            <a:ext cx="7772400" cy="5421662"/>
          </a:xfrm>
          <a:prstGeom prst="rect">
            <a:avLst/>
          </a:prstGeom>
        </p:spPr>
      </p:pic>
    </p:spTree>
    <p:extLst>
      <p:ext uri="{BB962C8B-B14F-4D97-AF65-F5344CB8AC3E}">
        <p14:creationId xmlns:p14="http://schemas.microsoft.com/office/powerpoint/2010/main" val="619280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rot="10800000" flipV="1">
            <a:off x="320511" y="1781315"/>
            <a:ext cx="5553117" cy="3785652"/>
          </a:xfrm>
          <a:prstGeom prst="rect">
            <a:avLst/>
          </a:prstGeom>
          <a:noFill/>
        </p:spPr>
        <p:txBody>
          <a:bodyPr wrap="square" rtlCol="0">
            <a:spAutoFit/>
          </a:bodyPr>
          <a:lstStyle/>
          <a:p>
            <a:pPr algn="just"/>
            <a:r>
              <a:rPr lang="fr-FR" sz="2400" b="1" dirty="0"/>
              <a:t>Les catécholamines </a:t>
            </a:r>
            <a:r>
              <a:rPr lang="fr-FR" sz="2400" dirty="0"/>
              <a:t>: </a:t>
            </a:r>
            <a:r>
              <a:rPr lang="fr-FR" sz="2400" dirty="0">
                <a:solidFill>
                  <a:srgbClr val="FF0000"/>
                </a:solidFill>
              </a:rPr>
              <a:t>c’est l’adrénaline et la noradrénaline qui sont libérés par le système sympathico-médullo-surrénalien</a:t>
            </a:r>
            <a:r>
              <a:rPr lang="fr-FR" sz="2400" dirty="0"/>
              <a:t>. Les catécholamines sont sécrétées lors de situations d’émotions intenses, qui vont nécessiter des changements et des ajustements immédiats. Cette sécrétion est de l’ordre </a:t>
            </a:r>
            <a:r>
              <a:rPr lang="fr-FR" sz="2400" dirty="0">
                <a:solidFill>
                  <a:srgbClr val="FF0000"/>
                </a:solidFill>
              </a:rPr>
              <a:t>de quelques secondes </a:t>
            </a:r>
            <a:r>
              <a:rPr lang="fr-FR" sz="2400" dirty="0"/>
              <a:t>et va fournir l’énergie et les ressources nécessaires pour fuir ou combattre.</a:t>
            </a:r>
          </a:p>
        </p:txBody>
      </p:sp>
      <p:graphicFrame>
        <p:nvGraphicFramePr>
          <p:cNvPr id="3" name="Diagramme 2">
            <a:extLst>
              <a:ext uri="{FF2B5EF4-FFF2-40B4-BE49-F238E27FC236}">
                <a16:creationId xmlns:a16="http://schemas.microsoft.com/office/drawing/2014/main" id="{7028005F-179A-9B54-0375-AA391481BFA3}"/>
              </a:ext>
            </a:extLst>
          </p:cNvPr>
          <p:cNvGraphicFramePr/>
          <p:nvPr>
            <p:extLst>
              <p:ext uri="{D42A27DB-BD31-4B8C-83A1-F6EECF244321}">
                <p14:modId xmlns:p14="http://schemas.microsoft.com/office/powerpoint/2010/main" val="2285364181"/>
              </p:ext>
            </p:extLst>
          </p:nvPr>
        </p:nvGraphicFramePr>
        <p:xfrm>
          <a:off x="4272590" y="746465"/>
          <a:ext cx="10143067" cy="5484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954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rot="10800000" flipV="1">
            <a:off x="320511" y="1618452"/>
            <a:ext cx="5775489" cy="4154984"/>
          </a:xfrm>
          <a:prstGeom prst="rect">
            <a:avLst/>
          </a:prstGeom>
          <a:noFill/>
        </p:spPr>
        <p:txBody>
          <a:bodyPr wrap="square" rtlCol="0">
            <a:spAutoFit/>
          </a:bodyPr>
          <a:lstStyle/>
          <a:p>
            <a:pPr algn="just"/>
            <a:r>
              <a:rPr lang="fr-FR" sz="2400" b="1" dirty="0"/>
              <a:t>Les glucocorticoïdes </a:t>
            </a:r>
            <a:r>
              <a:rPr lang="fr-FR" sz="2400" dirty="0"/>
              <a:t>: </a:t>
            </a:r>
            <a:r>
              <a:rPr lang="fr-FR" sz="2400" dirty="0">
                <a:solidFill>
                  <a:srgbClr val="FF0000"/>
                </a:solidFill>
              </a:rPr>
              <a:t>ici c’est la sécrétion du cortisol. Cette fois libérés par le système hypophyso-corticosurrénalien</a:t>
            </a:r>
            <a:r>
              <a:rPr lang="fr-FR" sz="2400" dirty="0"/>
              <a:t>. Contrairement aux précédentes hormones, celles-ci passant par la voie sanguine va être libérée </a:t>
            </a:r>
            <a:r>
              <a:rPr lang="fr-FR" sz="2400" dirty="0">
                <a:solidFill>
                  <a:srgbClr val="FF0000"/>
                </a:solidFill>
              </a:rPr>
              <a:t>plus tardivement</a:t>
            </a:r>
            <a:r>
              <a:rPr lang="fr-FR" sz="2400" dirty="0"/>
              <a:t>, une bonne dizaine de minutes après le début de la situation stressante. Ici, l’activation de ces hormones permet de poursuivre la mobilisation de l’énergie. Seulement, les conséquences à long terme sont nocives pour la santé.</a:t>
            </a:r>
          </a:p>
        </p:txBody>
      </p:sp>
      <p:graphicFrame>
        <p:nvGraphicFramePr>
          <p:cNvPr id="3" name="Diagramme 2">
            <a:extLst>
              <a:ext uri="{FF2B5EF4-FFF2-40B4-BE49-F238E27FC236}">
                <a16:creationId xmlns:a16="http://schemas.microsoft.com/office/drawing/2014/main" id="{7028005F-179A-9B54-0375-AA391481BFA3}"/>
              </a:ext>
            </a:extLst>
          </p:cNvPr>
          <p:cNvGraphicFramePr/>
          <p:nvPr>
            <p:extLst>
              <p:ext uri="{D42A27DB-BD31-4B8C-83A1-F6EECF244321}">
                <p14:modId xmlns:p14="http://schemas.microsoft.com/office/powerpoint/2010/main" val="4272035147"/>
              </p:ext>
            </p:extLst>
          </p:nvPr>
        </p:nvGraphicFramePr>
        <p:xfrm>
          <a:off x="4272590" y="746465"/>
          <a:ext cx="10143067" cy="5484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052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graphicFrame>
        <p:nvGraphicFramePr>
          <p:cNvPr id="2" name="Diagramme 1">
            <a:extLst>
              <a:ext uri="{FF2B5EF4-FFF2-40B4-BE49-F238E27FC236}">
                <a16:creationId xmlns:a16="http://schemas.microsoft.com/office/drawing/2014/main" id="{B6F01FE1-6366-FB59-FAE9-33098FAB5F32}"/>
              </a:ext>
            </a:extLst>
          </p:cNvPr>
          <p:cNvGraphicFramePr/>
          <p:nvPr>
            <p:extLst>
              <p:ext uri="{D42A27DB-BD31-4B8C-83A1-F6EECF244321}">
                <p14:modId xmlns:p14="http://schemas.microsoft.com/office/powerpoint/2010/main" val="4204481264"/>
              </p:ext>
            </p:extLst>
          </p:nvPr>
        </p:nvGraphicFramePr>
        <p:xfrm>
          <a:off x="3853468" y="144764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C31A26B9-9ED2-8790-5708-D4702876473B}"/>
              </a:ext>
            </a:extLst>
          </p:cNvPr>
          <p:cNvSpPr txBox="1"/>
          <p:nvPr/>
        </p:nvSpPr>
        <p:spPr>
          <a:xfrm>
            <a:off x="210532" y="1378377"/>
            <a:ext cx="3567659" cy="4401205"/>
          </a:xfrm>
          <a:prstGeom prst="rect">
            <a:avLst/>
          </a:prstGeom>
          <a:noFill/>
        </p:spPr>
        <p:txBody>
          <a:bodyPr wrap="square" rtlCol="0">
            <a:spAutoFit/>
          </a:bodyPr>
          <a:lstStyle/>
          <a:p>
            <a:pPr algn="just"/>
            <a:r>
              <a:rPr lang="fr-FR" sz="2000" dirty="0">
                <a:solidFill>
                  <a:srgbClr val="FF0000"/>
                </a:solidFill>
              </a:rPr>
              <a:t>Le SNA </a:t>
            </a:r>
            <a:r>
              <a:rPr lang="fr-FR" sz="2000" dirty="0"/>
              <a:t>est la partie du système nerveux qui est liée aux organes internes, y compris les vaisseaux sanguins, les poumons, le cœur, l’estomac, les intestins, le foie etc. </a:t>
            </a:r>
            <a:r>
              <a:rPr lang="fr-FR" sz="2000" b="0" i="0" u="none" strike="noStrike" dirty="0">
                <a:solidFill>
                  <a:srgbClr val="000000"/>
                </a:solidFill>
                <a:effectLst/>
              </a:rPr>
              <a:t>Après que le système nerveux autonome a reçu des informations au sujet du corps et de l’environnement externe, il </a:t>
            </a:r>
            <a:r>
              <a:rPr lang="fr-FR" sz="2000" b="0" i="0" u="none" strike="noStrike" dirty="0">
                <a:solidFill>
                  <a:srgbClr val="FF0000"/>
                </a:solidFill>
                <a:effectLst/>
              </a:rPr>
              <a:t>répond en stimulant des processus physiologiques par le système sympathique, ou en les inhibant par le système parasympathique.</a:t>
            </a:r>
            <a:endParaRPr lang="fr-FR" sz="2000" dirty="0">
              <a:solidFill>
                <a:srgbClr val="FF0000"/>
              </a:solidFill>
            </a:endParaRPr>
          </a:p>
        </p:txBody>
      </p:sp>
    </p:spTree>
    <p:extLst>
      <p:ext uri="{BB962C8B-B14F-4D97-AF65-F5344CB8AC3E}">
        <p14:creationId xmlns:p14="http://schemas.microsoft.com/office/powerpoint/2010/main" val="58605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6" name="ZoneTexte 5">
            <a:extLst>
              <a:ext uri="{FF2B5EF4-FFF2-40B4-BE49-F238E27FC236}">
                <a16:creationId xmlns:a16="http://schemas.microsoft.com/office/drawing/2014/main" id="{9D875A15-BD95-E561-A45A-E12F8BCA385F}"/>
              </a:ext>
            </a:extLst>
          </p:cNvPr>
          <p:cNvSpPr txBox="1"/>
          <p:nvPr/>
        </p:nvSpPr>
        <p:spPr>
          <a:xfrm>
            <a:off x="149902" y="1797075"/>
            <a:ext cx="8974435" cy="3816429"/>
          </a:xfrm>
          <a:prstGeom prst="rect">
            <a:avLst/>
          </a:prstGeom>
          <a:noFill/>
        </p:spPr>
        <p:txBody>
          <a:bodyPr wrap="square" rtlCol="0">
            <a:spAutoFit/>
          </a:bodyPr>
          <a:lstStyle/>
          <a:p>
            <a:r>
              <a:rPr lang="fr-FR" sz="2800" dirty="0">
                <a:solidFill>
                  <a:srgbClr val="FF0000"/>
                </a:solidFill>
              </a:rPr>
              <a:t>Le nerf vague</a:t>
            </a:r>
            <a:r>
              <a:rPr lang="fr-FR" sz="2800" dirty="0"/>
              <a:t> prend naissance dans le tronc cérébral. C’est le 10</a:t>
            </a:r>
            <a:r>
              <a:rPr lang="fr-FR" sz="2800" baseline="30000" dirty="0"/>
              <a:t>ème</a:t>
            </a:r>
            <a:r>
              <a:rPr lang="fr-FR" sz="2800" dirty="0"/>
              <a:t> nerf crânien qui est responsable du contrôle parasympathique. C’est le nerf le plus long du système nerveux autonome, en traversant tout notre corps, il est composé d’environ 80% de fibres qui lui permet d’être attentif à tout ce qu’il se passe dans notre corps.</a:t>
            </a:r>
            <a:r>
              <a:rPr lang="fr-FR" sz="2800" dirty="0">
                <a:solidFill>
                  <a:srgbClr val="FF0000"/>
                </a:solidFill>
              </a:rPr>
              <a:t> Il exerce un rôle calmant et est davantage actif lorsque nous sommes dans un environnement bienveillant</a:t>
            </a:r>
            <a:r>
              <a:rPr lang="fr-FR" sz="2800" dirty="0"/>
              <a:t>. </a:t>
            </a:r>
          </a:p>
          <a:p>
            <a:endParaRPr lang="fr-FR" dirty="0"/>
          </a:p>
        </p:txBody>
      </p:sp>
      <p:pic>
        <p:nvPicPr>
          <p:cNvPr id="7" name="Image 6">
            <a:extLst>
              <a:ext uri="{FF2B5EF4-FFF2-40B4-BE49-F238E27FC236}">
                <a16:creationId xmlns:a16="http://schemas.microsoft.com/office/drawing/2014/main" id="{7A5B7248-7ECE-A4EE-1125-9655BC66AE4E}"/>
              </a:ext>
            </a:extLst>
          </p:cNvPr>
          <p:cNvPicPr>
            <a:picLocks noChangeAspect="1"/>
          </p:cNvPicPr>
          <p:nvPr/>
        </p:nvPicPr>
        <p:blipFill>
          <a:blip r:embed="rId2"/>
          <a:stretch>
            <a:fillRect/>
          </a:stretch>
        </p:blipFill>
        <p:spPr>
          <a:xfrm>
            <a:off x="9124337" y="1367562"/>
            <a:ext cx="3067663" cy="4930172"/>
          </a:xfrm>
          <a:prstGeom prst="rect">
            <a:avLst/>
          </a:prstGeom>
        </p:spPr>
      </p:pic>
    </p:spTree>
    <p:extLst>
      <p:ext uri="{BB962C8B-B14F-4D97-AF65-F5344CB8AC3E}">
        <p14:creationId xmlns:p14="http://schemas.microsoft.com/office/powerpoint/2010/main" val="192087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r>
              <a:rPr lang="fr-FR" sz="4400" b="1" dirty="0"/>
              <a:t>II.    Fonctionnement du système nerveux autonome (SNA) </a:t>
            </a:r>
          </a:p>
          <a:p>
            <a:r>
              <a:rPr lang="fr-FR" sz="4400" b="1" dirty="0"/>
              <a:t>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265521" y="1947437"/>
            <a:ext cx="11660957" cy="3831818"/>
          </a:xfrm>
          <a:prstGeom prst="rect">
            <a:avLst/>
          </a:prstGeom>
          <a:noFill/>
        </p:spPr>
        <p:txBody>
          <a:bodyPr wrap="square" rtlCol="0">
            <a:spAutoFit/>
          </a:bodyPr>
          <a:lstStyle/>
          <a:p>
            <a:pPr algn="just"/>
            <a:r>
              <a:rPr lang="fr-FR" sz="2700" dirty="0"/>
              <a:t>Pour vous parler du SNA, il est une nouvelle fois question du rôle majeur dans la régulation des paramètres physiologiques et le maintien de l’équilibre intérieur, ce fameux concept d’homéostasie. Le SNA nous permet d’agir sur l’environnement interne du corps. Il représente le substrat neurologique du maintien de l’homéostasie, de l’équilibre et de la stabilité interne. </a:t>
            </a:r>
            <a:r>
              <a:rPr lang="fr-FR" sz="2700" b="1" dirty="0">
                <a:solidFill>
                  <a:srgbClr val="FF0000"/>
                </a:solidFill>
              </a:rPr>
              <a:t>On parle de système autonome puisqu’une grande partie de l’activité du SNA est inconsciente et échappe au contrôle volontaire</a:t>
            </a:r>
            <a:r>
              <a:rPr lang="fr-FR" sz="2700" dirty="0"/>
              <a:t>. Néanmoins, il existe une certaine marge de contrôle pour agir positivement sur le SNA avec notamment la possibilité d’agir sur l’activité cardiaque, ce qu’on verra dans les exercices après.</a:t>
            </a:r>
            <a:r>
              <a:rPr lang="fr-FR" sz="2700" dirty="0">
                <a:solidFill>
                  <a:srgbClr val="FF0000"/>
                </a:solidFill>
              </a:rPr>
              <a:t> </a:t>
            </a:r>
            <a:endParaRPr lang="fr-FR" sz="2700" dirty="0"/>
          </a:p>
        </p:txBody>
      </p:sp>
    </p:spTree>
    <p:extLst>
      <p:ext uri="{BB962C8B-B14F-4D97-AF65-F5344CB8AC3E}">
        <p14:creationId xmlns:p14="http://schemas.microsoft.com/office/powerpoint/2010/main" val="95887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69532" y="1390146"/>
            <a:ext cx="5711252" cy="1261884"/>
          </a:xfrm>
          <a:prstGeom prst="rect">
            <a:avLst/>
          </a:prstGeom>
          <a:noFill/>
        </p:spPr>
        <p:txBody>
          <a:bodyPr wrap="square" rtlCol="0">
            <a:spAutoFit/>
          </a:bodyPr>
          <a:lstStyle/>
          <a:p>
            <a:r>
              <a:rPr lang="fr-FR" sz="1900" dirty="0"/>
              <a:t>Le SNA, système sensitif et moteur, se divise en deux. Schéma illustrant les effets du système </a:t>
            </a:r>
            <a:r>
              <a:rPr lang="fr-FR" sz="1900" b="1" dirty="0">
                <a:solidFill>
                  <a:srgbClr val="FF0000"/>
                </a:solidFill>
              </a:rPr>
              <a:t>sympathique (ou orthosympathique) </a:t>
            </a:r>
            <a:r>
              <a:rPr lang="fr-FR" sz="1900" dirty="0"/>
              <a:t>sur différents organes :  </a:t>
            </a:r>
          </a:p>
          <a:p>
            <a:r>
              <a:rPr lang="fr-FR" sz="1900" dirty="0"/>
              <a:t> </a:t>
            </a:r>
          </a:p>
        </p:txBody>
      </p:sp>
      <mc:AlternateContent xmlns:mc="http://schemas.openxmlformats.org/markup-compatibility/2006">
        <mc:Choice xmlns:am3d="http://schemas.microsoft.com/office/drawing/2017/model3d" Requires="am3d">
          <p:graphicFrame>
            <p:nvGraphicFramePr>
              <p:cNvPr id="2" name="Modèle 3D 1" descr="Cerveau">
                <a:extLst>
                  <a:ext uri="{FF2B5EF4-FFF2-40B4-BE49-F238E27FC236}">
                    <a16:creationId xmlns:a16="http://schemas.microsoft.com/office/drawing/2014/main" id="{88D64D32-407B-C25C-4EDB-EA4057777EE4}"/>
                  </a:ext>
                </a:extLst>
              </p:cNvPr>
              <p:cNvGraphicFramePr/>
              <p:nvPr>
                <p:extLst>
                  <p:ext uri="{D42A27DB-BD31-4B8C-83A1-F6EECF244321}">
                    <p14:modId xmlns:p14="http://schemas.microsoft.com/office/powerpoint/2010/main" val="3670187214"/>
                  </p:ext>
                </p:extLst>
              </p:nvPr>
            </p:nvGraphicFramePr>
            <p:xfrm>
              <a:off x="10462231" y="782919"/>
              <a:ext cx="1460823" cy="1595908"/>
            </p:xfrm>
            <a:graphic>
              <a:graphicData uri="http://schemas.microsoft.com/office/drawing/2017/model3d">
                <am3d:model3d r:embed="rId2">
                  <am3d:spPr>
                    <a:xfrm>
                      <a:off x="0" y="0"/>
                      <a:ext cx="1460823" cy="1595908"/>
                    </a:xfrm>
                    <a:prstGeom prst="rect">
                      <a:avLst/>
                    </a:prstGeom>
                  </am3d:spPr>
                  <am3d:camera>
                    <am3d:pos x="0" y="0" z="71845805"/>
                    <am3d:up dx="0" dy="36000000" dz="0"/>
                    <am3d:lookAt x="0" y="0" z="0"/>
                    <am3d:perspective fov="2700000"/>
                  </am3d:camera>
                  <am3d:trans>
                    <am3d:meterPerModelUnit n="1009047" d="1000000"/>
                    <am3d:preTrans dx="-67441" dy="-7461814" dz="-2071337"/>
                    <am3d:scale>
                      <am3d:sx n="1000000" d="1000000"/>
                      <am3d:sy n="1000000" d="1000000"/>
                      <am3d:sz n="1000000" d="1000000"/>
                    </am3d:scale>
                    <am3d:rot/>
                    <am3d:postTrans dx="0" dy="0" dz="0"/>
                  </am3d:trans>
                  <am3d:raster rName="Office3DRenderer" rVer="16.0.8326">
                    <am3d:blip r:embed="rId3"/>
                  </am3d:raster>
                  <am3d:objViewport viewportSz="27762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Cerveau">
                <a:extLst>
                  <a:ext uri="{FF2B5EF4-FFF2-40B4-BE49-F238E27FC236}">
                    <a16:creationId xmlns:a16="http://schemas.microsoft.com/office/drawing/2014/main" id="{88D64D32-407B-C25C-4EDB-EA4057777EE4}"/>
                  </a:ext>
                </a:extLst>
              </p:cNvPr>
              <p:cNvPicPr>
                <a:picLocks noGrp="1" noRot="1" noChangeAspect="1" noMove="1" noResize="1" noEditPoints="1" noAdjustHandles="1" noChangeArrowheads="1" noChangeShapeType="1" noCrop="1"/>
              </p:cNvPicPr>
              <p:nvPr/>
            </p:nvPicPr>
            <p:blipFill>
              <a:blip r:embed="rId3"/>
              <a:stretch>
                <a:fillRect/>
              </a:stretch>
            </p:blipFill>
            <p:spPr>
              <a:xfrm>
                <a:off x="10462231" y="782919"/>
                <a:ext cx="1460823" cy="159590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Modèle 3D 3" descr="Colonne vertébrale 3">
                <a:extLst>
                  <a:ext uri="{FF2B5EF4-FFF2-40B4-BE49-F238E27FC236}">
                    <a16:creationId xmlns:a16="http://schemas.microsoft.com/office/drawing/2014/main" id="{A65F20E7-0E3B-21CB-8057-7C7BC4A43D4E}"/>
                  </a:ext>
                </a:extLst>
              </p:cNvPr>
              <p:cNvGraphicFramePr/>
              <p:nvPr>
                <p:extLst>
                  <p:ext uri="{D42A27DB-BD31-4B8C-83A1-F6EECF244321}">
                    <p14:modId xmlns:p14="http://schemas.microsoft.com/office/powerpoint/2010/main" val="443267699"/>
                  </p:ext>
                </p:extLst>
              </p:nvPr>
            </p:nvGraphicFramePr>
            <p:xfrm>
              <a:off x="10597590" y="1962902"/>
              <a:ext cx="1152325" cy="5075714"/>
            </p:xfrm>
            <a:graphic>
              <a:graphicData uri="http://schemas.microsoft.com/office/drawing/2017/model3d">
                <am3d:model3d r:embed="rId4">
                  <am3d:spPr>
                    <a:xfrm>
                      <a:off x="0" y="0"/>
                      <a:ext cx="1152325" cy="5075714"/>
                    </a:xfrm>
                    <a:prstGeom prst="rect">
                      <a:avLst/>
                    </a:prstGeom>
                  </am3d:spPr>
                  <am3d:camera>
                    <am3d:pos x="0" y="0" z="48960421"/>
                    <am3d:up dx="0" dy="36000000" dz="0"/>
                    <am3d:lookAt x="0" y="0" z="0"/>
                    <am3d:perspective fov="2700000"/>
                  </am3d:camera>
                  <am3d:trans>
                    <am3d:meterPerModelUnit n="1407870" d="1000000"/>
                    <am3d:preTrans dx="148" dy="-7419" dz="-1064"/>
                    <am3d:scale>
                      <am3d:sx n="1000000" d="1000000"/>
                      <am3d:sy n="1000000" d="1000000"/>
                      <am3d:sz n="1000000" d="1000000"/>
                    </am3d:scale>
                    <am3d:rot/>
                    <am3d:postTrans dx="0" dy="0" dz="0"/>
                  </am3d:trans>
                  <am3d:raster rName="Office3DRenderer" rVer="16.0.8326">
                    <am3d:blip r:embed="rId5"/>
                  </am3d:raster>
                  <am3d:objViewport viewportSz="53662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èle 3D 3" descr="Colonne vertébrale 3">
                <a:extLst>
                  <a:ext uri="{FF2B5EF4-FFF2-40B4-BE49-F238E27FC236}">
                    <a16:creationId xmlns:a16="http://schemas.microsoft.com/office/drawing/2014/main" id="{A65F20E7-0E3B-21CB-8057-7C7BC4A43D4E}"/>
                  </a:ext>
                </a:extLst>
              </p:cNvPr>
              <p:cNvPicPr>
                <a:picLocks noGrp="1" noRot="1" noChangeAspect="1" noMove="1" noResize="1" noEditPoints="1" noAdjustHandles="1" noChangeArrowheads="1" noChangeShapeType="1" noCrop="1"/>
              </p:cNvPicPr>
              <p:nvPr/>
            </p:nvPicPr>
            <p:blipFill>
              <a:blip r:embed="rId5"/>
              <a:stretch>
                <a:fillRect/>
              </a:stretch>
            </p:blipFill>
            <p:spPr>
              <a:xfrm>
                <a:off x="10597590" y="1962902"/>
                <a:ext cx="1152325" cy="50757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èle 3D 4" descr="Œil grand ouvert">
                <a:extLst>
                  <a:ext uri="{FF2B5EF4-FFF2-40B4-BE49-F238E27FC236}">
                    <a16:creationId xmlns:a16="http://schemas.microsoft.com/office/drawing/2014/main" id="{177B47A5-3EBD-DC82-5A8A-ED646F4D281D}"/>
                  </a:ext>
                </a:extLst>
              </p:cNvPr>
              <p:cNvGraphicFramePr>
                <a:graphicFrameLocks noChangeAspect="1"/>
              </p:cNvGraphicFramePr>
              <p:nvPr>
                <p:extLst>
                  <p:ext uri="{D42A27DB-BD31-4B8C-83A1-F6EECF244321}">
                    <p14:modId xmlns:p14="http://schemas.microsoft.com/office/powerpoint/2010/main" val="1352630717"/>
                  </p:ext>
                </p:extLst>
              </p:nvPr>
            </p:nvGraphicFramePr>
            <p:xfrm>
              <a:off x="9583833" y="1220825"/>
              <a:ext cx="616301" cy="742077"/>
            </p:xfrm>
            <a:graphic>
              <a:graphicData uri="http://schemas.microsoft.com/office/drawing/2017/model3d">
                <am3d:model3d r:embed="rId6">
                  <am3d:spPr>
                    <a:xfrm>
                      <a:off x="0" y="0"/>
                      <a:ext cx="616301" cy="742077"/>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1805593" ay="2261061" az="1170431"/>
                    <am3d:postTrans dx="0" dy="0" dz="0"/>
                  </am3d:trans>
                  <am3d:raster rName="Office3DRenderer" rVer="16.0.8326">
                    <am3d:blip r:embed="rId7"/>
                  </am3d:raster>
                  <am3d:objViewport viewportSz="10439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descr="Œil grand ouvert">
                <a:extLst>
                  <a:ext uri="{FF2B5EF4-FFF2-40B4-BE49-F238E27FC236}">
                    <a16:creationId xmlns:a16="http://schemas.microsoft.com/office/drawing/2014/main" id="{177B47A5-3EBD-DC82-5A8A-ED646F4D281D}"/>
                  </a:ext>
                </a:extLst>
              </p:cNvPr>
              <p:cNvPicPr>
                <a:picLocks noGrp="1" noRot="1" noChangeAspect="1" noMove="1" noResize="1" noEditPoints="1" noAdjustHandles="1" noChangeArrowheads="1" noChangeShapeType="1" noCrop="1"/>
              </p:cNvPicPr>
              <p:nvPr/>
            </p:nvPicPr>
            <p:blipFill>
              <a:blip r:embed="rId7"/>
              <a:stretch>
                <a:fillRect/>
              </a:stretch>
            </p:blipFill>
            <p:spPr>
              <a:xfrm>
                <a:off x="9583833" y="1220825"/>
                <a:ext cx="616301" cy="74207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èle 3D 5" descr="Cœur humain">
                <a:extLst>
                  <a:ext uri="{FF2B5EF4-FFF2-40B4-BE49-F238E27FC236}">
                    <a16:creationId xmlns:a16="http://schemas.microsoft.com/office/drawing/2014/main" id="{4FA24434-D39D-133A-262C-69A82443ABF5}"/>
                  </a:ext>
                </a:extLst>
              </p:cNvPr>
              <p:cNvGraphicFramePr/>
              <p:nvPr>
                <p:extLst>
                  <p:ext uri="{D42A27DB-BD31-4B8C-83A1-F6EECF244321}">
                    <p14:modId xmlns:p14="http://schemas.microsoft.com/office/powerpoint/2010/main" val="1522940243"/>
                  </p:ext>
                </p:extLst>
              </p:nvPr>
            </p:nvGraphicFramePr>
            <p:xfrm>
              <a:off x="9245745" y="1944277"/>
              <a:ext cx="938605" cy="742067"/>
            </p:xfrm>
            <a:graphic>
              <a:graphicData uri="http://schemas.microsoft.com/office/drawing/2017/model3d">
                <am3d:model3d r:embed="rId8">
                  <am3d:spPr>
                    <a:xfrm>
                      <a:off x="0" y="0"/>
                      <a:ext cx="938605" cy="742067"/>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m3d:postTrans dx="0" dy="0" dz="0"/>
                  </am3d:trans>
                  <am3d:raster rName="Office3DRenderer" rVer="16.0.8326">
                    <am3d:blip r:embed="rId9"/>
                  </am3d:raster>
                  <am3d:objViewport viewportSz="8814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èle 3D 5" descr="Cœur humain">
                <a:extLst>
                  <a:ext uri="{FF2B5EF4-FFF2-40B4-BE49-F238E27FC236}">
                    <a16:creationId xmlns:a16="http://schemas.microsoft.com/office/drawing/2014/main" id="{4FA24434-D39D-133A-262C-69A82443ABF5}"/>
                  </a:ext>
                </a:extLst>
              </p:cNvPr>
              <p:cNvPicPr>
                <a:picLocks noGrp="1" noRot="1" noChangeAspect="1" noMove="1" noResize="1" noEditPoints="1" noAdjustHandles="1" noChangeArrowheads="1" noChangeShapeType="1" noCrop="1"/>
              </p:cNvPicPr>
              <p:nvPr/>
            </p:nvPicPr>
            <p:blipFill>
              <a:blip r:embed="rId9"/>
              <a:stretch>
                <a:fillRect/>
              </a:stretch>
            </p:blipFill>
            <p:spPr>
              <a:xfrm>
                <a:off x="9245745" y="1944277"/>
                <a:ext cx="938605" cy="7420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Modèle 3D 6" descr="Poumons humains stylisés">
                <a:extLst>
                  <a:ext uri="{FF2B5EF4-FFF2-40B4-BE49-F238E27FC236}">
                    <a16:creationId xmlns:a16="http://schemas.microsoft.com/office/drawing/2014/main" id="{17B28A43-C208-131A-CC3C-C05CCF9A055D}"/>
                  </a:ext>
                </a:extLst>
              </p:cNvPr>
              <p:cNvGraphicFramePr>
                <a:graphicFrameLocks noChangeAspect="1"/>
              </p:cNvGraphicFramePr>
              <p:nvPr>
                <p:extLst>
                  <p:ext uri="{D42A27DB-BD31-4B8C-83A1-F6EECF244321}">
                    <p14:modId xmlns:p14="http://schemas.microsoft.com/office/powerpoint/2010/main" val="3031162005"/>
                  </p:ext>
                </p:extLst>
              </p:nvPr>
            </p:nvGraphicFramePr>
            <p:xfrm>
              <a:off x="9159658" y="2485885"/>
              <a:ext cx="616301" cy="774707"/>
            </p:xfrm>
            <a:graphic>
              <a:graphicData uri="http://schemas.microsoft.com/office/drawing/2017/model3d">
                <am3d:model3d r:embed="rId10">
                  <am3d:spPr>
                    <a:xfrm>
                      <a:off x="0" y="0"/>
                      <a:ext cx="616301" cy="774707"/>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x="759127" ay="1432044" az="311397"/>
                    <am3d:postTrans dx="0" dy="0" dz="0"/>
                  </am3d:trans>
                  <am3d:raster rName="Office3DRenderer" rVer="16.0.8326">
                    <am3d:blip r:embed="rId11"/>
                  </am3d:raster>
                  <am3d:objViewport viewportSz="10420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èle 3D 6" descr="Poumons humains stylisés">
                <a:extLst>
                  <a:ext uri="{FF2B5EF4-FFF2-40B4-BE49-F238E27FC236}">
                    <a16:creationId xmlns:a16="http://schemas.microsoft.com/office/drawing/2014/main" id="{17B28A43-C208-131A-CC3C-C05CCF9A055D}"/>
                  </a:ext>
                </a:extLst>
              </p:cNvPr>
              <p:cNvPicPr>
                <a:picLocks noGrp="1" noRot="1" noChangeAspect="1" noMove="1" noResize="1" noEditPoints="1" noAdjustHandles="1" noChangeArrowheads="1" noChangeShapeType="1" noCrop="1"/>
              </p:cNvPicPr>
              <p:nvPr/>
            </p:nvPicPr>
            <p:blipFill>
              <a:blip r:embed="rId11"/>
              <a:stretch>
                <a:fillRect/>
              </a:stretch>
            </p:blipFill>
            <p:spPr>
              <a:xfrm>
                <a:off x="9159658" y="2485885"/>
                <a:ext cx="616301" cy="7747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èle 3D 7" descr="Foie et vésicule biliaire humains stylisés">
                <a:extLst>
                  <a:ext uri="{FF2B5EF4-FFF2-40B4-BE49-F238E27FC236}">
                    <a16:creationId xmlns:a16="http://schemas.microsoft.com/office/drawing/2014/main" id="{CFD08745-FCC6-625E-3D98-F3C8D0C6405E}"/>
                  </a:ext>
                </a:extLst>
              </p:cNvPr>
              <p:cNvGraphicFramePr/>
              <p:nvPr>
                <p:extLst>
                  <p:ext uri="{D42A27DB-BD31-4B8C-83A1-F6EECF244321}">
                    <p14:modId xmlns:p14="http://schemas.microsoft.com/office/powerpoint/2010/main" val="2262148403"/>
                  </p:ext>
                </p:extLst>
              </p:nvPr>
            </p:nvGraphicFramePr>
            <p:xfrm>
              <a:off x="8271143" y="3960615"/>
              <a:ext cx="751103" cy="742066"/>
            </p:xfrm>
            <a:graphic>
              <a:graphicData uri="http://schemas.microsoft.com/office/drawing/2017/model3d">
                <am3d:model3d r:embed="rId12">
                  <am3d:spPr>
                    <a:xfrm>
                      <a:off x="0" y="0"/>
                      <a:ext cx="751103" cy="742066"/>
                    </a:xfrm>
                    <a:prstGeom prst="rect">
                      <a:avLst/>
                    </a:prstGeom>
                  </am3d:spPr>
                  <am3d:camera>
                    <am3d:pos x="0" y="0" z="58267797"/>
                    <am3d:up dx="0" dy="36000000" dz="0"/>
                    <am3d:lookAt x="0" y="0" z="0"/>
                    <am3d:perspective fov="2700000"/>
                  </am3d:camera>
                  <am3d:trans>
                    <am3d:meterPerModelUnit n="11341854" d="1000000"/>
                    <am3d:preTrans dx="-894822" dy="1233241" dz="0"/>
                    <am3d:scale>
                      <am3d:sx n="1000000" d="1000000"/>
                      <am3d:sy n="1000000" d="1000000"/>
                      <am3d:sz n="1000000" d="1000000"/>
                    </am3d:scale>
                    <am3d:rot/>
                    <am3d:postTrans dx="0" dy="0" dz="0"/>
                  </am3d:trans>
                  <am3d:raster rName="Office3DRenderer" rVer="16.0.8326">
                    <am3d:blip r:embed="rId13"/>
                  </am3d:raster>
                  <am3d:objViewport viewportSz="9784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descr="Foie et vésicule biliaire humains stylisés">
                <a:extLst>
                  <a:ext uri="{FF2B5EF4-FFF2-40B4-BE49-F238E27FC236}">
                    <a16:creationId xmlns:a16="http://schemas.microsoft.com/office/drawing/2014/main" id="{CFD08745-FCC6-625E-3D98-F3C8D0C6405E}"/>
                  </a:ext>
                </a:extLst>
              </p:cNvPr>
              <p:cNvPicPr>
                <a:picLocks noGrp="1" noRot="1" noChangeAspect="1" noMove="1" noResize="1" noEditPoints="1" noAdjustHandles="1" noChangeArrowheads="1" noChangeShapeType="1" noCrop="1"/>
              </p:cNvPicPr>
              <p:nvPr/>
            </p:nvPicPr>
            <p:blipFill>
              <a:blip r:embed="rId13"/>
              <a:stretch>
                <a:fillRect/>
              </a:stretch>
            </p:blipFill>
            <p:spPr>
              <a:xfrm>
                <a:off x="8271143" y="3960615"/>
                <a:ext cx="751103" cy="7420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Modèle 3D 8" descr="Anatomie du tube digestif">
                <a:extLst>
                  <a:ext uri="{FF2B5EF4-FFF2-40B4-BE49-F238E27FC236}">
                    <a16:creationId xmlns:a16="http://schemas.microsoft.com/office/drawing/2014/main" id="{89168B91-13F2-0E3E-2E1E-3A15A5706D52}"/>
                  </a:ext>
                </a:extLst>
              </p:cNvPr>
              <p:cNvGraphicFramePr>
                <a:graphicFrameLocks noChangeAspect="1"/>
              </p:cNvGraphicFramePr>
              <p:nvPr>
                <p:extLst>
                  <p:ext uri="{D42A27DB-BD31-4B8C-83A1-F6EECF244321}">
                    <p14:modId xmlns:p14="http://schemas.microsoft.com/office/powerpoint/2010/main" val="123592326"/>
                  </p:ext>
                </p:extLst>
              </p:nvPr>
            </p:nvGraphicFramePr>
            <p:xfrm>
              <a:off x="8318668" y="4442873"/>
              <a:ext cx="483391" cy="923329"/>
            </p:xfrm>
            <a:graphic>
              <a:graphicData uri="http://schemas.microsoft.com/office/drawing/2017/model3d">
                <am3d:model3d r:embed="rId14">
                  <am3d:spPr>
                    <a:xfrm>
                      <a:off x="0" y="0"/>
                      <a:ext cx="483391" cy="923329"/>
                    </a:xfrm>
                    <a:prstGeom prst="rect">
                      <a:avLst/>
                    </a:prstGeom>
                  </am3d:spPr>
                  <am3d:camera>
                    <am3d:pos x="0" y="0" z="55207345"/>
                    <am3d:up dx="0" dy="36000000" dz="0"/>
                    <am3d:lookAt x="0" y="0" z="0"/>
                    <am3d:perspective fov="2700000"/>
                  </am3d:camera>
                  <am3d:trans>
                    <am3d:meterPerModelUnit n="1794289" d="1000000"/>
                    <am3d:preTrans dx="0" dy="0" dz="0"/>
                    <am3d:scale>
                      <am3d:sx n="1000000" d="1000000"/>
                      <am3d:sy n="1000000" d="1000000"/>
                      <am3d:sz n="1000000" d="1000000"/>
                    </am3d:scale>
                    <am3d:rot/>
                    <am3d:postTrans dx="0" dy="0" dz="0"/>
                  </am3d:trans>
                  <am3d:raster rName="Office3DRenderer" rVer="16.0.8326">
                    <am3d:blip r:embed="rId15"/>
                  </am3d:raster>
                  <am3d:objViewport viewportSz="10971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èle 3D 8" descr="Anatomie du tube digestif">
                <a:extLst>
                  <a:ext uri="{FF2B5EF4-FFF2-40B4-BE49-F238E27FC236}">
                    <a16:creationId xmlns:a16="http://schemas.microsoft.com/office/drawing/2014/main" id="{89168B91-13F2-0E3E-2E1E-3A15A5706D52}"/>
                  </a:ext>
                </a:extLst>
              </p:cNvPr>
              <p:cNvPicPr>
                <a:picLocks noGrp="1" noRot="1" noChangeAspect="1" noMove="1" noResize="1" noEditPoints="1" noAdjustHandles="1" noChangeArrowheads="1" noChangeShapeType="1" noCrop="1"/>
              </p:cNvPicPr>
              <p:nvPr/>
            </p:nvPicPr>
            <p:blipFill>
              <a:blip r:embed="rId15"/>
              <a:stretch>
                <a:fillRect/>
              </a:stretch>
            </p:blipFill>
            <p:spPr>
              <a:xfrm>
                <a:off x="8318668" y="4442873"/>
                <a:ext cx="483391" cy="923329"/>
              </a:xfrm>
              <a:prstGeom prst="rect">
                <a:avLst/>
              </a:prstGeom>
            </p:spPr>
          </p:pic>
        </mc:Fallback>
      </mc:AlternateContent>
      <p:pic>
        <p:nvPicPr>
          <p:cNvPr id="16" name="Image 15">
            <a:extLst>
              <a:ext uri="{FF2B5EF4-FFF2-40B4-BE49-F238E27FC236}">
                <a16:creationId xmlns:a16="http://schemas.microsoft.com/office/drawing/2014/main" id="{6AA7ED0D-CF21-2E13-E6BD-19EEE45BF8CA}"/>
              </a:ext>
            </a:extLst>
          </p:cNvPr>
          <p:cNvPicPr>
            <a:picLocks noChangeAspect="1"/>
          </p:cNvPicPr>
          <p:nvPr/>
        </p:nvPicPr>
        <p:blipFill>
          <a:blip r:embed="rId16"/>
          <a:stretch>
            <a:fillRect/>
          </a:stretch>
        </p:blipFill>
        <p:spPr>
          <a:xfrm>
            <a:off x="8724400" y="3284371"/>
            <a:ext cx="755650" cy="718369"/>
          </a:xfrm>
          <a:prstGeom prst="rect">
            <a:avLst/>
          </a:prstGeom>
        </p:spPr>
      </p:pic>
      <p:pic>
        <p:nvPicPr>
          <p:cNvPr id="18" name="Image 17">
            <a:extLst>
              <a:ext uri="{FF2B5EF4-FFF2-40B4-BE49-F238E27FC236}">
                <a16:creationId xmlns:a16="http://schemas.microsoft.com/office/drawing/2014/main" id="{7254D342-F51E-3E43-1387-3157959A3F1E}"/>
              </a:ext>
            </a:extLst>
          </p:cNvPr>
          <p:cNvPicPr>
            <a:picLocks noChangeAspect="1"/>
          </p:cNvPicPr>
          <p:nvPr/>
        </p:nvPicPr>
        <p:blipFill>
          <a:blip r:embed="rId17"/>
          <a:stretch>
            <a:fillRect/>
          </a:stretch>
        </p:blipFill>
        <p:spPr>
          <a:xfrm>
            <a:off x="7975325" y="5301004"/>
            <a:ext cx="565495" cy="481554"/>
          </a:xfrm>
          <a:prstGeom prst="rect">
            <a:avLst/>
          </a:prstGeom>
        </p:spPr>
      </p:pic>
      <p:pic>
        <p:nvPicPr>
          <p:cNvPr id="19" name="Image 18">
            <a:extLst>
              <a:ext uri="{FF2B5EF4-FFF2-40B4-BE49-F238E27FC236}">
                <a16:creationId xmlns:a16="http://schemas.microsoft.com/office/drawing/2014/main" id="{B9518E93-4D84-5608-EFE1-DFB8B5AA4ABF}"/>
              </a:ext>
            </a:extLst>
          </p:cNvPr>
          <p:cNvPicPr>
            <a:picLocks noChangeAspect="1"/>
          </p:cNvPicPr>
          <p:nvPr/>
        </p:nvPicPr>
        <p:blipFill>
          <a:blip r:embed="rId18"/>
          <a:stretch>
            <a:fillRect/>
          </a:stretch>
        </p:blipFill>
        <p:spPr>
          <a:xfrm>
            <a:off x="7617412" y="5858020"/>
            <a:ext cx="715826" cy="715826"/>
          </a:xfrm>
          <a:prstGeom prst="rect">
            <a:avLst/>
          </a:prstGeom>
        </p:spPr>
      </p:pic>
      <p:sp>
        <p:nvSpPr>
          <p:cNvPr id="20" name="ZoneTexte 19">
            <a:extLst>
              <a:ext uri="{FF2B5EF4-FFF2-40B4-BE49-F238E27FC236}">
                <a16:creationId xmlns:a16="http://schemas.microsoft.com/office/drawing/2014/main" id="{2DE0FEB3-362D-02E2-9CDB-6EE408EF83C1}"/>
              </a:ext>
            </a:extLst>
          </p:cNvPr>
          <p:cNvSpPr txBox="1"/>
          <p:nvPr/>
        </p:nvSpPr>
        <p:spPr>
          <a:xfrm>
            <a:off x="347413" y="2426308"/>
            <a:ext cx="7051839" cy="3139321"/>
          </a:xfrm>
          <a:prstGeom prst="rect">
            <a:avLst/>
          </a:prstGeom>
          <a:noFill/>
        </p:spPr>
        <p:txBody>
          <a:bodyPr wrap="square" rtlCol="0">
            <a:spAutoFit/>
          </a:bodyPr>
          <a:lstStyle/>
          <a:p>
            <a:r>
              <a:rPr lang="fr-FR" sz="2200" b="1" dirty="0"/>
              <a:t>Pupilles </a:t>
            </a:r>
            <a:r>
              <a:rPr lang="fr-FR" sz="2200" dirty="0"/>
              <a:t>: dilatation </a:t>
            </a:r>
          </a:p>
          <a:p>
            <a:r>
              <a:rPr lang="fr-FR" sz="2200" b="1" dirty="0"/>
              <a:t>Cœur</a:t>
            </a:r>
            <a:r>
              <a:rPr lang="fr-FR" sz="2200" dirty="0"/>
              <a:t> : augmente le rythme cardiaque </a:t>
            </a:r>
          </a:p>
          <a:p>
            <a:r>
              <a:rPr lang="fr-FR" sz="2200" b="1" dirty="0"/>
              <a:t>Voies respiratoires </a:t>
            </a:r>
            <a:r>
              <a:rPr lang="fr-FR" sz="2200" dirty="0"/>
              <a:t>: dilatent les bronches </a:t>
            </a:r>
          </a:p>
          <a:p>
            <a:r>
              <a:rPr lang="fr-FR" sz="2200" b="1" dirty="0"/>
              <a:t>Glandes sudoripares </a:t>
            </a:r>
            <a:r>
              <a:rPr lang="fr-FR" sz="2200" dirty="0"/>
              <a:t>: stimulent la sécrétion de sueur </a:t>
            </a:r>
          </a:p>
          <a:p>
            <a:r>
              <a:rPr lang="fr-FR" sz="2200" b="1" dirty="0"/>
              <a:t>Foie </a:t>
            </a:r>
            <a:r>
              <a:rPr lang="fr-FR" sz="2200" dirty="0"/>
              <a:t>: augmente la conversion du glycogène en glucose </a:t>
            </a:r>
          </a:p>
          <a:p>
            <a:r>
              <a:rPr lang="fr-FR" sz="2200" b="1" dirty="0"/>
              <a:t>Système digestif </a:t>
            </a:r>
            <a:r>
              <a:rPr lang="fr-FR" sz="2200" dirty="0"/>
              <a:t>: diminue l’activité </a:t>
            </a:r>
          </a:p>
          <a:p>
            <a:r>
              <a:rPr lang="fr-FR" sz="2200" b="1" dirty="0"/>
              <a:t>Glandes surrénales </a:t>
            </a:r>
            <a:r>
              <a:rPr lang="fr-FR" sz="2200" dirty="0"/>
              <a:t>: stimulent la production d’adrénaline et de noradrénaline </a:t>
            </a:r>
          </a:p>
          <a:p>
            <a:r>
              <a:rPr lang="fr-FR" sz="2200" b="1" dirty="0"/>
              <a:t>Système urinaire </a:t>
            </a:r>
            <a:r>
              <a:rPr lang="fr-FR" sz="2200" dirty="0"/>
              <a:t>: détend la vessie </a:t>
            </a:r>
          </a:p>
        </p:txBody>
      </p:sp>
      <p:cxnSp>
        <p:nvCxnSpPr>
          <p:cNvPr id="23" name="Connecteur en arc 22">
            <a:extLst>
              <a:ext uri="{FF2B5EF4-FFF2-40B4-BE49-F238E27FC236}">
                <a16:creationId xmlns:a16="http://schemas.microsoft.com/office/drawing/2014/main" id="{9DDFA91C-BE9E-EEFC-3CC2-E7FDF741668E}"/>
              </a:ext>
            </a:extLst>
          </p:cNvPr>
          <p:cNvCxnSpPr/>
          <p:nvPr/>
        </p:nvCxnSpPr>
        <p:spPr>
          <a:xfrm flipV="1">
            <a:off x="2800350" y="1591863"/>
            <a:ext cx="6667458" cy="1094481"/>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4" name="Connecteur en arc 23">
            <a:extLst>
              <a:ext uri="{FF2B5EF4-FFF2-40B4-BE49-F238E27FC236}">
                <a16:creationId xmlns:a16="http://schemas.microsoft.com/office/drawing/2014/main" id="{7D360142-5A65-DF43-D85F-E43120E6C03C}"/>
              </a:ext>
            </a:extLst>
          </p:cNvPr>
          <p:cNvCxnSpPr>
            <a:cxnSpLocks/>
            <a:endCxn id="6" idx="1"/>
          </p:cNvCxnSpPr>
          <p:nvPr/>
        </p:nvCxnSpPr>
        <p:spPr>
          <a:xfrm flipV="1">
            <a:off x="4877020" y="2315311"/>
            <a:ext cx="4368725" cy="674972"/>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5" name="Connecteur en arc 24">
            <a:extLst>
              <a:ext uri="{FF2B5EF4-FFF2-40B4-BE49-F238E27FC236}">
                <a16:creationId xmlns:a16="http://schemas.microsoft.com/office/drawing/2014/main" id="{7E1FC8B9-2072-A9BA-B338-C21F2ABE564B}"/>
              </a:ext>
            </a:extLst>
          </p:cNvPr>
          <p:cNvCxnSpPr>
            <a:cxnSpLocks/>
          </p:cNvCxnSpPr>
          <p:nvPr/>
        </p:nvCxnSpPr>
        <p:spPr>
          <a:xfrm flipV="1">
            <a:off x="5193287" y="2938724"/>
            <a:ext cx="3828959" cy="376651"/>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6" name="Connecteur en arc 25">
            <a:extLst>
              <a:ext uri="{FF2B5EF4-FFF2-40B4-BE49-F238E27FC236}">
                <a16:creationId xmlns:a16="http://schemas.microsoft.com/office/drawing/2014/main" id="{6FDD6168-231A-BDC7-A117-85284DE975BA}"/>
              </a:ext>
            </a:extLst>
          </p:cNvPr>
          <p:cNvCxnSpPr>
            <a:cxnSpLocks/>
          </p:cNvCxnSpPr>
          <p:nvPr/>
        </p:nvCxnSpPr>
        <p:spPr>
          <a:xfrm>
            <a:off x="6589469" y="3677143"/>
            <a:ext cx="1970894" cy="19393"/>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7" name="Connecteur en arc 26">
            <a:extLst>
              <a:ext uri="{FF2B5EF4-FFF2-40B4-BE49-F238E27FC236}">
                <a16:creationId xmlns:a16="http://schemas.microsoft.com/office/drawing/2014/main" id="{F17BD769-505A-275D-3F93-A17815C02995}"/>
              </a:ext>
            </a:extLst>
          </p:cNvPr>
          <p:cNvCxnSpPr>
            <a:cxnSpLocks/>
          </p:cNvCxnSpPr>
          <p:nvPr/>
        </p:nvCxnSpPr>
        <p:spPr>
          <a:xfrm>
            <a:off x="6794975" y="4028694"/>
            <a:ext cx="1463097" cy="293472"/>
          </a:xfrm>
          <a:prstGeom prst="curved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28" name="Connecteur en arc 27">
            <a:extLst>
              <a:ext uri="{FF2B5EF4-FFF2-40B4-BE49-F238E27FC236}">
                <a16:creationId xmlns:a16="http://schemas.microsoft.com/office/drawing/2014/main" id="{AD8B58B9-4728-99F9-C60B-0529EE235AAF}"/>
              </a:ext>
            </a:extLst>
          </p:cNvPr>
          <p:cNvCxnSpPr>
            <a:cxnSpLocks/>
          </p:cNvCxnSpPr>
          <p:nvPr/>
        </p:nvCxnSpPr>
        <p:spPr>
          <a:xfrm>
            <a:off x="4585705" y="4344750"/>
            <a:ext cx="3672367" cy="668360"/>
          </a:xfrm>
          <a:prstGeom prst="curvedConnector3">
            <a:avLst>
              <a:gd name="adj1" fmla="val 88387"/>
            </a:avLst>
          </a:prstGeom>
          <a:ln w="28575"/>
        </p:spPr>
        <p:style>
          <a:lnRef idx="1">
            <a:schemeClr val="dk1"/>
          </a:lnRef>
          <a:fillRef idx="0">
            <a:schemeClr val="dk1"/>
          </a:fillRef>
          <a:effectRef idx="0">
            <a:schemeClr val="dk1"/>
          </a:effectRef>
          <a:fontRef idx="minor">
            <a:schemeClr val="tx1"/>
          </a:fontRef>
        </p:style>
      </p:cxnSp>
      <p:cxnSp>
        <p:nvCxnSpPr>
          <p:cNvPr id="29" name="Connecteur en arc 28">
            <a:extLst>
              <a:ext uri="{FF2B5EF4-FFF2-40B4-BE49-F238E27FC236}">
                <a16:creationId xmlns:a16="http://schemas.microsoft.com/office/drawing/2014/main" id="{3D5A14D3-AF1D-5D63-3EC1-9CEE7FE7AE50}"/>
              </a:ext>
            </a:extLst>
          </p:cNvPr>
          <p:cNvCxnSpPr>
            <a:cxnSpLocks/>
          </p:cNvCxnSpPr>
          <p:nvPr/>
        </p:nvCxnSpPr>
        <p:spPr>
          <a:xfrm>
            <a:off x="2597292" y="5006396"/>
            <a:ext cx="5169742" cy="432251"/>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30" name="Connecteur en arc 29">
            <a:extLst>
              <a:ext uri="{FF2B5EF4-FFF2-40B4-BE49-F238E27FC236}">
                <a16:creationId xmlns:a16="http://schemas.microsoft.com/office/drawing/2014/main" id="{B9767C5C-84EC-EB1C-EC8E-89BDD354AF0D}"/>
              </a:ext>
            </a:extLst>
          </p:cNvPr>
          <p:cNvCxnSpPr>
            <a:cxnSpLocks/>
          </p:cNvCxnSpPr>
          <p:nvPr/>
        </p:nvCxnSpPr>
        <p:spPr>
          <a:xfrm>
            <a:off x="4433305" y="5376186"/>
            <a:ext cx="2965947" cy="770840"/>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F60BA5CD-961E-6E63-5D03-FB99157FC445}"/>
              </a:ext>
            </a:extLst>
          </p:cNvPr>
          <p:cNvCxnSpPr/>
          <p:nvPr/>
        </p:nvCxnSpPr>
        <p:spPr>
          <a:xfrm>
            <a:off x="11580839" y="2139103"/>
            <a:ext cx="0" cy="734135"/>
          </a:xfrm>
          <a:prstGeom prst="straightConnector1">
            <a:avLst/>
          </a:prstGeom>
          <a:ln w="38100">
            <a:solidFill>
              <a:schemeClr val="accent2"/>
            </a:solidFill>
            <a:headEnd type="triangle"/>
            <a:tailEnd type="triangle"/>
          </a:ln>
        </p:spPr>
        <p:style>
          <a:lnRef idx="2">
            <a:schemeClr val="dk1"/>
          </a:lnRef>
          <a:fillRef idx="0">
            <a:schemeClr val="dk1"/>
          </a:fillRef>
          <a:effectRef idx="1">
            <a:schemeClr val="dk1"/>
          </a:effectRef>
          <a:fontRef idx="minor">
            <a:schemeClr val="tx1"/>
          </a:fontRef>
        </p:style>
      </p:cxnSp>
      <p:sp>
        <p:nvSpPr>
          <p:cNvPr id="44" name="ZoneTexte 43">
            <a:extLst>
              <a:ext uri="{FF2B5EF4-FFF2-40B4-BE49-F238E27FC236}">
                <a16:creationId xmlns:a16="http://schemas.microsoft.com/office/drawing/2014/main" id="{D6816BEE-7804-1D91-FB4E-3D928F9E80DC}"/>
              </a:ext>
            </a:extLst>
          </p:cNvPr>
          <p:cNvSpPr txBox="1"/>
          <p:nvPr/>
        </p:nvSpPr>
        <p:spPr>
          <a:xfrm rot="5400000">
            <a:off x="11223925" y="2410321"/>
            <a:ext cx="1331211" cy="369332"/>
          </a:xfrm>
          <a:prstGeom prst="rect">
            <a:avLst/>
          </a:prstGeom>
          <a:noFill/>
        </p:spPr>
        <p:txBody>
          <a:bodyPr wrap="square" rtlCol="0">
            <a:spAutoFit/>
          </a:bodyPr>
          <a:lstStyle/>
          <a:p>
            <a:r>
              <a:rPr lang="fr-FR" dirty="0">
                <a:solidFill>
                  <a:schemeClr val="accent2"/>
                </a:solidFill>
              </a:rPr>
              <a:t>Cervicales</a:t>
            </a:r>
          </a:p>
        </p:txBody>
      </p:sp>
      <p:cxnSp>
        <p:nvCxnSpPr>
          <p:cNvPr id="46" name="Connecteur droit avec flèche 45">
            <a:extLst>
              <a:ext uri="{FF2B5EF4-FFF2-40B4-BE49-F238E27FC236}">
                <a16:creationId xmlns:a16="http://schemas.microsoft.com/office/drawing/2014/main" id="{1E712D1C-7BC2-BA3E-6699-101046F52435}"/>
              </a:ext>
            </a:extLst>
          </p:cNvPr>
          <p:cNvCxnSpPr>
            <a:cxnSpLocks/>
          </p:cNvCxnSpPr>
          <p:nvPr/>
        </p:nvCxnSpPr>
        <p:spPr>
          <a:xfrm>
            <a:off x="11415947" y="2873238"/>
            <a:ext cx="0" cy="2265462"/>
          </a:xfrm>
          <a:prstGeom prst="straightConnector1">
            <a:avLst/>
          </a:prstGeom>
          <a:ln w="381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AE7C8668-B54B-92BC-9D7A-949A26B90E49}"/>
              </a:ext>
            </a:extLst>
          </p:cNvPr>
          <p:cNvSpPr txBox="1"/>
          <p:nvPr/>
        </p:nvSpPr>
        <p:spPr>
          <a:xfrm rot="5400000">
            <a:off x="11037998" y="3868338"/>
            <a:ext cx="1703066" cy="369332"/>
          </a:xfrm>
          <a:prstGeom prst="rect">
            <a:avLst/>
          </a:prstGeom>
          <a:noFill/>
        </p:spPr>
        <p:txBody>
          <a:bodyPr wrap="square" rtlCol="0">
            <a:spAutoFit/>
          </a:bodyPr>
          <a:lstStyle/>
          <a:p>
            <a:r>
              <a:rPr lang="fr-FR" dirty="0">
                <a:solidFill>
                  <a:srgbClr val="FFC000"/>
                </a:solidFill>
              </a:rPr>
              <a:t>Thoracique</a:t>
            </a:r>
          </a:p>
        </p:txBody>
      </p:sp>
      <p:cxnSp>
        <p:nvCxnSpPr>
          <p:cNvPr id="50" name="Connecteur droit avec flèche 49">
            <a:extLst>
              <a:ext uri="{FF2B5EF4-FFF2-40B4-BE49-F238E27FC236}">
                <a16:creationId xmlns:a16="http://schemas.microsoft.com/office/drawing/2014/main" id="{64F9F1C5-B5E3-8C1A-66E6-B10ACAF0B467}"/>
              </a:ext>
            </a:extLst>
          </p:cNvPr>
          <p:cNvCxnSpPr/>
          <p:nvPr/>
        </p:nvCxnSpPr>
        <p:spPr>
          <a:xfrm>
            <a:off x="11580839" y="5138700"/>
            <a:ext cx="0" cy="71932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958F3353-3EBB-B207-1046-DB4F44597EAF}"/>
              </a:ext>
            </a:extLst>
          </p:cNvPr>
          <p:cNvSpPr txBox="1"/>
          <p:nvPr/>
        </p:nvSpPr>
        <p:spPr>
          <a:xfrm rot="5400000">
            <a:off x="11122074" y="5418788"/>
            <a:ext cx="1495365" cy="369332"/>
          </a:xfrm>
          <a:prstGeom prst="rect">
            <a:avLst/>
          </a:prstGeom>
          <a:noFill/>
        </p:spPr>
        <p:txBody>
          <a:bodyPr wrap="square" rtlCol="0">
            <a:spAutoFit/>
          </a:bodyPr>
          <a:lstStyle/>
          <a:p>
            <a:r>
              <a:rPr lang="fr-FR" dirty="0">
                <a:solidFill>
                  <a:srgbClr val="00B050"/>
                </a:solidFill>
              </a:rPr>
              <a:t>Lombaires</a:t>
            </a:r>
          </a:p>
        </p:txBody>
      </p:sp>
    </p:spTree>
    <p:extLst>
      <p:ext uri="{BB962C8B-B14F-4D97-AF65-F5344CB8AC3E}">
        <p14:creationId xmlns:p14="http://schemas.microsoft.com/office/powerpoint/2010/main" val="4226161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0" y="1693291"/>
            <a:ext cx="11660957" cy="923330"/>
          </a:xfrm>
          <a:prstGeom prst="rect">
            <a:avLst/>
          </a:prstGeom>
          <a:noFill/>
        </p:spPr>
        <p:txBody>
          <a:bodyPr wrap="square" rtlCol="0">
            <a:spAutoFit/>
          </a:bodyPr>
          <a:lstStyle/>
          <a:p>
            <a:r>
              <a:rPr lang="fr-FR" sz="2700" dirty="0"/>
              <a:t>Le SNA, système sensitif et moteur, se divise en deux : </a:t>
            </a:r>
          </a:p>
          <a:p>
            <a:r>
              <a:rPr lang="fr-FR" sz="2700" b="1" dirty="0">
                <a:solidFill>
                  <a:srgbClr val="FF0000"/>
                </a:solidFill>
              </a:rPr>
              <a:t>Le sympathique (ou orthosympathique) :</a:t>
            </a:r>
            <a:r>
              <a:rPr lang="fr-FR" sz="2700" dirty="0"/>
              <a:t> </a:t>
            </a:r>
          </a:p>
        </p:txBody>
      </p:sp>
      <p:sp>
        <p:nvSpPr>
          <p:cNvPr id="20" name="ZoneTexte 19">
            <a:extLst>
              <a:ext uri="{FF2B5EF4-FFF2-40B4-BE49-F238E27FC236}">
                <a16:creationId xmlns:a16="http://schemas.microsoft.com/office/drawing/2014/main" id="{2DE0FEB3-362D-02E2-9CDB-6EE408EF83C1}"/>
              </a:ext>
            </a:extLst>
          </p:cNvPr>
          <p:cNvSpPr txBox="1"/>
          <p:nvPr/>
        </p:nvSpPr>
        <p:spPr>
          <a:xfrm>
            <a:off x="344286" y="2909776"/>
            <a:ext cx="11634055" cy="3046988"/>
          </a:xfrm>
          <a:prstGeom prst="rect">
            <a:avLst/>
          </a:prstGeom>
          <a:noFill/>
        </p:spPr>
        <p:txBody>
          <a:bodyPr wrap="square" rtlCol="0">
            <a:spAutoFit/>
          </a:bodyPr>
          <a:lstStyle/>
          <a:p>
            <a:r>
              <a:rPr lang="fr-FR" sz="2400" dirty="0"/>
              <a:t>Il va stimuler tous les mécanismes nécessaires pour mobiliser les réserves énergétiques en vue de l’effort, ce qui va se traduire à nouveau par : </a:t>
            </a:r>
          </a:p>
          <a:p>
            <a:pPr marL="342900" indent="-342900">
              <a:buFont typeface="Wingdings" pitchFamily="2" charset="2"/>
              <a:buChar char="à"/>
            </a:pPr>
            <a:r>
              <a:rPr lang="fr-FR" sz="2400" dirty="0"/>
              <a:t>la mise en circulation du glucose dans le sang, augmentation de l’activité cardiaque pour que le débit sanguin envoyé dans le cerveau, le cœur et les muscles, inhibe les fonctions digestives et urinaires. </a:t>
            </a:r>
          </a:p>
          <a:p>
            <a:r>
              <a:rPr lang="fr-FR" sz="2400" dirty="0"/>
              <a:t>Ce système est celui du combat et de la fuite devant une situation d’urgence, de protection ou de défense, pour éveiller l’organisme à la préparation à faire face à une menace. Il est normalement dans les périodes diurnes et en position debout. </a:t>
            </a:r>
          </a:p>
        </p:txBody>
      </p:sp>
    </p:spTree>
    <p:extLst>
      <p:ext uri="{BB962C8B-B14F-4D97-AF65-F5344CB8AC3E}">
        <p14:creationId xmlns:p14="http://schemas.microsoft.com/office/powerpoint/2010/main" val="3711645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0" y="1299594"/>
            <a:ext cx="6310859" cy="1754326"/>
          </a:xfrm>
          <a:prstGeom prst="rect">
            <a:avLst/>
          </a:prstGeom>
          <a:noFill/>
        </p:spPr>
        <p:txBody>
          <a:bodyPr wrap="square" rtlCol="0">
            <a:spAutoFit/>
          </a:bodyPr>
          <a:lstStyle/>
          <a:p>
            <a:r>
              <a:rPr lang="fr-FR" sz="2700" dirty="0"/>
              <a:t>Le SNA, système sensitif et moteur, se divise en deux. Schéma illustrant les effets du système </a:t>
            </a:r>
            <a:r>
              <a:rPr lang="fr-FR" sz="2700" b="1" dirty="0">
                <a:solidFill>
                  <a:srgbClr val="FF0000"/>
                </a:solidFill>
              </a:rPr>
              <a:t>parasympathique </a:t>
            </a:r>
            <a:r>
              <a:rPr lang="fr-FR" sz="2700" dirty="0"/>
              <a:t>sur différents organes :  </a:t>
            </a:r>
          </a:p>
        </p:txBody>
      </p:sp>
      <mc:AlternateContent xmlns:mc="http://schemas.openxmlformats.org/markup-compatibility/2006">
        <mc:Choice xmlns:am3d="http://schemas.microsoft.com/office/drawing/2017/model3d" Requires="am3d">
          <p:graphicFrame>
            <p:nvGraphicFramePr>
              <p:cNvPr id="2" name="Modèle 3D 1" descr="Cerveau">
                <a:extLst>
                  <a:ext uri="{FF2B5EF4-FFF2-40B4-BE49-F238E27FC236}">
                    <a16:creationId xmlns:a16="http://schemas.microsoft.com/office/drawing/2014/main" id="{88D64D32-407B-C25C-4EDB-EA4057777EE4}"/>
                  </a:ext>
                </a:extLst>
              </p:cNvPr>
              <p:cNvGraphicFramePr/>
              <p:nvPr/>
            </p:nvGraphicFramePr>
            <p:xfrm>
              <a:off x="10462231" y="782919"/>
              <a:ext cx="1460823" cy="1595908"/>
            </p:xfrm>
            <a:graphic>
              <a:graphicData uri="http://schemas.microsoft.com/office/drawing/2017/model3d">
                <am3d:model3d r:embed="rId2">
                  <am3d:spPr>
                    <a:xfrm>
                      <a:off x="0" y="0"/>
                      <a:ext cx="1460823" cy="1595908"/>
                    </a:xfrm>
                    <a:prstGeom prst="rect">
                      <a:avLst/>
                    </a:prstGeom>
                  </am3d:spPr>
                  <am3d:camera>
                    <am3d:pos x="0" y="0" z="71845805"/>
                    <am3d:up dx="0" dy="36000000" dz="0"/>
                    <am3d:lookAt x="0" y="0" z="0"/>
                    <am3d:perspective fov="2700000"/>
                  </am3d:camera>
                  <am3d:trans>
                    <am3d:meterPerModelUnit n="1009047" d="1000000"/>
                    <am3d:preTrans dx="-67441" dy="-7461814" dz="-2071337"/>
                    <am3d:scale>
                      <am3d:sx n="1000000" d="1000000"/>
                      <am3d:sy n="1000000" d="1000000"/>
                      <am3d:sz n="1000000" d="1000000"/>
                    </am3d:scale>
                    <am3d:rot/>
                    <am3d:postTrans dx="0" dy="0" dz="0"/>
                  </am3d:trans>
                  <am3d:raster rName="Office3DRenderer" rVer="16.0.8326">
                    <am3d:blip r:embed="rId3"/>
                  </am3d:raster>
                  <am3d:objViewport viewportSz="27762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Cerveau">
                <a:extLst>
                  <a:ext uri="{FF2B5EF4-FFF2-40B4-BE49-F238E27FC236}">
                    <a16:creationId xmlns:a16="http://schemas.microsoft.com/office/drawing/2014/main" id="{88D64D32-407B-C25C-4EDB-EA4057777EE4}"/>
                  </a:ext>
                </a:extLst>
              </p:cNvPr>
              <p:cNvPicPr>
                <a:picLocks noGrp="1" noRot="1" noChangeAspect="1" noMove="1" noResize="1" noEditPoints="1" noAdjustHandles="1" noChangeArrowheads="1" noChangeShapeType="1" noCrop="1"/>
              </p:cNvPicPr>
              <p:nvPr/>
            </p:nvPicPr>
            <p:blipFill>
              <a:blip r:embed="rId3"/>
              <a:stretch>
                <a:fillRect/>
              </a:stretch>
            </p:blipFill>
            <p:spPr>
              <a:xfrm>
                <a:off x="10462231" y="782919"/>
                <a:ext cx="1460823" cy="159590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Modèle 3D 3" descr="Colonne vertébrale 3">
                <a:extLst>
                  <a:ext uri="{FF2B5EF4-FFF2-40B4-BE49-F238E27FC236}">
                    <a16:creationId xmlns:a16="http://schemas.microsoft.com/office/drawing/2014/main" id="{A65F20E7-0E3B-21CB-8057-7C7BC4A43D4E}"/>
                  </a:ext>
                </a:extLst>
              </p:cNvPr>
              <p:cNvGraphicFramePr/>
              <p:nvPr/>
            </p:nvGraphicFramePr>
            <p:xfrm>
              <a:off x="10597590" y="1962902"/>
              <a:ext cx="1152325" cy="5075714"/>
            </p:xfrm>
            <a:graphic>
              <a:graphicData uri="http://schemas.microsoft.com/office/drawing/2017/model3d">
                <am3d:model3d r:embed="rId4">
                  <am3d:spPr>
                    <a:xfrm>
                      <a:off x="0" y="0"/>
                      <a:ext cx="1152325" cy="5075714"/>
                    </a:xfrm>
                    <a:prstGeom prst="rect">
                      <a:avLst/>
                    </a:prstGeom>
                  </am3d:spPr>
                  <am3d:camera>
                    <am3d:pos x="0" y="0" z="48960421"/>
                    <am3d:up dx="0" dy="36000000" dz="0"/>
                    <am3d:lookAt x="0" y="0" z="0"/>
                    <am3d:perspective fov="2700000"/>
                  </am3d:camera>
                  <am3d:trans>
                    <am3d:meterPerModelUnit n="1407870" d="1000000"/>
                    <am3d:preTrans dx="148" dy="-7419" dz="-1064"/>
                    <am3d:scale>
                      <am3d:sx n="1000000" d="1000000"/>
                      <am3d:sy n="1000000" d="1000000"/>
                      <am3d:sz n="1000000" d="1000000"/>
                    </am3d:scale>
                    <am3d:rot/>
                    <am3d:postTrans dx="0" dy="0" dz="0"/>
                  </am3d:trans>
                  <am3d:raster rName="Office3DRenderer" rVer="16.0.8326">
                    <am3d:blip r:embed="rId5"/>
                  </am3d:raster>
                  <am3d:objViewport viewportSz="53662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èle 3D 3" descr="Colonne vertébrale 3">
                <a:extLst>
                  <a:ext uri="{FF2B5EF4-FFF2-40B4-BE49-F238E27FC236}">
                    <a16:creationId xmlns:a16="http://schemas.microsoft.com/office/drawing/2014/main" id="{A65F20E7-0E3B-21CB-8057-7C7BC4A43D4E}"/>
                  </a:ext>
                </a:extLst>
              </p:cNvPr>
              <p:cNvPicPr>
                <a:picLocks noGrp="1" noRot="1" noChangeAspect="1" noMove="1" noResize="1" noEditPoints="1" noAdjustHandles="1" noChangeArrowheads="1" noChangeShapeType="1" noCrop="1"/>
              </p:cNvPicPr>
              <p:nvPr/>
            </p:nvPicPr>
            <p:blipFill>
              <a:blip r:embed="rId5"/>
              <a:stretch>
                <a:fillRect/>
              </a:stretch>
            </p:blipFill>
            <p:spPr>
              <a:xfrm>
                <a:off x="10597590" y="1962902"/>
                <a:ext cx="1152325" cy="50757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èle 3D 4" descr="Œil grand ouvert">
                <a:extLst>
                  <a:ext uri="{FF2B5EF4-FFF2-40B4-BE49-F238E27FC236}">
                    <a16:creationId xmlns:a16="http://schemas.microsoft.com/office/drawing/2014/main" id="{177B47A5-3EBD-DC82-5A8A-ED646F4D281D}"/>
                  </a:ext>
                </a:extLst>
              </p:cNvPr>
              <p:cNvGraphicFramePr>
                <a:graphicFrameLocks noChangeAspect="1"/>
              </p:cNvGraphicFramePr>
              <p:nvPr/>
            </p:nvGraphicFramePr>
            <p:xfrm>
              <a:off x="9583833" y="1220825"/>
              <a:ext cx="616301" cy="742077"/>
            </p:xfrm>
            <a:graphic>
              <a:graphicData uri="http://schemas.microsoft.com/office/drawing/2017/model3d">
                <am3d:model3d r:embed="rId6">
                  <am3d:spPr>
                    <a:xfrm>
                      <a:off x="0" y="0"/>
                      <a:ext cx="616301" cy="742077"/>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1805593" ay="2261061" az="1170431"/>
                    <am3d:postTrans dx="0" dy="0" dz="0"/>
                  </am3d:trans>
                  <am3d:raster rName="Office3DRenderer" rVer="16.0.8326">
                    <am3d:blip r:embed="rId7"/>
                  </am3d:raster>
                  <am3d:objViewport viewportSz="10439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descr="Œil grand ouvert">
                <a:extLst>
                  <a:ext uri="{FF2B5EF4-FFF2-40B4-BE49-F238E27FC236}">
                    <a16:creationId xmlns:a16="http://schemas.microsoft.com/office/drawing/2014/main" id="{177B47A5-3EBD-DC82-5A8A-ED646F4D281D}"/>
                  </a:ext>
                </a:extLst>
              </p:cNvPr>
              <p:cNvPicPr>
                <a:picLocks noGrp="1" noRot="1" noChangeAspect="1" noMove="1" noResize="1" noEditPoints="1" noAdjustHandles="1" noChangeArrowheads="1" noChangeShapeType="1" noCrop="1"/>
              </p:cNvPicPr>
              <p:nvPr/>
            </p:nvPicPr>
            <p:blipFill>
              <a:blip r:embed="rId7"/>
              <a:stretch>
                <a:fillRect/>
              </a:stretch>
            </p:blipFill>
            <p:spPr>
              <a:xfrm>
                <a:off x="9583833" y="1220825"/>
                <a:ext cx="616301" cy="74207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èle 3D 5" descr="Cœur humain">
                <a:extLst>
                  <a:ext uri="{FF2B5EF4-FFF2-40B4-BE49-F238E27FC236}">
                    <a16:creationId xmlns:a16="http://schemas.microsoft.com/office/drawing/2014/main" id="{4FA24434-D39D-133A-262C-69A82443ABF5}"/>
                  </a:ext>
                </a:extLst>
              </p:cNvPr>
              <p:cNvGraphicFramePr>
                <a:graphicFrameLocks noChangeAspect="1"/>
              </p:cNvGraphicFramePr>
              <p:nvPr>
                <p:extLst>
                  <p:ext uri="{D42A27DB-BD31-4B8C-83A1-F6EECF244321}">
                    <p14:modId xmlns:p14="http://schemas.microsoft.com/office/powerpoint/2010/main" val="2144974128"/>
                  </p:ext>
                </p:extLst>
              </p:nvPr>
            </p:nvGraphicFramePr>
            <p:xfrm>
              <a:off x="10185191" y="2084718"/>
              <a:ext cx="478519" cy="759839"/>
            </p:xfrm>
            <a:graphic>
              <a:graphicData uri="http://schemas.microsoft.com/office/drawing/2017/model3d">
                <am3d:model3d r:embed="rId8">
                  <am3d:spPr>
                    <a:xfrm>
                      <a:off x="0" y="0"/>
                      <a:ext cx="478519" cy="759839"/>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x="307243" ay="-747115" az="-66415"/>
                    <am3d:postTrans dx="0" dy="0" dz="0"/>
                  </am3d:trans>
                  <am3d:raster rName="Office3DRenderer" rVer="16.0.8326">
                    <am3d:blip r:embed="rId9"/>
                  </am3d:raster>
                  <am3d:objViewport viewportSz="8814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èle 3D 5" descr="Cœur humain">
                <a:extLst>
                  <a:ext uri="{FF2B5EF4-FFF2-40B4-BE49-F238E27FC236}">
                    <a16:creationId xmlns:a16="http://schemas.microsoft.com/office/drawing/2014/main" id="{4FA24434-D39D-133A-262C-69A82443ABF5}"/>
                  </a:ext>
                </a:extLst>
              </p:cNvPr>
              <p:cNvPicPr>
                <a:picLocks noGrp="1" noRot="1" noChangeAspect="1" noMove="1" noResize="1" noEditPoints="1" noAdjustHandles="1" noChangeArrowheads="1" noChangeShapeType="1" noCrop="1"/>
              </p:cNvPicPr>
              <p:nvPr/>
            </p:nvPicPr>
            <p:blipFill>
              <a:blip r:embed="rId9"/>
              <a:stretch>
                <a:fillRect/>
              </a:stretch>
            </p:blipFill>
            <p:spPr>
              <a:xfrm>
                <a:off x="10185191" y="2084718"/>
                <a:ext cx="478519" cy="75983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Modèle 3D 6" descr="Poumons humains stylisés">
                <a:extLst>
                  <a:ext uri="{FF2B5EF4-FFF2-40B4-BE49-F238E27FC236}">
                    <a16:creationId xmlns:a16="http://schemas.microsoft.com/office/drawing/2014/main" id="{17B28A43-C208-131A-CC3C-C05CCF9A055D}"/>
                  </a:ext>
                </a:extLst>
              </p:cNvPr>
              <p:cNvGraphicFramePr>
                <a:graphicFrameLocks noChangeAspect="1"/>
              </p:cNvGraphicFramePr>
              <p:nvPr>
                <p:extLst>
                  <p:ext uri="{D42A27DB-BD31-4B8C-83A1-F6EECF244321}">
                    <p14:modId xmlns:p14="http://schemas.microsoft.com/office/powerpoint/2010/main" val="3808989643"/>
                  </p:ext>
                </p:extLst>
              </p:nvPr>
            </p:nvGraphicFramePr>
            <p:xfrm>
              <a:off x="10110933" y="2905697"/>
              <a:ext cx="616301" cy="774707"/>
            </p:xfrm>
            <a:graphic>
              <a:graphicData uri="http://schemas.microsoft.com/office/drawing/2017/model3d">
                <am3d:model3d r:embed="rId10">
                  <am3d:spPr>
                    <a:xfrm>
                      <a:off x="0" y="0"/>
                      <a:ext cx="616301" cy="774707"/>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x="759127" ay="1432044" az="311397"/>
                    <am3d:postTrans dx="0" dy="0" dz="0"/>
                  </am3d:trans>
                  <am3d:raster rName="Office3DRenderer" rVer="16.0.8326">
                    <am3d:blip r:embed="rId11"/>
                  </am3d:raster>
                  <am3d:objViewport viewportSz="10420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èle 3D 6" descr="Poumons humains stylisés">
                <a:extLst>
                  <a:ext uri="{FF2B5EF4-FFF2-40B4-BE49-F238E27FC236}">
                    <a16:creationId xmlns:a16="http://schemas.microsoft.com/office/drawing/2014/main" id="{17B28A43-C208-131A-CC3C-C05CCF9A055D}"/>
                  </a:ext>
                </a:extLst>
              </p:cNvPr>
              <p:cNvPicPr>
                <a:picLocks noGrp="1" noRot="1" noChangeAspect="1" noMove="1" noResize="1" noEditPoints="1" noAdjustHandles="1" noChangeArrowheads="1" noChangeShapeType="1" noCrop="1"/>
              </p:cNvPicPr>
              <p:nvPr/>
            </p:nvPicPr>
            <p:blipFill>
              <a:blip r:embed="rId11"/>
              <a:stretch>
                <a:fillRect/>
              </a:stretch>
            </p:blipFill>
            <p:spPr>
              <a:xfrm>
                <a:off x="10110933" y="2905697"/>
                <a:ext cx="616301" cy="7747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èle 3D 7" descr="Foie et vésicule biliaire humains stylisés">
                <a:extLst>
                  <a:ext uri="{FF2B5EF4-FFF2-40B4-BE49-F238E27FC236}">
                    <a16:creationId xmlns:a16="http://schemas.microsoft.com/office/drawing/2014/main" id="{CFD08745-FCC6-625E-3D98-F3C8D0C6405E}"/>
                  </a:ext>
                </a:extLst>
              </p:cNvPr>
              <p:cNvGraphicFramePr/>
              <p:nvPr>
                <p:extLst>
                  <p:ext uri="{D42A27DB-BD31-4B8C-83A1-F6EECF244321}">
                    <p14:modId xmlns:p14="http://schemas.microsoft.com/office/powerpoint/2010/main" val="4176065956"/>
                  </p:ext>
                </p:extLst>
              </p:nvPr>
            </p:nvGraphicFramePr>
            <p:xfrm>
              <a:off x="9990485" y="3835259"/>
              <a:ext cx="751103" cy="742066"/>
            </p:xfrm>
            <a:graphic>
              <a:graphicData uri="http://schemas.microsoft.com/office/drawing/2017/model3d">
                <am3d:model3d r:embed="rId12">
                  <am3d:spPr>
                    <a:xfrm>
                      <a:off x="0" y="0"/>
                      <a:ext cx="751103" cy="742066"/>
                    </a:xfrm>
                    <a:prstGeom prst="rect">
                      <a:avLst/>
                    </a:prstGeom>
                  </am3d:spPr>
                  <am3d:camera>
                    <am3d:pos x="0" y="0" z="58267797"/>
                    <am3d:up dx="0" dy="36000000" dz="0"/>
                    <am3d:lookAt x="0" y="0" z="0"/>
                    <am3d:perspective fov="2700000"/>
                  </am3d:camera>
                  <am3d:trans>
                    <am3d:meterPerModelUnit n="11341854" d="1000000"/>
                    <am3d:preTrans dx="-894822" dy="1233241" dz="0"/>
                    <am3d:scale>
                      <am3d:sx n="1000000" d="1000000"/>
                      <am3d:sy n="1000000" d="1000000"/>
                      <am3d:sz n="1000000" d="1000000"/>
                    </am3d:scale>
                    <am3d:rot/>
                    <am3d:postTrans dx="0" dy="0" dz="0"/>
                  </am3d:trans>
                  <am3d:raster rName="Office3DRenderer" rVer="16.0.8326">
                    <am3d:blip r:embed="rId13"/>
                  </am3d:raster>
                  <am3d:objViewport viewportSz="9784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descr="Foie et vésicule biliaire humains stylisés">
                <a:extLst>
                  <a:ext uri="{FF2B5EF4-FFF2-40B4-BE49-F238E27FC236}">
                    <a16:creationId xmlns:a16="http://schemas.microsoft.com/office/drawing/2014/main" id="{CFD08745-FCC6-625E-3D98-F3C8D0C6405E}"/>
                  </a:ext>
                </a:extLst>
              </p:cNvPr>
              <p:cNvPicPr>
                <a:picLocks noGrp="1" noRot="1" noChangeAspect="1" noMove="1" noResize="1" noEditPoints="1" noAdjustHandles="1" noChangeArrowheads="1" noChangeShapeType="1" noCrop="1"/>
              </p:cNvPicPr>
              <p:nvPr/>
            </p:nvPicPr>
            <p:blipFill>
              <a:blip r:embed="rId13"/>
              <a:stretch>
                <a:fillRect/>
              </a:stretch>
            </p:blipFill>
            <p:spPr>
              <a:xfrm>
                <a:off x="9990485" y="3835259"/>
                <a:ext cx="751103" cy="7420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Modèle 3D 8" descr="Anatomie du tube digestif">
                <a:extLst>
                  <a:ext uri="{FF2B5EF4-FFF2-40B4-BE49-F238E27FC236}">
                    <a16:creationId xmlns:a16="http://schemas.microsoft.com/office/drawing/2014/main" id="{89168B91-13F2-0E3E-2E1E-3A15A5706D52}"/>
                  </a:ext>
                </a:extLst>
              </p:cNvPr>
              <p:cNvGraphicFramePr>
                <a:graphicFrameLocks noChangeAspect="1"/>
              </p:cNvGraphicFramePr>
              <p:nvPr>
                <p:extLst>
                  <p:ext uri="{D42A27DB-BD31-4B8C-83A1-F6EECF244321}">
                    <p14:modId xmlns:p14="http://schemas.microsoft.com/office/powerpoint/2010/main" val="1914132755"/>
                  </p:ext>
                </p:extLst>
              </p:nvPr>
            </p:nvGraphicFramePr>
            <p:xfrm>
              <a:off x="10131523" y="4489958"/>
              <a:ext cx="483391" cy="923329"/>
            </p:xfrm>
            <a:graphic>
              <a:graphicData uri="http://schemas.microsoft.com/office/drawing/2017/model3d">
                <am3d:model3d r:embed="rId14">
                  <am3d:spPr>
                    <a:xfrm>
                      <a:off x="0" y="0"/>
                      <a:ext cx="483391" cy="923329"/>
                    </a:xfrm>
                    <a:prstGeom prst="rect">
                      <a:avLst/>
                    </a:prstGeom>
                  </am3d:spPr>
                  <am3d:camera>
                    <am3d:pos x="0" y="0" z="55207345"/>
                    <am3d:up dx="0" dy="36000000" dz="0"/>
                    <am3d:lookAt x="0" y="0" z="0"/>
                    <am3d:perspective fov="2700000"/>
                  </am3d:camera>
                  <am3d:trans>
                    <am3d:meterPerModelUnit n="1794289" d="1000000"/>
                    <am3d:preTrans dx="0" dy="0" dz="0"/>
                    <am3d:scale>
                      <am3d:sx n="1000000" d="1000000"/>
                      <am3d:sy n="1000000" d="1000000"/>
                      <am3d:sz n="1000000" d="1000000"/>
                    </am3d:scale>
                    <am3d:rot/>
                    <am3d:postTrans dx="0" dy="0" dz="0"/>
                  </am3d:trans>
                  <am3d:raster rName="Office3DRenderer" rVer="16.0.8326">
                    <am3d:blip r:embed="rId15"/>
                  </am3d:raster>
                  <am3d:objViewport viewportSz="10971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èle 3D 8" descr="Anatomie du tube digestif">
                <a:extLst>
                  <a:ext uri="{FF2B5EF4-FFF2-40B4-BE49-F238E27FC236}">
                    <a16:creationId xmlns:a16="http://schemas.microsoft.com/office/drawing/2014/main" id="{89168B91-13F2-0E3E-2E1E-3A15A5706D52}"/>
                  </a:ext>
                </a:extLst>
              </p:cNvPr>
              <p:cNvPicPr>
                <a:picLocks noGrp="1" noRot="1" noChangeAspect="1" noMove="1" noResize="1" noEditPoints="1" noAdjustHandles="1" noChangeArrowheads="1" noChangeShapeType="1" noCrop="1"/>
              </p:cNvPicPr>
              <p:nvPr/>
            </p:nvPicPr>
            <p:blipFill>
              <a:blip r:embed="rId15"/>
              <a:stretch>
                <a:fillRect/>
              </a:stretch>
            </p:blipFill>
            <p:spPr>
              <a:xfrm>
                <a:off x="10131523" y="4489958"/>
                <a:ext cx="483391" cy="923329"/>
              </a:xfrm>
              <a:prstGeom prst="rect">
                <a:avLst/>
              </a:prstGeom>
            </p:spPr>
          </p:pic>
        </mc:Fallback>
      </mc:AlternateContent>
      <p:pic>
        <p:nvPicPr>
          <p:cNvPr id="19" name="Image 18">
            <a:extLst>
              <a:ext uri="{FF2B5EF4-FFF2-40B4-BE49-F238E27FC236}">
                <a16:creationId xmlns:a16="http://schemas.microsoft.com/office/drawing/2014/main" id="{B9518E93-4D84-5608-EFE1-DFB8B5AA4ABF}"/>
              </a:ext>
            </a:extLst>
          </p:cNvPr>
          <p:cNvPicPr>
            <a:picLocks noChangeAspect="1"/>
          </p:cNvPicPr>
          <p:nvPr/>
        </p:nvPicPr>
        <p:blipFill>
          <a:blip r:embed="rId16"/>
          <a:stretch>
            <a:fillRect/>
          </a:stretch>
        </p:blipFill>
        <p:spPr>
          <a:xfrm>
            <a:off x="10024138" y="5490940"/>
            <a:ext cx="715826" cy="715826"/>
          </a:xfrm>
          <a:prstGeom prst="rect">
            <a:avLst/>
          </a:prstGeom>
        </p:spPr>
      </p:pic>
      <p:sp>
        <p:nvSpPr>
          <p:cNvPr id="20" name="ZoneTexte 19">
            <a:extLst>
              <a:ext uri="{FF2B5EF4-FFF2-40B4-BE49-F238E27FC236}">
                <a16:creationId xmlns:a16="http://schemas.microsoft.com/office/drawing/2014/main" id="{2DE0FEB3-362D-02E2-9CDB-6EE408EF83C1}"/>
              </a:ext>
            </a:extLst>
          </p:cNvPr>
          <p:cNvSpPr txBox="1"/>
          <p:nvPr/>
        </p:nvSpPr>
        <p:spPr>
          <a:xfrm>
            <a:off x="173474" y="3015042"/>
            <a:ext cx="7051839" cy="2123658"/>
          </a:xfrm>
          <a:prstGeom prst="rect">
            <a:avLst/>
          </a:prstGeom>
          <a:noFill/>
        </p:spPr>
        <p:txBody>
          <a:bodyPr wrap="square" rtlCol="0">
            <a:spAutoFit/>
          </a:bodyPr>
          <a:lstStyle/>
          <a:p>
            <a:r>
              <a:rPr lang="fr-FR" sz="2200" b="1" dirty="0"/>
              <a:t>Pupilles </a:t>
            </a:r>
            <a:r>
              <a:rPr lang="fr-FR" sz="2200" dirty="0"/>
              <a:t>: rétrécit la pupille  </a:t>
            </a:r>
          </a:p>
          <a:p>
            <a:r>
              <a:rPr lang="fr-FR" sz="2200" b="1" dirty="0"/>
              <a:t>Cœur</a:t>
            </a:r>
            <a:r>
              <a:rPr lang="fr-FR" sz="2200" dirty="0"/>
              <a:t> : ralentit le rythme cardiaque </a:t>
            </a:r>
          </a:p>
          <a:p>
            <a:r>
              <a:rPr lang="fr-FR" sz="2200" b="1" dirty="0"/>
              <a:t>Voies respiratoires </a:t>
            </a:r>
            <a:r>
              <a:rPr lang="fr-FR" sz="2200" dirty="0"/>
              <a:t>: contractent les bronches </a:t>
            </a:r>
          </a:p>
          <a:p>
            <a:r>
              <a:rPr lang="fr-FR" sz="2200" b="1" dirty="0"/>
              <a:t>Foie et vésicule biliaire </a:t>
            </a:r>
            <a:r>
              <a:rPr lang="fr-FR" sz="2200" dirty="0"/>
              <a:t>:</a:t>
            </a:r>
            <a:r>
              <a:rPr lang="fr-FR" sz="2200" b="1" dirty="0"/>
              <a:t> </a:t>
            </a:r>
            <a:r>
              <a:rPr lang="fr-FR" sz="2200" dirty="0"/>
              <a:t>stimulent la sécrétion de bile</a:t>
            </a:r>
          </a:p>
          <a:p>
            <a:r>
              <a:rPr lang="fr-FR" sz="2200" b="1" dirty="0"/>
              <a:t>Système digestif </a:t>
            </a:r>
            <a:r>
              <a:rPr lang="fr-FR" sz="2200" dirty="0"/>
              <a:t>: stimule l’activité </a:t>
            </a:r>
          </a:p>
          <a:p>
            <a:r>
              <a:rPr lang="fr-FR" sz="2200" b="1" dirty="0"/>
              <a:t>Système urinaire </a:t>
            </a:r>
            <a:r>
              <a:rPr lang="fr-FR" sz="2200" dirty="0"/>
              <a:t>: élimine plus d’urine</a:t>
            </a:r>
          </a:p>
        </p:txBody>
      </p:sp>
      <p:cxnSp>
        <p:nvCxnSpPr>
          <p:cNvPr id="23" name="Connecteur en arc 22">
            <a:extLst>
              <a:ext uri="{FF2B5EF4-FFF2-40B4-BE49-F238E27FC236}">
                <a16:creationId xmlns:a16="http://schemas.microsoft.com/office/drawing/2014/main" id="{9DDFA91C-BE9E-EEFC-3CC2-E7FDF741668E}"/>
              </a:ext>
            </a:extLst>
          </p:cNvPr>
          <p:cNvCxnSpPr>
            <a:cxnSpLocks/>
          </p:cNvCxnSpPr>
          <p:nvPr/>
        </p:nvCxnSpPr>
        <p:spPr>
          <a:xfrm flipV="1">
            <a:off x="3500675" y="1761259"/>
            <a:ext cx="5930143" cy="1525244"/>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4" name="Connecteur en arc 23">
            <a:extLst>
              <a:ext uri="{FF2B5EF4-FFF2-40B4-BE49-F238E27FC236}">
                <a16:creationId xmlns:a16="http://schemas.microsoft.com/office/drawing/2014/main" id="{7D360142-5A65-DF43-D85F-E43120E6C03C}"/>
              </a:ext>
            </a:extLst>
          </p:cNvPr>
          <p:cNvCxnSpPr>
            <a:cxnSpLocks/>
          </p:cNvCxnSpPr>
          <p:nvPr/>
        </p:nvCxnSpPr>
        <p:spPr>
          <a:xfrm flipV="1">
            <a:off x="4433305" y="2531470"/>
            <a:ext cx="5671872" cy="1098919"/>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5" name="Connecteur en arc 24">
            <a:extLst>
              <a:ext uri="{FF2B5EF4-FFF2-40B4-BE49-F238E27FC236}">
                <a16:creationId xmlns:a16="http://schemas.microsoft.com/office/drawing/2014/main" id="{7E1FC8B9-2072-A9BA-B338-C21F2ABE564B}"/>
              </a:ext>
            </a:extLst>
          </p:cNvPr>
          <p:cNvCxnSpPr>
            <a:cxnSpLocks/>
          </p:cNvCxnSpPr>
          <p:nvPr/>
        </p:nvCxnSpPr>
        <p:spPr>
          <a:xfrm>
            <a:off x="4420995" y="4661416"/>
            <a:ext cx="5583854" cy="411936"/>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7" name="Connecteur en arc 26">
            <a:extLst>
              <a:ext uri="{FF2B5EF4-FFF2-40B4-BE49-F238E27FC236}">
                <a16:creationId xmlns:a16="http://schemas.microsoft.com/office/drawing/2014/main" id="{F17BD769-505A-275D-3F93-A17815C02995}"/>
              </a:ext>
            </a:extLst>
          </p:cNvPr>
          <p:cNvCxnSpPr>
            <a:cxnSpLocks/>
          </p:cNvCxnSpPr>
          <p:nvPr/>
        </p:nvCxnSpPr>
        <p:spPr>
          <a:xfrm flipV="1">
            <a:off x="5599086" y="3429000"/>
            <a:ext cx="4310338" cy="509935"/>
          </a:xfrm>
          <a:prstGeom prst="curved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28" name="Connecteur en arc 27">
            <a:extLst>
              <a:ext uri="{FF2B5EF4-FFF2-40B4-BE49-F238E27FC236}">
                <a16:creationId xmlns:a16="http://schemas.microsoft.com/office/drawing/2014/main" id="{AD8B58B9-4728-99F9-C60B-0529EE235AAF}"/>
              </a:ext>
            </a:extLst>
          </p:cNvPr>
          <p:cNvCxnSpPr>
            <a:cxnSpLocks/>
          </p:cNvCxnSpPr>
          <p:nvPr/>
        </p:nvCxnSpPr>
        <p:spPr>
          <a:xfrm>
            <a:off x="6542737" y="4269269"/>
            <a:ext cx="3349246" cy="12700"/>
          </a:xfrm>
          <a:prstGeom prst="curved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30" name="Connecteur en arc 29">
            <a:extLst>
              <a:ext uri="{FF2B5EF4-FFF2-40B4-BE49-F238E27FC236}">
                <a16:creationId xmlns:a16="http://schemas.microsoft.com/office/drawing/2014/main" id="{B9767C5C-84EC-EB1C-EC8E-89BDD354AF0D}"/>
              </a:ext>
            </a:extLst>
          </p:cNvPr>
          <p:cNvCxnSpPr>
            <a:cxnSpLocks/>
            <a:endCxn id="19" idx="1"/>
          </p:cNvCxnSpPr>
          <p:nvPr/>
        </p:nvCxnSpPr>
        <p:spPr>
          <a:xfrm>
            <a:off x="4779126" y="4926639"/>
            <a:ext cx="5245012" cy="922214"/>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F60BA5CD-961E-6E63-5D03-FB99157FC445}"/>
              </a:ext>
            </a:extLst>
          </p:cNvPr>
          <p:cNvCxnSpPr/>
          <p:nvPr/>
        </p:nvCxnSpPr>
        <p:spPr>
          <a:xfrm>
            <a:off x="11580839" y="2139103"/>
            <a:ext cx="0" cy="734135"/>
          </a:xfrm>
          <a:prstGeom prst="straightConnector1">
            <a:avLst/>
          </a:prstGeom>
          <a:ln w="38100">
            <a:solidFill>
              <a:schemeClr val="accent2"/>
            </a:solidFill>
            <a:headEnd type="triangle"/>
            <a:tailEnd type="triangle"/>
          </a:ln>
        </p:spPr>
        <p:style>
          <a:lnRef idx="2">
            <a:schemeClr val="dk1"/>
          </a:lnRef>
          <a:fillRef idx="0">
            <a:schemeClr val="dk1"/>
          </a:fillRef>
          <a:effectRef idx="1">
            <a:schemeClr val="dk1"/>
          </a:effectRef>
          <a:fontRef idx="minor">
            <a:schemeClr val="tx1"/>
          </a:fontRef>
        </p:style>
      </p:cxnSp>
      <p:sp>
        <p:nvSpPr>
          <p:cNvPr id="44" name="ZoneTexte 43">
            <a:extLst>
              <a:ext uri="{FF2B5EF4-FFF2-40B4-BE49-F238E27FC236}">
                <a16:creationId xmlns:a16="http://schemas.microsoft.com/office/drawing/2014/main" id="{D6816BEE-7804-1D91-FB4E-3D928F9E80DC}"/>
              </a:ext>
            </a:extLst>
          </p:cNvPr>
          <p:cNvSpPr txBox="1"/>
          <p:nvPr/>
        </p:nvSpPr>
        <p:spPr>
          <a:xfrm rot="5400000">
            <a:off x="11223925" y="2410321"/>
            <a:ext cx="1331211" cy="369332"/>
          </a:xfrm>
          <a:prstGeom prst="rect">
            <a:avLst/>
          </a:prstGeom>
          <a:noFill/>
        </p:spPr>
        <p:txBody>
          <a:bodyPr wrap="square" rtlCol="0">
            <a:spAutoFit/>
          </a:bodyPr>
          <a:lstStyle/>
          <a:p>
            <a:r>
              <a:rPr lang="fr-FR" dirty="0">
                <a:solidFill>
                  <a:schemeClr val="accent2"/>
                </a:solidFill>
              </a:rPr>
              <a:t>Cervicales</a:t>
            </a:r>
          </a:p>
        </p:txBody>
      </p:sp>
      <p:cxnSp>
        <p:nvCxnSpPr>
          <p:cNvPr id="46" name="Connecteur droit avec flèche 45">
            <a:extLst>
              <a:ext uri="{FF2B5EF4-FFF2-40B4-BE49-F238E27FC236}">
                <a16:creationId xmlns:a16="http://schemas.microsoft.com/office/drawing/2014/main" id="{1E712D1C-7BC2-BA3E-6699-101046F52435}"/>
              </a:ext>
            </a:extLst>
          </p:cNvPr>
          <p:cNvCxnSpPr>
            <a:cxnSpLocks/>
          </p:cNvCxnSpPr>
          <p:nvPr/>
        </p:nvCxnSpPr>
        <p:spPr>
          <a:xfrm>
            <a:off x="11415947" y="2873238"/>
            <a:ext cx="0" cy="2265462"/>
          </a:xfrm>
          <a:prstGeom prst="straightConnector1">
            <a:avLst/>
          </a:prstGeom>
          <a:ln w="381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AE7C8668-B54B-92BC-9D7A-949A26B90E49}"/>
              </a:ext>
            </a:extLst>
          </p:cNvPr>
          <p:cNvSpPr txBox="1"/>
          <p:nvPr/>
        </p:nvSpPr>
        <p:spPr>
          <a:xfrm rot="5400000">
            <a:off x="11037998" y="3868338"/>
            <a:ext cx="1703066" cy="369332"/>
          </a:xfrm>
          <a:prstGeom prst="rect">
            <a:avLst/>
          </a:prstGeom>
          <a:noFill/>
        </p:spPr>
        <p:txBody>
          <a:bodyPr wrap="square" rtlCol="0">
            <a:spAutoFit/>
          </a:bodyPr>
          <a:lstStyle/>
          <a:p>
            <a:r>
              <a:rPr lang="fr-FR" dirty="0">
                <a:solidFill>
                  <a:srgbClr val="FFC000"/>
                </a:solidFill>
              </a:rPr>
              <a:t>Thoracique</a:t>
            </a:r>
          </a:p>
        </p:txBody>
      </p:sp>
      <p:cxnSp>
        <p:nvCxnSpPr>
          <p:cNvPr id="50" name="Connecteur droit avec flèche 49">
            <a:extLst>
              <a:ext uri="{FF2B5EF4-FFF2-40B4-BE49-F238E27FC236}">
                <a16:creationId xmlns:a16="http://schemas.microsoft.com/office/drawing/2014/main" id="{64F9F1C5-B5E3-8C1A-66E6-B10ACAF0B467}"/>
              </a:ext>
            </a:extLst>
          </p:cNvPr>
          <p:cNvCxnSpPr/>
          <p:nvPr/>
        </p:nvCxnSpPr>
        <p:spPr>
          <a:xfrm>
            <a:off x="11580839" y="5138700"/>
            <a:ext cx="0" cy="71932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958F3353-3EBB-B207-1046-DB4F44597EAF}"/>
              </a:ext>
            </a:extLst>
          </p:cNvPr>
          <p:cNvSpPr txBox="1"/>
          <p:nvPr/>
        </p:nvSpPr>
        <p:spPr>
          <a:xfrm rot="5400000">
            <a:off x="11122074" y="5418788"/>
            <a:ext cx="1495365" cy="369332"/>
          </a:xfrm>
          <a:prstGeom prst="rect">
            <a:avLst/>
          </a:prstGeom>
          <a:noFill/>
        </p:spPr>
        <p:txBody>
          <a:bodyPr wrap="square" rtlCol="0">
            <a:spAutoFit/>
          </a:bodyPr>
          <a:lstStyle/>
          <a:p>
            <a:r>
              <a:rPr lang="fr-FR" dirty="0">
                <a:solidFill>
                  <a:srgbClr val="00B050"/>
                </a:solidFill>
              </a:rPr>
              <a:t>Lombaires</a:t>
            </a:r>
          </a:p>
        </p:txBody>
      </p:sp>
    </p:spTree>
    <p:extLst>
      <p:ext uri="{BB962C8B-B14F-4D97-AF65-F5344CB8AC3E}">
        <p14:creationId xmlns:p14="http://schemas.microsoft.com/office/powerpoint/2010/main" val="227189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1A5F1C6-3583-8240-ACB8-96C6386EFA3F}"/>
              </a:ext>
            </a:extLst>
          </p:cNvPr>
          <p:cNvSpPr txBox="1"/>
          <p:nvPr/>
        </p:nvSpPr>
        <p:spPr>
          <a:xfrm>
            <a:off x="1237431" y="1092473"/>
            <a:ext cx="1284529" cy="405047"/>
          </a:xfrm>
          <a:prstGeom prst="rect">
            <a:avLst/>
          </a:prstGeom>
          <a:solidFill>
            <a:schemeClr val="accent6">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032" dirty="0"/>
              <a:t>Faible</a:t>
            </a:r>
          </a:p>
        </p:txBody>
      </p:sp>
      <p:sp>
        <p:nvSpPr>
          <p:cNvPr id="7" name="ZoneTexte 6">
            <a:extLst>
              <a:ext uri="{FF2B5EF4-FFF2-40B4-BE49-F238E27FC236}">
                <a16:creationId xmlns:a16="http://schemas.microsoft.com/office/drawing/2014/main" id="{D47BD28D-3855-3377-C188-23D98925444F}"/>
              </a:ext>
            </a:extLst>
          </p:cNvPr>
          <p:cNvSpPr txBox="1"/>
          <p:nvPr/>
        </p:nvSpPr>
        <p:spPr>
          <a:xfrm>
            <a:off x="1381448" y="2255160"/>
            <a:ext cx="1029193" cy="405047"/>
          </a:xfrm>
          <a:prstGeom prst="rect">
            <a:avLst/>
          </a:prstGeom>
          <a:solidFill>
            <a:srgbClr val="FFFF00"/>
          </a:solidFill>
          <a:ln>
            <a:solidFill>
              <a:schemeClr val="tx1"/>
            </a:solidFill>
          </a:ln>
        </p:spPr>
        <p:txBody>
          <a:bodyPr wrap="none" rtlCol="0">
            <a:spAutoFit/>
          </a:bodyPr>
          <a:lstStyle/>
          <a:p>
            <a:r>
              <a:rPr lang="fr-FR" sz="2032" dirty="0"/>
              <a:t>Modéré</a:t>
            </a:r>
            <a:endParaRPr lang="fr-FR" sz="2709" dirty="0"/>
          </a:p>
        </p:txBody>
      </p:sp>
      <p:sp>
        <p:nvSpPr>
          <p:cNvPr id="8" name="ZoneTexte 7">
            <a:extLst>
              <a:ext uri="{FF2B5EF4-FFF2-40B4-BE49-F238E27FC236}">
                <a16:creationId xmlns:a16="http://schemas.microsoft.com/office/drawing/2014/main" id="{0B41454C-E1E1-6AEE-7864-614F94EEEFF5}"/>
              </a:ext>
            </a:extLst>
          </p:cNvPr>
          <p:cNvSpPr txBox="1"/>
          <p:nvPr/>
        </p:nvSpPr>
        <p:spPr>
          <a:xfrm>
            <a:off x="1520445" y="3727944"/>
            <a:ext cx="743473" cy="405047"/>
          </a:xfrm>
          <a:prstGeom prst="rect">
            <a:avLst/>
          </a:prstGeom>
          <a:solidFill>
            <a:schemeClr val="accent2">
              <a:lumMod val="60000"/>
              <a:lumOff val="40000"/>
            </a:schemeClr>
          </a:solidFill>
          <a:ln>
            <a:solidFill>
              <a:schemeClr val="tx1"/>
            </a:solidFill>
          </a:ln>
        </p:spPr>
        <p:txBody>
          <a:bodyPr wrap="none" rtlCol="0">
            <a:spAutoFit/>
          </a:bodyPr>
          <a:lstStyle/>
          <a:p>
            <a:r>
              <a:rPr lang="fr-FR" sz="2032" dirty="0"/>
              <a:t>Elevé</a:t>
            </a:r>
            <a:endParaRPr lang="fr-FR" sz="2008" dirty="0"/>
          </a:p>
        </p:txBody>
      </p:sp>
      <p:sp>
        <p:nvSpPr>
          <p:cNvPr id="9" name="ZoneTexte 8">
            <a:extLst>
              <a:ext uri="{FF2B5EF4-FFF2-40B4-BE49-F238E27FC236}">
                <a16:creationId xmlns:a16="http://schemas.microsoft.com/office/drawing/2014/main" id="{4E1A24B6-D94D-B86E-BFC8-5743F91CDF5B}"/>
              </a:ext>
            </a:extLst>
          </p:cNvPr>
          <p:cNvSpPr txBox="1"/>
          <p:nvPr/>
        </p:nvSpPr>
        <p:spPr>
          <a:xfrm>
            <a:off x="1103873" y="5274019"/>
            <a:ext cx="1579278" cy="405047"/>
          </a:xfrm>
          <a:prstGeom prst="rect">
            <a:avLst/>
          </a:prstGeom>
          <a:solidFill>
            <a:srgbClr val="FF0000"/>
          </a:solidFill>
          <a:ln>
            <a:solidFill>
              <a:schemeClr val="tx1"/>
            </a:solidFill>
          </a:ln>
        </p:spPr>
        <p:txBody>
          <a:bodyPr wrap="none" rtlCol="0">
            <a:spAutoFit/>
          </a:bodyPr>
          <a:lstStyle/>
          <a:p>
            <a:r>
              <a:rPr lang="fr-FR" sz="2032" dirty="0"/>
              <a:t>Pathologique</a:t>
            </a:r>
            <a:endParaRPr lang="fr-FR" sz="2008" dirty="0"/>
          </a:p>
        </p:txBody>
      </p:sp>
      <p:sp>
        <p:nvSpPr>
          <p:cNvPr id="18" name="ZoneTexte 17">
            <a:extLst>
              <a:ext uri="{FF2B5EF4-FFF2-40B4-BE49-F238E27FC236}">
                <a16:creationId xmlns:a16="http://schemas.microsoft.com/office/drawing/2014/main" id="{C132D3A4-CC95-6AEB-55C4-01DA34FA8C7D}"/>
              </a:ext>
            </a:extLst>
          </p:cNvPr>
          <p:cNvSpPr txBox="1"/>
          <p:nvPr/>
        </p:nvSpPr>
        <p:spPr>
          <a:xfrm>
            <a:off x="3185651" y="1117656"/>
            <a:ext cx="1385637" cy="352854"/>
          </a:xfrm>
          <a:prstGeom prst="rect">
            <a:avLst/>
          </a:prstGeom>
          <a:solidFill>
            <a:schemeClr val="accent6">
              <a:lumMod val="60000"/>
              <a:lumOff val="40000"/>
            </a:schemeClr>
          </a:solidFill>
          <a:ln>
            <a:solidFill>
              <a:schemeClr val="tx1"/>
            </a:solidFill>
          </a:ln>
        </p:spPr>
        <p:txBody>
          <a:bodyPr wrap="none" rtlCol="0">
            <a:spAutoFit/>
          </a:bodyPr>
          <a:lstStyle/>
          <a:p>
            <a:pPr algn="ctr"/>
            <a:r>
              <a:rPr lang="fr-FR" sz="1693" dirty="0"/>
              <a:t>Stress normal</a:t>
            </a:r>
          </a:p>
        </p:txBody>
      </p:sp>
      <p:sp>
        <p:nvSpPr>
          <p:cNvPr id="19" name="ZoneTexte 18">
            <a:extLst>
              <a:ext uri="{FF2B5EF4-FFF2-40B4-BE49-F238E27FC236}">
                <a16:creationId xmlns:a16="http://schemas.microsoft.com/office/drawing/2014/main" id="{31B66CE5-6779-C38A-E8CD-ECE5C0117BB4}"/>
              </a:ext>
            </a:extLst>
          </p:cNvPr>
          <p:cNvSpPr txBox="1"/>
          <p:nvPr/>
        </p:nvSpPr>
        <p:spPr>
          <a:xfrm>
            <a:off x="3245612" y="2025424"/>
            <a:ext cx="1052789" cy="873894"/>
          </a:xfrm>
          <a:prstGeom prst="rect">
            <a:avLst/>
          </a:prstGeom>
          <a:solidFill>
            <a:srgbClr val="FFFF00"/>
          </a:solidFill>
          <a:ln>
            <a:solidFill>
              <a:schemeClr val="tx1"/>
            </a:solidFill>
          </a:ln>
        </p:spPr>
        <p:txBody>
          <a:bodyPr wrap="none" rtlCol="0">
            <a:spAutoFit/>
          </a:bodyPr>
          <a:lstStyle/>
          <a:p>
            <a:pPr algn="ctr"/>
            <a:r>
              <a:rPr lang="fr-FR" sz="1693" dirty="0"/>
              <a:t>Détresse</a:t>
            </a:r>
          </a:p>
          <a:p>
            <a:pPr algn="ctr"/>
            <a:r>
              <a:rPr lang="fr-FR" sz="1693" dirty="0"/>
              <a:t>Insécurité</a:t>
            </a:r>
          </a:p>
          <a:p>
            <a:pPr algn="ctr"/>
            <a:r>
              <a:rPr lang="fr-FR" sz="1693" dirty="0"/>
              <a:t>Anxiété</a:t>
            </a:r>
          </a:p>
        </p:txBody>
      </p:sp>
      <p:sp>
        <p:nvSpPr>
          <p:cNvPr id="20" name="ZoneTexte 19">
            <a:extLst>
              <a:ext uri="{FF2B5EF4-FFF2-40B4-BE49-F238E27FC236}">
                <a16:creationId xmlns:a16="http://schemas.microsoft.com/office/drawing/2014/main" id="{06157C64-36C5-618C-2DCB-8D8F3D3F9803}"/>
              </a:ext>
            </a:extLst>
          </p:cNvPr>
          <p:cNvSpPr txBox="1"/>
          <p:nvPr/>
        </p:nvSpPr>
        <p:spPr>
          <a:xfrm>
            <a:off x="2705094" y="3653756"/>
            <a:ext cx="1908729" cy="561436"/>
          </a:xfrm>
          <a:prstGeom prst="rect">
            <a:avLst/>
          </a:prstGeom>
          <a:solidFill>
            <a:schemeClr val="accent2">
              <a:lumMod val="60000"/>
              <a:lumOff val="40000"/>
            </a:schemeClr>
          </a:solidFill>
          <a:ln>
            <a:solidFill>
              <a:schemeClr val="tx1"/>
            </a:solidFill>
          </a:ln>
        </p:spPr>
        <p:txBody>
          <a:bodyPr wrap="none" rtlCol="0">
            <a:spAutoFit/>
          </a:bodyPr>
          <a:lstStyle/>
          <a:p>
            <a:pPr algn="ctr"/>
            <a:r>
              <a:rPr lang="fr-FR" sz="1524" dirty="0"/>
              <a:t>Dépression</a:t>
            </a:r>
          </a:p>
          <a:p>
            <a:pPr algn="ctr"/>
            <a:r>
              <a:rPr lang="fr-FR" sz="1524" dirty="0"/>
              <a:t>Trouble de stress aigu</a:t>
            </a:r>
          </a:p>
        </p:txBody>
      </p:sp>
      <p:sp>
        <p:nvSpPr>
          <p:cNvPr id="21" name="ZoneTexte 20">
            <a:extLst>
              <a:ext uri="{FF2B5EF4-FFF2-40B4-BE49-F238E27FC236}">
                <a16:creationId xmlns:a16="http://schemas.microsoft.com/office/drawing/2014/main" id="{E9EF71C1-7F0C-C18E-93CA-0B96F8EF3235}"/>
              </a:ext>
            </a:extLst>
          </p:cNvPr>
          <p:cNvSpPr txBox="1"/>
          <p:nvPr/>
        </p:nvSpPr>
        <p:spPr>
          <a:xfrm>
            <a:off x="2754222" y="4961319"/>
            <a:ext cx="3897221" cy="1030282"/>
          </a:xfrm>
          <a:prstGeom prst="rect">
            <a:avLst/>
          </a:prstGeom>
          <a:solidFill>
            <a:srgbClr val="FF0000"/>
          </a:solidFill>
          <a:ln>
            <a:solidFill>
              <a:schemeClr val="tx1"/>
            </a:solidFill>
          </a:ln>
        </p:spPr>
        <p:txBody>
          <a:bodyPr wrap="none" rtlCol="0">
            <a:spAutoFit/>
          </a:bodyPr>
          <a:lstStyle/>
          <a:p>
            <a:pPr algn="ctr"/>
            <a:r>
              <a:rPr lang="fr-FR" sz="1016" dirty="0"/>
              <a:t>Trouble de stress post-traumatique (lié à des événements précédents)</a:t>
            </a:r>
          </a:p>
          <a:p>
            <a:pPr algn="ctr"/>
            <a:r>
              <a:rPr lang="fr-FR" sz="1016" dirty="0"/>
              <a:t>Troubles dissociatifs</a:t>
            </a:r>
          </a:p>
          <a:p>
            <a:pPr algn="ctr"/>
            <a:r>
              <a:rPr lang="fr-FR" sz="1016" dirty="0"/>
              <a:t>Traumas complexes</a:t>
            </a:r>
          </a:p>
          <a:p>
            <a:pPr algn="ctr"/>
            <a:r>
              <a:rPr lang="fr-FR" sz="1016" dirty="0"/>
              <a:t>Addictions ; Troubles physiques/somatiques</a:t>
            </a:r>
          </a:p>
          <a:p>
            <a:pPr algn="ctr"/>
            <a:r>
              <a:rPr lang="fr-FR" sz="1016" dirty="0"/>
              <a:t>Troubles de la sexualité</a:t>
            </a:r>
          </a:p>
          <a:p>
            <a:pPr algn="ctr"/>
            <a:r>
              <a:rPr lang="fr-FR" sz="1016" dirty="0"/>
              <a:t>Troubles neurovégétatifs sévères</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02D979EB-7718-FAF6-92DF-E478162C35DC}"/>
                  </a:ext>
                </a:extLst>
              </p:cNvPr>
              <p:cNvSpPr txBox="1"/>
              <p:nvPr/>
            </p:nvSpPr>
            <p:spPr>
              <a:xfrm>
                <a:off x="6953725" y="908442"/>
                <a:ext cx="2712579" cy="734124"/>
              </a:xfrm>
              <a:prstGeom prst="ellipse">
                <a:avLst/>
              </a:prstGeom>
              <a:solidFill>
                <a:schemeClr val="accent6">
                  <a:lumMod val="60000"/>
                  <a:lumOff val="40000"/>
                </a:schemeClr>
              </a:solidFill>
              <a:ln>
                <a:solidFill>
                  <a:schemeClr val="tx1"/>
                </a:solidFill>
              </a:ln>
            </p:spPr>
            <p:txBody>
              <a:bodyPr wrap="square" rtlCol="0">
                <a:spAutoFit/>
              </a:bodyPr>
              <a:lstStyle/>
              <a:p>
                <a:pPr algn="ctr"/>
                <a14:m>
                  <m:oMath xmlns:m="http://schemas.openxmlformats.org/officeDocument/2006/math">
                    <m:r>
                      <a:rPr lang="fr-FR" sz="931" i="1">
                        <a:latin typeface="Cambria Math" panose="02040503050406030204" pitchFamily="18" charset="0"/>
                        <a:ea typeface="Cambria Math" panose="02040503050406030204" pitchFamily="18" charset="0"/>
                      </a:rPr>
                      <m:t>↗</m:t>
                    </m:r>
                  </m:oMath>
                </a14:m>
                <a:r>
                  <a:rPr lang="fr-FR" sz="931" i="1" dirty="0"/>
                  <a:t> Rythmes cardiaque et respiratoire </a:t>
                </a:r>
              </a:p>
              <a:p>
                <a:pPr algn="ctr"/>
                <a14:m>
                  <m:oMath xmlns:m="http://schemas.openxmlformats.org/officeDocument/2006/math">
                    <m:r>
                      <a:rPr lang="fr-FR" sz="931" i="1">
                        <a:latin typeface="Cambria Math" panose="02040503050406030204" pitchFamily="18" charset="0"/>
                        <a:ea typeface="Cambria Math" panose="02040503050406030204" pitchFamily="18" charset="0"/>
                      </a:rPr>
                      <m:t>↗ </m:t>
                    </m:r>
                  </m:oMath>
                </a14:m>
                <a:r>
                  <a:rPr lang="fr-FR" sz="931" i="1" dirty="0"/>
                  <a:t>Température </a:t>
                </a:r>
              </a:p>
              <a:p>
                <a:pPr algn="ctr"/>
                <a14:m>
                  <m:oMath xmlns:m="http://schemas.openxmlformats.org/officeDocument/2006/math">
                    <m:r>
                      <a:rPr lang="fr-FR" sz="931" i="1">
                        <a:latin typeface="Cambria Math" panose="02040503050406030204" pitchFamily="18" charset="0"/>
                        <a:ea typeface="Cambria Math" panose="02040503050406030204" pitchFamily="18" charset="0"/>
                      </a:rPr>
                      <m:t>↗</m:t>
                    </m:r>
                  </m:oMath>
                </a14:m>
                <a:r>
                  <a:rPr lang="fr-FR" sz="931" i="1" dirty="0"/>
                  <a:t> vigilance</a:t>
                </a:r>
              </a:p>
            </p:txBody>
          </p:sp>
        </mc:Choice>
        <mc:Fallback xmlns="">
          <p:sp>
            <p:nvSpPr>
              <p:cNvPr id="22" name="ZoneTexte 21">
                <a:extLst>
                  <a:ext uri="{FF2B5EF4-FFF2-40B4-BE49-F238E27FC236}">
                    <a16:creationId xmlns:a16="http://schemas.microsoft.com/office/drawing/2014/main" id="{02D979EB-7718-FAF6-92DF-E478162C35DC}"/>
                  </a:ext>
                </a:extLst>
              </p:cNvPr>
              <p:cNvSpPr txBox="1">
                <a:spLocks noRot="1" noChangeAspect="1" noMove="1" noResize="1" noEditPoints="1" noAdjustHandles="1" noChangeArrowheads="1" noChangeShapeType="1" noTextEdit="1"/>
              </p:cNvSpPr>
              <p:nvPr/>
            </p:nvSpPr>
            <p:spPr>
              <a:xfrm>
                <a:off x="6953725" y="908442"/>
                <a:ext cx="2712579" cy="734124"/>
              </a:xfrm>
              <a:prstGeom prst="ellipse">
                <a:avLst/>
              </a:prstGeom>
              <a:blipFill>
                <a:blip r:embed="rId3"/>
                <a:stretch>
                  <a:fillRect/>
                </a:stretch>
              </a:blipFill>
              <a:ln>
                <a:solidFill>
                  <a:schemeClr val="tx1"/>
                </a:solidFill>
              </a:ln>
            </p:spPr>
            <p:txBody>
              <a:bodyPr/>
              <a:lstStyle/>
              <a:p>
                <a:r>
                  <a:rPr lang="fr-FR">
                    <a:noFill/>
                  </a:rPr>
                  <a:t> </a:t>
                </a:r>
              </a:p>
            </p:txBody>
          </p:sp>
        </mc:Fallback>
      </mc:AlternateContent>
      <p:cxnSp>
        <p:nvCxnSpPr>
          <p:cNvPr id="33" name="Connecteur droit avec flèche 32">
            <a:extLst>
              <a:ext uri="{FF2B5EF4-FFF2-40B4-BE49-F238E27FC236}">
                <a16:creationId xmlns:a16="http://schemas.microsoft.com/office/drawing/2014/main" id="{8C6BE90B-B385-FAF5-FB16-00257CECDAE3}"/>
              </a:ext>
            </a:extLst>
          </p:cNvPr>
          <p:cNvCxnSpPr>
            <a:cxnSpLocks/>
            <a:stCxn id="4" idx="3"/>
            <a:endCxn id="18" idx="1"/>
          </p:cNvCxnSpPr>
          <p:nvPr/>
        </p:nvCxnSpPr>
        <p:spPr>
          <a:xfrm flipV="1">
            <a:off x="2521960" y="1294083"/>
            <a:ext cx="663691" cy="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09A3DF0B-5DE3-C45A-99FA-542F3DD091AA}"/>
              </a:ext>
            </a:extLst>
          </p:cNvPr>
          <p:cNvCxnSpPr>
            <a:cxnSpLocks/>
            <a:stCxn id="8" idx="3"/>
            <a:endCxn id="20" idx="1"/>
          </p:cNvCxnSpPr>
          <p:nvPr/>
        </p:nvCxnSpPr>
        <p:spPr>
          <a:xfrm>
            <a:off x="2263918" y="3930468"/>
            <a:ext cx="441176" cy="40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0307FD50-EAA8-BE8F-A0D8-70E8C7AD5F80}"/>
              </a:ext>
            </a:extLst>
          </p:cNvPr>
          <p:cNvCxnSpPr>
            <a:cxnSpLocks/>
            <a:stCxn id="9" idx="3"/>
            <a:endCxn id="21" idx="1"/>
          </p:cNvCxnSpPr>
          <p:nvPr/>
        </p:nvCxnSpPr>
        <p:spPr>
          <a:xfrm flipV="1">
            <a:off x="2683151" y="5476460"/>
            <a:ext cx="71071" cy="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34486A2A-84CC-5EA0-8CEC-25DFE10C76BD}"/>
                  </a:ext>
                </a:extLst>
              </p:cNvPr>
              <p:cNvSpPr txBox="1"/>
              <p:nvPr/>
            </p:nvSpPr>
            <p:spPr>
              <a:xfrm>
                <a:off x="6999962" y="1919278"/>
                <a:ext cx="2670081" cy="1082341"/>
              </a:xfrm>
              <a:prstGeom prst="ellipse">
                <a:avLst/>
              </a:prstGeom>
              <a:solidFill>
                <a:srgbClr val="FFFF00"/>
              </a:solidFill>
              <a:ln>
                <a:solidFill>
                  <a:schemeClr val="tx1"/>
                </a:solidFill>
              </a:ln>
            </p:spPr>
            <p:txBody>
              <a:bodyPr wrap="square" rtlCol="0">
                <a:spAutoFit/>
              </a:bodyPr>
              <a:lstStyle/>
              <a:p>
                <a:pPr algn="ctr"/>
                <a14:m>
                  <m:oMath xmlns:m="http://schemas.openxmlformats.org/officeDocument/2006/math">
                    <m:r>
                      <a:rPr lang="fr-FR" sz="1185" i="1">
                        <a:latin typeface="Cambria Math" panose="02040503050406030204" pitchFamily="18" charset="0"/>
                        <a:ea typeface="Cambria Math" panose="02040503050406030204" pitchFamily="18" charset="0"/>
                      </a:rPr>
                      <m:t>↗</m:t>
                    </m:r>
                  </m:oMath>
                </a14:m>
                <a:r>
                  <a:rPr lang="fr-FR" sz="1185" i="1" dirty="0"/>
                  <a:t> émotions négatives</a:t>
                </a:r>
              </a:p>
              <a:p>
                <a:pPr algn="ctr"/>
                <a:r>
                  <a:rPr lang="fr-FR" sz="1185" i="1" dirty="0"/>
                  <a:t>Hypervigilance</a:t>
                </a:r>
              </a:p>
              <a:p>
                <a:pPr algn="ctr"/>
                <a:r>
                  <a:rPr lang="fr-FR" sz="1016" i="1" dirty="0"/>
                  <a:t>Incertitude/appréhension/peur face à l’avenir</a:t>
                </a:r>
              </a:p>
            </p:txBody>
          </p:sp>
        </mc:Choice>
        <mc:Fallback xmlns="">
          <p:sp>
            <p:nvSpPr>
              <p:cNvPr id="47" name="ZoneTexte 46">
                <a:extLst>
                  <a:ext uri="{FF2B5EF4-FFF2-40B4-BE49-F238E27FC236}">
                    <a16:creationId xmlns:a16="http://schemas.microsoft.com/office/drawing/2014/main" id="{34486A2A-84CC-5EA0-8CEC-25DFE10C76BD}"/>
                  </a:ext>
                </a:extLst>
              </p:cNvPr>
              <p:cNvSpPr txBox="1">
                <a:spLocks noRot="1" noChangeAspect="1" noMove="1" noResize="1" noEditPoints="1" noAdjustHandles="1" noChangeArrowheads="1" noChangeShapeType="1" noTextEdit="1"/>
              </p:cNvSpPr>
              <p:nvPr/>
            </p:nvSpPr>
            <p:spPr>
              <a:xfrm>
                <a:off x="6999962" y="1919278"/>
                <a:ext cx="2670081" cy="1082341"/>
              </a:xfrm>
              <a:prstGeom prst="ellipse">
                <a:avLst/>
              </a:prstGeom>
              <a:blipFill>
                <a:blip r:embed="rId4"/>
                <a:stretch>
                  <a:fillRect/>
                </a:stretch>
              </a:blipFill>
              <a:ln>
                <a:solidFill>
                  <a:schemeClr val="tx1"/>
                </a:solidFill>
              </a:ln>
            </p:spPr>
            <p:txBody>
              <a:bodyPr/>
              <a:lstStyle/>
              <a:p>
                <a:r>
                  <a:rPr lang="fr-FR">
                    <a:noFill/>
                  </a:rPr>
                  <a:t> </a:t>
                </a:r>
              </a:p>
            </p:txBody>
          </p:sp>
        </mc:Fallback>
      </mc:AlternateContent>
      <p:sp>
        <p:nvSpPr>
          <p:cNvPr id="48" name="ZoneTexte 47">
            <a:extLst>
              <a:ext uri="{FF2B5EF4-FFF2-40B4-BE49-F238E27FC236}">
                <a16:creationId xmlns:a16="http://schemas.microsoft.com/office/drawing/2014/main" id="{A3F33C14-91ED-8E8E-1091-1E885EA8497B}"/>
              </a:ext>
            </a:extLst>
          </p:cNvPr>
          <p:cNvSpPr txBox="1"/>
          <p:nvPr/>
        </p:nvSpPr>
        <p:spPr>
          <a:xfrm>
            <a:off x="7012385" y="3062281"/>
            <a:ext cx="2653920" cy="2144125"/>
          </a:xfrm>
          <a:prstGeom prst="ellipse">
            <a:avLst/>
          </a:prstGeom>
          <a:solidFill>
            <a:schemeClr val="accent2">
              <a:lumMod val="60000"/>
              <a:lumOff val="40000"/>
            </a:schemeClr>
          </a:solidFill>
          <a:ln>
            <a:solidFill>
              <a:schemeClr val="tx1"/>
            </a:solidFill>
          </a:ln>
        </p:spPr>
        <p:txBody>
          <a:bodyPr wrap="square" rtlCol="0">
            <a:spAutoFit/>
          </a:bodyPr>
          <a:lstStyle/>
          <a:p>
            <a:pPr algn="ctr"/>
            <a:r>
              <a:rPr lang="fr-FR" sz="931" i="1" dirty="0"/>
              <a:t>Trouble du sommeil</a:t>
            </a:r>
          </a:p>
          <a:p>
            <a:pPr algn="ctr"/>
            <a:r>
              <a:rPr lang="fr-FR" sz="931" i="1" dirty="0"/>
              <a:t>Variation importante de l’appétit</a:t>
            </a:r>
          </a:p>
          <a:p>
            <a:pPr algn="ctr"/>
            <a:r>
              <a:rPr lang="fr-FR" sz="931" i="1" dirty="0"/>
              <a:t>Dissociation péri-traumatique (dépersonnalisation ; déréalisation) </a:t>
            </a:r>
          </a:p>
          <a:p>
            <a:pPr algn="ctr"/>
            <a:r>
              <a:rPr lang="fr-FR" sz="931" i="1" dirty="0"/>
              <a:t>Cauchemars ; flashback ; évitement</a:t>
            </a:r>
          </a:p>
          <a:p>
            <a:pPr algn="ctr"/>
            <a:r>
              <a:rPr lang="fr-FR" sz="931" i="1" dirty="0"/>
              <a:t>Fatigue, troubles de l’attention</a:t>
            </a:r>
          </a:p>
          <a:p>
            <a:pPr algn="ctr"/>
            <a:r>
              <a:rPr lang="fr-FR" sz="931" i="1" dirty="0"/>
              <a:t>Effondrement psychique</a:t>
            </a:r>
          </a:p>
          <a:p>
            <a:pPr algn="ctr"/>
            <a:r>
              <a:rPr lang="fr-FR" sz="931" i="1" dirty="0"/>
              <a:t>Sentiment d’hébétude</a:t>
            </a:r>
          </a:p>
        </p:txBody>
      </p:sp>
      <p:cxnSp>
        <p:nvCxnSpPr>
          <p:cNvPr id="71" name="Connecteur droit avec flèche 70">
            <a:extLst>
              <a:ext uri="{FF2B5EF4-FFF2-40B4-BE49-F238E27FC236}">
                <a16:creationId xmlns:a16="http://schemas.microsoft.com/office/drawing/2014/main" id="{1881BF43-E121-440C-A710-78C20172EEE4}"/>
              </a:ext>
            </a:extLst>
          </p:cNvPr>
          <p:cNvCxnSpPr>
            <a:cxnSpLocks/>
            <a:stCxn id="18" idx="3"/>
            <a:endCxn id="22" idx="2"/>
          </p:cNvCxnSpPr>
          <p:nvPr/>
        </p:nvCxnSpPr>
        <p:spPr>
          <a:xfrm flipV="1">
            <a:off x="4571288" y="1275504"/>
            <a:ext cx="2382437" cy="185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3EAD36D7-FA66-9CEF-CE84-FE34595AA984}"/>
              </a:ext>
            </a:extLst>
          </p:cNvPr>
          <p:cNvCxnSpPr>
            <a:cxnSpLocks/>
            <a:stCxn id="19" idx="3"/>
            <a:endCxn id="47" idx="2"/>
          </p:cNvCxnSpPr>
          <p:nvPr/>
        </p:nvCxnSpPr>
        <p:spPr>
          <a:xfrm flipV="1">
            <a:off x="4298401" y="2460449"/>
            <a:ext cx="2701561" cy="19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21E92E4B-1E3D-44F6-43E1-B1EC66D35B0D}"/>
              </a:ext>
            </a:extLst>
          </p:cNvPr>
          <p:cNvCxnSpPr>
            <a:cxnSpLocks/>
            <a:stCxn id="20" idx="3"/>
            <a:endCxn id="48" idx="2"/>
          </p:cNvCxnSpPr>
          <p:nvPr/>
        </p:nvCxnSpPr>
        <p:spPr>
          <a:xfrm>
            <a:off x="4613823" y="3934474"/>
            <a:ext cx="2398562" cy="1998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7DA4B662-BD51-7A31-86D3-F2C59C613454}"/>
              </a:ext>
            </a:extLst>
          </p:cNvPr>
          <p:cNvCxnSpPr>
            <a:cxnSpLocks/>
            <a:stCxn id="7" idx="3"/>
            <a:endCxn id="19" idx="1"/>
          </p:cNvCxnSpPr>
          <p:nvPr/>
        </p:nvCxnSpPr>
        <p:spPr>
          <a:xfrm>
            <a:off x="2410641" y="2457684"/>
            <a:ext cx="834971" cy="46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8F86483F-F4B3-9CFC-DC13-6E9D2DD60179}"/>
              </a:ext>
            </a:extLst>
          </p:cNvPr>
          <p:cNvSpPr/>
          <p:nvPr/>
        </p:nvSpPr>
        <p:spPr>
          <a:xfrm>
            <a:off x="3048323" y="990377"/>
            <a:ext cx="1660292" cy="208106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8"/>
          </a:p>
        </p:txBody>
      </p:sp>
      <p:sp>
        <p:nvSpPr>
          <p:cNvPr id="108" name="Rectangle 107">
            <a:extLst>
              <a:ext uri="{FF2B5EF4-FFF2-40B4-BE49-F238E27FC236}">
                <a16:creationId xmlns:a16="http://schemas.microsoft.com/office/drawing/2014/main" id="{F902D49D-8179-C421-1AE3-D996525B026B}"/>
              </a:ext>
            </a:extLst>
          </p:cNvPr>
          <p:cNvSpPr/>
          <p:nvPr/>
        </p:nvSpPr>
        <p:spPr>
          <a:xfrm>
            <a:off x="2521959" y="924153"/>
            <a:ext cx="2275001" cy="3660306"/>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8"/>
          </a:p>
        </p:txBody>
      </p:sp>
      <p:sp>
        <p:nvSpPr>
          <p:cNvPr id="109" name="Rectangle 108">
            <a:extLst>
              <a:ext uri="{FF2B5EF4-FFF2-40B4-BE49-F238E27FC236}">
                <a16:creationId xmlns:a16="http://schemas.microsoft.com/office/drawing/2014/main" id="{14A478E5-F5C1-3402-7D54-DE0F0B69FCD3}"/>
              </a:ext>
            </a:extLst>
          </p:cNvPr>
          <p:cNvSpPr/>
          <p:nvPr/>
        </p:nvSpPr>
        <p:spPr>
          <a:xfrm>
            <a:off x="1009208" y="646388"/>
            <a:ext cx="5805177" cy="55652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8"/>
          </a:p>
        </p:txBody>
      </p:sp>
      <p:sp>
        <p:nvSpPr>
          <p:cNvPr id="35" name="ZoneTexte 34">
            <a:extLst>
              <a:ext uri="{FF2B5EF4-FFF2-40B4-BE49-F238E27FC236}">
                <a16:creationId xmlns:a16="http://schemas.microsoft.com/office/drawing/2014/main" id="{FD7F2A05-2CA7-686C-FADF-8BD9A62169FE}"/>
              </a:ext>
            </a:extLst>
          </p:cNvPr>
          <p:cNvSpPr txBox="1"/>
          <p:nvPr/>
        </p:nvSpPr>
        <p:spPr>
          <a:xfrm>
            <a:off x="10192836" y="247043"/>
            <a:ext cx="1377151" cy="1811906"/>
          </a:xfrm>
          <a:prstGeom prst="rect">
            <a:avLst/>
          </a:prstGeom>
          <a:solidFill>
            <a:schemeClr val="accent6">
              <a:lumMod val="40000"/>
              <a:lumOff val="60000"/>
            </a:schemeClr>
          </a:solidFill>
          <a:ln>
            <a:solidFill>
              <a:schemeClr val="tx1"/>
            </a:solidFill>
          </a:ln>
        </p:spPr>
        <p:txBody>
          <a:bodyPr wrap="square">
            <a:spAutoFit/>
          </a:bodyPr>
          <a:lstStyle/>
          <a:p>
            <a:pPr algn="ctr"/>
            <a:r>
              <a:rPr lang="fr-FR" sz="1016" i="1" dirty="0"/>
              <a:t>Techniques de respiration (Schultz, cohérence cardiaque) </a:t>
            </a:r>
          </a:p>
          <a:p>
            <a:pPr algn="ctr"/>
            <a:r>
              <a:rPr lang="fr-FR" sz="1016" i="1" dirty="0"/>
              <a:t>Techniques psycho-corporelle (Jacobson)</a:t>
            </a:r>
          </a:p>
          <a:p>
            <a:pPr algn="ctr"/>
            <a:r>
              <a:rPr lang="fr-FR" sz="1016" i="1" dirty="0"/>
              <a:t> 4 éléments</a:t>
            </a:r>
          </a:p>
          <a:p>
            <a:pPr algn="ctr"/>
            <a:r>
              <a:rPr lang="fr-FR" sz="1016" i="1" dirty="0"/>
              <a:t>Body Scan</a:t>
            </a:r>
          </a:p>
          <a:p>
            <a:pPr algn="ctr"/>
            <a:r>
              <a:rPr lang="fr-FR" sz="1016" i="1" dirty="0"/>
              <a:t>DIR</a:t>
            </a:r>
          </a:p>
          <a:p>
            <a:pPr algn="ctr"/>
            <a:r>
              <a:rPr lang="fr-FR" sz="1016" i="1" dirty="0"/>
              <a:t>Eponge</a:t>
            </a:r>
          </a:p>
          <a:p>
            <a:pPr algn="ctr"/>
            <a:r>
              <a:rPr lang="fr-FR" sz="1016" i="1" dirty="0"/>
              <a:t>Lieu sûr</a:t>
            </a:r>
          </a:p>
          <a:p>
            <a:pPr algn="ctr"/>
            <a:endParaRPr lang="fr-FR" sz="1016" i="1" dirty="0"/>
          </a:p>
        </p:txBody>
      </p:sp>
      <p:sp>
        <p:nvSpPr>
          <p:cNvPr id="46" name="ZoneTexte 45">
            <a:extLst>
              <a:ext uri="{FF2B5EF4-FFF2-40B4-BE49-F238E27FC236}">
                <a16:creationId xmlns:a16="http://schemas.microsoft.com/office/drawing/2014/main" id="{659BAE9B-E5C5-B166-5E6E-441E839C0712}"/>
              </a:ext>
            </a:extLst>
          </p:cNvPr>
          <p:cNvSpPr txBox="1"/>
          <p:nvPr/>
        </p:nvSpPr>
        <p:spPr>
          <a:xfrm>
            <a:off x="10149667" y="2229099"/>
            <a:ext cx="911988" cy="639406"/>
          </a:xfrm>
          <a:prstGeom prst="rect">
            <a:avLst/>
          </a:prstGeom>
          <a:solidFill>
            <a:srgbClr val="FFFF00"/>
          </a:solidFill>
          <a:ln>
            <a:solidFill>
              <a:schemeClr val="tx1"/>
            </a:solidFill>
          </a:ln>
        </p:spPr>
        <p:txBody>
          <a:bodyPr wrap="square" rtlCol="0">
            <a:spAutoFit/>
          </a:bodyPr>
          <a:lstStyle/>
          <a:p>
            <a:pPr algn="ctr"/>
            <a:r>
              <a:rPr lang="fr-FR" sz="1185" dirty="0"/>
              <a:t>Débriefing</a:t>
            </a:r>
          </a:p>
          <a:p>
            <a:pPr algn="ctr"/>
            <a:r>
              <a:rPr lang="fr-FR" sz="1185" dirty="0"/>
              <a:t>KUTZ</a:t>
            </a:r>
            <a:br>
              <a:rPr lang="fr-FR" sz="1185" dirty="0"/>
            </a:br>
            <a:r>
              <a:rPr lang="fr-FR" sz="1185" dirty="0"/>
              <a:t>ISP</a:t>
            </a:r>
          </a:p>
        </p:txBody>
      </p:sp>
      <p:sp>
        <p:nvSpPr>
          <p:cNvPr id="49" name="ZoneTexte 48">
            <a:extLst>
              <a:ext uri="{FF2B5EF4-FFF2-40B4-BE49-F238E27FC236}">
                <a16:creationId xmlns:a16="http://schemas.microsoft.com/office/drawing/2014/main" id="{34C4B881-AF82-666B-36CE-AB885587CEE3}"/>
              </a:ext>
            </a:extLst>
          </p:cNvPr>
          <p:cNvSpPr txBox="1"/>
          <p:nvPr/>
        </p:nvSpPr>
        <p:spPr>
          <a:xfrm>
            <a:off x="9936027" y="3519479"/>
            <a:ext cx="1125628" cy="639406"/>
          </a:xfrm>
          <a:prstGeom prst="rect">
            <a:avLst/>
          </a:prstGeom>
          <a:solidFill>
            <a:schemeClr val="accent2">
              <a:lumMod val="60000"/>
              <a:lumOff val="40000"/>
            </a:schemeClr>
          </a:solidFill>
          <a:ln>
            <a:solidFill>
              <a:schemeClr val="tx1"/>
            </a:solidFill>
          </a:ln>
        </p:spPr>
        <p:txBody>
          <a:bodyPr wrap="none" rtlCol="0">
            <a:spAutoFit/>
          </a:bodyPr>
          <a:lstStyle/>
          <a:p>
            <a:pPr algn="ctr"/>
            <a:r>
              <a:rPr lang="fr-FR" sz="1185" dirty="0"/>
              <a:t>Débriefing</a:t>
            </a:r>
          </a:p>
          <a:p>
            <a:pPr algn="ctr"/>
            <a:r>
              <a:rPr lang="fr-FR" sz="1185" dirty="0"/>
              <a:t>ERP</a:t>
            </a:r>
          </a:p>
          <a:p>
            <a:pPr algn="ctr"/>
            <a:r>
              <a:rPr lang="fr-FR" sz="1185" dirty="0"/>
              <a:t>Salle d’urgence</a:t>
            </a:r>
          </a:p>
        </p:txBody>
      </p:sp>
      <p:cxnSp>
        <p:nvCxnSpPr>
          <p:cNvPr id="58" name="Connecteur droit avec flèche 57">
            <a:extLst>
              <a:ext uri="{FF2B5EF4-FFF2-40B4-BE49-F238E27FC236}">
                <a16:creationId xmlns:a16="http://schemas.microsoft.com/office/drawing/2014/main" id="{5568B14D-ABCE-537B-0BFC-C493C3F8F375}"/>
              </a:ext>
            </a:extLst>
          </p:cNvPr>
          <p:cNvCxnSpPr>
            <a:cxnSpLocks/>
            <a:stCxn id="22" idx="6"/>
            <a:endCxn id="35" idx="1"/>
          </p:cNvCxnSpPr>
          <p:nvPr/>
        </p:nvCxnSpPr>
        <p:spPr>
          <a:xfrm flipV="1">
            <a:off x="9666304" y="1152996"/>
            <a:ext cx="526532" cy="1225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0BC957AD-1EB3-BE78-C715-51A5F95C9E12}"/>
              </a:ext>
            </a:extLst>
          </p:cNvPr>
          <p:cNvCxnSpPr>
            <a:cxnSpLocks/>
            <a:stCxn id="47" idx="6"/>
            <a:endCxn id="46" idx="1"/>
          </p:cNvCxnSpPr>
          <p:nvPr/>
        </p:nvCxnSpPr>
        <p:spPr>
          <a:xfrm>
            <a:off x="9670043" y="2460449"/>
            <a:ext cx="479624" cy="883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A6DC09D0-F755-29A8-9C6A-430DC6030DC1}"/>
              </a:ext>
            </a:extLst>
          </p:cNvPr>
          <p:cNvCxnSpPr>
            <a:cxnSpLocks/>
            <a:stCxn id="48" idx="6"/>
            <a:endCxn id="49" idx="1"/>
          </p:cNvCxnSpPr>
          <p:nvPr/>
        </p:nvCxnSpPr>
        <p:spPr>
          <a:xfrm flipV="1">
            <a:off x="9666305" y="3839182"/>
            <a:ext cx="269722" cy="2951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CC4F028B-4468-5039-EB20-70F7306EA37A}"/>
              </a:ext>
            </a:extLst>
          </p:cNvPr>
          <p:cNvSpPr txBox="1"/>
          <p:nvPr/>
        </p:nvSpPr>
        <p:spPr>
          <a:xfrm>
            <a:off x="8352658" y="5247956"/>
            <a:ext cx="2507418" cy="457048"/>
          </a:xfrm>
          <a:prstGeom prst="rect">
            <a:avLst/>
          </a:prstGeom>
          <a:solidFill>
            <a:srgbClr val="FF0000"/>
          </a:solidFill>
          <a:ln>
            <a:solidFill>
              <a:schemeClr val="tx1"/>
            </a:solidFill>
          </a:ln>
        </p:spPr>
        <p:txBody>
          <a:bodyPr wrap="none" rtlCol="0">
            <a:spAutoFit/>
          </a:bodyPr>
          <a:lstStyle/>
          <a:p>
            <a:pPr algn="ctr"/>
            <a:r>
              <a:rPr lang="fr-FR" sz="1185" dirty="0">
                <a:solidFill>
                  <a:srgbClr val="333333"/>
                </a:solidFill>
              </a:rPr>
              <a:t>Orientation vers un service spécialisé </a:t>
            </a:r>
          </a:p>
          <a:p>
            <a:pPr algn="ctr"/>
            <a:r>
              <a:rPr lang="fr-FR" sz="1185" dirty="0">
                <a:solidFill>
                  <a:srgbClr val="333333"/>
                </a:solidFill>
              </a:rPr>
              <a:t>en psychotraumatologie</a:t>
            </a:r>
            <a:endParaRPr lang="fr-FR" sz="1185" dirty="0"/>
          </a:p>
        </p:txBody>
      </p:sp>
      <p:cxnSp>
        <p:nvCxnSpPr>
          <p:cNvPr id="73" name="Connecteur droit avec flèche 72">
            <a:extLst>
              <a:ext uri="{FF2B5EF4-FFF2-40B4-BE49-F238E27FC236}">
                <a16:creationId xmlns:a16="http://schemas.microsoft.com/office/drawing/2014/main" id="{4AD99CDD-76CF-A0F6-E1A2-E6488FAA6753}"/>
              </a:ext>
            </a:extLst>
          </p:cNvPr>
          <p:cNvCxnSpPr>
            <a:cxnSpLocks/>
            <a:stCxn id="21" idx="3"/>
            <a:endCxn id="72" idx="1"/>
          </p:cNvCxnSpPr>
          <p:nvPr/>
        </p:nvCxnSpPr>
        <p:spPr>
          <a:xfrm>
            <a:off x="6651443" y="5476460"/>
            <a:ext cx="1701215" cy="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83EAEA27-E488-A12C-D841-237E3AA089D9}"/>
              </a:ext>
            </a:extLst>
          </p:cNvPr>
          <p:cNvCxnSpPr/>
          <p:nvPr/>
        </p:nvCxnSpPr>
        <p:spPr>
          <a:xfrm flipH="1">
            <a:off x="558951" y="1129198"/>
            <a:ext cx="37118" cy="47805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2E940DF-1750-9457-C398-EA891C3054A2}"/>
              </a:ext>
            </a:extLst>
          </p:cNvPr>
          <p:cNvSpPr txBox="1"/>
          <p:nvPr/>
        </p:nvSpPr>
        <p:spPr>
          <a:xfrm>
            <a:off x="491380" y="763658"/>
            <a:ext cx="243978" cy="326884"/>
          </a:xfrm>
          <a:prstGeom prst="rect">
            <a:avLst/>
          </a:prstGeom>
          <a:noFill/>
        </p:spPr>
        <p:txBody>
          <a:bodyPr wrap="none" rtlCol="0">
            <a:spAutoFit/>
          </a:bodyPr>
          <a:lstStyle/>
          <a:p>
            <a:r>
              <a:rPr lang="fr-FR" sz="1524" dirty="0"/>
              <a:t>-</a:t>
            </a:r>
          </a:p>
        </p:txBody>
      </p:sp>
      <p:sp>
        <p:nvSpPr>
          <p:cNvPr id="5" name="ZoneTexte 4">
            <a:extLst>
              <a:ext uri="{FF2B5EF4-FFF2-40B4-BE49-F238E27FC236}">
                <a16:creationId xmlns:a16="http://schemas.microsoft.com/office/drawing/2014/main" id="{C7350C40-0750-F5C5-1DBC-80D98F12CD19}"/>
              </a:ext>
            </a:extLst>
          </p:cNvPr>
          <p:cNvSpPr txBox="1"/>
          <p:nvPr/>
        </p:nvSpPr>
        <p:spPr>
          <a:xfrm rot="16200000">
            <a:off x="-465698" y="3354668"/>
            <a:ext cx="1651286" cy="326884"/>
          </a:xfrm>
          <a:prstGeom prst="rect">
            <a:avLst/>
          </a:prstGeom>
          <a:noFill/>
        </p:spPr>
        <p:txBody>
          <a:bodyPr wrap="none" rtlCol="0">
            <a:spAutoFit/>
          </a:bodyPr>
          <a:lstStyle/>
          <a:p>
            <a:r>
              <a:rPr lang="fr-FR" sz="1524" dirty="0"/>
              <a:t>Niveaux de gravité</a:t>
            </a:r>
          </a:p>
        </p:txBody>
      </p:sp>
    </p:spTree>
    <p:extLst>
      <p:ext uri="{BB962C8B-B14F-4D97-AF65-F5344CB8AC3E}">
        <p14:creationId xmlns:p14="http://schemas.microsoft.com/office/powerpoint/2010/main" val="881217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0" y="1299594"/>
            <a:ext cx="11660957" cy="923330"/>
          </a:xfrm>
          <a:prstGeom prst="rect">
            <a:avLst/>
          </a:prstGeom>
          <a:noFill/>
        </p:spPr>
        <p:txBody>
          <a:bodyPr wrap="square" rtlCol="0">
            <a:spAutoFit/>
          </a:bodyPr>
          <a:lstStyle/>
          <a:p>
            <a:r>
              <a:rPr lang="fr-FR" sz="2700" dirty="0"/>
              <a:t>Le SNA, système sensitif et moteur, se divise en deux : </a:t>
            </a:r>
          </a:p>
          <a:p>
            <a:r>
              <a:rPr lang="fr-FR" sz="2700" b="1" dirty="0">
                <a:solidFill>
                  <a:srgbClr val="FF0000"/>
                </a:solidFill>
              </a:rPr>
              <a:t>Le parasympathique : </a:t>
            </a:r>
            <a:endParaRPr lang="fr-FR" sz="2700" dirty="0"/>
          </a:p>
        </p:txBody>
      </p:sp>
      <p:sp>
        <p:nvSpPr>
          <p:cNvPr id="20" name="ZoneTexte 19">
            <a:extLst>
              <a:ext uri="{FF2B5EF4-FFF2-40B4-BE49-F238E27FC236}">
                <a16:creationId xmlns:a16="http://schemas.microsoft.com/office/drawing/2014/main" id="{2DE0FEB3-362D-02E2-9CDB-6EE408EF83C1}"/>
              </a:ext>
            </a:extLst>
          </p:cNvPr>
          <p:cNvSpPr txBox="1"/>
          <p:nvPr/>
        </p:nvSpPr>
        <p:spPr>
          <a:xfrm>
            <a:off x="158877" y="2109915"/>
            <a:ext cx="11634055" cy="3785652"/>
          </a:xfrm>
          <a:prstGeom prst="rect">
            <a:avLst/>
          </a:prstGeom>
          <a:noFill/>
        </p:spPr>
        <p:txBody>
          <a:bodyPr wrap="square" rtlCol="0">
            <a:spAutoFit/>
          </a:bodyPr>
          <a:lstStyle/>
          <a:p>
            <a:pPr algn="just"/>
            <a:r>
              <a:rPr lang="fr-FR" sz="2400" dirty="0"/>
              <a:t>Celui-ci est globalement responsable de la croissance et de l’anabolisme, soit les réactions chimiques de synthèse moléculaire. Il est actif au repos, lors des phases de récupération, et lorsque le corps est en position couchée. Son activité prédomine la nuit et lorsqu’on est dans un état de relaxation. </a:t>
            </a:r>
          </a:p>
          <a:p>
            <a:pPr marL="342900" indent="-342900" algn="just">
              <a:buFont typeface="Wingdings" pitchFamily="2" charset="2"/>
              <a:buChar char="à"/>
            </a:pPr>
            <a:r>
              <a:rPr lang="fr-FR" sz="2400" dirty="0"/>
              <a:t>Il stocke l’énergie, les économise de manière générale en limitant leur dépense. Il réagit avant tout aux stimulations intéroceptives, lorsque des changements surviennent de l’intérieur, par le biais des fibres afférentes sensitives viscérales. </a:t>
            </a:r>
          </a:p>
          <a:p>
            <a:pPr algn="just"/>
            <a:r>
              <a:rPr lang="fr-FR" sz="2400" dirty="0"/>
              <a:t>Cela explique l’influence des émotions sur notre physiologie, mais aussi et surtout, de l’efficacité des techniques psychothérapeutiques de gestion des émotions, des méthodes de biofeedback comme la cohérence cardiaque mais aussi la méditation. </a:t>
            </a:r>
          </a:p>
        </p:txBody>
      </p:sp>
    </p:spTree>
    <p:extLst>
      <p:ext uri="{BB962C8B-B14F-4D97-AF65-F5344CB8AC3E}">
        <p14:creationId xmlns:p14="http://schemas.microsoft.com/office/powerpoint/2010/main" val="2655096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330835" y="1659151"/>
            <a:ext cx="11660957" cy="3831818"/>
          </a:xfrm>
          <a:prstGeom prst="rect">
            <a:avLst/>
          </a:prstGeom>
          <a:noFill/>
        </p:spPr>
        <p:txBody>
          <a:bodyPr wrap="square" rtlCol="0">
            <a:spAutoFit/>
          </a:bodyPr>
          <a:lstStyle/>
          <a:p>
            <a:pPr algn="just"/>
            <a:r>
              <a:rPr lang="fr-FR" sz="2700" dirty="0"/>
              <a:t>Le SNA, système sensitif et moteur, se divise en deux. </a:t>
            </a:r>
          </a:p>
          <a:p>
            <a:pPr algn="just"/>
            <a:r>
              <a:rPr lang="fr-FR" sz="2700" dirty="0"/>
              <a:t>Une notion fondamentale que l’on a compris depuis le milieu du XXème siècle : </a:t>
            </a:r>
            <a:r>
              <a:rPr lang="fr-FR" sz="2700" dirty="0">
                <a:solidFill>
                  <a:srgbClr val="FF0000"/>
                </a:solidFill>
              </a:rPr>
              <a:t>c’est que le parasympathique est le régulateur du sympathique, et non l’inverse</a:t>
            </a:r>
            <a:r>
              <a:rPr lang="fr-FR" sz="2700" dirty="0"/>
              <a:t>. </a:t>
            </a:r>
          </a:p>
          <a:p>
            <a:pPr algn="just"/>
            <a:r>
              <a:rPr lang="fr-FR" sz="2700" dirty="0"/>
              <a:t>À nouveau, le stress correspond à l’état autonome témoignant d’une rupture de l’homéostasie par dépression du tonus parasympathique. Le stress, ou plus précisément, </a:t>
            </a:r>
            <a:r>
              <a:rPr lang="fr-FR" sz="2700" dirty="0">
                <a:solidFill>
                  <a:srgbClr val="FF0000"/>
                </a:solidFill>
              </a:rPr>
              <a:t>la réponse neurophysiologique à une situation perçue comme stressante</a:t>
            </a:r>
            <a:r>
              <a:rPr lang="fr-FR" sz="2700" dirty="0"/>
              <a:t>, reflète l’assujettissement des besoins internes en réponse aux conditions externes. Le stress détermine une rupture de l’homéostasie et une dysrégulation vago-sympathique. </a:t>
            </a:r>
          </a:p>
        </p:txBody>
      </p:sp>
    </p:spTree>
    <p:extLst>
      <p:ext uri="{BB962C8B-B14F-4D97-AF65-F5344CB8AC3E}">
        <p14:creationId xmlns:p14="http://schemas.microsoft.com/office/powerpoint/2010/main" val="4120386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r>
              <a:rPr lang="fr-FR" sz="4400" b="1" dirty="0"/>
              <a:t>II.    Fonctionnement du système nerveux autonome (SNA) 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531043" y="1696916"/>
            <a:ext cx="11660957" cy="4662815"/>
          </a:xfrm>
          <a:prstGeom prst="rect">
            <a:avLst/>
          </a:prstGeom>
          <a:noFill/>
        </p:spPr>
        <p:txBody>
          <a:bodyPr wrap="square" rtlCol="0">
            <a:spAutoFit/>
          </a:bodyPr>
          <a:lstStyle/>
          <a:p>
            <a:r>
              <a:rPr lang="fr-FR" sz="2700" dirty="0"/>
              <a:t>La distinction des deux systèmes ne suffisent pas à expliquer certaines réactions qu’on observe chez les victimes d’événement potentiellement traumatique.</a:t>
            </a:r>
          </a:p>
          <a:p>
            <a:pPr marL="457200" indent="-457200">
              <a:buFont typeface="Wingdings" pitchFamily="2" charset="2"/>
              <a:buChar char="à"/>
            </a:pPr>
            <a:r>
              <a:rPr lang="fr-FR" sz="2700" b="1" dirty="0">
                <a:solidFill>
                  <a:srgbClr val="FF0000"/>
                </a:solidFill>
                <a:sym typeface="Wingdings" pitchFamily="2" charset="2"/>
              </a:rPr>
              <a:t>Comment se fait-il que le système parasympathique, censé être celui qui répare notre organisme, qui vient rééquilibrer notre équilibre émotionnel lors de la suractivation du système sympathique, puisse être à l’origine de réactions aussi indésirables que le malaise vagal, les syncopes, parfois les arrêts cardiaques, les nausées et/ou vomissements, la fatigue, l’anxiété et la dépression ? </a:t>
            </a:r>
          </a:p>
          <a:p>
            <a:pPr marL="457200" indent="-457200">
              <a:buFont typeface="Wingdings" pitchFamily="2" charset="2"/>
              <a:buChar char="à"/>
            </a:pPr>
            <a:r>
              <a:rPr lang="fr-FR" sz="2700" dirty="0">
                <a:sym typeface="Wingdings" pitchFamily="2" charset="2"/>
              </a:rPr>
              <a:t>C’est ici que </a:t>
            </a:r>
            <a:r>
              <a:rPr lang="fr-FR" sz="2700" b="1" dirty="0">
                <a:sym typeface="Wingdings" pitchFamily="2" charset="2"/>
              </a:rPr>
              <a:t>la théorie polyvagale de Stephen W. Porges </a:t>
            </a:r>
            <a:r>
              <a:rPr lang="fr-FR" sz="2700" dirty="0">
                <a:sym typeface="Wingdings" pitchFamily="2" charset="2"/>
              </a:rPr>
              <a:t>vient éclairer cette contradiction, apporter une nouvelle perspective et nous permet de construire de meilleures réponses thérapeutiques. </a:t>
            </a:r>
            <a:endParaRPr lang="fr-FR" sz="2700" dirty="0"/>
          </a:p>
        </p:txBody>
      </p:sp>
    </p:spTree>
    <p:extLst>
      <p:ext uri="{BB962C8B-B14F-4D97-AF65-F5344CB8AC3E}">
        <p14:creationId xmlns:p14="http://schemas.microsoft.com/office/powerpoint/2010/main" val="110993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2">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a:t>
            </a:r>
          </a:p>
        </p:txBody>
      </p:sp>
      <p:pic>
        <p:nvPicPr>
          <p:cNvPr id="4" name="Image 3">
            <a:extLst>
              <a:ext uri="{FF2B5EF4-FFF2-40B4-BE49-F238E27FC236}">
                <a16:creationId xmlns:a16="http://schemas.microsoft.com/office/drawing/2014/main" id="{56192BC6-B2D2-FD16-604C-91243C9B2B3F}"/>
              </a:ext>
            </a:extLst>
          </p:cNvPr>
          <p:cNvPicPr>
            <a:picLocks noChangeAspect="1"/>
          </p:cNvPicPr>
          <p:nvPr/>
        </p:nvPicPr>
        <p:blipFill>
          <a:blip r:embed="rId3"/>
          <a:stretch>
            <a:fillRect/>
          </a:stretch>
        </p:blipFill>
        <p:spPr>
          <a:xfrm>
            <a:off x="8018142" y="391211"/>
            <a:ext cx="4880340" cy="6737360"/>
          </a:xfrm>
          <a:prstGeom prst="rect">
            <a:avLst/>
          </a:prstGeom>
        </p:spPr>
      </p:pic>
      <p:sp>
        <p:nvSpPr>
          <p:cNvPr id="5" name="ZoneTexte 4">
            <a:extLst>
              <a:ext uri="{FF2B5EF4-FFF2-40B4-BE49-F238E27FC236}">
                <a16:creationId xmlns:a16="http://schemas.microsoft.com/office/drawing/2014/main" id="{DAFC4892-9352-6702-A0E1-EDAA9CF56323}"/>
              </a:ext>
            </a:extLst>
          </p:cNvPr>
          <p:cNvSpPr txBox="1"/>
          <p:nvPr/>
        </p:nvSpPr>
        <p:spPr>
          <a:xfrm>
            <a:off x="0" y="1589091"/>
            <a:ext cx="7055024" cy="5324535"/>
          </a:xfrm>
          <a:prstGeom prst="rect">
            <a:avLst/>
          </a:prstGeom>
          <a:noFill/>
        </p:spPr>
        <p:txBody>
          <a:bodyPr wrap="square" rtlCol="0">
            <a:spAutoFit/>
          </a:bodyPr>
          <a:lstStyle/>
          <a:p>
            <a:r>
              <a:rPr lang="fr-FR" sz="2000" dirty="0"/>
              <a:t>Nous dépassons ainsi la conception du SNA comme disposant deux branches (sympathique et parasympathique), à la fois équilibrante et antagoniste. L’objectif du SNA reste toutefois le même : </a:t>
            </a:r>
            <a:r>
              <a:rPr lang="fr-FR" sz="2000" b="1" dirty="0"/>
              <a:t>l’adaptation</a:t>
            </a:r>
            <a:r>
              <a:rPr lang="fr-FR" sz="2000" dirty="0"/>
              <a:t>. Or, les recherches montrent que chez les mammifères, les humains plus précisément, n’a pas une mais deux branches, l’une dite ancienne et l’autre nouvelle, que l’on aurait acquis avec l’évolution.  </a:t>
            </a:r>
          </a:p>
          <a:p>
            <a:r>
              <a:rPr lang="fr-FR" sz="2000" b="1" dirty="0">
                <a:solidFill>
                  <a:srgbClr val="9DE4CE"/>
                </a:solidFill>
              </a:rPr>
              <a:t>L’ancienne branche </a:t>
            </a:r>
            <a:r>
              <a:rPr lang="fr-FR" sz="2000" dirty="0"/>
              <a:t>entraine l’immobilité, la réponse adaptative ici consiste à réduire son activité biologique, à s’effondrer, feindre la mort. </a:t>
            </a:r>
          </a:p>
          <a:p>
            <a:pPr algn="just"/>
            <a:r>
              <a:rPr lang="fr-FR" sz="2000" dirty="0"/>
              <a:t>Le système nerveux a évolué pour permettre des réponses de mobilité afin d’affronter la menace </a:t>
            </a:r>
            <a:r>
              <a:rPr lang="fr-FR" sz="2000" b="1" dirty="0">
                <a:solidFill>
                  <a:srgbClr val="FF6D68"/>
                </a:solidFill>
              </a:rPr>
              <a:t>par l’activation du sympathique</a:t>
            </a:r>
            <a:r>
              <a:rPr lang="fr-FR" sz="2000" dirty="0"/>
              <a:t>. Il est en mesure d’accélérer le cœur, les poumons, le flux sanguin et d’inhiber les activités non vitales. </a:t>
            </a:r>
          </a:p>
          <a:p>
            <a:r>
              <a:rPr lang="fr-FR" sz="2000" dirty="0"/>
              <a:t>Enfin, dernière étape du développement évolutionnaire, s’est ajoutée </a:t>
            </a:r>
            <a:r>
              <a:rPr lang="fr-FR" sz="2000" b="1" dirty="0">
                <a:solidFill>
                  <a:srgbClr val="FFBD9F"/>
                </a:solidFill>
              </a:rPr>
              <a:t>la nouvelle branche</a:t>
            </a:r>
            <a:r>
              <a:rPr lang="fr-FR" sz="2000" dirty="0"/>
              <a:t>, qui rend possible l’engagement social et constructif. </a:t>
            </a:r>
          </a:p>
        </p:txBody>
      </p:sp>
      <p:cxnSp>
        <p:nvCxnSpPr>
          <p:cNvPr id="7" name="Connecteur droit avec flèche 6">
            <a:extLst>
              <a:ext uri="{FF2B5EF4-FFF2-40B4-BE49-F238E27FC236}">
                <a16:creationId xmlns:a16="http://schemas.microsoft.com/office/drawing/2014/main" id="{F8D3423A-B637-91CC-71D1-2F061C3CA435}"/>
              </a:ext>
            </a:extLst>
          </p:cNvPr>
          <p:cNvCxnSpPr/>
          <p:nvPr/>
        </p:nvCxnSpPr>
        <p:spPr>
          <a:xfrm>
            <a:off x="8018142" y="1828800"/>
            <a:ext cx="89941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E68EBE77-DBF6-F08A-31EC-CCA0A8F68A88}"/>
              </a:ext>
            </a:extLst>
          </p:cNvPr>
          <p:cNvCxnSpPr/>
          <p:nvPr/>
        </p:nvCxnSpPr>
        <p:spPr>
          <a:xfrm>
            <a:off x="8018142" y="5490438"/>
            <a:ext cx="89941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4684657-617D-F37C-D937-73A9B5D9F52F}"/>
              </a:ext>
            </a:extLst>
          </p:cNvPr>
          <p:cNvSpPr txBox="1"/>
          <p:nvPr/>
        </p:nvSpPr>
        <p:spPr>
          <a:xfrm>
            <a:off x="7055024" y="1489355"/>
            <a:ext cx="1124262" cy="646331"/>
          </a:xfrm>
          <a:prstGeom prst="rect">
            <a:avLst/>
          </a:prstGeom>
          <a:noFill/>
        </p:spPr>
        <p:txBody>
          <a:bodyPr wrap="square" rtlCol="0">
            <a:spAutoFit/>
          </a:bodyPr>
          <a:lstStyle/>
          <a:p>
            <a:pPr algn="ctr"/>
            <a:r>
              <a:rPr lang="fr-FR" b="1" dirty="0"/>
              <a:t>Nouvelle branche</a:t>
            </a:r>
          </a:p>
        </p:txBody>
      </p:sp>
      <p:sp>
        <p:nvSpPr>
          <p:cNvPr id="15" name="ZoneTexte 14">
            <a:extLst>
              <a:ext uri="{FF2B5EF4-FFF2-40B4-BE49-F238E27FC236}">
                <a16:creationId xmlns:a16="http://schemas.microsoft.com/office/drawing/2014/main" id="{4D3DB405-7BC0-96BF-998C-6961EFEA1618}"/>
              </a:ext>
            </a:extLst>
          </p:cNvPr>
          <p:cNvSpPr txBox="1"/>
          <p:nvPr/>
        </p:nvSpPr>
        <p:spPr>
          <a:xfrm>
            <a:off x="7055024" y="5136227"/>
            <a:ext cx="1124262" cy="646331"/>
          </a:xfrm>
          <a:prstGeom prst="rect">
            <a:avLst/>
          </a:prstGeom>
          <a:noFill/>
        </p:spPr>
        <p:txBody>
          <a:bodyPr wrap="square" rtlCol="0">
            <a:spAutoFit/>
          </a:bodyPr>
          <a:lstStyle/>
          <a:p>
            <a:pPr algn="ctr"/>
            <a:r>
              <a:rPr lang="fr-FR" b="1" dirty="0"/>
              <a:t>Ancienne branche</a:t>
            </a:r>
          </a:p>
        </p:txBody>
      </p:sp>
    </p:spTree>
    <p:extLst>
      <p:ext uri="{BB962C8B-B14F-4D97-AF65-F5344CB8AC3E}">
        <p14:creationId xmlns:p14="http://schemas.microsoft.com/office/powerpoint/2010/main" val="3791762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2"/>
            </a:pPr>
            <a:r>
              <a:rPr lang="fr-FR" sz="4400" b="1" dirty="0"/>
              <a:t>Fonctionnement du système nerveux autonome (SNA) 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661437" y="2065138"/>
            <a:ext cx="4781861" cy="4524315"/>
          </a:xfrm>
          <a:prstGeom prst="rect">
            <a:avLst/>
          </a:prstGeom>
          <a:noFill/>
        </p:spPr>
        <p:txBody>
          <a:bodyPr wrap="square" rtlCol="0">
            <a:spAutoFit/>
          </a:bodyPr>
          <a:lstStyle/>
          <a:p>
            <a:r>
              <a:rPr lang="fr-FR" sz="2000" i="1" dirty="0"/>
              <a:t>2.1 Ancienne branche du vague : branche dorsale </a:t>
            </a:r>
            <a:endParaRPr lang="fr-FR" sz="2000" dirty="0"/>
          </a:p>
          <a:p>
            <a:r>
              <a:rPr lang="fr-FR" sz="2000" dirty="0"/>
              <a:t>Cette branche va répondre à la menace en déprimant l’activité métabolique au minimum, en général elle va : </a:t>
            </a:r>
          </a:p>
          <a:p>
            <a:pPr marL="457200" indent="-457200">
              <a:buFontTx/>
              <a:buChar char="-"/>
            </a:pPr>
            <a:r>
              <a:rPr lang="fr-FR" sz="2000" b="1" dirty="0"/>
              <a:t>Entrainer une bradycardie importante (rythme anormalement lent du cœur)</a:t>
            </a:r>
          </a:p>
          <a:p>
            <a:pPr marL="457200" indent="-457200">
              <a:buFontTx/>
              <a:buChar char="-"/>
            </a:pPr>
            <a:r>
              <a:rPr lang="fr-FR" sz="2000" b="1" dirty="0"/>
              <a:t>Diminution du flux sanguin cérébral (capacités mentales réduites et peu rationnelles, préjudiciable chez l’humain)</a:t>
            </a:r>
          </a:p>
          <a:p>
            <a:r>
              <a:rPr lang="fr-FR" sz="2000" u="sng" dirty="0"/>
              <a:t>Ainsi sa surstimulation transitoire peut entraîner </a:t>
            </a:r>
            <a:r>
              <a:rPr lang="fr-FR" sz="2000" dirty="0"/>
              <a:t>:</a:t>
            </a:r>
          </a:p>
          <a:p>
            <a:endParaRPr lang="fr-FR" sz="2800" dirty="0"/>
          </a:p>
        </p:txBody>
      </p:sp>
      <p:graphicFrame>
        <p:nvGraphicFramePr>
          <p:cNvPr id="2" name="Diagramme 1">
            <a:extLst>
              <a:ext uri="{FF2B5EF4-FFF2-40B4-BE49-F238E27FC236}">
                <a16:creationId xmlns:a16="http://schemas.microsoft.com/office/drawing/2014/main" id="{1F31F8EB-8BDF-F60F-DF02-D04F304AF914}"/>
              </a:ext>
            </a:extLst>
          </p:cNvPr>
          <p:cNvGraphicFramePr/>
          <p:nvPr>
            <p:extLst>
              <p:ext uri="{D42A27DB-BD31-4B8C-83A1-F6EECF244321}">
                <p14:modId xmlns:p14="http://schemas.microsoft.com/office/powerpoint/2010/main" val="3223961111"/>
              </p:ext>
            </p:extLst>
          </p:nvPr>
        </p:nvGraphicFramePr>
        <p:xfrm>
          <a:off x="4488246" y="1302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7115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2"/>
            </a:pPr>
            <a:r>
              <a:rPr lang="fr-FR" sz="4400" b="1" dirty="0"/>
              <a:t>Fonctionnement du système nerveux autonome (SNA) </a:t>
            </a:r>
          </a:p>
          <a:p>
            <a:r>
              <a:rPr lang="fr-FR" sz="4400" b="1" dirty="0"/>
              <a:t>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0" y="2324099"/>
            <a:ext cx="11871489" cy="3970318"/>
          </a:xfrm>
          <a:prstGeom prst="rect">
            <a:avLst/>
          </a:prstGeom>
          <a:noFill/>
        </p:spPr>
        <p:txBody>
          <a:bodyPr wrap="square" rtlCol="0">
            <a:spAutoFit/>
          </a:bodyPr>
          <a:lstStyle/>
          <a:p>
            <a:r>
              <a:rPr lang="fr-FR" sz="2800" i="1" dirty="0"/>
              <a:t>2.1 Ancienne branche du vague : branche dorsale </a:t>
            </a:r>
            <a:endParaRPr lang="fr-FR" sz="2800" dirty="0"/>
          </a:p>
          <a:p>
            <a:r>
              <a:rPr lang="fr-FR" sz="2800" dirty="0">
                <a:sym typeface="Wingdings" pitchFamily="2" charset="2"/>
              </a:rPr>
              <a:t>Concrètement, </a:t>
            </a:r>
            <a:r>
              <a:rPr lang="fr-FR" sz="2800" b="1" dirty="0">
                <a:sym typeface="Wingdings" pitchFamily="2" charset="2"/>
              </a:rPr>
              <a:t>sur le plan comportemental </a:t>
            </a:r>
            <a:r>
              <a:rPr lang="fr-FR" sz="2800" dirty="0">
                <a:sym typeface="Wingdings" pitchFamily="2" charset="2"/>
              </a:rPr>
              <a:t>cela entraine l’immobilisation qui simule la mort. </a:t>
            </a:r>
          </a:p>
          <a:p>
            <a:pPr algn="just"/>
            <a:r>
              <a:rPr lang="fr-FR" sz="2800" b="1" dirty="0">
                <a:sym typeface="Wingdings" pitchFamily="2" charset="2"/>
              </a:rPr>
              <a:t>Sur le plan psychologique </a:t>
            </a:r>
            <a:r>
              <a:rPr lang="fr-FR" sz="2800" dirty="0">
                <a:sym typeface="Wingdings" pitchFamily="2" charset="2"/>
              </a:rPr>
              <a:t>: sidération physique, des affects, engourdissement, sensation de vide, impuissance, désespoir, difficulté d’engagement social de manière calme et adapté, avec notamment de l’évitement du regard.</a:t>
            </a:r>
          </a:p>
          <a:p>
            <a:r>
              <a:rPr lang="fr-FR" sz="2800" dirty="0">
                <a:sym typeface="Wingdings" pitchFamily="2" charset="2"/>
              </a:rPr>
              <a:t> </a:t>
            </a:r>
            <a:r>
              <a:rPr lang="fr-FR" sz="2800" dirty="0">
                <a:solidFill>
                  <a:srgbClr val="FF0000"/>
                </a:solidFill>
                <a:sym typeface="Wingdings" pitchFamily="2" charset="2"/>
              </a:rPr>
              <a:t>Les états dissociatifs représentent aussi une problématique très fréquente dans ce cas précis</a:t>
            </a:r>
            <a:r>
              <a:rPr lang="fr-FR" sz="2800" dirty="0">
                <a:sym typeface="Wingdings" pitchFamily="2" charset="2"/>
              </a:rPr>
              <a:t>. </a:t>
            </a:r>
            <a:endParaRPr lang="fr-FR" sz="2800" dirty="0"/>
          </a:p>
          <a:p>
            <a:endParaRPr lang="fr-FR" sz="2800" dirty="0"/>
          </a:p>
        </p:txBody>
      </p:sp>
    </p:spTree>
    <p:extLst>
      <p:ext uri="{BB962C8B-B14F-4D97-AF65-F5344CB8AC3E}">
        <p14:creationId xmlns:p14="http://schemas.microsoft.com/office/powerpoint/2010/main" val="2486270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2"/>
            </a:pPr>
            <a:r>
              <a:rPr lang="fr-FR" sz="4400" b="1" dirty="0"/>
              <a:t>Fonctionnement du système nerveux autonome (SNA) 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828003" y="1990953"/>
            <a:ext cx="4648200" cy="4401205"/>
          </a:xfrm>
          <a:prstGeom prst="rect">
            <a:avLst/>
          </a:prstGeom>
          <a:noFill/>
        </p:spPr>
        <p:txBody>
          <a:bodyPr wrap="square" rtlCol="0">
            <a:spAutoFit/>
          </a:bodyPr>
          <a:lstStyle/>
          <a:p>
            <a:r>
              <a:rPr lang="fr-FR" sz="2000" i="1" dirty="0"/>
              <a:t>2.2 Système sympathique </a:t>
            </a:r>
          </a:p>
          <a:p>
            <a:r>
              <a:rPr lang="fr-FR" sz="2000" dirty="0"/>
              <a:t>Dans une situation jugée urgente, ce système va favoriser les comportements utiles à la réaction de « combattre ou fuir ». </a:t>
            </a:r>
          </a:p>
          <a:p>
            <a:pPr marL="457200" indent="-457200">
              <a:buFontTx/>
              <a:buChar char="-"/>
            </a:pPr>
            <a:r>
              <a:rPr lang="fr-FR" sz="2000" b="1" dirty="0"/>
              <a:t>Il entraine des réactions adaptatives de survie et de protection que l’on considère beaucoup plus élaborées et efficaces que celles de la branche du vague ancien. </a:t>
            </a:r>
          </a:p>
          <a:p>
            <a:pPr marL="457200" indent="-457200">
              <a:buFontTx/>
              <a:buChar char="-"/>
            </a:pPr>
            <a:r>
              <a:rPr lang="fr-FR" sz="2000" b="1" dirty="0"/>
              <a:t>Il est responsable d’un développement de motricité, de la force musculaire et de l’acuité sensorielle davantage élevée. </a:t>
            </a:r>
          </a:p>
        </p:txBody>
      </p:sp>
      <p:graphicFrame>
        <p:nvGraphicFramePr>
          <p:cNvPr id="2" name="Diagramme 1">
            <a:extLst>
              <a:ext uri="{FF2B5EF4-FFF2-40B4-BE49-F238E27FC236}">
                <a16:creationId xmlns:a16="http://schemas.microsoft.com/office/drawing/2014/main" id="{900CBC49-3C69-80D5-F91C-A258C31942B9}"/>
              </a:ext>
            </a:extLst>
          </p:cNvPr>
          <p:cNvGraphicFramePr/>
          <p:nvPr>
            <p:extLst>
              <p:ext uri="{D42A27DB-BD31-4B8C-83A1-F6EECF244321}">
                <p14:modId xmlns:p14="http://schemas.microsoft.com/office/powerpoint/2010/main" val="1198051994"/>
              </p:ext>
            </p:extLst>
          </p:nvPr>
        </p:nvGraphicFramePr>
        <p:xfrm>
          <a:off x="4488246" y="130236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3551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2"/>
            </a:pPr>
            <a:r>
              <a:rPr lang="fr-FR" sz="4400" b="1" dirty="0"/>
              <a:t>Fonctionnement du système nerveux autonome (SNA) </a:t>
            </a:r>
          </a:p>
          <a:p>
            <a:r>
              <a:rPr lang="fr-FR" sz="4400" b="1" dirty="0"/>
              <a:t>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211055" y="2359342"/>
            <a:ext cx="11769889" cy="3108543"/>
          </a:xfrm>
          <a:prstGeom prst="rect">
            <a:avLst/>
          </a:prstGeom>
          <a:noFill/>
        </p:spPr>
        <p:txBody>
          <a:bodyPr wrap="square" rtlCol="0">
            <a:spAutoFit/>
          </a:bodyPr>
          <a:lstStyle/>
          <a:p>
            <a:r>
              <a:rPr lang="fr-FR" sz="2800" i="1" dirty="0"/>
              <a:t>2.2 Système sympathique </a:t>
            </a:r>
            <a:endParaRPr lang="fr-FR" sz="2800" dirty="0"/>
          </a:p>
          <a:p>
            <a:r>
              <a:rPr lang="fr-FR" sz="2800" dirty="0">
                <a:sym typeface="Wingdings" pitchFamily="2" charset="2"/>
              </a:rPr>
              <a:t>Concrètement, </a:t>
            </a:r>
            <a:r>
              <a:rPr lang="fr-FR" sz="2800" b="1" dirty="0">
                <a:sym typeface="Wingdings" pitchFamily="2" charset="2"/>
              </a:rPr>
              <a:t>sur le plan comportemental </a:t>
            </a:r>
            <a:r>
              <a:rPr lang="fr-FR" sz="2800" dirty="0">
                <a:sym typeface="Wingdings" pitchFamily="2" charset="2"/>
              </a:rPr>
              <a:t>cela entraine l’hypervigilance, l’orientation vers l’action, l’intensification des capacités sensorielles, de l’impulsivité. </a:t>
            </a:r>
          </a:p>
          <a:p>
            <a:r>
              <a:rPr lang="fr-FR" sz="2800" b="1" dirty="0">
                <a:sym typeface="Wingdings" pitchFamily="2" charset="2"/>
              </a:rPr>
              <a:t>Sur le plan psychologique </a:t>
            </a:r>
            <a:r>
              <a:rPr lang="fr-FR" sz="2800" dirty="0">
                <a:sym typeface="Wingdings" pitchFamily="2" charset="2"/>
              </a:rPr>
              <a:t>: des risques de débordement, une hyperactivité émotionnelle, des émotions négatives incontrôlées, des réactions défensives, dans les rapports à autrui cela se ressent et complique les mises en relations. </a:t>
            </a:r>
          </a:p>
        </p:txBody>
      </p:sp>
    </p:spTree>
    <p:extLst>
      <p:ext uri="{BB962C8B-B14F-4D97-AF65-F5344CB8AC3E}">
        <p14:creationId xmlns:p14="http://schemas.microsoft.com/office/powerpoint/2010/main" val="2168074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2"/>
            </a:pPr>
            <a:r>
              <a:rPr lang="fr-FR" sz="4400" b="1" dirty="0"/>
              <a:t>Fonctionnement du système nerveux autonome (SNA) 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265521" y="2245997"/>
            <a:ext cx="5791200" cy="3539430"/>
          </a:xfrm>
          <a:prstGeom prst="rect">
            <a:avLst/>
          </a:prstGeom>
          <a:noFill/>
        </p:spPr>
        <p:txBody>
          <a:bodyPr wrap="square" rtlCol="0">
            <a:spAutoFit/>
          </a:bodyPr>
          <a:lstStyle/>
          <a:p>
            <a:r>
              <a:rPr lang="fr-FR" sz="2800" i="1" dirty="0"/>
              <a:t>2.3 Nouvelle branche du vague : branche ventrale  </a:t>
            </a:r>
          </a:p>
          <a:p>
            <a:r>
              <a:rPr lang="fr-FR" sz="2800" b="1" dirty="0"/>
              <a:t>Cette branche permet de réguler le rythme cardiaque, et est particulièrement reliée anatomiquement aux nerfs crâniens qui favorise les expressions faciales et la vocalisation</a:t>
            </a:r>
            <a:r>
              <a:rPr lang="fr-FR" sz="2800" dirty="0"/>
              <a:t>. </a:t>
            </a:r>
          </a:p>
        </p:txBody>
      </p:sp>
      <p:graphicFrame>
        <p:nvGraphicFramePr>
          <p:cNvPr id="2" name="Diagramme 1">
            <a:extLst>
              <a:ext uri="{FF2B5EF4-FFF2-40B4-BE49-F238E27FC236}">
                <a16:creationId xmlns:a16="http://schemas.microsoft.com/office/drawing/2014/main" id="{0BDAB89C-4764-704C-3932-0E6363E2245D}"/>
              </a:ext>
            </a:extLst>
          </p:cNvPr>
          <p:cNvGraphicFramePr/>
          <p:nvPr>
            <p:extLst>
              <p:ext uri="{D42A27DB-BD31-4B8C-83A1-F6EECF244321}">
                <p14:modId xmlns:p14="http://schemas.microsoft.com/office/powerpoint/2010/main" val="3778419586"/>
              </p:ext>
            </p:extLst>
          </p:nvPr>
        </p:nvGraphicFramePr>
        <p:xfrm>
          <a:off x="4488246" y="1302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8435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2"/>
            </a:pPr>
            <a:r>
              <a:rPr lang="fr-FR" sz="4400" b="1" dirty="0"/>
              <a:t>Fonctionnement du système nerveux autonome (SNA) </a:t>
            </a:r>
          </a:p>
          <a:p>
            <a:r>
              <a:rPr lang="fr-FR" sz="4400" b="1" dirty="0"/>
              <a:t>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422111" y="2788091"/>
            <a:ext cx="11769889" cy="2246769"/>
          </a:xfrm>
          <a:prstGeom prst="rect">
            <a:avLst/>
          </a:prstGeom>
          <a:noFill/>
        </p:spPr>
        <p:txBody>
          <a:bodyPr wrap="square" rtlCol="0">
            <a:spAutoFit/>
          </a:bodyPr>
          <a:lstStyle/>
          <a:p>
            <a:r>
              <a:rPr lang="fr-FR" sz="2800" i="1" dirty="0"/>
              <a:t>2.3 Nouvelle branche du vague : branche ventrale  </a:t>
            </a:r>
            <a:endParaRPr lang="fr-FR" sz="2800" dirty="0"/>
          </a:p>
          <a:p>
            <a:r>
              <a:rPr lang="fr-FR" sz="2800" dirty="0">
                <a:sym typeface="Wingdings" pitchFamily="2" charset="2"/>
              </a:rPr>
              <a:t>Concrètement, </a:t>
            </a:r>
            <a:r>
              <a:rPr lang="fr-FR" sz="2800" b="1" dirty="0">
                <a:sym typeface="Wingdings" pitchFamily="2" charset="2"/>
              </a:rPr>
              <a:t>sur le plan comportemental </a:t>
            </a:r>
            <a:r>
              <a:rPr lang="fr-FR" sz="2800" dirty="0">
                <a:sym typeface="Wingdings" pitchFamily="2" charset="2"/>
              </a:rPr>
              <a:t>on va y associer tous les comportements sociaux, relationnels, actifs positifs comme une approche adaptée, la communication, la création de liens affectifs.</a:t>
            </a:r>
          </a:p>
          <a:p>
            <a:r>
              <a:rPr lang="fr-FR" sz="2800" b="1" dirty="0">
                <a:sym typeface="Wingdings" pitchFamily="2" charset="2"/>
              </a:rPr>
              <a:t>Sur le plan psychologique </a:t>
            </a:r>
            <a:r>
              <a:rPr lang="fr-FR" sz="2800" dirty="0">
                <a:sym typeface="Wingdings" pitchFamily="2" charset="2"/>
              </a:rPr>
              <a:t>: des sentiments de sécurité, d’amour, de confiance.</a:t>
            </a:r>
            <a:endParaRPr lang="fr-FR" sz="2800" dirty="0"/>
          </a:p>
        </p:txBody>
      </p:sp>
    </p:spTree>
    <p:extLst>
      <p:ext uri="{BB962C8B-B14F-4D97-AF65-F5344CB8AC3E}">
        <p14:creationId xmlns:p14="http://schemas.microsoft.com/office/powerpoint/2010/main" val="99946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828003" y="-11406"/>
            <a:ext cx="8911083" cy="769441"/>
          </a:xfrm>
          <a:prstGeom prst="rect">
            <a:avLst/>
          </a:prstGeom>
          <a:noFill/>
        </p:spPr>
        <p:txBody>
          <a:bodyPr wrap="square" rtlCol="0">
            <a:spAutoFit/>
          </a:bodyPr>
          <a:lstStyle/>
          <a:p>
            <a:r>
              <a:rPr lang="fr-FR" sz="4400" b="1" dirty="0"/>
              <a:t>Plan du niveau mentale « faible »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320511" y="874454"/>
            <a:ext cx="11863481" cy="5109091"/>
          </a:xfrm>
          <a:prstGeom prst="rect">
            <a:avLst/>
          </a:prstGeom>
          <a:noFill/>
        </p:spPr>
        <p:txBody>
          <a:bodyPr wrap="square" rtlCol="0">
            <a:spAutoFit/>
          </a:bodyPr>
          <a:lstStyle/>
          <a:p>
            <a:pPr marL="400050" indent="-400050" algn="just">
              <a:buAutoNum type="romanUcPeriod"/>
            </a:pPr>
            <a:r>
              <a:rPr lang="fr-FR" sz="2800" b="1" dirty="0">
                <a:solidFill>
                  <a:srgbClr val="FF0000"/>
                </a:solidFill>
              </a:rPr>
              <a:t>Physiologie du stress </a:t>
            </a:r>
          </a:p>
          <a:p>
            <a:pPr marL="342900" indent="-342900" algn="just">
              <a:buAutoNum type="arabicPeriod"/>
            </a:pPr>
            <a:r>
              <a:rPr lang="fr-FR" sz="2800" dirty="0"/>
              <a:t>Les différentes phases du stress : dans la théorie </a:t>
            </a:r>
          </a:p>
          <a:p>
            <a:pPr marL="342900" indent="-342900" algn="just">
              <a:buAutoNum type="arabicPeriod"/>
            </a:pPr>
            <a:r>
              <a:rPr lang="fr-FR" sz="2800" dirty="0"/>
              <a:t>Le rôle des hormones de stress</a:t>
            </a:r>
          </a:p>
          <a:p>
            <a:pPr marL="342900" indent="-342900" algn="just">
              <a:buAutoNum type="arabicPeriod"/>
            </a:pPr>
            <a:r>
              <a:rPr lang="fr-FR" sz="2800" dirty="0"/>
              <a:t>Les manifestations du stress</a:t>
            </a:r>
          </a:p>
          <a:p>
            <a:pPr algn="just"/>
            <a:r>
              <a:rPr lang="fr-FR" sz="2800" b="1" dirty="0">
                <a:solidFill>
                  <a:srgbClr val="FF0000"/>
                </a:solidFill>
              </a:rPr>
              <a:t>II.   Fonctionnement du système nerveux autonome (SNA)</a:t>
            </a:r>
          </a:p>
          <a:p>
            <a:pPr marL="342900" indent="-342900" algn="just">
              <a:buAutoNum type="arabicPeriod"/>
            </a:pPr>
            <a:r>
              <a:rPr lang="fr-FR" sz="2800" dirty="0"/>
              <a:t>Sympathique et parasympathique </a:t>
            </a:r>
          </a:p>
          <a:p>
            <a:pPr marL="342900" indent="-342900" algn="just">
              <a:buAutoNum type="arabicPeriod"/>
            </a:pPr>
            <a:r>
              <a:rPr lang="fr-FR" sz="2800" dirty="0"/>
              <a:t>Fonctions et finalités des trois divisions du SNA </a:t>
            </a:r>
          </a:p>
          <a:p>
            <a:pPr algn="just"/>
            <a:r>
              <a:rPr lang="fr-FR" sz="2800" i="1" dirty="0"/>
              <a:t>2.1.   Ancienne branche du vague : branche dorsale</a:t>
            </a:r>
          </a:p>
          <a:p>
            <a:pPr algn="just"/>
            <a:r>
              <a:rPr lang="fr-FR" sz="2800" i="1" dirty="0"/>
              <a:t>2.2.   Système sympathique </a:t>
            </a:r>
          </a:p>
          <a:p>
            <a:pPr algn="just"/>
            <a:r>
              <a:rPr lang="fr-FR" sz="2800" i="1" dirty="0"/>
              <a:t>2.3.   Nouvelles branche du vague : branche ventrale  </a:t>
            </a:r>
          </a:p>
          <a:p>
            <a:pPr algn="just"/>
            <a:r>
              <a:rPr lang="fr-FR" sz="2800" b="1" dirty="0">
                <a:solidFill>
                  <a:srgbClr val="FF0000"/>
                </a:solidFill>
              </a:rPr>
              <a:t>III.     Outils pratiques</a:t>
            </a:r>
          </a:p>
          <a:p>
            <a:pPr algn="just"/>
            <a:endParaRPr lang="fr-FR" dirty="0"/>
          </a:p>
        </p:txBody>
      </p:sp>
    </p:spTree>
    <p:extLst>
      <p:ext uri="{BB962C8B-B14F-4D97-AF65-F5344CB8AC3E}">
        <p14:creationId xmlns:p14="http://schemas.microsoft.com/office/powerpoint/2010/main" val="2831719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2"/>
            </a:pPr>
            <a:r>
              <a:rPr lang="fr-FR" sz="4400" b="1" dirty="0"/>
              <a:t>Fonctionnement du système nerveux autonome (SNA) </a:t>
            </a:r>
          </a:p>
          <a:p>
            <a:r>
              <a:rPr lang="fr-FR" sz="4400" b="1" dirty="0"/>
              <a:t>2.    Fonctions et finalités des trois divisions du SNA</a:t>
            </a:r>
          </a:p>
        </p:txBody>
      </p:sp>
      <p:sp>
        <p:nvSpPr>
          <p:cNvPr id="3" name="ZoneTexte 2">
            <a:extLst>
              <a:ext uri="{FF2B5EF4-FFF2-40B4-BE49-F238E27FC236}">
                <a16:creationId xmlns:a16="http://schemas.microsoft.com/office/drawing/2014/main" id="{B09BDA75-AEB0-F738-E81F-AE6925FAD295}"/>
              </a:ext>
            </a:extLst>
          </p:cNvPr>
          <p:cNvSpPr txBox="1"/>
          <p:nvPr/>
        </p:nvSpPr>
        <p:spPr>
          <a:xfrm>
            <a:off x="422111" y="1958562"/>
            <a:ext cx="11769889" cy="4555093"/>
          </a:xfrm>
          <a:prstGeom prst="rect">
            <a:avLst/>
          </a:prstGeom>
          <a:noFill/>
        </p:spPr>
        <p:txBody>
          <a:bodyPr wrap="square" rtlCol="0">
            <a:spAutoFit/>
          </a:bodyPr>
          <a:lstStyle/>
          <a:p>
            <a:pPr algn="just"/>
            <a:r>
              <a:rPr lang="fr-FR" sz="2800" b="1" dirty="0">
                <a:solidFill>
                  <a:srgbClr val="FF0000"/>
                </a:solidFill>
              </a:rPr>
              <a:t>CONCLUSION </a:t>
            </a:r>
          </a:p>
          <a:p>
            <a:pPr algn="just"/>
            <a:r>
              <a:rPr lang="fr-FR" sz="2600" dirty="0"/>
              <a:t>Nous sommes, en tant qu’être humain, programmés biologiquement, physiologiquement pour qu’une cascade de réactions s’effectuent, afin de répondre aux situations de détresses. À chaque situation extérieure, si des émotions intenses et extrêmes sont stimulées, le SNA va tenter d’apporter des réponses adaptatives. Encore une fois, ce qui prévaut, c’est notre perception de la sécurité, de manière consciente, mais aussi et surtout inconsciente. Quelle que soit la réponse, la victime n’aura quasiment aucune possibilité volontaire dans la gestion de l’événement potentiellement traumatique, notre travail est de l’aider à sortir de l’état de stress afin de réguler au mieux son état émotionnel pour éviter toute chronicisation de son état. </a:t>
            </a:r>
          </a:p>
          <a:p>
            <a:pPr algn="just"/>
            <a:endParaRPr lang="fr-FR" sz="2800" dirty="0"/>
          </a:p>
        </p:txBody>
      </p:sp>
    </p:spTree>
    <p:extLst>
      <p:ext uri="{BB962C8B-B14F-4D97-AF65-F5344CB8AC3E}">
        <p14:creationId xmlns:p14="http://schemas.microsoft.com/office/powerpoint/2010/main" val="2290823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1381423"/>
            <a:ext cx="11769889" cy="4462760"/>
          </a:xfrm>
          <a:prstGeom prst="rect">
            <a:avLst/>
          </a:prstGeom>
          <a:noFill/>
        </p:spPr>
        <p:txBody>
          <a:bodyPr wrap="square" rtlCol="0">
            <a:spAutoFit/>
          </a:bodyPr>
          <a:lstStyle/>
          <a:p>
            <a:pPr algn="just"/>
            <a:r>
              <a:rPr lang="fr-FR" sz="2800" b="1" dirty="0">
                <a:solidFill>
                  <a:srgbClr val="FF0000"/>
                </a:solidFill>
              </a:rPr>
              <a:t>3.6.5</a:t>
            </a:r>
            <a:r>
              <a:rPr lang="fr-FR" sz="2800" dirty="0"/>
              <a:t> </a:t>
            </a:r>
          </a:p>
          <a:p>
            <a:pPr algn="just"/>
            <a:r>
              <a:rPr lang="fr-FR" sz="2800" dirty="0"/>
              <a:t>3 </a:t>
            </a:r>
            <a:r>
              <a:rPr lang="fr-FR" sz="2800" dirty="0">
                <a:sym typeface="Wingdings" pitchFamily="2" charset="2"/>
              </a:rPr>
              <a:t>fois par jour </a:t>
            </a:r>
          </a:p>
          <a:p>
            <a:pPr algn="just"/>
            <a:r>
              <a:rPr lang="fr-FR" sz="2800" dirty="0">
                <a:sym typeface="Wingdings" pitchFamily="2" charset="2"/>
              </a:rPr>
              <a:t>6 fois par minute </a:t>
            </a:r>
          </a:p>
          <a:p>
            <a:pPr algn="just"/>
            <a:r>
              <a:rPr lang="fr-FR" sz="2800" dirty="0">
                <a:sym typeface="Wingdings" pitchFamily="2" charset="2"/>
              </a:rPr>
              <a:t>5 minutes </a:t>
            </a:r>
          </a:p>
          <a:p>
            <a:pPr algn="just"/>
            <a:endParaRPr lang="fr-FR" sz="2800" dirty="0">
              <a:sym typeface="Wingdings" pitchFamily="2" charset="2"/>
            </a:endParaRPr>
          </a:p>
          <a:p>
            <a:pPr algn="just"/>
            <a:r>
              <a:rPr lang="fr-FR" sz="2400" dirty="0">
                <a:sym typeface="Wingdings" pitchFamily="2" charset="2"/>
              </a:rPr>
              <a:t>Le cœur est </a:t>
            </a:r>
            <a:r>
              <a:rPr lang="fr-FR" sz="2400" b="1" dirty="0">
                <a:sym typeface="Wingdings" pitchFamily="2" charset="2"/>
              </a:rPr>
              <a:t>au centre du système nerveux autonome</a:t>
            </a:r>
            <a:r>
              <a:rPr lang="fr-FR" sz="2400" dirty="0">
                <a:sym typeface="Wingdings" pitchFamily="2" charset="2"/>
              </a:rPr>
              <a:t>, c’est pourquoi on se concentre sur la fréquence, la cohérence cardiaque. </a:t>
            </a:r>
          </a:p>
          <a:p>
            <a:pPr algn="just"/>
            <a:r>
              <a:rPr lang="fr-FR" sz="2400" dirty="0">
                <a:sym typeface="Wingdings" pitchFamily="2" charset="2"/>
              </a:rPr>
              <a:t>La fréquence cardiaque est une moyenne estimée sur une minute lorsqu’on prend le pouls. On compte le nombre de battements pendant une minute. Ce qu’on ne réalise pas à ce moment-là, c’est qu’à l’intérieur de cette minute, </a:t>
            </a:r>
            <a:r>
              <a:rPr lang="fr-FR" sz="2400" b="1" dirty="0">
                <a:sym typeface="Wingdings" pitchFamily="2" charset="2"/>
              </a:rPr>
              <a:t>le cœur a accéléré et ralenti des dizaines de fois</a:t>
            </a:r>
            <a:r>
              <a:rPr lang="fr-FR" sz="2400" dirty="0">
                <a:sym typeface="Wingdings" pitchFamily="2" charset="2"/>
              </a:rPr>
              <a:t>. Ces mini-accélérations / ralentissements sont imperceptibles pour nous. </a:t>
            </a:r>
            <a:endParaRPr lang="fr-FR" sz="2400" dirty="0"/>
          </a:p>
        </p:txBody>
      </p:sp>
    </p:spTree>
    <p:extLst>
      <p:ext uri="{BB962C8B-B14F-4D97-AF65-F5344CB8AC3E}">
        <p14:creationId xmlns:p14="http://schemas.microsoft.com/office/powerpoint/2010/main" val="2561835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1381423"/>
            <a:ext cx="11769889" cy="461665"/>
          </a:xfrm>
          <a:prstGeom prst="rect">
            <a:avLst/>
          </a:prstGeom>
          <a:noFill/>
        </p:spPr>
        <p:txBody>
          <a:bodyPr wrap="square" rtlCol="0">
            <a:spAutoFit/>
          </a:bodyPr>
          <a:lstStyle/>
          <a:p>
            <a:r>
              <a:rPr lang="fr-FR" sz="2400" dirty="0"/>
              <a:t>La variabilité cardiaque se caractérise par son amplitude.</a:t>
            </a:r>
          </a:p>
        </p:txBody>
      </p:sp>
      <p:pic>
        <p:nvPicPr>
          <p:cNvPr id="2" name="Image 1">
            <a:extLst>
              <a:ext uri="{FF2B5EF4-FFF2-40B4-BE49-F238E27FC236}">
                <a16:creationId xmlns:a16="http://schemas.microsoft.com/office/drawing/2014/main" id="{7C8543E5-B27E-CEE9-FB63-7E682DE93CD5}"/>
              </a:ext>
            </a:extLst>
          </p:cNvPr>
          <p:cNvPicPr>
            <a:picLocks noChangeAspect="1"/>
          </p:cNvPicPr>
          <p:nvPr/>
        </p:nvPicPr>
        <p:blipFill>
          <a:blip r:embed="rId2"/>
          <a:stretch>
            <a:fillRect/>
          </a:stretch>
        </p:blipFill>
        <p:spPr>
          <a:xfrm>
            <a:off x="56478" y="1843088"/>
            <a:ext cx="6807200" cy="3167707"/>
          </a:xfrm>
          <a:prstGeom prst="rect">
            <a:avLst/>
          </a:prstGeom>
        </p:spPr>
      </p:pic>
      <p:pic>
        <p:nvPicPr>
          <p:cNvPr id="5" name="Image 4">
            <a:extLst>
              <a:ext uri="{FF2B5EF4-FFF2-40B4-BE49-F238E27FC236}">
                <a16:creationId xmlns:a16="http://schemas.microsoft.com/office/drawing/2014/main" id="{84828F1D-FC14-2F8E-A5AE-878F9DD550B3}"/>
              </a:ext>
            </a:extLst>
          </p:cNvPr>
          <p:cNvPicPr>
            <a:picLocks noChangeAspect="1"/>
          </p:cNvPicPr>
          <p:nvPr/>
        </p:nvPicPr>
        <p:blipFill>
          <a:blip r:embed="rId3"/>
          <a:stretch>
            <a:fillRect/>
          </a:stretch>
        </p:blipFill>
        <p:spPr>
          <a:xfrm>
            <a:off x="6241742" y="3940701"/>
            <a:ext cx="5950258" cy="2326917"/>
          </a:xfrm>
          <a:prstGeom prst="rect">
            <a:avLst/>
          </a:prstGeom>
        </p:spPr>
      </p:pic>
      <p:sp>
        <p:nvSpPr>
          <p:cNvPr id="6" name="ZoneTexte 5">
            <a:extLst>
              <a:ext uri="{FF2B5EF4-FFF2-40B4-BE49-F238E27FC236}">
                <a16:creationId xmlns:a16="http://schemas.microsoft.com/office/drawing/2014/main" id="{27E8BEB7-7309-264D-B5A8-AB4D8558C8C0}"/>
              </a:ext>
            </a:extLst>
          </p:cNvPr>
          <p:cNvSpPr txBox="1"/>
          <p:nvPr/>
        </p:nvSpPr>
        <p:spPr>
          <a:xfrm>
            <a:off x="6629737" y="2001709"/>
            <a:ext cx="5174268" cy="1938992"/>
          </a:xfrm>
          <a:prstGeom prst="rect">
            <a:avLst/>
          </a:prstGeom>
          <a:noFill/>
        </p:spPr>
        <p:txBody>
          <a:bodyPr wrap="square" rtlCol="0">
            <a:spAutoFit/>
          </a:bodyPr>
          <a:lstStyle/>
          <a:p>
            <a:r>
              <a:rPr lang="fr-FR" sz="2400" dirty="0"/>
              <a:t>Le cœur accélère et ralentit en permanence, c’est la variabilité cardiaque. </a:t>
            </a:r>
          </a:p>
          <a:p>
            <a:r>
              <a:rPr lang="fr-FR" sz="2400" dirty="0"/>
              <a:t>L’importance de la variabilité cardiaque se mesure à son amplitude. </a:t>
            </a:r>
          </a:p>
        </p:txBody>
      </p:sp>
      <p:sp>
        <p:nvSpPr>
          <p:cNvPr id="7" name="ZoneTexte 6">
            <a:extLst>
              <a:ext uri="{FF2B5EF4-FFF2-40B4-BE49-F238E27FC236}">
                <a16:creationId xmlns:a16="http://schemas.microsoft.com/office/drawing/2014/main" id="{38E3116F-501D-4E62-6B69-B28A44C31AE8}"/>
              </a:ext>
            </a:extLst>
          </p:cNvPr>
          <p:cNvSpPr txBox="1"/>
          <p:nvPr/>
        </p:nvSpPr>
        <p:spPr>
          <a:xfrm>
            <a:off x="563735" y="4675432"/>
            <a:ext cx="6066002" cy="1200329"/>
          </a:xfrm>
          <a:prstGeom prst="rect">
            <a:avLst/>
          </a:prstGeom>
          <a:noFill/>
        </p:spPr>
        <p:txBody>
          <a:bodyPr wrap="square" rtlCol="0">
            <a:spAutoFit/>
          </a:bodyPr>
          <a:lstStyle/>
          <a:p>
            <a:r>
              <a:rPr lang="fr-FR" dirty="0"/>
              <a:t>Plus l’amplitude est élevée, plus l’état d’homéostasie et de santé est important. Plus un cœur varie, plus il s’adapte et plus il est capable de réagir, c’est la confirmation d’un bon état d’équilibre et d’adaptation. </a:t>
            </a:r>
          </a:p>
        </p:txBody>
      </p:sp>
    </p:spTree>
    <p:extLst>
      <p:ext uri="{BB962C8B-B14F-4D97-AF65-F5344CB8AC3E}">
        <p14:creationId xmlns:p14="http://schemas.microsoft.com/office/powerpoint/2010/main" val="4123952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99856" y="1905515"/>
            <a:ext cx="11769889" cy="4524315"/>
          </a:xfrm>
          <a:prstGeom prst="rect">
            <a:avLst/>
          </a:prstGeom>
          <a:noFill/>
        </p:spPr>
        <p:txBody>
          <a:bodyPr wrap="square" rtlCol="0">
            <a:spAutoFit/>
          </a:bodyPr>
          <a:lstStyle/>
          <a:p>
            <a:pPr algn="just"/>
            <a:r>
              <a:rPr lang="fr-FR" sz="2400" dirty="0"/>
              <a:t>L’environnement dans lequel nous vivons est en constant changement. Les changements sont aléatoires, imprévisibles et complexes, l’environnement est chaotique.</a:t>
            </a:r>
          </a:p>
          <a:p>
            <a:pPr algn="just"/>
            <a:r>
              <a:rPr lang="fr-FR" sz="2400" b="1" dirty="0"/>
              <a:t>Ce milieu chaotique</a:t>
            </a:r>
            <a:r>
              <a:rPr lang="fr-FR" sz="2400" dirty="0"/>
              <a:t>, nos pensées, nos émotions, nos sentiments et notre stress activent aussi le système nerveux autonome et alimentent le chaos résultant. Le rôle essentiel du système nerveux autonome est de maintenir le milieu interne stable pour préserver la vie. </a:t>
            </a:r>
          </a:p>
          <a:p>
            <a:pPr algn="just"/>
            <a:endParaRPr lang="fr-FR" sz="2400" dirty="0"/>
          </a:p>
          <a:p>
            <a:pPr algn="just"/>
            <a:r>
              <a:rPr lang="fr-FR" sz="2400" dirty="0"/>
              <a:t>La variabilité cardiaque observée sur la courbe de pouls est chaotique car elle répond en temps réel aux changements </a:t>
            </a:r>
            <a:r>
              <a:rPr lang="fr-FR" sz="2400" b="1" dirty="0"/>
              <a:t>pour adapter la fréquence cardiaque à la demande</a:t>
            </a:r>
            <a:r>
              <a:rPr lang="fr-FR" sz="2400" dirty="0"/>
              <a:t>. Le système nerveux </a:t>
            </a:r>
            <a:r>
              <a:rPr lang="fr-FR" sz="2400" dirty="0">
                <a:solidFill>
                  <a:srgbClr val="FF0000"/>
                </a:solidFill>
              </a:rPr>
              <a:t>sympathique agit comme un accélérateur pour le cœur</a:t>
            </a:r>
            <a:r>
              <a:rPr lang="fr-FR" sz="2400" dirty="0"/>
              <a:t>. </a:t>
            </a:r>
          </a:p>
          <a:p>
            <a:pPr algn="just"/>
            <a:r>
              <a:rPr lang="fr-FR" sz="2400" dirty="0"/>
              <a:t>Le système nerveux </a:t>
            </a:r>
            <a:r>
              <a:rPr lang="fr-FR" sz="2400" dirty="0">
                <a:solidFill>
                  <a:srgbClr val="FF0000"/>
                </a:solidFill>
              </a:rPr>
              <a:t>parasympathique agit comme un frein pour le cœur</a:t>
            </a:r>
            <a:r>
              <a:rPr lang="fr-FR" sz="2400" dirty="0"/>
              <a:t>. </a:t>
            </a:r>
          </a:p>
          <a:p>
            <a:pPr algn="just"/>
            <a:r>
              <a:rPr lang="fr-FR" sz="2400" dirty="0"/>
              <a:t>Ainsi, la courbe de la variabilité cardiaque permet d’observer l’action du système nerveux autonome. </a:t>
            </a:r>
          </a:p>
        </p:txBody>
      </p:sp>
    </p:spTree>
    <p:extLst>
      <p:ext uri="{BB962C8B-B14F-4D97-AF65-F5344CB8AC3E}">
        <p14:creationId xmlns:p14="http://schemas.microsoft.com/office/powerpoint/2010/main" val="874714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3043" y="1255266"/>
            <a:ext cx="11769889" cy="4832092"/>
          </a:xfrm>
          <a:prstGeom prst="rect">
            <a:avLst/>
          </a:prstGeom>
          <a:noFill/>
        </p:spPr>
        <p:txBody>
          <a:bodyPr wrap="square" rtlCol="0">
            <a:spAutoFit/>
          </a:bodyPr>
          <a:lstStyle/>
          <a:p>
            <a:r>
              <a:rPr lang="fr-FR" sz="2800" dirty="0"/>
              <a:t>Concrètement, la cohérence cardiaque est donc un état particulier de la variabilité cardiaque vue précédemment. </a:t>
            </a:r>
          </a:p>
          <a:p>
            <a:pPr algn="just"/>
            <a:r>
              <a:rPr lang="fr-FR" sz="2800" dirty="0"/>
              <a:t>Le système sympathique c’est l’accélérateur pour le cœur, nous le savons maintenant, c’est le système de la fuite ou du combat, celui de la défense ou de l’attaque, celui qui mobilise l’énergie vers l’extérieur, vers les muscles</a:t>
            </a:r>
            <a:r>
              <a:rPr lang="fr-FR" sz="2800" dirty="0">
                <a:solidFill>
                  <a:srgbClr val="FF0000"/>
                </a:solidFill>
              </a:rPr>
              <a:t>. C’est l’adrénaline</a:t>
            </a:r>
            <a:r>
              <a:rPr lang="fr-FR" sz="2800" dirty="0"/>
              <a:t>. Une inspiration brusque et bloquée va accélérer le cœur. N’est-ce pas ce que vous faites spontanément lorsque vous avez peur ? Grande inspiration automatique d’effroi avec ce blocage inspiratoire, un énorme H aspiré et bloqué</a:t>
            </a:r>
            <a:r>
              <a:rPr lang="fr-FR" sz="2800" dirty="0">
                <a:solidFill>
                  <a:srgbClr val="FF0000"/>
                </a:solidFill>
              </a:rPr>
              <a:t>. Votre pilote automatique a ordonné à votre cœur d’accélérer et de se préparer à fuir ou à se battre, il y a rajouté la respiration pour accentuer davantage le message</a:t>
            </a:r>
            <a:r>
              <a:rPr lang="fr-FR" sz="2800" dirty="0"/>
              <a:t>. </a:t>
            </a:r>
          </a:p>
        </p:txBody>
      </p:sp>
    </p:spTree>
    <p:extLst>
      <p:ext uri="{BB962C8B-B14F-4D97-AF65-F5344CB8AC3E}">
        <p14:creationId xmlns:p14="http://schemas.microsoft.com/office/powerpoint/2010/main" val="3842286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1586340"/>
            <a:ext cx="11769889" cy="3970318"/>
          </a:xfrm>
          <a:prstGeom prst="rect">
            <a:avLst/>
          </a:prstGeom>
          <a:noFill/>
        </p:spPr>
        <p:txBody>
          <a:bodyPr wrap="square" rtlCol="0">
            <a:spAutoFit/>
          </a:bodyPr>
          <a:lstStyle/>
          <a:p>
            <a:pPr algn="just"/>
            <a:r>
              <a:rPr lang="fr-FR" sz="2800" dirty="0"/>
              <a:t>Que faites-vous lorsque le danger est passé ? Un soupir profond de soulagement, le « ouf » libérateur. </a:t>
            </a:r>
            <a:r>
              <a:rPr lang="fr-FR" sz="2800" b="1" dirty="0"/>
              <a:t>Vous stimulez ainsi le système parasympathique, celui de la relaxation, du repos et de la reconstitution de l’énergie, la conservation de l’énergie, celui qui immobilise l’énergie vers l’intérieur</a:t>
            </a:r>
            <a:r>
              <a:rPr lang="fr-FR" sz="2800" dirty="0"/>
              <a:t>. Tout se calme, tout se restaure et se reconstitue pour les prochaines alertes. </a:t>
            </a:r>
          </a:p>
          <a:p>
            <a:endParaRPr lang="fr-FR" sz="2800" dirty="0"/>
          </a:p>
          <a:p>
            <a:r>
              <a:rPr lang="fr-FR" sz="2800" dirty="0">
                <a:solidFill>
                  <a:srgbClr val="FF0000"/>
                </a:solidFill>
              </a:rPr>
              <a:t>Il est donc possible de contrôler les accélérations et les ralentissements du cœur en contrôlant la respiration</a:t>
            </a:r>
            <a:r>
              <a:rPr lang="fr-FR" sz="2800" dirty="0"/>
              <a:t>. </a:t>
            </a:r>
          </a:p>
        </p:txBody>
      </p:sp>
    </p:spTree>
    <p:extLst>
      <p:ext uri="{BB962C8B-B14F-4D97-AF65-F5344CB8AC3E}">
        <p14:creationId xmlns:p14="http://schemas.microsoft.com/office/powerpoint/2010/main" val="1822155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11579" y="2044670"/>
            <a:ext cx="11769889" cy="2677656"/>
          </a:xfrm>
          <a:prstGeom prst="rect">
            <a:avLst/>
          </a:prstGeom>
          <a:noFill/>
        </p:spPr>
        <p:txBody>
          <a:bodyPr wrap="square" rtlCol="0">
            <a:spAutoFit/>
          </a:bodyPr>
          <a:lstStyle/>
          <a:p>
            <a:pPr algn="just"/>
            <a:r>
              <a:rPr lang="fr-FR" sz="2800" dirty="0"/>
              <a:t>Lorsqu’on adopte une respiration lente, ample, régulière, abdominale à la fréquence particulière de </a:t>
            </a:r>
            <a:r>
              <a:rPr lang="fr-FR" sz="2800" dirty="0">
                <a:solidFill>
                  <a:srgbClr val="FF0000"/>
                </a:solidFill>
              </a:rPr>
              <a:t>6 cycles par minute il se produit ce phénomène étrange de résonnance cardiaque</a:t>
            </a:r>
            <a:r>
              <a:rPr lang="fr-FR" sz="2800" dirty="0"/>
              <a:t>. Il s’agit aussi de cohérence cardiaque, une courbe régulière, ample synchronisée avec la respiration. Et lorsque la fréquence de résonnance de 6 respirations par minute est atteinte l’amplitude de la courbe de pouls devient maximum. </a:t>
            </a:r>
          </a:p>
        </p:txBody>
      </p:sp>
    </p:spTree>
    <p:extLst>
      <p:ext uri="{BB962C8B-B14F-4D97-AF65-F5344CB8AC3E}">
        <p14:creationId xmlns:p14="http://schemas.microsoft.com/office/powerpoint/2010/main" val="795974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11579" y="1801784"/>
            <a:ext cx="11769889" cy="3539430"/>
          </a:xfrm>
          <a:prstGeom prst="rect">
            <a:avLst/>
          </a:prstGeom>
          <a:noFill/>
        </p:spPr>
        <p:txBody>
          <a:bodyPr wrap="square" rtlCol="0">
            <a:spAutoFit/>
          </a:bodyPr>
          <a:lstStyle/>
          <a:p>
            <a:r>
              <a:rPr lang="fr-FR" sz="2800" dirty="0">
                <a:solidFill>
                  <a:srgbClr val="FF0000"/>
                </a:solidFill>
              </a:rPr>
              <a:t>3</a:t>
            </a:r>
            <a:r>
              <a:rPr lang="fr-FR" sz="2800" dirty="0"/>
              <a:t> fois par jour</a:t>
            </a:r>
          </a:p>
          <a:p>
            <a:r>
              <a:rPr lang="fr-FR" sz="2800" dirty="0">
                <a:solidFill>
                  <a:srgbClr val="FF0000"/>
                </a:solidFill>
              </a:rPr>
              <a:t>6</a:t>
            </a:r>
            <a:r>
              <a:rPr lang="fr-FR" sz="2800" dirty="0"/>
              <a:t> respirations par minute</a:t>
            </a:r>
          </a:p>
          <a:p>
            <a:r>
              <a:rPr lang="fr-FR" sz="2800" dirty="0">
                <a:solidFill>
                  <a:srgbClr val="FF0000"/>
                </a:solidFill>
              </a:rPr>
              <a:t>5</a:t>
            </a:r>
            <a:r>
              <a:rPr lang="fr-FR" sz="2800" dirty="0"/>
              <a:t> minutes durant</a:t>
            </a:r>
          </a:p>
          <a:p>
            <a:endParaRPr lang="fr-FR" sz="2800" dirty="0"/>
          </a:p>
          <a:p>
            <a:r>
              <a:rPr lang="fr-FR" sz="2800" dirty="0"/>
              <a:t>5 secondes d’inspiration profonde </a:t>
            </a:r>
            <a:r>
              <a:rPr lang="fr-FR" sz="2800" dirty="0">
                <a:solidFill>
                  <a:srgbClr val="FF0000"/>
                </a:solidFill>
              </a:rPr>
              <a:t>par le nez</a:t>
            </a:r>
          </a:p>
          <a:p>
            <a:r>
              <a:rPr lang="fr-FR" sz="2800" dirty="0"/>
              <a:t>En imaginant que votre ventre gonfle </a:t>
            </a:r>
          </a:p>
          <a:p>
            <a:r>
              <a:rPr lang="fr-FR" sz="2800" dirty="0"/>
              <a:t>5 secondes d’expiration profonde </a:t>
            </a:r>
            <a:r>
              <a:rPr lang="fr-FR" sz="2800" dirty="0">
                <a:solidFill>
                  <a:srgbClr val="FF0000"/>
                </a:solidFill>
              </a:rPr>
              <a:t>en soufflant par le nez ou la bouche</a:t>
            </a:r>
          </a:p>
          <a:p>
            <a:r>
              <a:rPr lang="fr-FR" sz="2800" dirty="0"/>
              <a:t>Votre ventre se dégonfle. </a:t>
            </a:r>
          </a:p>
        </p:txBody>
      </p:sp>
    </p:spTree>
    <p:extLst>
      <p:ext uri="{BB962C8B-B14F-4D97-AF65-F5344CB8AC3E}">
        <p14:creationId xmlns:p14="http://schemas.microsoft.com/office/powerpoint/2010/main" val="1851085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2" name="ZoneTexte 1">
            <a:extLst>
              <a:ext uri="{FF2B5EF4-FFF2-40B4-BE49-F238E27FC236}">
                <a16:creationId xmlns:a16="http://schemas.microsoft.com/office/drawing/2014/main" id="{5782F303-5F1D-001C-FD03-177C295D86FF}"/>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1479317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2503834"/>
            <a:ext cx="11769889" cy="2677656"/>
          </a:xfrm>
          <a:prstGeom prst="rect">
            <a:avLst/>
          </a:prstGeom>
          <a:noFill/>
        </p:spPr>
        <p:txBody>
          <a:bodyPr wrap="square" rtlCol="0">
            <a:spAutoFit/>
          </a:bodyPr>
          <a:lstStyle/>
          <a:p>
            <a:pPr algn="just"/>
            <a:r>
              <a:rPr lang="fr-FR" sz="2800" dirty="0"/>
              <a:t>Si la victime est tendu, qu’elle a mal aux épaules, que son coup est rigide, qu’il a mal aux jambes, c’est la méthode de Jacobson qui est la plus indiquée. </a:t>
            </a:r>
          </a:p>
          <a:p>
            <a:pPr algn="just"/>
            <a:r>
              <a:rPr lang="fr-FR" sz="2800" dirty="0"/>
              <a:t>Pour débuter une séance : on encourage la personne / les personnes, à s’asseoir ou à s’allonger</a:t>
            </a:r>
            <a:r>
              <a:rPr lang="fr-FR" sz="2800" b="1" dirty="0"/>
              <a:t>. Votre voix doit être lente, une voix grave, posée et chaleureuse, ce qui va encourager le processus de détente</a:t>
            </a:r>
            <a:r>
              <a:rPr lang="fr-FR" sz="2800" dirty="0"/>
              <a:t>. </a:t>
            </a:r>
          </a:p>
          <a:p>
            <a:pPr algn="just"/>
            <a:endParaRPr lang="fr-FR" sz="2800" dirty="0"/>
          </a:p>
        </p:txBody>
      </p:sp>
    </p:spTree>
    <p:extLst>
      <p:ext uri="{BB962C8B-B14F-4D97-AF65-F5344CB8AC3E}">
        <p14:creationId xmlns:p14="http://schemas.microsoft.com/office/powerpoint/2010/main" val="3622196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828003" y="-11406"/>
            <a:ext cx="10188340" cy="769441"/>
          </a:xfrm>
          <a:prstGeom prst="rect">
            <a:avLst/>
          </a:prstGeom>
          <a:noFill/>
        </p:spPr>
        <p:txBody>
          <a:bodyPr wrap="square" rtlCol="0">
            <a:spAutoFit/>
          </a:bodyPr>
          <a:lstStyle/>
          <a:p>
            <a:r>
              <a:rPr lang="fr-FR" sz="4400" b="1" dirty="0"/>
              <a:t>Rappel des objectifs du niveau « faible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0" y="1567843"/>
            <a:ext cx="11863481" cy="4832092"/>
          </a:xfrm>
          <a:prstGeom prst="rect">
            <a:avLst/>
          </a:prstGeom>
          <a:noFill/>
        </p:spPr>
        <p:txBody>
          <a:bodyPr wrap="square" rtlCol="0">
            <a:spAutoFit/>
          </a:bodyPr>
          <a:lstStyle/>
          <a:p>
            <a:pPr marL="285750" indent="-285750" algn="just">
              <a:buFont typeface="Wingdings" pitchFamily="2" charset="2"/>
              <a:buChar char="à"/>
            </a:pPr>
            <a:r>
              <a:rPr lang="fr-FR" sz="2800" dirty="0"/>
              <a:t>Le premier objectif est de vous donner </a:t>
            </a:r>
            <a:r>
              <a:rPr lang="fr-FR" sz="2800" b="1" dirty="0"/>
              <a:t>des connaissances de base dans le domaine du stress et des multiples stratégies d’adaptation </a:t>
            </a:r>
            <a:r>
              <a:rPr lang="fr-FR" sz="2800" dirty="0"/>
              <a:t>que peut avoir les victimes que vous allez rencontrer ;</a:t>
            </a:r>
          </a:p>
          <a:p>
            <a:pPr marL="285750" indent="-285750" algn="just">
              <a:buFont typeface="Wingdings" pitchFamily="2" charset="2"/>
              <a:buChar char="à"/>
            </a:pPr>
            <a:r>
              <a:rPr lang="fr-FR" sz="2800" b="1" dirty="0"/>
              <a:t>Savoir identifier et discriminer les expressions de stress</a:t>
            </a:r>
            <a:r>
              <a:rPr lang="fr-FR" sz="2800" dirty="0"/>
              <a:t>. Cela signifie qu’il y a des manifestations du stress qui peuvent être adaptées en fonction de la situation, de l’événement, et d’autres expressions du stress qui peuvent ne pas être adaptées et dont les conséquences à court, comme à long terme, se doivent être prises rapidement en charge ;</a:t>
            </a:r>
          </a:p>
          <a:p>
            <a:pPr marL="285750" indent="-285750" algn="just">
              <a:buFont typeface="Wingdings" pitchFamily="2" charset="2"/>
              <a:buChar char="à"/>
            </a:pPr>
            <a:r>
              <a:rPr lang="fr-FR" sz="2800" dirty="0"/>
              <a:t>Enfin, pour pallier aux réactions et aux conséquences du stress, une fois l’événement terminé, </a:t>
            </a:r>
            <a:r>
              <a:rPr lang="fr-FR" sz="2800" b="1" dirty="0"/>
              <a:t>vous manipulerez des outils susceptibles de permettre une régulation du stress et des émotions.</a:t>
            </a:r>
          </a:p>
        </p:txBody>
      </p:sp>
    </p:spTree>
    <p:extLst>
      <p:ext uri="{BB962C8B-B14F-4D97-AF65-F5344CB8AC3E}">
        <p14:creationId xmlns:p14="http://schemas.microsoft.com/office/powerpoint/2010/main" val="680685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171776" y="1801784"/>
            <a:ext cx="11769889" cy="3539430"/>
          </a:xfrm>
          <a:prstGeom prst="rect">
            <a:avLst/>
          </a:prstGeom>
          <a:noFill/>
        </p:spPr>
        <p:txBody>
          <a:bodyPr wrap="square" rtlCol="0">
            <a:spAutoFit/>
          </a:bodyPr>
          <a:lstStyle/>
          <a:p>
            <a:pPr algn="just"/>
            <a:r>
              <a:rPr lang="fr-FR" sz="2800" dirty="0"/>
              <a:t>Avant de contracter les muscles, on demande au patient de se concentrer sur la sensation de pression, la sensation de brûlure, la sensation de tension au niveau des muscles qu’elle va contracter. </a:t>
            </a:r>
          </a:p>
          <a:p>
            <a:pPr algn="just"/>
            <a:r>
              <a:rPr lang="fr-FR" sz="2800" b="1" dirty="0"/>
              <a:t>Il est important seul le poing, par exemple, doit être contacté</a:t>
            </a:r>
            <a:r>
              <a:rPr lang="fr-FR" sz="2800" dirty="0"/>
              <a:t>. L’avant bras, le biceps, l’épaule et tout le reste du corps doit être entièrement détendu. Au départ votre patient aura du mal à ne contracter de manière isolée que les composants musculaires demandés, mais c’est normal, la pratique rendra cet exercice plus facile à réaliser. </a:t>
            </a:r>
          </a:p>
        </p:txBody>
      </p:sp>
    </p:spTree>
    <p:extLst>
      <p:ext uri="{BB962C8B-B14F-4D97-AF65-F5344CB8AC3E}">
        <p14:creationId xmlns:p14="http://schemas.microsoft.com/office/powerpoint/2010/main" val="2582298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2044670"/>
            <a:ext cx="11769889" cy="4401205"/>
          </a:xfrm>
          <a:prstGeom prst="rect">
            <a:avLst/>
          </a:prstGeom>
          <a:noFill/>
        </p:spPr>
        <p:txBody>
          <a:bodyPr wrap="square" rtlCol="0">
            <a:spAutoFit/>
          </a:bodyPr>
          <a:lstStyle/>
          <a:p>
            <a:pPr algn="just"/>
            <a:r>
              <a:rPr lang="fr-FR" sz="2800" dirty="0"/>
              <a:t>Une fois contracté, on demande au patient de tout doucement, très lentement, de détendre sa main. Il doit alors se concentrer sur cette disparition de la douleur et sur la pression qui s’amenuise. Il faut réaliser que cette tension est en train de disparaître. </a:t>
            </a:r>
          </a:p>
          <a:p>
            <a:r>
              <a:rPr lang="fr-FR" sz="2800" dirty="0"/>
              <a:t>On passe ensuite à un autre muscle. </a:t>
            </a:r>
          </a:p>
          <a:p>
            <a:r>
              <a:rPr lang="fr-FR" sz="2800" dirty="0">
                <a:solidFill>
                  <a:srgbClr val="FF0000"/>
                </a:solidFill>
              </a:rPr>
              <a:t>Cette méthode se résume à faire une phase de contraction forte et légèrement douloureuse suivie par une phase de relaxation</a:t>
            </a:r>
            <a:r>
              <a:rPr lang="fr-FR" sz="2800" dirty="0"/>
              <a:t>. Cela permet au patient d’avoir une meilleure connaissance de leur état de contraction. </a:t>
            </a:r>
            <a:r>
              <a:rPr lang="fr-FR" sz="2800" b="1" dirty="0"/>
              <a:t>L’apprentissage de cette méthode leur permettra de détecter lorsqu’ils sont tendus et d’agir en conséquence, en se relaxant. </a:t>
            </a:r>
          </a:p>
        </p:txBody>
      </p:sp>
    </p:spTree>
    <p:extLst>
      <p:ext uri="{BB962C8B-B14F-4D97-AF65-F5344CB8AC3E}">
        <p14:creationId xmlns:p14="http://schemas.microsoft.com/office/powerpoint/2010/main" val="2557143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828003" y="1801784"/>
            <a:ext cx="11769889" cy="3539430"/>
          </a:xfrm>
          <a:prstGeom prst="rect">
            <a:avLst/>
          </a:prstGeom>
          <a:noFill/>
        </p:spPr>
        <p:txBody>
          <a:bodyPr wrap="square" rtlCol="0">
            <a:spAutoFit/>
          </a:bodyPr>
          <a:lstStyle/>
          <a:p>
            <a:r>
              <a:rPr lang="fr-FR" sz="2800" b="1" dirty="0">
                <a:sym typeface="Wingdings" pitchFamily="2" charset="2"/>
              </a:rPr>
              <a:t>Bras droit / bras gauche </a:t>
            </a:r>
          </a:p>
          <a:p>
            <a:r>
              <a:rPr lang="fr-FR" sz="2800" b="1" dirty="0">
                <a:sym typeface="Wingdings" pitchFamily="2" charset="2"/>
              </a:rPr>
              <a:t>Jambe droite / jambe gauche </a:t>
            </a:r>
          </a:p>
          <a:p>
            <a:r>
              <a:rPr lang="fr-FR" sz="2800" b="1" dirty="0">
                <a:sym typeface="Wingdings" pitchFamily="2" charset="2"/>
              </a:rPr>
              <a:t>Muscles fessiers </a:t>
            </a:r>
          </a:p>
          <a:p>
            <a:r>
              <a:rPr lang="fr-FR" sz="2800" b="1" dirty="0">
                <a:sym typeface="Wingdings" pitchFamily="2" charset="2"/>
              </a:rPr>
              <a:t>Dos</a:t>
            </a:r>
          </a:p>
          <a:p>
            <a:r>
              <a:rPr lang="fr-FR" sz="2800" b="1" dirty="0">
                <a:sym typeface="Wingdings" pitchFamily="2" charset="2"/>
              </a:rPr>
              <a:t>Ventre / abdos </a:t>
            </a:r>
          </a:p>
          <a:p>
            <a:r>
              <a:rPr lang="fr-FR" sz="2800" b="1" dirty="0">
                <a:sym typeface="Wingdings" pitchFamily="2" charset="2"/>
              </a:rPr>
              <a:t>Épaules </a:t>
            </a:r>
          </a:p>
          <a:p>
            <a:r>
              <a:rPr lang="fr-FR" sz="2800" b="1" dirty="0">
                <a:sym typeface="Wingdings" pitchFamily="2" charset="2"/>
              </a:rPr>
              <a:t>Nuque </a:t>
            </a:r>
          </a:p>
          <a:p>
            <a:r>
              <a:rPr lang="fr-FR" sz="2800" b="1" dirty="0">
                <a:sym typeface="Wingdings" pitchFamily="2" charset="2"/>
              </a:rPr>
              <a:t>Visage </a:t>
            </a:r>
          </a:p>
        </p:txBody>
      </p:sp>
    </p:spTree>
    <p:extLst>
      <p:ext uri="{BB962C8B-B14F-4D97-AF65-F5344CB8AC3E}">
        <p14:creationId xmlns:p14="http://schemas.microsoft.com/office/powerpoint/2010/main" val="3506233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2" name="ZoneTexte 1">
            <a:extLst>
              <a:ext uri="{FF2B5EF4-FFF2-40B4-BE49-F238E27FC236}">
                <a16:creationId xmlns:a16="http://schemas.microsoft.com/office/drawing/2014/main" id="{5782F303-5F1D-001C-FD03-177C295D86FF}"/>
              </a:ext>
            </a:extLst>
          </p:cNvPr>
          <p:cNvSpPr txBox="1"/>
          <p:nvPr/>
        </p:nvSpPr>
        <p:spPr>
          <a:xfrm>
            <a:off x="1483650" y="3890001"/>
            <a:ext cx="9639300" cy="923330"/>
          </a:xfrm>
          <a:prstGeom prst="rect">
            <a:avLst/>
          </a:prstGeom>
          <a:noFill/>
        </p:spPr>
        <p:txBody>
          <a:bodyPr wrap="square" rtlCol="0">
            <a:spAutoFit/>
          </a:bodyPr>
          <a:lstStyle/>
          <a:p>
            <a:pPr algn="ctr"/>
            <a:r>
              <a:rPr lang="fr-FR" sz="5400" b="1" dirty="0">
                <a:solidFill>
                  <a:srgbClr val="FF0000"/>
                </a:solidFill>
              </a:rPr>
              <a:t>À VOTRE TOUR en trio!</a:t>
            </a:r>
          </a:p>
        </p:txBody>
      </p:sp>
    </p:spTree>
    <p:extLst>
      <p:ext uri="{BB962C8B-B14F-4D97-AF65-F5344CB8AC3E}">
        <p14:creationId xmlns:p14="http://schemas.microsoft.com/office/powerpoint/2010/main" val="518604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800767"/>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Les « 4 fantastiques » la technique des 4 éléments (</a:t>
            </a:r>
            <a:r>
              <a:rPr lang="fr-FR" sz="4400" b="1" dirty="0">
                <a:solidFill>
                  <a:srgbClr val="FF0000"/>
                </a:solidFill>
              </a:rPr>
              <a:t>DOC 16</a:t>
            </a:r>
            <a:r>
              <a:rPr lang="fr-FR" sz="4400" b="1" dirty="0"/>
              <a:t>)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171776" y="2151727"/>
            <a:ext cx="11769889" cy="3108543"/>
          </a:xfrm>
          <a:prstGeom prst="rect">
            <a:avLst/>
          </a:prstGeom>
          <a:noFill/>
        </p:spPr>
        <p:txBody>
          <a:bodyPr wrap="square" rtlCol="0">
            <a:spAutoFit/>
          </a:bodyPr>
          <a:lstStyle/>
          <a:p>
            <a:r>
              <a:rPr lang="fr-FR" sz="2800" dirty="0">
                <a:sym typeface="Wingdings" pitchFamily="2" charset="2"/>
              </a:rPr>
              <a:t>L’exercice prend appui sur une conception très symbolique des quatre éléments que sont la terre, l’air, l’eau et le feu. </a:t>
            </a:r>
          </a:p>
          <a:p>
            <a:r>
              <a:rPr lang="fr-FR" sz="2800" dirty="0">
                <a:sym typeface="Wingdings" pitchFamily="2" charset="2"/>
              </a:rPr>
              <a:t>Pour faire baisser le stress : </a:t>
            </a:r>
          </a:p>
          <a:p>
            <a:pPr marL="457200" indent="-457200">
              <a:buFontTx/>
              <a:buChar char="-"/>
            </a:pPr>
            <a:r>
              <a:rPr lang="fr-FR" sz="2800" dirty="0">
                <a:solidFill>
                  <a:srgbClr val="FF0000"/>
                </a:solidFill>
                <a:sym typeface="Wingdings" pitchFamily="2" charset="2"/>
              </a:rPr>
              <a:t>La Terre </a:t>
            </a:r>
            <a:r>
              <a:rPr lang="fr-FR" sz="2800" dirty="0">
                <a:sym typeface="Wingdings" pitchFamily="2" charset="2"/>
              </a:rPr>
              <a:t>: ancrage, sécurité, dans l’instant présent </a:t>
            </a:r>
          </a:p>
          <a:p>
            <a:pPr marL="457200" indent="-457200">
              <a:buFontTx/>
              <a:buChar char="-"/>
            </a:pPr>
            <a:r>
              <a:rPr lang="fr-FR" sz="2800" dirty="0">
                <a:solidFill>
                  <a:srgbClr val="FF0000"/>
                </a:solidFill>
                <a:sym typeface="Wingdings" pitchFamily="2" charset="2"/>
              </a:rPr>
              <a:t>L’Air</a:t>
            </a:r>
            <a:r>
              <a:rPr lang="fr-FR" sz="2800" dirty="0">
                <a:sym typeface="Wingdings" pitchFamily="2" charset="2"/>
              </a:rPr>
              <a:t> : respiration, centration, équilibre et force </a:t>
            </a:r>
          </a:p>
          <a:p>
            <a:pPr marL="457200" indent="-457200">
              <a:buFontTx/>
              <a:buChar char="-"/>
            </a:pPr>
            <a:r>
              <a:rPr lang="fr-FR" sz="2800" dirty="0">
                <a:solidFill>
                  <a:srgbClr val="FF0000"/>
                </a:solidFill>
                <a:sym typeface="Wingdings" pitchFamily="2" charset="2"/>
              </a:rPr>
              <a:t>L’Eau</a:t>
            </a:r>
            <a:r>
              <a:rPr lang="fr-FR" sz="2800" dirty="0">
                <a:sym typeface="Wingdings" pitchFamily="2" charset="2"/>
              </a:rPr>
              <a:t> : la salive, calme, concentré, maîtrise de soi </a:t>
            </a:r>
          </a:p>
          <a:p>
            <a:pPr marL="457200" indent="-457200">
              <a:buFontTx/>
              <a:buChar char="-"/>
            </a:pPr>
            <a:r>
              <a:rPr lang="fr-FR" sz="2800" dirty="0">
                <a:solidFill>
                  <a:srgbClr val="FF0000"/>
                </a:solidFill>
                <a:sym typeface="Wingdings" pitchFamily="2" charset="2"/>
              </a:rPr>
              <a:t>Le Feu </a:t>
            </a:r>
            <a:r>
              <a:rPr lang="fr-FR" sz="2800" dirty="0">
                <a:sym typeface="Wingdings" pitchFamily="2" charset="2"/>
              </a:rPr>
              <a:t>: le pouvoir de l’imaginaire, image d’un lieu sûr, d’une ressource. </a:t>
            </a:r>
          </a:p>
        </p:txBody>
      </p:sp>
    </p:spTree>
    <p:extLst>
      <p:ext uri="{BB962C8B-B14F-4D97-AF65-F5344CB8AC3E}">
        <p14:creationId xmlns:p14="http://schemas.microsoft.com/office/powerpoint/2010/main" val="2211379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Les « 4 fantastiques » la technique des 4 éléments :</a:t>
            </a:r>
          </a:p>
          <a:p>
            <a:endParaRPr lang="fr-FR" sz="4400" b="1" dirty="0"/>
          </a:p>
        </p:txBody>
      </p:sp>
      <p:pic>
        <p:nvPicPr>
          <p:cNvPr id="8" name="Image 7" descr="Une image contenant table&#10;&#10;Description générée automatiquement">
            <a:extLst>
              <a:ext uri="{FF2B5EF4-FFF2-40B4-BE49-F238E27FC236}">
                <a16:creationId xmlns:a16="http://schemas.microsoft.com/office/drawing/2014/main" id="{78B93C73-6828-E8CB-BD8D-084D16FE5B93}"/>
              </a:ext>
            </a:extLst>
          </p:cNvPr>
          <p:cNvPicPr>
            <a:picLocks noChangeAspect="1"/>
          </p:cNvPicPr>
          <p:nvPr/>
        </p:nvPicPr>
        <p:blipFill>
          <a:blip r:embed="rId2"/>
          <a:stretch>
            <a:fillRect/>
          </a:stretch>
        </p:blipFill>
        <p:spPr>
          <a:xfrm>
            <a:off x="0" y="1513471"/>
            <a:ext cx="8070850" cy="3788888"/>
          </a:xfrm>
          <a:prstGeom prst="rect">
            <a:avLst/>
          </a:prstGeom>
        </p:spPr>
      </p:pic>
      <p:sp>
        <p:nvSpPr>
          <p:cNvPr id="9" name="ZoneTexte 8">
            <a:extLst>
              <a:ext uri="{FF2B5EF4-FFF2-40B4-BE49-F238E27FC236}">
                <a16:creationId xmlns:a16="http://schemas.microsoft.com/office/drawing/2014/main" id="{50637DA1-04D9-4254-EBC8-CD74797E5B9B}"/>
              </a:ext>
            </a:extLst>
          </p:cNvPr>
          <p:cNvSpPr txBox="1"/>
          <p:nvPr/>
        </p:nvSpPr>
        <p:spPr>
          <a:xfrm>
            <a:off x="7750479" y="1573141"/>
            <a:ext cx="4230989" cy="4893647"/>
          </a:xfrm>
          <a:prstGeom prst="rect">
            <a:avLst/>
          </a:prstGeom>
          <a:noFill/>
        </p:spPr>
        <p:txBody>
          <a:bodyPr wrap="square" rtlCol="0">
            <a:spAutoFit/>
          </a:bodyPr>
          <a:lstStyle/>
          <a:p>
            <a:r>
              <a:rPr lang="fr-FR" sz="2400" dirty="0"/>
              <a:t>On montre ce tableau au patient et on explique le principe de chaque élément. </a:t>
            </a:r>
          </a:p>
          <a:p>
            <a:r>
              <a:rPr lang="fr-FR" sz="2400" dirty="0"/>
              <a:t>Ensuite : « Nous allons tenter ensemble d’estimer votre niveau de stress. Sur une échelle de 0 à 10, où 0 signifierait aucune perturbation et 10 le plus haut niveau de perturbation que vous puissiez imaginer. À combien évaluez-vous le niveau de stress que vous ressentez maintenant ? »</a:t>
            </a:r>
          </a:p>
        </p:txBody>
      </p:sp>
    </p:spTree>
    <p:extLst>
      <p:ext uri="{BB962C8B-B14F-4D97-AF65-F5344CB8AC3E}">
        <p14:creationId xmlns:p14="http://schemas.microsoft.com/office/powerpoint/2010/main" val="149579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Les « 4 fantastiques » la technique des 4 éléments :</a:t>
            </a:r>
          </a:p>
          <a:p>
            <a:endParaRPr lang="fr-FR" sz="4400" b="1" dirty="0"/>
          </a:p>
        </p:txBody>
      </p:sp>
      <p:sp>
        <p:nvSpPr>
          <p:cNvPr id="9" name="ZoneTexte 8">
            <a:extLst>
              <a:ext uri="{FF2B5EF4-FFF2-40B4-BE49-F238E27FC236}">
                <a16:creationId xmlns:a16="http://schemas.microsoft.com/office/drawing/2014/main" id="{50637DA1-04D9-4254-EBC8-CD74797E5B9B}"/>
              </a:ext>
            </a:extLst>
          </p:cNvPr>
          <p:cNvSpPr txBox="1"/>
          <p:nvPr/>
        </p:nvSpPr>
        <p:spPr>
          <a:xfrm>
            <a:off x="421512" y="2044670"/>
            <a:ext cx="11348975" cy="3416320"/>
          </a:xfrm>
          <a:prstGeom prst="rect">
            <a:avLst/>
          </a:prstGeom>
          <a:noFill/>
        </p:spPr>
        <p:txBody>
          <a:bodyPr wrap="square" rtlCol="0">
            <a:spAutoFit/>
          </a:bodyPr>
          <a:lstStyle/>
          <a:p>
            <a:pPr marL="342900" indent="-342900" algn="just">
              <a:buFont typeface="Wingdings" pitchFamily="2" charset="2"/>
              <a:buChar char="à"/>
            </a:pPr>
            <a:r>
              <a:rPr lang="fr-FR" sz="2400" dirty="0">
                <a:sym typeface="Wingdings" pitchFamily="2" charset="2"/>
              </a:rPr>
              <a:t>Les déclencheurs de stress, internes et extérieurs, ont un effet cumulatif pendant la journée. </a:t>
            </a:r>
          </a:p>
          <a:p>
            <a:pPr marL="342900" indent="-342900" algn="just">
              <a:buFont typeface="Wingdings" pitchFamily="2" charset="2"/>
              <a:buChar char="à"/>
            </a:pPr>
            <a:r>
              <a:rPr lang="fr-FR" sz="2400" dirty="0">
                <a:sym typeface="Wingdings" pitchFamily="2" charset="2"/>
              </a:rPr>
              <a:t>On gère mieux le stress quand on reste à l’intérieur de sa fenêtre de tolérance </a:t>
            </a:r>
          </a:p>
          <a:p>
            <a:pPr algn="just"/>
            <a:r>
              <a:rPr lang="fr-FR" sz="2400" dirty="0">
                <a:sym typeface="Wingdings" pitchFamily="2" charset="2"/>
              </a:rPr>
              <a:t>On peut conseilleur aux patients de porter un bracelet au poignet. Chaque fois qu’ils le remarquent, le patient est encouragé à faire une lecture rapide de son niveau de stress (par le biais du SUD). Ensuite, les patients sont invités à faire des exercices rapides d’</a:t>
            </a:r>
            <a:r>
              <a:rPr lang="fr-FR" sz="2400" dirty="0" err="1">
                <a:sym typeface="Wingdings" pitchFamily="2" charset="2"/>
              </a:rPr>
              <a:t>auto-apaisement</a:t>
            </a:r>
            <a:r>
              <a:rPr lang="fr-FR" sz="2400" dirty="0">
                <a:sym typeface="Wingdings" pitchFamily="2" charset="2"/>
              </a:rPr>
              <a:t>. L’objectif est de réduire le niveau de stress d’un ou deux points à chaque fois. En empêchant l’accumulation de réactions au stress, le patient parvient à rester dans sa fenêtre de tolérance. </a:t>
            </a:r>
          </a:p>
        </p:txBody>
      </p:sp>
    </p:spTree>
    <p:extLst>
      <p:ext uri="{BB962C8B-B14F-4D97-AF65-F5344CB8AC3E}">
        <p14:creationId xmlns:p14="http://schemas.microsoft.com/office/powerpoint/2010/main" val="2609478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54113" y="306371"/>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Les « 4 fantastiques » la technique des 4 éléments :</a:t>
            </a:r>
          </a:p>
          <a:p>
            <a:endParaRPr lang="fr-FR" sz="4400" b="1" dirty="0"/>
          </a:p>
        </p:txBody>
      </p:sp>
      <p:sp>
        <p:nvSpPr>
          <p:cNvPr id="2" name="ZoneTexte 1">
            <a:extLst>
              <a:ext uri="{FF2B5EF4-FFF2-40B4-BE49-F238E27FC236}">
                <a16:creationId xmlns:a16="http://schemas.microsoft.com/office/drawing/2014/main" id="{5782F303-5F1D-001C-FD03-177C295D86FF}"/>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1920398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training Autogène de Schultz :</a:t>
            </a:r>
          </a:p>
          <a:p>
            <a:endParaRPr lang="fr-FR" sz="4400" b="1" dirty="0"/>
          </a:p>
        </p:txBody>
      </p:sp>
      <p:sp>
        <p:nvSpPr>
          <p:cNvPr id="9" name="ZoneTexte 8">
            <a:extLst>
              <a:ext uri="{FF2B5EF4-FFF2-40B4-BE49-F238E27FC236}">
                <a16:creationId xmlns:a16="http://schemas.microsoft.com/office/drawing/2014/main" id="{50637DA1-04D9-4254-EBC8-CD74797E5B9B}"/>
              </a:ext>
            </a:extLst>
          </p:cNvPr>
          <p:cNvSpPr txBox="1"/>
          <p:nvPr/>
        </p:nvSpPr>
        <p:spPr>
          <a:xfrm>
            <a:off x="486826" y="2377315"/>
            <a:ext cx="11348975" cy="3785652"/>
          </a:xfrm>
          <a:prstGeom prst="rect">
            <a:avLst/>
          </a:prstGeom>
          <a:noFill/>
        </p:spPr>
        <p:txBody>
          <a:bodyPr wrap="square" rtlCol="0">
            <a:spAutoFit/>
          </a:bodyPr>
          <a:lstStyle/>
          <a:p>
            <a:r>
              <a:rPr lang="fr-FR" sz="2400" dirty="0">
                <a:sym typeface="Wingdings" pitchFamily="2" charset="2"/>
              </a:rPr>
              <a:t>C’est une méthode d’</a:t>
            </a:r>
            <a:r>
              <a:rPr lang="fr-FR" sz="2400" dirty="0" err="1">
                <a:sym typeface="Wingdings" pitchFamily="2" charset="2"/>
              </a:rPr>
              <a:t>auto-hypnose</a:t>
            </a:r>
            <a:r>
              <a:rPr lang="fr-FR" sz="2400" dirty="0">
                <a:sym typeface="Wingdings" pitchFamily="2" charset="2"/>
              </a:rPr>
              <a:t>. La première fois, le thérapeute aide le patient à la découvrir, à tester. Ensuite, le patient est encouragé à effectuer un auto-entrainement personnel afin de se l’approprier. </a:t>
            </a:r>
          </a:p>
          <a:p>
            <a:r>
              <a:rPr lang="fr-FR" sz="2400" dirty="0">
                <a:sym typeface="Wingdings" pitchFamily="2" charset="2"/>
              </a:rPr>
              <a:t>L’objectif de la technique consiste en une concentration mentale du patient qui va localiser ses pensées sur la perception de divers types de sensations corporelles et ainsi déclencher, par auto-entrainement, des modifications de conscience de type hypnotique. </a:t>
            </a:r>
          </a:p>
          <a:p>
            <a:r>
              <a:rPr lang="fr-FR" sz="2400" dirty="0">
                <a:sym typeface="Wingdings" pitchFamily="2" charset="2"/>
              </a:rPr>
              <a:t>Finalement, on cherche à développer des capacités de contrôle conscient sur le processus physiologique de la respiration, agissant ensuite sur la circulation sanguine et le métabolisme. </a:t>
            </a:r>
          </a:p>
          <a:p>
            <a:r>
              <a:rPr lang="fr-FR" sz="2400" dirty="0">
                <a:sym typeface="Wingdings" pitchFamily="2" charset="2"/>
              </a:rPr>
              <a:t>Selon Schultz « pour obtenir la décontraction, il faut se la représenter intérieurement ». </a:t>
            </a:r>
          </a:p>
        </p:txBody>
      </p:sp>
    </p:spTree>
    <p:extLst>
      <p:ext uri="{BB962C8B-B14F-4D97-AF65-F5344CB8AC3E}">
        <p14:creationId xmlns:p14="http://schemas.microsoft.com/office/powerpoint/2010/main" val="1042258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training Autogène de Schultz :</a:t>
            </a:r>
          </a:p>
          <a:p>
            <a:endParaRPr lang="fr-FR" sz="4400" b="1" dirty="0"/>
          </a:p>
        </p:txBody>
      </p:sp>
      <p:sp>
        <p:nvSpPr>
          <p:cNvPr id="9" name="ZoneTexte 8">
            <a:extLst>
              <a:ext uri="{FF2B5EF4-FFF2-40B4-BE49-F238E27FC236}">
                <a16:creationId xmlns:a16="http://schemas.microsoft.com/office/drawing/2014/main" id="{50637DA1-04D9-4254-EBC8-CD74797E5B9B}"/>
              </a:ext>
            </a:extLst>
          </p:cNvPr>
          <p:cNvSpPr txBox="1"/>
          <p:nvPr/>
        </p:nvSpPr>
        <p:spPr>
          <a:xfrm>
            <a:off x="443957" y="1627574"/>
            <a:ext cx="11348975" cy="4154984"/>
          </a:xfrm>
          <a:prstGeom prst="rect">
            <a:avLst/>
          </a:prstGeom>
          <a:noFill/>
        </p:spPr>
        <p:txBody>
          <a:bodyPr wrap="square" rtlCol="0">
            <a:spAutoFit/>
          </a:bodyPr>
          <a:lstStyle/>
          <a:p>
            <a:r>
              <a:rPr lang="fr-FR" sz="2400" b="1" dirty="0">
                <a:sym typeface="Wingdings" pitchFamily="2" charset="2"/>
              </a:rPr>
              <a:t>On commence par une phase préliminaire : imaginez une situation de tranquillité et de bien être. </a:t>
            </a:r>
          </a:p>
          <a:p>
            <a:endParaRPr lang="fr-FR" sz="2400" b="1" dirty="0">
              <a:solidFill>
                <a:srgbClr val="FF0000"/>
              </a:solidFill>
              <a:sym typeface="Wingdings" pitchFamily="2" charset="2"/>
            </a:endParaRPr>
          </a:p>
          <a:p>
            <a:r>
              <a:rPr lang="fr-FR" sz="2400" b="1" dirty="0">
                <a:solidFill>
                  <a:srgbClr val="FF0000"/>
                </a:solidFill>
                <a:sym typeface="Wingdings" pitchFamily="2" charset="2"/>
              </a:rPr>
              <a:t>Le training autogène se développe en 6 phases </a:t>
            </a:r>
            <a:r>
              <a:rPr lang="fr-FR" sz="2400" dirty="0">
                <a:sym typeface="Wingdings" pitchFamily="2" charset="2"/>
              </a:rPr>
              <a:t>: </a:t>
            </a:r>
          </a:p>
          <a:p>
            <a:pPr marL="342900" indent="-342900">
              <a:buFontTx/>
              <a:buChar char="-"/>
            </a:pPr>
            <a:r>
              <a:rPr lang="fr-FR" sz="2400" dirty="0">
                <a:sym typeface="Wingdings" pitchFamily="2" charset="2"/>
              </a:rPr>
              <a:t>1</a:t>
            </a:r>
            <a:r>
              <a:rPr lang="fr-FR" sz="2400" baseline="30000" dirty="0">
                <a:sym typeface="Wingdings" pitchFamily="2" charset="2"/>
              </a:rPr>
              <a:t>ère</a:t>
            </a:r>
            <a:r>
              <a:rPr lang="fr-FR" sz="2400" dirty="0">
                <a:sym typeface="Wingdings" pitchFamily="2" charset="2"/>
              </a:rPr>
              <a:t> phase : Concentration sur la sensation de pesanteur, de lourdeur des membres du corps</a:t>
            </a:r>
          </a:p>
          <a:p>
            <a:pPr marL="342900" indent="-342900">
              <a:buFontTx/>
              <a:buChar char="-"/>
            </a:pPr>
            <a:r>
              <a:rPr lang="fr-FR" sz="2400" dirty="0">
                <a:sym typeface="Wingdings" pitchFamily="2" charset="2"/>
              </a:rPr>
              <a:t>2</a:t>
            </a:r>
            <a:r>
              <a:rPr lang="fr-FR" sz="2400" baseline="30000" dirty="0">
                <a:sym typeface="Wingdings" pitchFamily="2" charset="2"/>
              </a:rPr>
              <a:t>ème</a:t>
            </a:r>
            <a:r>
              <a:rPr lang="fr-FR" sz="2400" dirty="0">
                <a:sym typeface="Wingdings" pitchFamily="2" charset="2"/>
              </a:rPr>
              <a:t> phase : Concentration sur la sensation de chaleur des membres et du corps </a:t>
            </a:r>
          </a:p>
          <a:p>
            <a:pPr marL="342900" indent="-342900">
              <a:buFontTx/>
              <a:buChar char="-"/>
            </a:pPr>
            <a:r>
              <a:rPr lang="fr-FR" sz="2400" dirty="0">
                <a:sym typeface="Wingdings" pitchFamily="2" charset="2"/>
              </a:rPr>
              <a:t>3</a:t>
            </a:r>
            <a:r>
              <a:rPr lang="fr-FR" sz="2400" baseline="30000" dirty="0">
                <a:sym typeface="Wingdings" pitchFamily="2" charset="2"/>
              </a:rPr>
              <a:t>ème</a:t>
            </a:r>
            <a:r>
              <a:rPr lang="fr-FR" sz="2400" dirty="0">
                <a:sym typeface="Wingdings" pitchFamily="2" charset="2"/>
              </a:rPr>
              <a:t> phase : Concentration sur le rythme cardiaque, contrôle son cœur </a:t>
            </a:r>
          </a:p>
          <a:p>
            <a:pPr marL="342900" indent="-342900">
              <a:buFontTx/>
              <a:buChar char="-"/>
            </a:pPr>
            <a:r>
              <a:rPr lang="fr-FR" sz="2400" dirty="0">
                <a:sym typeface="Wingdings" pitchFamily="2" charset="2"/>
              </a:rPr>
              <a:t>4</a:t>
            </a:r>
            <a:r>
              <a:rPr lang="fr-FR" sz="2400" baseline="30000" dirty="0">
                <a:sym typeface="Wingdings" pitchFamily="2" charset="2"/>
              </a:rPr>
              <a:t>ème</a:t>
            </a:r>
            <a:r>
              <a:rPr lang="fr-FR" sz="2400" dirty="0">
                <a:sym typeface="Wingdings" pitchFamily="2" charset="2"/>
              </a:rPr>
              <a:t> phase : Concentration sur la respiration </a:t>
            </a:r>
          </a:p>
          <a:p>
            <a:pPr marL="342900" indent="-342900">
              <a:buFontTx/>
              <a:buChar char="-"/>
            </a:pPr>
            <a:r>
              <a:rPr lang="fr-FR" sz="2400" dirty="0">
                <a:sym typeface="Wingdings" pitchFamily="2" charset="2"/>
              </a:rPr>
              <a:t>5</a:t>
            </a:r>
            <a:r>
              <a:rPr lang="fr-FR" sz="2400" baseline="30000" dirty="0">
                <a:sym typeface="Wingdings" pitchFamily="2" charset="2"/>
              </a:rPr>
              <a:t>ème</a:t>
            </a:r>
            <a:r>
              <a:rPr lang="fr-FR" sz="2400" dirty="0">
                <a:sym typeface="Wingdings" pitchFamily="2" charset="2"/>
              </a:rPr>
              <a:t> phase : Concentration sur la chaleur du plexus solaire</a:t>
            </a:r>
          </a:p>
          <a:p>
            <a:pPr marL="342900" indent="-342900">
              <a:buFontTx/>
              <a:buChar char="-"/>
            </a:pPr>
            <a:r>
              <a:rPr lang="fr-FR" sz="2400" dirty="0">
                <a:sym typeface="Wingdings" pitchFamily="2" charset="2"/>
              </a:rPr>
              <a:t>6</a:t>
            </a:r>
            <a:r>
              <a:rPr lang="fr-FR" sz="2400" baseline="30000" dirty="0">
                <a:sym typeface="Wingdings" pitchFamily="2" charset="2"/>
              </a:rPr>
              <a:t>ème</a:t>
            </a:r>
            <a:r>
              <a:rPr lang="fr-FR" sz="2400" dirty="0">
                <a:sym typeface="Wingdings" pitchFamily="2" charset="2"/>
              </a:rPr>
              <a:t> phase : Concentration sur la fraîcheur du front </a:t>
            </a:r>
          </a:p>
        </p:txBody>
      </p:sp>
    </p:spTree>
    <p:extLst>
      <p:ext uri="{BB962C8B-B14F-4D97-AF65-F5344CB8AC3E}">
        <p14:creationId xmlns:p14="http://schemas.microsoft.com/office/powerpoint/2010/main" val="211066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15" name="ZoneTexte 14">
            <a:extLst>
              <a:ext uri="{FF2B5EF4-FFF2-40B4-BE49-F238E27FC236}">
                <a16:creationId xmlns:a16="http://schemas.microsoft.com/office/drawing/2014/main" id="{B08BF020-A74C-992F-D076-CD6B652D2983}"/>
              </a:ext>
            </a:extLst>
          </p:cNvPr>
          <p:cNvSpPr txBox="1"/>
          <p:nvPr/>
        </p:nvSpPr>
        <p:spPr>
          <a:xfrm>
            <a:off x="109089" y="4472319"/>
            <a:ext cx="5757333" cy="2677656"/>
          </a:xfrm>
          <a:prstGeom prst="rect">
            <a:avLst/>
          </a:prstGeom>
          <a:noFill/>
        </p:spPr>
        <p:txBody>
          <a:bodyPr wrap="square" rtlCol="0">
            <a:spAutoFit/>
          </a:bodyPr>
          <a:lstStyle/>
          <a:p>
            <a:endParaRPr lang="fr-FR" sz="3200" dirty="0"/>
          </a:p>
          <a:p>
            <a:r>
              <a:rPr lang="fr-FR" sz="2400" b="1" dirty="0"/>
              <a:t>Phase d’alarme </a:t>
            </a:r>
            <a:r>
              <a:rPr lang="fr-FR" sz="2400" dirty="0"/>
              <a:t>: l’organisme est agressé, il mobilise instantanément les ressources nécessaires pour s’adapter à la situation. </a:t>
            </a:r>
          </a:p>
          <a:p>
            <a:endParaRPr lang="fr-FR" sz="3200" dirty="0"/>
          </a:p>
          <a:p>
            <a:endParaRPr lang="fr-FR" sz="3200" dirty="0"/>
          </a:p>
        </p:txBody>
      </p:sp>
      <p:sp>
        <p:nvSpPr>
          <p:cNvPr id="2" name="Explosion 1 1">
            <a:extLst>
              <a:ext uri="{FF2B5EF4-FFF2-40B4-BE49-F238E27FC236}">
                <a16:creationId xmlns:a16="http://schemas.microsoft.com/office/drawing/2014/main" id="{EEB6D955-BE16-C283-059E-8C407C43554E}"/>
              </a:ext>
            </a:extLst>
          </p:cNvPr>
          <p:cNvSpPr/>
          <p:nvPr/>
        </p:nvSpPr>
        <p:spPr>
          <a:xfrm>
            <a:off x="310564" y="1408521"/>
            <a:ext cx="3067941" cy="3063798"/>
          </a:xfrm>
          <a:prstGeom prst="irregularSeal1">
            <a:avLst/>
          </a:prstGeom>
          <a:solidFill>
            <a:srgbClr val="FF0000"/>
          </a:solidFill>
          <a:ln>
            <a:solidFill>
              <a:schemeClr val="tx1"/>
            </a:solidFill>
          </a:ln>
          <a:effectLst>
            <a:glow rad="101600">
              <a:schemeClr val="accent3">
                <a:satMod val="175000"/>
                <a:alpha val="40000"/>
              </a:schemeClr>
            </a:glo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FF0000"/>
              </a:solidFill>
            </a:endParaRPr>
          </a:p>
        </p:txBody>
      </p:sp>
      <p:sp>
        <p:nvSpPr>
          <p:cNvPr id="3" name="ZoneTexte 2">
            <a:extLst>
              <a:ext uri="{FF2B5EF4-FFF2-40B4-BE49-F238E27FC236}">
                <a16:creationId xmlns:a16="http://schemas.microsoft.com/office/drawing/2014/main" id="{EA97E5F7-D211-E6F5-DB18-E47D7E5C8EFB}"/>
              </a:ext>
            </a:extLst>
          </p:cNvPr>
          <p:cNvSpPr txBox="1"/>
          <p:nvPr/>
        </p:nvSpPr>
        <p:spPr>
          <a:xfrm>
            <a:off x="795222" y="2460169"/>
            <a:ext cx="2098623" cy="830997"/>
          </a:xfrm>
          <a:prstGeom prst="rect">
            <a:avLst/>
          </a:prstGeom>
          <a:noFill/>
        </p:spPr>
        <p:txBody>
          <a:bodyPr wrap="square" rtlCol="0">
            <a:spAutoFit/>
          </a:bodyPr>
          <a:lstStyle/>
          <a:p>
            <a:pPr algn="ctr"/>
            <a:r>
              <a:rPr lang="fr-FR" sz="2400" b="1" dirty="0"/>
              <a:t>PHASE D’ALARME</a:t>
            </a:r>
          </a:p>
        </p:txBody>
      </p:sp>
      <p:sp>
        <p:nvSpPr>
          <p:cNvPr id="4" name="Flèche droite à entaille 3">
            <a:extLst>
              <a:ext uri="{FF2B5EF4-FFF2-40B4-BE49-F238E27FC236}">
                <a16:creationId xmlns:a16="http://schemas.microsoft.com/office/drawing/2014/main" id="{80E115B2-BE48-3695-8C28-7986B32B1F0F}"/>
              </a:ext>
            </a:extLst>
          </p:cNvPr>
          <p:cNvSpPr/>
          <p:nvPr/>
        </p:nvSpPr>
        <p:spPr>
          <a:xfrm>
            <a:off x="3378503" y="2451250"/>
            <a:ext cx="4289729" cy="859610"/>
          </a:xfrm>
          <a:prstGeom prst="notch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E8499C8-ADF2-B433-1087-6531F2E66AF7}"/>
              </a:ext>
            </a:extLst>
          </p:cNvPr>
          <p:cNvSpPr txBox="1"/>
          <p:nvPr/>
        </p:nvSpPr>
        <p:spPr>
          <a:xfrm>
            <a:off x="3689069" y="2671891"/>
            <a:ext cx="3327817" cy="461665"/>
          </a:xfrm>
          <a:prstGeom prst="rect">
            <a:avLst/>
          </a:prstGeom>
          <a:noFill/>
        </p:spPr>
        <p:txBody>
          <a:bodyPr wrap="square" rtlCol="0">
            <a:spAutoFit/>
          </a:bodyPr>
          <a:lstStyle/>
          <a:p>
            <a:pPr algn="ctr"/>
            <a:r>
              <a:rPr lang="fr-FR" sz="2400" b="1" dirty="0"/>
              <a:t>PHASE DE RÉSISTANCE</a:t>
            </a:r>
          </a:p>
        </p:txBody>
      </p:sp>
      <p:sp>
        <p:nvSpPr>
          <p:cNvPr id="6" name="Flèche droite à entaille 5">
            <a:extLst>
              <a:ext uri="{FF2B5EF4-FFF2-40B4-BE49-F238E27FC236}">
                <a16:creationId xmlns:a16="http://schemas.microsoft.com/office/drawing/2014/main" id="{BBBB5914-C97E-BC57-8C57-13709D000315}"/>
              </a:ext>
            </a:extLst>
          </p:cNvPr>
          <p:cNvSpPr/>
          <p:nvPr/>
        </p:nvSpPr>
        <p:spPr>
          <a:xfrm rot="2771324">
            <a:off x="7536452" y="3227409"/>
            <a:ext cx="2908432" cy="1210833"/>
          </a:xfrm>
          <a:prstGeom prst="notched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8196E03-AFF4-6ED3-C187-F796796DE65D}"/>
              </a:ext>
            </a:extLst>
          </p:cNvPr>
          <p:cNvSpPr txBox="1"/>
          <p:nvPr/>
        </p:nvSpPr>
        <p:spPr>
          <a:xfrm rot="2768671">
            <a:off x="7618415" y="3495846"/>
            <a:ext cx="2893816" cy="830997"/>
          </a:xfrm>
          <a:prstGeom prst="rect">
            <a:avLst/>
          </a:prstGeom>
          <a:noFill/>
        </p:spPr>
        <p:txBody>
          <a:bodyPr wrap="square" rtlCol="0">
            <a:spAutoFit/>
          </a:bodyPr>
          <a:lstStyle/>
          <a:p>
            <a:pPr algn="ctr"/>
            <a:r>
              <a:rPr lang="fr-FR" sz="2400" b="1" dirty="0"/>
              <a:t>PHASE D’ÉPUISEMENT</a:t>
            </a:r>
          </a:p>
        </p:txBody>
      </p:sp>
      <p:sp>
        <p:nvSpPr>
          <p:cNvPr id="8" name="ZoneTexte 7">
            <a:extLst>
              <a:ext uri="{FF2B5EF4-FFF2-40B4-BE49-F238E27FC236}">
                <a16:creationId xmlns:a16="http://schemas.microsoft.com/office/drawing/2014/main" id="{26053585-469D-A691-8921-6C11A3C334D4}"/>
              </a:ext>
            </a:extLst>
          </p:cNvPr>
          <p:cNvSpPr txBox="1"/>
          <p:nvPr/>
        </p:nvSpPr>
        <p:spPr>
          <a:xfrm>
            <a:off x="3217333" y="1408521"/>
            <a:ext cx="8348134" cy="1200329"/>
          </a:xfrm>
          <a:prstGeom prst="rect">
            <a:avLst/>
          </a:prstGeom>
          <a:noFill/>
        </p:spPr>
        <p:txBody>
          <a:bodyPr wrap="square" rtlCol="0">
            <a:spAutoFit/>
          </a:bodyPr>
          <a:lstStyle/>
          <a:p>
            <a:r>
              <a:rPr lang="fr-FR" sz="2400" b="1" dirty="0"/>
              <a:t>Phase de résistance </a:t>
            </a:r>
            <a:r>
              <a:rPr lang="fr-FR" sz="2400" dirty="0"/>
              <a:t>: L’organisme dispose d’une résistance accrue mais le maintien de cette capacité entrain la consommation des réserves d’énergie. </a:t>
            </a:r>
          </a:p>
        </p:txBody>
      </p:sp>
      <p:sp>
        <p:nvSpPr>
          <p:cNvPr id="9" name="ZoneTexte 8">
            <a:extLst>
              <a:ext uri="{FF2B5EF4-FFF2-40B4-BE49-F238E27FC236}">
                <a16:creationId xmlns:a16="http://schemas.microsoft.com/office/drawing/2014/main" id="{C279D495-E956-6BE6-F240-96F5AC22D47E}"/>
              </a:ext>
            </a:extLst>
          </p:cNvPr>
          <p:cNvSpPr txBox="1"/>
          <p:nvPr/>
        </p:nvSpPr>
        <p:spPr>
          <a:xfrm>
            <a:off x="5913923" y="4866974"/>
            <a:ext cx="6554920" cy="1569660"/>
          </a:xfrm>
          <a:prstGeom prst="rect">
            <a:avLst/>
          </a:prstGeom>
          <a:noFill/>
        </p:spPr>
        <p:txBody>
          <a:bodyPr wrap="square" rtlCol="0">
            <a:spAutoFit/>
          </a:bodyPr>
          <a:lstStyle/>
          <a:p>
            <a:r>
              <a:rPr lang="fr-FR" sz="2400" b="1" dirty="0"/>
              <a:t>Phase d’épuisement </a:t>
            </a:r>
            <a:r>
              <a:rPr lang="fr-FR" sz="2400" dirty="0"/>
              <a:t>: les ressources sont consommées et les défenses cèdent : épuisement physique, maladies psychosomatiques, troubles psychiatriques…</a:t>
            </a:r>
          </a:p>
        </p:txBody>
      </p:sp>
    </p:spTree>
    <p:extLst>
      <p:ext uri="{BB962C8B-B14F-4D97-AF65-F5344CB8AC3E}">
        <p14:creationId xmlns:p14="http://schemas.microsoft.com/office/powerpoint/2010/main" val="38905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5"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B65EB610-7F56-B0E3-BE77-CC37C01F8B48}"/>
              </a:ext>
            </a:extLst>
          </p:cNvPr>
          <p:cNvCxnSpPr>
            <a:cxnSpLocks/>
          </p:cNvCxnSpPr>
          <p:nvPr/>
        </p:nvCxnSpPr>
        <p:spPr>
          <a:xfrm>
            <a:off x="320511" y="6466788"/>
            <a:ext cx="11472421" cy="0"/>
          </a:xfrm>
          <a:prstGeom prst="line">
            <a:avLst/>
          </a:prstGeom>
        </p:spPr>
        <p:style>
          <a:lnRef idx="3">
            <a:schemeClr val="dk1"/>
          </a:lnRef>
          <a:fillRef idx="0">
            <a:schemeClr val="dk1"/>
          </a:fillRef>
          <a:effectRef idx="2">
            <a:schemeClr val="dk1"/>
          </a:effectRef>
          <a:fontRef idx="minor">
            <a:schemeClr val="tx1"/>
          </a:fontRef>
        </p:style>
      </p:cxnSp>
      <p:pic>
        <p:nvPicPr>
          <p:cNvPr id="12" name="Image 11">
            <a:extLst>
              <a:ext uri="{FF2B5EF4-FFF2-40B4-BE49-F238E27FC236}">
                <a16:creationId xmlns:a16="http://schemas.microsoft.com/office/drawing/2014/main" id="{F96FF6FC-888E-578B-A45C-AE6D12ADFC0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320511" y="5782558"/>
            <a:ext cx="1014984" cy="609600"/>
          </a:xfrm>
          <a:prstGeom prst="rect">
            <a:avLst/>
          </a:prstGeom>
        </p:spPr>
      </p:pic>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3">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pic>
        <p:nvPicPr>
          <p:cNvPr id="2" name="Image 1">
            <a:extLst>
              <a:ext uri="{FF2B5EF4-FFF2-40B4-BE49-F238E27FC236}">
                <a16:creationId xmlns:a16="http://schemas.microsoft.com/office/drawing/2014/main" id="{A18D534F-9ACA-8321-834F-892DB56D3AA4}"/>
              </a:ext>
            </a:extLst>
          </p:cNvPr>
          <p:cNvPicPr>
            <a:picLocks noChangeAspect="1"/>
          </p:cNvPicPr>
          <p:nvPr/>
        </p:nvPicPr>
        <p:blipFill>
          <a:blip r:embed="rId4"/>
          <a:stretch>
            <a:fillRect/>
          </a:stretch>
        </p:blipFill>
        <p:spPr>
          <a:xfrm>
            <a:off x="3352800" y="685800"/>
            <a:ext cx="5486400" cy="5486400"/>
          </a:xfrm>
          <a:prstGeom prst="rect">
            <a:avLst/>
          </a:prstGeom>
        </p:spPr>
      </p:pic>
    </p:spTree>
    <p:extLst>
      <p:ext uri="{BB962C8B-B14F-4D97-AF65-F5344CB8AC3E}">
        <p14:creationId xmlns:p14="http://schemas.microsoft.com/office/powerpoint/2010/main" val="1140666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training Autogène de Schultz :</a:t>
            </a:r>
          </a:p>
          <a:p>
            <a:endParaRPr lang="fr-FR" sz="4400" b="1" dirty="0"/>
          </a:p>
        </p:txBody>
      </p:sp>
      <p:sp>
        <p:nvSpPr>
          <p:cNvPr id="2" name="ZoneTexte 1">
            <a:extLst>
              <a:ext uri="{FF2B5EF4-FFF2-40B4-BE49-F238E27FC236}">
                <a16:creationId xmlns:a16="http://schemas.microsoft.com/office/drawing/2014/main" id="{5782F303-5F1D-001C-FD03-177C295D86FF}"/>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3462412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Body Scan ()</a:t>
            </a:r>
          </a:p>
          <a:p>
            <a:endParaRPr lang="fr-FR" sz="4400" b="1" dirty="0"/>
          </a:p>
        </p:txBody>
      </p:sp>
      <p:sp>
        <p:nvSpPr>
          <p:cNvPr id="2" name="ZoneTexte 1">
            <a:extLst>
              <a:ext uri="{FF2B5EF4-FFF2-40B4-BE49-F238E27FC236}">
                <a16:creationId xmlns:a16="http://schemas.microsoft.com/office/drawing/2014/main" id="{FF467A29-17F3-64CB-6CDE-6471521B9E81}"/>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342352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lieu sûr </a:t>
            </a:r>
          </a:p>
          <a:p>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459504"/>
            <a:ext cx="11578975" cy="1938992"/>
          </a:xfrm>
          <a:prstGeom prst="rect">
            <a:avLst/>
          </a:prstGeom>
          <a:noFill/>
        </p:spPr>
        <p:txBody>
          <a:bodyPr wrap="square" rtlCol="0">
            <a:spAutoFit/>
          </a:bodyPr>
          <a:lstStyle/>
          <a:p>
            <a:pPr algn="just"/>
            <a:r>
              <a:rPr lang="fr-FR" sz="2400" dirty="0">
                <a:sym typeface="Wingdings" pitchFamily="2" charset="2"/>
              </a:rPr>
              <a:t>Cet exercice, connu dans d’autres approches comme l’hypnose ou les TCC, a pour objectif d’apprendre au patient à accéder à une expérience positive qui, une fois installée et entraînée, va lui permettre de passer d’un état de stress vers un état de calme. Wilson et al. (1995) ont démontré l’efficacité de la technique à laquelle on avait supprimé la musique et rajouté des SBA. Il est intégré dans le protocole standard depuis 1995 (Wilson et al. 1995). </a:t>
            </a:r>
          </a:p>
        </p:txBody>
      </p:sp>
    </p:spTree>
    <p:extLst>
      <p:ext uri="{BB962C8B-B14F-4D97-AF65-F5344CB8AC3E}">
        <p14:creationId xmlns:p14="http://schemas.microsoft.com/office/powerpoint/2010/main" val="1366614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lieu sûr </a:t>
            </a:r>
          </a:p>
          <a:p>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583071"/>
            <a:ext cx="11748043" cy="3046988"/>
          </a:xfrm>
          <a:prstGeom prst="rect">
            <a:avLst/>
          </a:prstGeom>
          <a:noFill/>
        </p:spPr>
        <p:txBody>
          <a:bodyPr wrap="square" rtlCol="0">
            <a:spAutoFit/>
          </a:bodyPr>
          <a:lstStyle/>
          <a:p>
            <a:pPr algn="just"/>
            <a:r>
              <a:rPr lang="fr-FR" sz="2400" dirty="0">
                <a:sym typeface="Wingdings" pitchFamily="2" charset="2"/>
              </a:rPr>
              <a:t>L’introduction des SBA lentes donne la possibilité au thérapeute d’évaluer si le patient est suffisamment stable. Il est également nécessaire de s’assurer que le lieu calme choisi par le patient n’est pas contaminé par les problématiques à traiter ou en lien avec des lieux, des personnes. Parfois certains patients plus fragiles éprouvent certaines difficultés à trouver un lieu calme, il pourra alors leur être proposé de chercher une expérience ou une activité positive, de créer un lieu imaginaire ou encore de choisir le cabinet du thérapeute. Le travail thérapeutique de confrontation au trauma ne peut être commencé tant que le lieu sûr n’est pas installé</a:t>
            </a:r>
          </a:p>
        </p:txBody>
      </p:sp>
    </p:spTree>
    <p:extLst>
      <p:ext uri="{BB962C8B-B14F-4D97-AF65-F5344CB8AC3E}">
        <p14:creationId xmlns:p14="http://schemas.microsoft.com/office/powerpoint/2010/main" val="3354277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lieu sûr </a:t>
            </a:r>
          </a:p>
          <a:p>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320667" y="2654990"/>
            <a:ext cx="11748043" cy="3046988"/>
          </a:xfrm>
          <a:prstGeom prst="rect">
            <a:avLst/>
          </a:prstGeom>
          <a:noFill/>
        </p:spPr>
        <p:txBody>
          <a:bodyPr wrap="square" rtlCol="0">
            <a:spAutoFit/>
          </a:bodyPr>
          <a:lstStyle/>
          <a:p>
            <a:pPr algn="just"/>
            <a:r>
              <a:rPr lang="fr-FR" sz="2400" dirty="0">
                <a:sym typeface="Wingdings" pitchFamily="2" charset="2"/>
              </a:rPr>
              <a:t>L’introduction des SBA lentes donne la possibilité au thérapeute d’évaluer si le patient est suffisamment stable. Il est également nécessaire de s’assurer que le lieu calme choisi par le patient n’est pas contaminé par les problématiques à traiter ou en lien avec des lieux, des personnes. Parfois certains patients plus fragiles éprouvent certaines difficultés à trouver un lieu calme, il pourra alors leur être proposé de chercher une expérience ou une activité positive, de créer un lieu imaginaire ou encore de choisir le cabinet du thérapeute. Le travail thérapeutique de confrontation au trauma ne peut être commencé tant que le lieu sûr n’est pas installé</a:t>
            </a:r>
          </a:p>
        </p:txBody>
      </p:sp>
    </p:spTree>
    <p:extLst>
      <p:ext uri="{BB962C8B-B14F-4D97-AF65-F5344CB8AC3E}">
        <p14:creationId xmlns:p14="http://schemas.microsoft.com/office/powerpoint/2010/main" val="2603166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lieu sûr ()</a:t>
            </a:r>
          </a:p>
          <a:p>
            <a:endParaRPr lang="fr-FR" sz="4400" b="1" dirty="0"/>
          </a:p>
        </p:txBody>
      </p:sp>
      <p:sp>
        <p:nvSpPr>
          <p:cNvPr id="2" name="ZoneTexte 1">
            <a:extLst>
              <a:ext uri="{FF2B5EF4-FFF2-40B4-BE49-F238E27FC236}">
                <a16:creationId xmlns:a16="http://schemas.microsoft.com/office/drawing/2014/main" id="{FF467A29-17F3-64CB-6CDE-6471521B9E81}"/>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1854800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protocole de développement et d’installation de ressources (DIR) de Leeds (1995)</a:t>
            </a:r>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624167"/>
            <a:ext cx="11748043" cy="3785652"/>
          </a:xfrm>
          <a:prstGeom prst="rect">
            <a:avLst/>
          </a:prstGeom>
          <a:noFill/>
        </p:spPr>
        <p:txBody>
          <a:bodyPr wrap="square" rtlCol="0">
            <a:spAutoFit/>
          </a:bodyPr>
          <a:lstStyle/>
          <a:p>
            <a:pPr algn="just"/>
            <a:r>
              <a:rPr lang="fr-FR" sz="2400" dirty="0">
                <a:sym typeface="Wingdings" pitchFamily="2" charset="2"/>
              </a:rPr>
              <a:t>Le DIR se centre exclusivement sur la stimulation des ressources positives et fonctionnelles dans les réseaux de mémoire (Leeds &amp; Shapiro, 2000) en évitant délibérément de stimuler le matériel des réseaux de mémoire dysfonctionnels. Inspiré des méthodes de renforcement de l’ego issues de l’hypnose (Frederick &amp; </a:t>
            </a:r>
            <a:r>
              <a:rPr lang="fr-FR" sz="2400" dirty="0" err="1">
                <a:sym typeface="Wingdings" pitchFamily="2" charset="2"/>
              </a:rPr>
              <a:t>McNeals</a:t>
            </a:r>
            <a:r>
              <a:rPr lang="fr-FR" sz="2400" dirty="0">
                <a:sym typeface="Wingdings" pitchFamily="2" charset="2"/>
              </a:rPr>
              <a:t>, 1999) et comme pour le lieu sûr/calme, il trouve sa place en EMDR avec l’ajout des stimulations bilatérales lentes. Ces stimulations bilatérales sont censées conduire à une augmentation spontanée et rapide de l’intensité affective liée à un réseau de mémoire positif, ainsi qu’à des associations avec des émotions vives, riches, provenant de ce réseau fonctionnel et adaptatif. Le DIR a d’abord été proposé comme une stratégie de stabilisation pour les patients souffrant de trauma complexe afin de les stabiliser. </a:t>
            </a:r>
          </a:p>
        </p:txBody>
      </p:sp>
    </p:spTree>
    <p:extLst>
      <p:ext uri="{BB962C8B-B14F-4D97-AF65-F5344CB8AC3E}">
        <p14:creationId xmlns:p14="http://schemas.microsoft.com/office/powerpoint/2010/main" val="148787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protocole de développement et d’installation de ressources (DIR) de Leeds (1995)</a:t>
            </a:r>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624167"/>
            <a:ext cx="11748043" cy="3046988"/>
          </a:xfrm>
          <a:prstGeom prst="rect">
            <a:avLst/>
          </a:prstGeom>
          <a:noFill/>
        </p:spPr>
        <p:txBody>
          <a:bodyPr wrap="square" rtlCol="0">
            <a:spAutoFit/>
          </a:bodyPr>
          <a:lstStyle/>
          <a:p>
            <a:pPr algn="just"/>
            <a:r>
              <a:rPr lang="fr-FR" sz="2400" dirty="0">
                <a:sym typeface="Wingdings" pitchFamily="2" charset="2"/>
              </a:rPr>
              <a:t>Le but du DIR est d’aider le patient à créer ou renforcer, et à répéter de nouvelles compétences positives construites à partir d’une gamme d’associations en lien avec des images, des émotions, des sensations, des croyances et des actions remémorées et imaginées. Il peut ainsi accéder aux réseaux de mémoire adaptatifs ou de les enrichir. Ces nouveaux souvenirs forment alors des ressources qui, lorsqu’elles sont consciemment activées, permettent aux patients de mobiliser un état de mieux-être qui les aide à faire face, tant aux difficultés présentes, futures de la vie quotidienne que de la psychothérapie elle-même, et donc de mieux gérer les affects.</a:t>
            </a:r>
          </a:p>
        </p:txBody>
      </p:sp>
    </p:spTree>
    <p:extLst>
      <p:ext uri="{BB962C8B-B14F-4D97-AF65-F5344CB8AC3E}">
        <p14:creationId xmlns:p14="http://schemas.microsoft.com/office/powerpoint/2010/main" val="3781762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DIR ()</a:t>
            </a:r>
          </a:p>
          <a:p>
            <a:endParaRPr lang="fr-FR" sz="4400" b="1" dirty="0"/>
          </a:p>
        </p:txBody>
      </p:sp>
      <p:sp>
        <p:nvSpPr>
          <p:cNvPr id="2" name="ZoneTexte 1">
            <a:extLst>
              <a:ext uri="{FF2B5EF4-FFF2-40B4-BE49-F238E27FC236}">
                <a16:creationId xmlns:a16="http://schemas.microsoft.com/office/drawing/2014/main" id="{FF467A29-17F3-64CB-6CDE-6471521B9E81}"/>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52197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2">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2" name="ZoneTexte 1">
            <a:extLst>
              <a:ext uri="{FF2B5EF4-FFF2-40B4-BE49-F238E27FC236}">
                <a16:creationId xmlns:a16="http://schemas.microsoft.com/office/drawing/2014/main" id="{9FA183FD-C495-DA32-9915-983F51993B83}"/>
              </a:ext>
            </a:extLst>
          </p:cNvPr>
          <p:cNvSpPr txBox="1"/>
          <p:nvPr/>
        </p:nvSpPr>
        <p:spPr>
          <a:xfrm>
            <a:off x="135467" y="1371600"/>
            <a:ext cx="11846001" cy="923330"/>
          </a:xfrm>
          <a:prstGeom prst="rect">
            <a:avLst/>
          </a:prstGeom>
          <a:noFill/>
        </p:spPr>
        <p:txBody>
          <a:bodyPr wrap="square" rtlCol="0">
            <a:spAutoFit/>
          </a:bodyPr>
          <a:lstStyle/>
          <a:p>
            <a:r>
              <a:rPr lang="fr-FR" dirty="0"/>
              <a:t>Ainsi, </a:t>
            </a:r>
            <a:r>
              <a:rPr lang="fr-FR" b="1" dirty="0"/>
              <a:t>la phase d’alarme </a:t>
            </a:r>
            <a:r>
              <a:rPr lang="fr-FR" dirty="0"/>
              <a:t>correspond à la préparation à l’action pour le corps, exposé à un stress aigu, l’organisme se mobilise en activant les systèmes de libération des hormones concernés, en commençant par </a:t>
            </a:r>
            <a:r>
              <a:rPr lang="fr-FR" dirty="0">
                <a:solidFill>
                  <a:srgbClr val="FF0000"/>
                </a:solidFill>
              </a:rPr>
              <a:t>le système sympathico-médullo-surrénalien</a:t>
            </a:r>
            <a:r>
              <a:rPr lang="fr-FR" dirty="0"/>
              <a:t>, ainsi c’est l’adrénaline qui est sécrétée en urgence. </a:t>
            </a:r>
          </a:p>
        </p:txBody>
      </p:sp>
      <p:pic>
        <p:nvPicPr>
          <p:cNvPr id="4" name="Image 3" descr="Une image contenant diagramme&#10;&#10;Description générée automatiquement">
            <a:extLst>
              <a:ext uri="{FF2B5EF4-FFF2-40B4-BE49-F238E27FC236}">
                <a16:creationId xmlns:a16="http://schemas.microsoft.com/office/drawing/2014/main" id="{0439D350-7140-76E3-E241-076261169DD9}"/>
              </a:ext>
            </a:extLst>
          </p:cNvPr>
          <p:cNvPicPr>
            <a:picLocks noChangeAspect="1"/>
          </p:cNvPicPr>
          <p:nvPr/>
        </p:nvPicPr>
        <p:blipFill>
          <a:blip r:embed="rId3"/>
          <a:stretch>
            <a:fillRect/>
          </a:stretch>
        </p:blipFill>
        <p:spPr>
          <a:xfrm>
            <a:off x="6377073" y="2305148"/>
            <a:ext cx="5814927" cy="4563064"/>
          </a:xfrm>
          <a:prstGeom prst="rect">
            <a:avLst/>
          </a:prstGeom>
        </p:spPr>
      </p:pic>
      <p:sp>
        <p:nvSpPr>
          <p:cNvPr id="5" name="ZoneTexte 4">
            <a:extLst>
              <a:ext uri="{FF2B5EF4-FFF2-40B4-BE49-F238E27FC236}">
                <a16:creationId xmlns:a16="http://schemas.microsoft.com/office/drawing/2014/main" id="{D4557E2D-3195-6506-9BA7-0BCBFDA5AE9E}"/>
              </a:ext>
            </a:extLst>
          </p:cNvPr>
          <p:cNvSpPr txBox="1"/>
          <p:nvPr/>
        </p:nvSpPr>
        <p:spPr>
          <a:xfrm>
            <a:off x="135467" y="2334606"/>
            <a:ext cx="6056562" cy="3416320"/>
          </a:xfrm>
          <a:prstGeom prst="rect">
            <a:avLst/>
          </a:prstGeom>
          <a:noFill/>
        </p:spPr>
        <p:txBody>
          <a:bodyPr wrap="square" rtlCol="0">
            <a:spAutoFit/>
          </a:bodyPr>
          <a:lstStyle/>
          <a:p>
            <a:r>
              <a:rPr lang="fr-FR" b="1" dirty="0"/>
              <a:t>La phase de résistance </a:t>
            </a:r>
            <a:r>
              <a:rPr lang="fr-FR" dirty="0"/>
              <a:t>quant à elle, démarre après quelques minutes lorsque la situation stressante reste présente, s’il n’y a pas de temps de récupération, l’organisme répond en maintenant un niveau élevé d’activation dans le temps. C’est le second système qui est activé, </a:t>
            </a:r>
            <a:r>
              <a:rPr lang="fr-FR" dirty="0">
                <a:solidFill>
                  <a:srgbClr val="FF0000"/>
                </a:solidFill>
              </a:rPr>
              <a:t>l’hypophyso-corticosurrénalien</a:t>
            </a:r>
            <a:r>
              <a:rPr lang="fr-FR" dirty="0"/>
              <a:t>. Ici, c’est le cortisol qui rentre en jeu. Cette étape, si elle est prolongée, correspond au stress chronique. </a:t>
            </a:r>
          </a:p>
          <a:p>
            <a:r>
              <a:rPr lang="fr-FR" dirty="0"/>
              <a:t>Enfin, si la deuxième étape perdure, en consommant sur le long terme les réserves d’énergie de l’individu, apparaît la dernière phase : </a:t>
            </a:r>
            <a:r>
              <a:rPr lang="fr-FR" b="1" dirty="0"/>
              <a:t>la phase d’épuisement</a:t>
            </a:r>
            <a:r>
              <a:rPr lang="fr-FR" dirty="0"/>
              <a:t>. Dès lors que l’on ne parvient pas à revenir au niveau de résistance normal, apparaît des réactions somatiques. </a:t>
            </a:r>
          </a:p>
        </p:txBody>
      </p:sp>
      <p:sp>
        <p:nvSpPr>
          <p:cNvPr id="6" name="ZoneTexte 5">
            <a:extLst>
              <a:ext uri="{FF2B5EF4-FFF2-40B4-BE49-F238E27FC236}">
                <a16:creationId xmlns:a16="http://schemas.microsoft.com/office/drawing/2014/main" id="{5D9064F7-D598-6FD9-775C-03FDC5E17419}"/>
              </a:ext>
            </a:extLst>
          </p:cNvPr>
          <p:cNvSpPr txBox="1"/>
          <p:nvPr/>
        </p:nvSpPr>
        <p:spPr>
          <a:xfrm>
            <a:off x="135467" y="6466788"/>
            <a:ext cx="5960533" cy="369332"/>
          </a:xfrm>
          <a:prstGeom prst="rect">
            <a:avLst/>
          </a:prstGeom>
          <a:noFill/>
        </p:spPr>
        <p:txBody>
          <a:bodyPr wrap="square" rtlCol="0">
            <a:spAutoFit/>
          </a:bodyPr>
          <a:lstStyle/>
          <a:p>
            <a:r>
              <a:rPr lang="fr-FR" dirty="0"/>
              <a:t>Hans Seyle décrit le syndrome général d’adaptation (SGA).</a:t>
            </a:r>
          </a:p>
        </p:txBody>
      </p:sp>
    </p:spTree>
    <p:extLst>
      <p:ext uri="{BB962C8B-B14F-4D97-AF65-F5344CB8AC3E}">
        <p14:creationId xmlns:p14="http://schemas.microsoft.com/office/powerpoint/2010/main" val="3507130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1446550"/>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technique de l’éponge ou de l’</a:t>
            </a:r>
            <a:r>
              <a:rPr lang="fr-FR" sz="4400" b="1" dirty="0" err="1"/>
              <a:t>absortion</a:t>
            </a:r>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443957" y="2247934"/>
            <a:ext cx="11748043" cy="3416320"/>
          </a:xfrm>
          <a:prstGeom prst="rect">
            <a:avLst/>
          </a:prstGeom>
          <a:noFill/>
        </p:spPr>
        <p:txBody>
          <a:bodyPr wrap="square" rtlCol="0">
            <a:spAutoFit/>
          </a:bodyPr>
          <a:lstStyle/>
          <a:p>
            <a:pPr algn="just"/>
            <a:r>
              <a:rPr lang="fr-FR" sz="2400" dirty="0">
                <a:sym typeface="Wingdings" pitchFamily="2" charset="2"/>
              </a:rPr>
              <a:t>La technique de l’éponge (ou absorption, dans le sens qu’elle « absorbe » des appréhensions futures) est dès lors un instrument alternatif qui vient en aide au clinicien, car elle permet de faire appel aux ressources préexistantes mais inconscientes ou négligées du sujet. En reconnectant le sujet à ses ressources et en les renforçant, la situation future peut perdre son caractère angoissant. La technique de l’éponge cherche donc à reconnecter le sujet à des ressources existantes, mais oubliées, en cherchant à se focaliser sur trois qualités ou compétences dont la personne aurait besoin pour mieux faire face à cette situation future difficile. L’essentiel de l’intervention consiste donc à faire ressortir une situation dans laquelle le sujet avait accès à cette qualité souhaitée, au moins partiellement. </a:t>
            </a:r>
          </a:p>
        </p:txBody>
      </p:sp>
    </p:spTree>
    <p:extLst>
      <p:ext uri="{BB962C8B-B14F-4D97-AF65-F5344CB8AC3E}">
        <p14:creationId xmlns:p14="http://schemas.microsoft.com/office/powerpoint/2010/main" val="314329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1446550"/>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technique de l’éponge ou de l’</a:t>
            </a:r>
            <a:r>
              <a:rPr lang="fr-FR" sz="4400" b="1" dirty="0" err="1"/>
              <a:t>absortion</a:t>
            </a:r>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221978" y="2299305"/>
            <a:ext cx="11748043" cy="3416320"/>
          </a:xfrm>
          <a:prstGeom prst="rect">
            <a:avLst/>
          </a:prstGeom>
          <a:noFill/>
        </p:spPr>
        <p:txBody>
          <a:bodyPr wrap="square" rtlCol="0">
            <a:spAutoFit/>
          </a:bodyPr>
          <a:lstStyle/>
          <a:p>
            <a:pPr algn="just"/>
            <a:r>
              <a:rPr lang="fr-FR" sz="2400" dirty="0">
                <a:sym typeface="Wingdings" pitchFamily="2" charset="2"/>
              </a:rPr>
              <a:t>La technique de l’éponge (ou absorption, dans le sens qu’elle « absorbe » des appréhensions futures) est dès lors un instrument alternatif qui vient en aide au clinicien, car elle permet de faire appel aux ressources préexistantes mais inconscientes ou négligées du sujet. En reconnectant le sujet à ses ressources et en les renforçant, la situation future peut perdre son caractère angoissant. La technique de l’éponge cherche donc à reconnecter le sujet à des ressources existantes, mais oubliées, en cherchant à se focaliser sur trois qualités ou compétences dont la personne aurait besoin pour mieux faire face à cette situation future difficile. L’essentiel de l’intervention consiste donc à faire ressortir une situation dans laquelle le sujet avait accès à cette qualité souhaitée, au moins partiellement. </a:t>
            </a:r>
          </a:p>
        </p:txBody>
      </p:sp>
    </p:spTree>
    <p:extLst>
      <p:ext uri="{BB962C8B-B14F-4D97-AF65-F5344CB8AC3E}">
        <p14:creationId xmlns:p14="http://schemas.microsoft.com/office/powerpoint/2010/main" val="2372704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a:t>L’éponge ()</a:t>
            </a:r>
            <a:endParaRPr lang="fr-FR" sz="4400" b="1" dirty="0"/>
          </a:p>
          <a:p>
            <a:endParaRPr lang="fr-FR" sz="4400" b="1" dirty="0"/>
          </a:p>
        </p:txBody>
      </p:sp>
      <p:sp>
        <p:nvSpPr>
          <p:cNvPr id="2" name="ZoneTexte 1">
            <a:extLst>
              <a:ext uri="{FF2B5EF4-FFF2-40B4-BE49-F238E27FC236}">
                <a16:creationId xmlns:a16="http://schemas.microsoft.com/office/drawing/2014/main" id="{FF467A29-17F3-64CB-6CDE-6471521B9E81}"/>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3061269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400" b="1" dirty="0">
                <a:solidFill>
                  <a:schemeClr val="tx1"/>
                </a:solidFill>
              </a:rPr>
              <a:t>Bibliographie</a:t>
            </a:r>
            <a:r>
              <a:rPr lang="fr-FR" dirty="0"/>
              <a:t> </a:t>
            </a:r>
          </a:p>
        </p:txBody>
      </p:sp>
      <p:cxnSp>
        <p:nvCxnSpPr>
          <p:cNvPr id="11" name="Connecteur droit 10">
            <a:extLst>
              <a:ext uri="{FF2B5EF4-FFF2-40B4-BE49-F238E27FC236}">
                <a16:creationId xmlns:a16="http://schemas.microsoft.com/office/drawing/2014/main" id="{B65EB610-7F56-B0E3-BE77-CC37C01F8B48}"/>
              </a:ext>
            </a:extLst>
          </p:cNvPr>
          <p:cNvCxnSpPr>
            <a:cxnSpLocks/>
          </p:cNvCxnSpPr>
          <p:nvPr/>
        </p:nvCxnSpPr>
        <p:spPr>
          <a:xfrm>
            <a:off x="320511" y="6466788"/>
            <a:ext cx="11472421" cy="0"/>
          </a:xfrm>
          <a:prstGeom prst="line">
            <a:avLst/>
          </a:prstGeom>
        </p:spPr>
        <p:style>
          <a:lnRef idx="3">
            <a:schemeClr val="dk1"/>
          </a:lnRef>
          <a:fillRef idx="0">
            <a:schemeClr val="dk1"/>
          </a:fillRef>
          <a:effectRef idx="2">
            <a:schemeClr val="dk1"/>
          </a:effectRef>
          <a:fontRef idx="minor">
            <a:schemeClr val="tx1"/>
          </a:fontRef>
        </p:style>
      </p:cxnSp>
      <p:pic>
        <p:nvPicPr>
          <p:cNvPr id="12" name="Image 11">
            <a:extLst>
              <a:ext uri="{FF2B5EF4-FFF2-40B4-BE49-F238E27FC236}">
                <a16:creationId xmlns:a16="http://schemas.microsoft.com/office/drawing/2014/main" id="{F96FF6FC-888E-578B-A45C-AE6D12ADFC0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0511" y="5782558"/>
            <a:ext cx="1014984" cy="609600"/>
          </a:xfrm>
          <a:prstGeom prst="rect">
            <a:avLst/>
          </a:prstGeom>
        </p:spPr>
      </p:pic>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4">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sp>
        <p:nvSpPr>
          <p:cNvPr id="2" name="ZoneTexte 1">
            <a:extLst>
              <a:ext uri="{FF2B5EF4-FFF2-40B4-BE49-F238E27FC236}">
                <a16:creationId xmlns:a16="http://schemas.microsoft.com/office/drawing/2014/main" id="{001953AE-C79D-B7C0-B0D8-5E6767B8C1A6}"/>
              </a:ext>
            </a:extLst>
          </p:cNvPr>
          <p:cNvSpPr txBox="1"/>
          <p:nvPr/>
        </p:nvSpPr>
        <p:spPr>
          <a:xfrm>
            <a:off x="96498" y="612742"/>
            <a:ext cx="11774991" cy="6463308"/>
          </a:xfrm>
          <a:prstGeom prst="rect">
            <a:avLst/>
          </a:prstGeom>
          <a:noFill/>
        </p:spPr>
        <p:txBody>
          <a:bodyPr wrap="square" rtlCol="0">
            <a:spAutoFit/>
          </a:bodyPr>
          <a:lstStyle/>
          <a:p>
            <a:pPr>
              <a:lnSpc>
                <a:spcPct val="150000"/>
              </a:lnSpc>
            </a:pPr>
            <a:r>
              <a:rPr lang="fr-FR" b="0" i="0" u="none" strike="noStrike" dirty="0" err="1">
                <a:solidFill>
                  <a:srgbClr val="05103E"/>
                </a:solidFill>
                <a:effectLst/>
              </a:rPr>
              <a:t>Gauttier</a:t>
            </a:r>
            <a:r>
              <a:rPr lang="fr-FR" b="0" i="0" u="none" strike="noStrike" dirty="0">
                <a:solidFill>
                  <a:srgbClr val="05103E"/>
                </a:solidFill>
                <a:effectLst/>
              </a:rPr>
              <a:t>, P. (2017). Chapitre 3. Le stress en question. </a:t>
            </a:r>
            <a:r>
              <a:rPr lang="fr-FR" b="0" i="1" u="none" strike="noStrike" dirty="0">
                <a:solidFill>
                  <a:srgbClr val="05103E"/>
                </a:solidFill>
                <a:effectLst/>
              </a:rPr>
              <a:t>Dunod </a:t>
            </a:r>
            <a:r>
              <a:rPr lang="fr-FR" b="0" i="1" u="none" strike="noStrike" dirty="0" err="1">
                <a:solidFill>
                  <a:srgbClr val="05103E"/>
                </a:solidFill>
                <a:effectLst/>
              </a:rPr>
              <a:t>eBooks</a:t>
            </a:r>
            <a:r>
              <a:rPr lang="fr-FR" b="0" i="0" u="none" strike="noStrike" dirty="0">
                <a:solidFill>
                  <a:srgbClr val="05103E"/>
                </a:solidFill>
                <a:effectLst/>
              </a:rPr>
              <a:t>, 111‑128. https://</a:t>
            </a:r>
            <a:r>
              <a:rPr lang="fr-FR" b="0" i="0" u="none" strike="noStrike" dirty="0" err="1">
                <a:solidFill>
                  <a:srgbClr val="05103E"/>
                </a:solidFill>
                <a:effectLst/>
              </a:rPr>
              <a:t>doi.org</a:t>
            </a:r>
            <a:r>
              <a:rPr lang="fr-FR" b="0" i="0" u="none" strike="noStrike" dirty="0">
                <a:solidFill>
                  <a:srgbClr val="05103E"/>
                </a:solidFill>
                <a:effectLst/>
              </a:rPr>
              <a:t>/10.3917/dunod.etche.2017.01.0111</a:t>
            </a:r>
          </a:p>
          <a:p>
            <a:pPr>
              <a:lnSpc>
                <a:spcPct val="150000"/>
              </a:lnSpc>
            </a:pPr>
            <a:r>
              <a:rPr lang="fr-FR" b="0" i="1" u="none" strike="noStrike" dirty="0">
                <a:solidFill>
                  <a:srgbClr val="05103E"/>
                </a:solidFill>
                <a:effectLst/>
              </a:rPr>
              <a:t>Le système nerveux autonome : de la théorie polyvagale au développement </a:t>
            </a:r>
            <a:r>
              <a:rPr lang="fr-FR" b="0" i="1" u="none" strike="noStrike" dirty="0" err="1">
                <a:solidFill>
                  <a:srgbClr val="05103E"/>
                </a:solidFill>
                <a:effectLst/>
              </a:rPr>
              <a:t>psychoso</a:t>
            </a:r>
            <a:r>
              <a:rPr lang="fr-FR" b="0" i="1" u="none" strike="noStrike" dirty="0">
                <a:solidFill>
                  <a:srgbClr val="05103E"/>
                </a:solidFill>
                <a:effectLst/>
              </a:rPr>
              <a:t> : Applications théoriques et ostéopathiques</a:t>
            </a:r>
            <a:r>
              <a:rPr lang="fr-FR" b="0" i="0" u="none" strike="noStrike" dirty="0">
                <a:solidFill>
                  <a:srgbClr val="05103E"/>
                </a:solidFill>
                <a:effectLst/>
              </a:rPr>
              <a:t>. (2018).</a:t>
            </a:r>
          </a:p>
          <a:p>
            <a:pPr>
              <a:lnSpc>
                <a:spcPct val="150000"/>
              </a:lnSpc>
            </a:pPr>
            <a:r>
              <a:rPr lang="fr-FR" b="0" i="0" u="none" strike="noStrike" dirty="0">
                <a:solidFill>
                  <a:srgbClr val="05103E"/>
                </a:solidFill>
                <a:effectLst/>
              </a:rPr>
              <a:t>Mariage, A., &amp; Schmitt-Fourrier, F. (2006). Rôle de la personnalité dans les stratégies de coping. </a:t>
            </a:r>
            <a:r>
              <a:rPr lang="fr-FR" b="0" i="1" u="none" strike="noStrike" dirty="0">
                <a:solidFill>
                  <a:srgbClr val="05103E"/>
                </a:solidFill>
                <a:effectLst/>
              </a:rPr>
              <a:t>Travail Humain</a:t>
            </a:r>
            <a:r>
              <a:rPr lang="fr-FR" b="0" i="0" u="none" strike="noStrike" dirty="0">
                <a:solidFill>
                  <a:srgbClr val="05103E"/>
                </a:solidFill>
                <a:effectLst/>
              </a:rPr>
              <a:t>, </a:t>
            </a:r>
            <a:r>
              <a:rPr lang="fr-FR" b="0" i="1" u="none" strike="noStrike" dirty="0">
                <a:solidFill>
                  <a:srgbClr val="05103E"/>
                </a:solidFill>
                <a:effectLst/>
              </a:rPr>
              <a:t>69</a:t>
            </a:r>
            <a:r>
              <a:rPr lang="fr-FR" b="0" i="0" u="none" strike="noStrike" dirty="0">
                <a:solidFill>
                  <a:srgbClr val="05103E"/>
                </a:solidFill>
                <a:effectLst/>
              </a:rPr>
              <a:t>(1), 1. https://</a:t>
            </a:r>
            <a:r>
              <a:rPr lang="fr-FR" b="0" i="0" u="none" strike="noStrike" dirty="0" err="1">
                <a:solidFill>
                  <a:srgbClr val="05103E"/>
                </a:solidFill>
                <a:effectLst/>
              </a:rPr>
              <a:t>doi.org</a:t>
            </a:r>
            <a:r>
              <a:rPr lang="fr-FR" b="0" i="0" u="none" strike="noStrike" dirty="0">
                <a:solidFill>
                  <a:srgbClr val="05103E"/>
                </a:solidFill>
                <a:effectLst/>
              </a:rPr>
              <a:t>/10.3917/th.691.0001</a:t>
            </a:r>
          </a:p>
          <a:p>
            <a:pPr>
              <a:lnSpc>
                <a:spcPct val="150000"/>
              </a:lnSpc>
            </a:pPr>
            <a:r>
              <a:rPr lang="fr-FR" b="0" i="0" u="none" strike="noStrike" dirty="0" err="1">
                <a:solidFill>
                  <a:srgbClr val="05103E"/>
                </a:solidFill>
                <a:effectLst/>
              </a:rPr>
              <a:t>O’Hare</a:t>
            </a:r>
            <a:r>
              <a:rPr lang="fr-FR" b="0" i="0" u="none" strike="noStrike" dirty="0">
                <a:solidFill>
                  <a:srgbClr val="05103E"/>
                </a:solidFill>
                <a:effectLst/>
              </a:rPr>
              <a:t>, D. (2019). </a:t>
            </a:r>
            <a:r>
              <a:rPr lang="fr-FR" b="0" i="1" u="none" strike="noStrike" dirty="0">
                <a:solidFill>
                  <a:srgbClr val="05103E"/>
                </a:solidFill>
                <a:effectLst/>
              </a:rPr>
              <a:t>Cohérence cardiaque 3.6.5 : Le guide de respiration antistress</a:t>
            </a:r>
            <a:r>
              <a:rPr lang="fr-FR" b="0" i="0" u="none" strike="noStrike" dirty="0">
                <a:solidFill>
                  <a:srgbClr val="05103E"/>
                </a:solidFill>
                <a:effectLst/>
              </a:rPr>
              <a:t>.</a:t>
            </a:r>
            <a:endParaRPr lang="fr-FR" dirty="0">
              <a:solidFill>
                <a:srgbClr val="05103E"/>
              </a:solidFill>
            </a:endParaRPr>
          </a:p>
          <a:p>
            <a:pPr>
              <a:lnSpc>
                <a:spcPct val="150000"/>
              </a:lnSpc>
            </a:pPr>
            <a:r>
              <a:rPr lang="fr-FR" b="0" i="0" u="none" strike="noStrike" dirty="0">
                <a:solidFill>
                  <a:srgbClr val="05103E"/>
                </a:solidFill>
                <a:effectLst/>
              </a:rPr>
              <a:t>Porges, S. W. (2011). </a:t>
            </a:r>
            <a:r>
              <a:rPr lang="fr-FR" b="0" i="1" u="none" strike="noStrike" dirty="0">
                <a:solidFill>
                  <a:srgbClr val="05103E"/>
                </a:solidFill>
                <a:effectLst/>
              </a:rPr>
              <a:t>The </a:t>
            </a:r>
            <a:r>
              <a:rPr lang="fr-FR" b="0" i="1" u="none" strike="noStrike" dirty="0" err="1">
                <a:solidFill>
                  <a:srgbClr val="05103E"/>
                </a:solidFill>
                <a:effectLst/>
              </a:rPr>
              <a:t>Polyvagal</a:t>
            </a:r>
            <a:r>
              <a:rPr lang="fr-FR" b="0" i="1" u="none" strike="noStrike" dirty="0">
                <a:solidFill>
                  <a:srgbClr val="05103E"/>
                </a:solidFill>
                <a:effectLst/>
              </a:rPr>
              <a:t> Theory : </a:t>
            </a:r>
            <a:r>
              <a:rPr lang="fr-FR" b="0" i="1" u="none" strike="noStrike" dirty="0" err="1">
                <a:solidFill>
                  <a:srgbClr val="05103E"/>
                </a:solidFill>
                <a:effectLst/>
              </a:rPr>
              <a:t>Neurophysiological</a:t>
            </a:r>
            <a:r>
              <a:rPr lang="fr-FR" b="0" i="1" u="none" strike="noStrike" dirty="0">
                <a:solidFill>
                  <a:srgbClr val="05103E"/>
                </a:solidFill>
                <a:effectLst/>
              </a:rPr>
              <a:t> </a:t>
            </a:r>
            <a:r>
              <a:rPr lang="fr-FR" b="0" i="1" u="none" strike="noStrike" dirty="0" err="1">
                <a:solidFill>
                  <a:srgbClr val="05103E"/>
                </a:solidFill>
                <a:effectLst/>
              </a:rPr>
              <a:t>Foundations</a:t>
            </a:r>
            <a:r>
              <a:rPr lang="fr-FR" b="0" i="1" u="none" strike="noStrike" dirty="0">
                <a:solidFill>
                  <a:srgbClr val="05103E"/>
                </a:solidFill>
                <a:effectLst/>
              </a:rPr>
              <a:t> of Emotions, </a:t>
            </a:r>
            <a:r>
              <a:rPr lang="fr-FR" b="0" i="1" u="none" strike="noStrike" dirty="0" err="1">
                <a:solidFill>
                  <a:srgbClr val="05103E"/>
                </a:solidFill>
                <a:effectLst/>
              </a:rPr>
              <a:t>Attachment</a:t>
            </a:r>
            <a:r>
              <a:rPr lang="fr-FR" b="0" i="1" u="none" strike="noStrike" dirty="0">
                <a:solidFill>
                  <a:srgbClr val="05103E"/>
                </a:solidFill>
                <a:effectLst/>
              </a:rPr>
              <a:t>, Communication, and Self-</a:t>
            </a:r>
            <a:r>
              <a:rPr lang="fr-FR" b="0" i="1" u="none" strike="noStrike" dirty="0" err="1">
                <a:solidFill>
                  <a:srgbClr val="05103E"/>
                </a:solidFill>
                <a:effectLst/>
              </a:rPr>
              <a:t>regulation</a:t>
            </a:r>
            <a:r>
              <a:rPr lang="fr-FR" b="0" i="1" u="none" strike="noStrike" dirty="0">
                <a:solidFill>
                  <a:srgbClr val="05103E"/>
                </a:solidFill>
                <a:effectLst/>
              </a:rPr>
              <a:t> (Norton </a:t>
            </a:r>
            <a:r>
              <a:rPr lang="fr-FR" b="0" i="1" u="none" strike="noStrike" dirty="0" err="1">
                <a:solidFill>
                  <a:srgbClr val="05103E"/>
                </a:solidFill>
                <a:effectLst/>
              </a:rPr>
              <a:t>Series</a:t>
            </a:r>
            <a:r>
              <a:rPr lang="fr-FR" b="0" i="1" u="none" strike="noStrike" dirty="0">
                <a:solidFill>
                  <a:srgbClr val="05103E"/>
                </a:solidFill>
                <a:effectLst/>
              </a:rPr>
              <a:t> on </a:t>
            </a:r>
            <a:r>
              <a:rPr lang="fr-FR" b="0" i="1" u="none" strike="noStrike" dirty="0" err="1">
                <a:solidFill>
                  <a:srgbClr val="05103E"/>
                </a:solidFill>
                <a:effectLst/>
              </a:rPr>
              <a:t>Interpersonal</a:t>
            </a:r>
            <a:r>
              <a:rPr lang="fr-FR" b="0" i="1" u="none" strike="noStrike" dirty="0">
                <a:solidFill>
                  <a:srgbClr val="05103E"/>
                </a:solidFill>
                <a:effectLst/>
              </a:rPr>
              <a:t> </a:t>
            </a:r>
            <a:r>
              <a:rPr lang="fr-FR" b="0" i="1" u="none" strike="noStrike" dirty="0" err="1">
                <a:solidFill>
                  <a:srgbClr val="05103E"/>
                </a:solidFill>
                <a:effectLst/>
              </a:rPr>
              <a:t>Neurobiology</a:t>
            </a:r>
            <a:r>
              <a:rPr lang="fr-FR" b="0" i="1" u="none" strike="noStrike" dirty="0">
                <a:solidFill>
                  <a:srgbClr val="05103E"/>
                </a:solidFill>
                <a:effectLst/>
              </a:rPr>
              <a:t>)</a:t>
            </a:r>
            <a:r>
              <a:rPr lang="fr-FR" b="0" i="0" u="none" strike="noStrike" dirty="0">
                <a:solidFill>
                  <a:srgbClr val="05103E"/>
                </a:solidFill>
                <a:effectLst/>
              </a:rPr>
              <a:t>. W. W. Norton &amp; </a:t>
            </a:r>
            <a:r>
              <a:rPr lang="fr-FR" b="0" i="0" u="none" strike="noStrike" dirty="0" err="1">
                <a:solidFill>
                  <a:srgbClr val="05103E"/>
                </a:solidFill>
                <a:effectLst/>
              </a:rPr>
              <a:t>Company</a:t>
            </a:r>
            <a:r>
              <a:rPr lang="fr-FR" b="0" i="0" u="none" strike="noStrike" dirty="0">
                <a:solidFill>
                  <a:srgbClr val="05103E"/>
                </a:solidFill>
                <a:effectLst/>
              </a:rPr>
              <a:t>.</a:t>
            </a:r>
          </a:p>
          <a:p>
            <a:pPr>
              <a:lnSpc>
                <a:spcPct val="150000"/>
              </a:lnSpc>
            </a:pPr>
            <a:r>
              <a:rPr lang="fr-FR" b="0" i="0" u="none" strike="noStrike" dirty="0">
                <a:solidFill>
                  <a:srgbClr val="05103E"/>
                </a:solidFill>
                <a:effectLst/>
              </a:rPr>
              <a:t>Servant, D. (2021). </a:t>
            </a:r>
            <a:r>
              <a:rPr lang="fr-FR" b="0" i="1" u="none" strike="noStrike" dirty="0">
                <a:solidFill>
                  <a:srgbClr val="05103E"/>
                </a:solidFill>
                <a:effectLst/>
              </a:rPr>
              <a:t>Relaxation et méditation : Approches et pratiques actuelles</a:t>
            </a:r>
            <a:r>
              <a:rPr lang="fr-FR" b="0" i="0" u="none" strike="noStrike" dirty="0">
                <a:solidFill>
                  <a:srgbClr val="05103E"/>
                </a:solidFill>
                <a:effectLst/>
              </a:rPr>
              <a:t>. Elsevier </a:t>
            </a:r>
            <a:r>
              <a:rPr lang="fr-FR" b="0" i="0" u="none" strike="noStrike" dirty="0" err="1">
                <a:solidFill>
                  <a:srgbClr val="05103E"/>
                </a:solidFill>
                <a:effectLst/>
              </a:rPr>
              <a:t>Health</a:t>
            </a:r>
            <a:r>
              <a:rPr lang="fr-FR" b="0" i="0" u="none" strike="noStrike" dirty="0">
                <a:solidFill>
                  <a:srgbClr val="05103E"/>
                </a:solidFill>
                <a:effectLst/>
              </a:rPr>
              <a:t> Sciences.</a:t>
            </a:r>
          </a:p>
          <a:p>
            <a:pPr>
              <a:lnSpc>
                <a:spcPct val="150000"/>
              </a:lnSpc>
            </a:pPr>
            <a:r>
              <a:rPr lang="fr-FR" b="0" i="0" u="none" strike="noStrike" dirty="0">
                <a:solidFill>
                  <a:srgbClr val="05103E"/>
                </a:solidFill>
                <a:effectLst/>
              </a:rPr>
              <a:t>Servant, D. (2022). </a:t>
            </a:r>
            <a:r>
              <a:rPr lang="fr-FR" b="0" i="1" u="none" strike="noStrike" dirty="0">
                <a:solidFill>
                  <a:srgbClr val="05103E"/>
                </a:solidFill>
                <a:effectLst/>
              </a:rPr>
              <a:t>Gestion du stress et de l’anxiété</a:t>
            </a:r>
            <a:r>
              <a:rPr lang="fr-FR" b="0" i="0" u="none" strike="noStrike" dirty="0">
                <a:solidFill>
                  <a:srgbClr val="05103E"/>
                </a:solidFill>
                <a:effectLst/>
              </a:rPr>
              <a:t>. Elsevier </a:t>
            </a:r>
            <a:r>
              <a:rPr lang="fr-FR" b="0" i="0" u="none" strike="noStrike" dirty="0" err="1">
                <a:solidFill>
                  <a:srgbClr val="05103E"/>
                </a:solidFill>
                <a:effectLst/>
              </a:rPr>
              <a:t>Health</a:t>
            </a:r>
            <a:r>
              <a:rPr lang="fr-FR" b="0" i="0" u="none" strike="noStrike" dirty="0">
                <a:solidFill>
                  <a:srgbClr val="05103E"/>
                </a:solidFill>
                <a:effectLst/>
              </a:rPr>
              <a:t> Sciences.</a:t>
            </a:r>
          </a:p>
          <a:p>
            <a:pPr>
              <a:lnSpc>
                <a:spcPct val="150000"/>
              </a:lnSpc>
            </a:pPr>
            <a:r>
              <a:rPr lang="fr-FR" b="0" i="0" u="none" strike="noStrike" dirty="0">
                <a:solidFill>
                  <a:srgbClr val="05103E"/>
                </a:solidFill>
                <a:effectLst/>
              </a:rPr>
              <a:t>Tarquinio, C., Brennstuhl, M., </a:t>
            </a:r>
            <a:r>
              <a:rPr lang="fr-FR" b="0" i="0" u="none" strike="noStrike" dirty="0" err="1">
                <a:solidFill>
                  <a:srgbClr val="05103E"/>
                </a:solidFill>
                <a:effectLst/>
              </a:rPr>
              <a:t>Dellucci</a:t>
            </a:r>
            <a:r>
              <a:rPr lang="fr-FR" b="0" i="0" u="none" strike="noStrike" dirty="0">
                <a:solidFill>
                  <a:srgbClr val="05103E"/>
                </a:solidFill>
                <a:effectLst/>
              </a:rPr>
              <a:t>, H., </a:t>
            </a:r>
            <a:r>
              <a:rPr lang="fr-FR" b="0" i="0" u="none" strike="noStrike" dirty="0" err="1">
                <a:solidFill>
                  <a:srgbClr val="05103E"/>
                </a:solidFill>
                <a:effectLst/>
              </a:rPr>
              <a:t>Iracane</a:t>
            </a:r>
            <a:r>
              <a:rPr lang="fr-FR" b="0" i="0" u="none" strike="noStrike" dirty="0">
                <a:solidFill>
                  <a:srgbClr val="05103E"/>
                </a:solidFill>
                <a:effectLst/>
              </a:rPr>
              <a:t>-Coste, M., Rydberg, J. A., Silvestre, M., Tarquinio, P., &amp; Zimmermann, E. (2019). </a:t>
            </a:r>
            <a:r>
              <a:rPr lang="fr-FR" b="0" i="1" u="none" strike="noStrike" dirty="0">
                <a:solidFill>
                  <a:srgbClr val="05103E"/>
                </a:solidFill>
                <a:effectLst/>
              </a:rPr>
              <a:t>Aide-mémoire - EMDR : en 46 fiches</a:t>
            </a:r>
            <a:r>
              <a:rPr lang="fr-FR" b="0" i="0" u="none" strike="noStrike" dirty="0">
                <a:solidFill>
                  <a:srgbClr val="05103E"/>
                </a:solidFill>
                <a:effectLst/>
              </a:rPr>
              <a:t>. Dunod.</a:t>
            </a:r>
          </a:p>
          <a:p>
            <a:pPr>
              <a:lnSpc>
                <a:spcPct val="150000"/>
              </a:lnSpc>
            </a:pPr>
            <a:r>
              <a:rPr lang="fr-FR" b="0" i="0" u="none" strike="noStrike" dirty="0" err="1">
                <a:solidFill>
                  <a:srgbClr val="05103E"/>
                </a:solidFill>
                <a:effectLst/>
              </a:rPr>
              <a:t>Zammatteo</a:t>
            </a:r>
            <a:r>
              <a:rPr lang="fr-FR" b="0" i="0" u="none" strike="noStrike" dirty="0">
                <a:solidFill>
                  <a:srgbClr val="05103E"/>
                </a:solidFill>
                <a:effectLst/>
              </a:rPr>
              <a:t>, N. (2015). </a:t>
            </a:r>
            <a:r>
              <a:rPr lang="fr-FR" b="0" i="1" u="none" strike="noStrike" dirty="0">
                <a:solidFill>
                  <a:srgbClr val="05103E"/>
                </a:solidFill>
                <a:effectLst/>
              </a:rPr>
              <a:t>L’impact des émotions sur l’ADN</a:t>
            </a:r>
            <a:r>
              <a:rPr lang="fr-FR" b="0" i="0" u="none" strike="noStrike" dirty="0">
                <a:solidFill>
                  <a:srgbClr val="05103E"/>
                </a:solidFill>
                <a:effectLst/>
              </a:rPr>
              <a:t>. Editions Quintessence.</a:t>
            </a:r>
          </a:p>
          <a:p>
            <a:endParaRPr lang="fr-FR" b="0" i="0" u="none" strike="noStrike" dirty="0">
              <a:solidFill>
                <a:srgbClr val="05103E"/>
              </a:solidFill>
              <a:effectLst/>
              <a:latin typeface="Times New Roman" panose="02020603050405020304" pitchFamily="18" charset="0"/>
            </a:endParaRPr>
          </a:p>
          <a:p>
            <a:endParaRPr lang="fr-FR" dirty="0"/>
          </a:p>
        </p:txBody>
      </p:sp>
    </p:spTree>
    <p:extLst>
      <p:ext uri="{BB962C8B-B14F-4D97-AF65-F5344CB8AC3E}">
        <p14:creationId xmlns:p14="http://schemas.microsoft.com/office/powerpoint/2010/main" val="3604575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2" name="ZoneTexte 1">
            <a:extLst>
              <a:ext uri="{FF2B5EF4-FFF2-40B4-BE49-F238E27FC236}">
                <a16:creationId xmlns:a16="http://schemas.microsoft.com/office/drawing/2014/main" id="{9FA183FD-C495-DA32-9915-983F51993B83}"/>
              </a:ext>
            </a:extLst>
          </p:cNvPr>
          <p:cNvSpPr txBox="1"/>
          <p:nvPr/>
        </p:nvSpPr>
        <p:spPr>
          <a:xfrm>
            <a:off x="135468" y="1494007"/>
            <a:ext cx="8730041" cy="4154984"/>
          </a:xfrm>
          <a:prstGeom prst="rect">
            <a:avLst/>
          </a:prstGeom>
          <a:noFill/>
        </p:spPr>
        <p:txBody>
          <a:bodyPr wrap="square" rtlCol="0">
            <a:spAutoFit/>
          </a:bodyPr>
          <a:lstStyle/>
          <a:p>
            <a:r>
              <a:rPr lang="fr-FR" sz="2400" dirty="0"/>
              <a:t>En réponse à ce modèle en 3 phases que l’on vient de voir précédemment, le Dr Lazarus en 1960 rajoute </a:t>
            </a:r>
            <a:r>
              <a:rPr lang="fr-FR" sz="2400" dirty="0">
                <a:solidFill>
                  <a:srgbClr val="FF0000"/>
                </a:solidFill>
              </a:rPr>
              <a:t>l’importance de l’évaluation et de l’interprétation de l’individu sur le / les événements et l’importance de ses ressources ou capacité de contrôle.  </a:t>
            </a:r>
          </a:p>
          <a:p>
            <a:r>
              <a:rPr lang="fr-FR" sz="2400" dirty="0"/>
              <a:t>Comment l’individu perçoit les exigences de la situation (défi, urgence, perte, bénéfice parfois) ? La victime évalue ensuite le contrôle perçu de la situation, c’est-à-dire que les ressources qu’il possède pour faire face (le soutien, la résilience). </a:t>
            </a:r>
          </a:p>
          <a:p>
            <a:r>
              <a:rPr lang="fr-FR" sz="2400" dirty="0"/>
              <a:t>Une fois l’évaluation faite, il faut agir. On appelle ça la phase de coping (en anglais to </a:t>
            </a:r>
            <a:r>
              <a:rPr lang="fr-FR" sz="2400" dirty="0" err="1"/>
              <a:t>cope</a:t>
            </a:r>
            <a:r>
              <a:rPr lang="fr-FR" sz="2400" dirty="0"/>
              <a:t> = faire face). </a:t>
            </a:r>
          </a:p>
        </p:txBody>
      </p:sp>
      <p:sp>
        <p:nvSpPr>
          <p:cNvPr id="6" name="ZoneTexte 5">
            <a:extLst>
              <a:ext uri="{FF2B5EF4-FFF2-40B4-BE49-F238E27FC236}">
                <a16:creationId xmlns:a16="http://schemas.microsoft.com/office/drawing/2014/main" id="{5D9064F7-D598-6FD9-775C-03FDC5E17419}"/>
              </a:ext>
            </a:extLst>
          </p:cNvPr>
          <p:cNvSpPr txBox="1"/>
          <p:nvPr/>
        </p:nvSpPr>
        <p:spPr>
          <a:xfrm>
            <a:off x="135467" y="6466788"/>
            <a:ext cx="5960533" cy="369332"/>
          </a:xfrm>
          <a:prstGeom prst="rect">
            <a:avLst/>
          </a:prstGeom>
          <a:noFill/>
        </p:spPr>
        <p:txBody>
          <a:bodyPr wrap="square" rtlCol="0">
            <a:spAutoFit/>
          </a:bodyPr>
          <a:lstStyle/>
          <a:p>
            <a:r>
              <a:rPr lang="fr-FR" dirty="0"/>
              <a:t>Hans Seyle décrit le syndrome général d’adaptation (SGA).</a:t>
            </a:r>
          </a:p>
        </p:txBody>
      </p:sp>
      <p:pic>
        <p:nvPicPr>
          <p:cNvPr id="3" name="Image 2">
            <a:extLst>
              <a:ext uri="{FF2B5EF4-FFF2-40B4-BE49-F238E27FC236}">
                <a16:creationId xmlns:a16="http://schemas.microsoft.com/office/drawing/2014/main" id="{2AAC63CB-2DEB-1BE1-A264-17CB33DF9E5B}"/>
              </a:ext>
            </a:extLst>
          </p:cNvPr>
          <p:cNvPicPr>
            <a:picLocks noChangeAspect="1"/>
          </p:cNvPicPr>
          <p:nvPr/>
        </p:nvPicPr>
        <p:blipFill>
          <a:blip r:embed="rId2"/>
          <a:stretch>
            <a:fillRect/>
          </a:stretch>
        </p:blipFill>
        <p:spPr>
          <a:xfrm>
            <a:off x="9024219" y="1446230"/>
            <a:ext cx="3139700" cy="5020558"/>
          </a:xfrm>
          <a:prstGeom prst="rect">
            <a:avLst/>
          </a:prstGeom>
        </p:spPr>
      </p:pic>
    </p:spTree>
    <p:extLst>
      <p:ext uri="{BB962C8B-B14F-4D97-AF65-F5344CB8AC3E}">
        <p14:creationId xmlns:p14="http://schemas.microsoft.com/office/powerpoint/2010/main" val="44069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 y="-78988"/>
            <a:ext cx="6324600" cy="3477875"/>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6" name="ZoneTexte 5">
            <a:extLst>
              <a:ext uri="{FF2B5EF4-FFF2-40B4-BE49-F238E27FC236}">
                <a16:creationId xmlns:a16="http://schemas.microsoft.com/office/drawing/2014/main" id="{5D9064F7-D598-6FD9-775C-03FDC5E17419}"/>
              </a:ext>
            </a:extLst>
          </p:cNvPr>
          <p:cNvSpPr txBox="1"/>
          <p:nvPr/>
        </p:nvSpPr>
        <p:spPr>
          <a:xfrm>
            <a:off x="135467" y="6466788"/>
            <a:ext cx="5960533" cy="369332"/>
          </a:xfrm>
          <a:prstGeom prst="rect">
            <a:avLst/>
          </a:prstGeom>
          <a:noFill/>
        </p:spPr>
        <p:txBody>
          <a:bodyPr wrap="square" rtlCol="0">
            <a:spAutoFit/>
          </a:bodyPr>
          <a:lstStyle/>
          <a:p>
            <a:r>
              <a:rPr lang="fr-FR" dirty="0"/>
              <a:t>Hans Seyle décrit le syndrome général d’adaptation (SGA).</a:t>
            </a:r>
          </a:p>
        </p:txBody>
      </p:sp>
      <p:graphicFrame>
        <p:nvGraphicFramePr>
          <p:cNvPr id="4" name="Diagramme 3">
            <a:extLst>
              <a:ext uri="{FF2B5EF4-FFF2-40B4-BE49-F238E27FC236}">
                <a16:creationId xmlns:a16="http://schemas.microsoft.com/office/drawing/2014/main" id="{B997B65E-5B1E-E180-02AE-3A0E12659868}"/>
              </a:ext>
            </a:extLst>
          </p:cNvPr>
          <p:cNvGraphicFramePr/>
          <p:nvPr>
            <p:extLst>
              <p:ext uri="{D42A27DB-BD31-4B8C-83A1-F6EECF244321}">
                <p14:modId xmlns:p14="http://schemas.microsoft.com/office/powerpoint/2010/main" val="1609938921"/>
              </p:ext>
            </p:extLst>
          </p:nvPr>
        </p:nvGraphicFramePr>
        <p:xfrm>
          <a:off x="2774950" y="391211"/>
          <a:ext cx="9417050" cy="582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0753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0" y="1967861"/>
            <a:ext cx="8352245" cy="3970318"/>
          </a:xfrm>
          <a:prstGeom prst="rect">
            <a:avLst/>
          </a:prstGeom>
          <a:noFill/>
        </p:spPr>
        <p:txBody>
          <a:bodyPr wrap="square" rtlCol="0">
            <a:spAutoFit/>
          </a:bodyPr>
          <a:lstStyle/>
          <a:p>
            <a:pPr algn="just"/>
            <a:r>
              <a:rPr lang="fr-FR" sz="2800" dirty="0"/>
              <a:t>Pour rentrer davantage dans le détail de l’activation physiologique du stress nous allons aborder</a:t>
            </a:r>
            <a:r>
              <a:rPr lang="fr-FR" sz="2800" b="1" dirty="0">
                <a:solidFill>
                  <a:srgbClr val="FF0000"/>
                </a:solidFill>
              </a:rPr>
              <a:t> la notion d’homéostasie</a:t>
            </a:r>
            <a:r>
              <a:rPr lang="fr-FR" sz="2800" dirty="0"/>
              <a:t>. Ce concept se réfère fondamentalement à la notion d’état stationnaire, c’est-à-dire stable et équilibré. Toutes perturbations de ce système peuvent être à la fois physique et/ou psychologique. Chaque fois que l’on risque une rupture d’équilibre ou qu’on cherche à s’adapter : on considère que l’on est dans le cas d’un stress. </a:t>
            </a:r>
          </a:p>
        </p:txBody>
      </p:sp>
      <p:pic>
        <p:nvPicPr>
          <p:cNvPr id="5" name="Graphique 4" descr="Balancier avec un remplissage uni">
            <a:extLst>
              <a:ext uri="{FF2B5EF4-FFF2-40B4-BE49-F238E27FC236}">
                <a16:creationId xmlns:a16="http://schemas.microsoft.com/office/drawing/2014/main" id="{7319BDF7-2B9C-64A5-2084-17F8FD97E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1642" y="1669395"/>
            <a:ext cx="3304188" cy="3304188"/>
          </a:xfrm>
          <a:prstGeom prst="rect">
            <a:avLst/>
          </a:prstGeom>
        </p:spPr>
      </p:pic>
      <p:sp>
        <p:nvSpPr>
          <p:cNvPr id="6" name="ZoneTexte 5">
            <a:extLst>
              <a:ext uri="{FF2B5EF4-FFF2-40B4-BE49-F238E27FC236}">
                <a16:creationId xmlns:a16="http://schemas.microsoft.com/office/drawing/2014/main" id="{BE88C948-3589-DF88-0A6A-5C723D4C1193}"/>
              </a:ext>
            </a:extLst>
          </p:cNvPr>
          <p:cNvSpPr txBox="1"/>
          <p:nvPr/>
        </p:nvSpPr>
        <p:spPr>
          <a:xfrm>
            <a:off x="9240353" y="2316632"/>
            <a:ext cx="1674261" cy="646331"/>
          </a:xfrm>
          <a:prstGeom prst="rect">
            <a:avLst/>
          </a:prstGeom>
          <a:noFill/>
        </p:spPr>
        <p:txBody>
          <a:bodyPr wrap="square" rtlCol="0">
            <a:spAutoFit/>
          </a:bodyPr>
          <a:lstStyle/>
          <a:p>
            <a:pPr algn="ctr"/>
            <a:r>
              <a:rPr lang="fr-FR" b="1" dirty="0">
                <a:solidFill>
                  <a:srgbClr val="FF0000"/>
                </a:solidFill>
              </a:rPr>
              <a:t>Homéostasie menacée</a:t>
            </a:r>
          </a:p>
        </p:txBody>
      </p:sp>
      <p:sp>
        <p:nvSpPr>
          <p:cNvPr id="8" name="Flèche vers le bas 7">
            <a:extLst>
              <a:ext uri="{FF2B5EF4-FFF2-40B4-BE49-F238E27FC236}">
                <a16:creationId xmlns:a16="http://schemas.microsoft.com/office/drawing/2014/main" id="{6E38A95C-95B4-30FE-6636-2999E20C081F}"/>
              </a:ext>
            </a:extLst>
          </p:cNvPr>
          <p:cNvSpPr/>
          <p:nvPr/>
        </p:nvSpPr>
        <p:spPr>
          <a:xfrm>
            <a:off x="10869342" y="1782781"/>
            <a:ext cx="404140" cy="646331"/>
          </a:xfrm>
          <a:prstGeom prst="downArrow">
            <a:avLst>
              <a:gd name="adj1" fmla="val 50000"/>
              <a:gd name="adj2" fmla="val 466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a:extLst>
              <a:ext uri="{FF2B5EF4-FFF2-40B4-BE49-F238E27FC236}">
                <a16:creationId xmlns:a16="http://schemas.microsoft.com/office/drawing/2014/main" id="{66FFBBC0-BC96-BAA5-962E-5CE84EDDBBFC}"/>
              </a:ext>
            </a:extLst>
          </p:cNvPr>
          <p:cNvSpPr/>
          <p:nvPr/>
        </p:nvSpPr>
        <p:spPr>
          <a:xfrm>
            <a:off x="8739962" y="2395349"/>
            <a:ext cx="404140" cy="646331"/>
          </a:xfrm>
          <a:prstGeom prst="downArrow">
            <a:avLst>
              <a:gd name="adj1" fmla="val 50000"/>
              <a:gd name="adj2" fmla="val 466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CDB13EFE-C08C-4BA4-6C67-D8B171FF5E8F}"/>
              </a:ext>
            </a:extLst>
          </p:cNvPr>
          <p:cNvSpPr txBox="1"/>
          <p:nvPr/>
        </p:nvSpPr>
        <p:spPr>
          <a:xfrm>
            <a:off x="8166524" y="2016588"/>
            <a:ext cx="1503968" cy="369332"/>
          </a:xfrm>
          <a:prstGeom prst="rect">
            <a:avLst/>
          </a:prstGeom>
          <a:noFill/>
        </p:spPr>
        <p:txBody>
          <a:bodyPr wrap="square" rtlCol="0">
            <a:spAutoFit/>
          </a:bodyPr>
          <a:lstStyle/>
          <a:p>
            <a:pPr algn="ctr"/>
            <a:r>
              <a:rPr lang="fr-FR" b="1" dirty="0"/>
              <a:t>Stresseurs</a:t>
            </a:r>
          </a:p>
        </p:txBody>
      </p:sp>
      <p:sp>
        <p:nvSpPr>
          <p:cNvPr id="17" name="ZoneTexte 16">
            <a:extLst>
              <a:ext uri="{FF2B5EF4-FFF2-40B4-BE49-F238E27FC236}">
                <a16:creationId xmlns:a16="http://schemas.microsoft.com/office/drawing/2014/main" id="{3DF5BF33-4B71-B86B-BDD7-291330B8C12B}"/>
              </a:ext>
            </a:extLst>
          </p:cNvPr>
          <p:cNvSpPr txBox="1"/>
          <p:nvPr/>
        </p:nvSpPr>
        <p:spPr>
          <a:xfrm>
            <a:off x="10366261" y="1060131"/>
            <a:ext cx="1389519" cy="646331"/>
          </a:xfrm>
          <a:prstGeom prst="rect">
            <a:avLst/>
          </a:prstGeom>
          <a:noFill/>
        </p:spPr>
        <p:txBody>
          <a:bodyPr wrap="square" rtlCol="0">
            <a:spAutoFit/>
          </a:bodyPr>
          <a:lstStyle/>
          <a:p>
            <a:pPr algn="ctr"/>
            <a:r>
              <a:rPr lang="fr-FR" b="1" dirty="0"/>
              <a:t>Réponses adaptatives</a:t>
            </a:r>
          </a:p>
        </p:txBody>
      </p:sp>
      <p:pic>
        <p:nvPicPr>
          <p:cNvPr id="19" name="Graphique 18" descr="Éclair avec un remplissage uni">
            <a:extLst>
              <a:ext uri="{FF2B5EF4-FFF2-40B4-BE49-F238E27FC236}">
                <a16:creationId xmlns:a16="http://schemas.microsoft.com/office/drawing/2014/main" id="{32D85C49-C577-D949-5650-8BCD2A57E1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4515" y="3953020"/>
            <a:ext cx="992227" cy="992227"/>
          </a:xfrm>
          <a:prstGeom prst="rect">
            <a:avLst/>
          </a:prstGeom>
        </p:spPr>
      </p:pic>
    </p:spTree>
    <p:extLst>
      <p:ext uri="{BB962C8B-B14F-4D97-AF65-F5344CB8AC3E}">
        <p14:creationId xmlns:p14="http://schemas.microsoft.com/office/powerpoint/2010/main" val="8409440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5049</TotalTime>
  <Words>6066</Words>
  <Application>Microsoft Macintosh PowerPoint</Application>
  <PresentationFormat>Grand écran</PresentationFormat>
  <Paragraphs>408</Paragraphs>
  <Slides>63</Slides>
  <Notes>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63</vt:i4>
      </vt:variant>
    </vt:vector>
  </HeadingPairs>
  <TitlesOfParts>
    <vt:vector size="70" baseType="lpstr">
      <vt:lpstr>Arial</vt:lpstr>
      <vt:lpstr>Calibri</vt:lpstr>
      <vt:lpstr>Calibri Light</vt:lpstr>
      <vt:lpstr>Cambria Math</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Amandine ZAUGRA</dc:creator>
  <cp:lastModifiedBy>Cyril Tarquinio</cp:lastModifiedBy>
  <cp:revision>163</cp:revision>
  <dcterms:created xsi:type="dcterms:W3CDTF">2023-02-27T14:27:15Z</dcterms:created>
  <dcterms:modified xsi:type="dcterms:W3CDTF">2024-01-16T10:45:28Z</dcterms:modified>
</cp:coreProperties>
</file>