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2"/>
  </p:notesMasterIdLst>
  <p:sldIdLst>
    <p:sldId id="256" r:id="rId2"/>
    <p:sldId id="299" r:id="rId3"/>
    <p:sldId id="754" r:id="rId4"/>
    <p:sldId id="287" r:id="rId5"/>
    <p:sldId id="755" r:id="rId6"/>
    <p:sldId id="288" r:id="rId7"/>
    <p:sldId id="282" r:id="rId8"/>
    <p:sldId id="756" r:id="rId9"/>
    <p:sldId id="390" r:id="rId10"/>
    <p:sldId id="295" r:id="rId11"/>
    <p:sldId id="334" r:id="rId12"/>
    <p:sldId id="293" r:id="rId13"/>
    <p:sldId id="294" r:id="rId14"/>
    <p:sldId id="757" r:id="rId15"/>
    <p:sldId id="758" r:id="rId16"/>
    <p:sldId id="759" r:id="rId17"/>
    <p:sldId id="760" r:id="rId18"/>
    <p:sldId id="761" r:id="rId19"/>
    <p:sldId id="762" r:id="rId20"/>
    <p:sldId id="763" r:id="rId21"/>
    <p:sldId id="764" r:id="rId22"/>
    <p:sldId id="301" r:id="rId23"/>
    <p:sldId id="302" r:id="rId24"/>
    <p:sldId id="303" r:id="rId25"/>
    <p:sldId id="304" r:id="rId26"/>
    <p:sldId id="307" r:id="rId27"/>
    <p:sldId id="305" r:id="rId28"/>
    <p:sldId id="306" r:id="rId29"/>
    <p:sldId id="308" r:id="rId30"/>
    <p:sldId id="309" r:id="rId31"/>
    <p:sldId id="310" r:id="rId32"/>
    <p:sldId id="311" r:id="rId33"/>
    <p:sldId id="312" r:id="rId34"/>
    <p:sldId id="315" r:id="rId35"/>
    <p:sldId id="316" r:id="rId36"/>
    <p:sldId id="388" r:id="rId37"/>
    <p:sldId id="292" r:id="rId38"/>
    <p:sldId id="317" r:id="rId39"/>
    <p:sldId id="318" r:id="rId40"/>
    <p:sldId id="320" r:id="rId41"/>
    <p:sldId id="319" r:id="rId42"/>
    <p:sldId id="321" r:id="rId43"/>
    <p:sldId id="322" r:id="rId44"/>
    <p:sldId id="323" r:id="rId45"/>
    <p:sldId id="374" r:id="rId46"/>
    <p:sldId id="375" r:id="rId47"/>
    <p:sldId id="383" r:id="rId48"/>
    <p:sldId id="387" r:id="rId49"/>
    <p:sldId id="389" r:id="rId50"/>
    <p:sldId id="28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pcevic" initials="SL" lastIdx="3" clrIdx="0">
    <p:extLst>
      <p:ext uri="{19B8F6BF-5375-455C-9EA6-DF929625EA0E}">
        <p15:presenceInfo xmlns:p15="http://schemas.microsoft.com/office/powerpoint/2012/main" userId="S::lapcevic1@univ-lorraine.fr::e4853d4c-dc67-41d4-ae05-ec138d126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95" autoAdjust="0"/>
    <p:restoredTop sz="93690" autoAdjust="0"/>
  </p:normalViewPr>
  <p:slideViewPr>
    <p:cSldViewPr snapToGrid="0">
      <p:cViewPr varScale="1">
        <p:scale>
          <a:sx n="118" d="100"/>
          <a:sy n="118"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9T11:04:35.195" idx="1">
    <p:pos x="7680" y="825"/>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C4E9E-C7E5-4867-8584-2244641447F8}" type="datetimeFigureOut">
              <a:rPr lang="fr-FR" smtClean="0"/>
              <a:t>16/01/2024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81E85-9C6D-4203-BD32-D3814BC8C660}" type="slidenum">
              <a:rPr lang="fr-FR" smtClean="0"/>
              <a:t>‹N°›</a:t>
            </a:fld>
            <a:endParaRPr lang="fr-FR"/>
          </a:p>
        </p:txBody>
      </p:sp>
    </p:spTree>
    <p:extLst>
      <p:ext uri="{BB962C8B-B14F-4D97-AF65-F5344CB8AC3E}">
        <p14:creationId xmlns:p14="http://schemas.microsoft.com/office/powerpoint/2010/main" val="9276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2</a:t>
            </a:fld>
            <a:endParaRPr lang="fr-FR"/>
          </a:p>
        </p:txBody>
      </p:sp>
    </p:spTree>
    <p:extLst>
      <p:ext uri="{BB962C8B-B14F-4D97-AF65-F5344CB8AC3E}">
        <p14:creationId xmlns:p14="http://schemas.microsoft.com/office/powerpoint/2010/main" val="353851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7</a:t>
            </a:fld>
            <a:endParaRPr lang="fr-FR"/>
          </a:p>
        </p:txBody>
      </p:sp>
    </p:spTree>
    <p:extLst>
      <p:ext uri="{BB962C8B-B14F-4D97-AF65-F5344CB8AC3E}">
        <p14:creationId xmlns:p14="http://schemas.microsoft.com/office/powerpoint/2010/main" val="383746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8</a:t>
            </a:fld>
            <a:endParaRPr lang="fr-FR"/>
          </a:p>
        </p:txBody>
      </p:sp>
    </p:spTree>
    <p:extLst>
      <p:ext uri="{BB962C8B-B14F-4D97-AF65-F5344CB8AC3E}">
        <p14:creationId xmlns:p14="http://schemas.microsoft.com/office/powerpoint/2010/main" val="344375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9</a:t>
            </a:fld>
            <a:endParaRPr lang="fr-FR"/>
          </a:p>
        </p:txBody>
      </p:sp>
    </p:spTree>
    <p:extLst>
      <p:ext uri="{BB962C8B-B14F-4D97-AF65-F5344CB8AC3E}">
        <p14:creationId xmlns:p14="http://schemas.microsoft.com/office/powerpoint/2010/main" val="221632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08781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42326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63539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66833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94147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8217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5CE25A5-1426-4331-906B-93EA9AE2BFA9}" type="datetimeFigureOut">
              <a:rPr lang="fr-FR" smtClean="0"/>
              <a:t>16/01/2024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48671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CE25A5-1426-4331-906B-93EA9AE2BFA9}" type="datetimeFigureOut">
              <a:rPr lang="fr-FR" smtClean="0"/>
              <a:t>16/01/2024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28371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E25A5-1426-4331-906B-93EA9AE2BFA9}" type="datetimeFigureOut">
              <a:rPr lang="fr-FR" smtClean="0"/>
              <a:t>16/01/2024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85050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17271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74308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E25A5-1426-4331-906B-93EA9AE2BFA9}" type="datetimeFigureOut">
              <a:rPr lang="fr-FR" smtClean="0"/>
              <a:t>16/01/2024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E17E-B3D6-4C5F-9B99-2C456754D88D}" type="slidenum">
              <a:rPr lang="fr-FR" smtClean="0"/>
              <a:t>‹N°›</a:t>
            </a:fld>
            <a:endParaRPr lang="fr-FR"/>
          </a:p>
        </p:txBody>
      </p:sp>
    </p:spTree>
    <p:extLst>
      <p:ext uri="{BB962C8B-B14F-4D97-AF65-F5344CB8AC3E}">
        <p14:creationId xmlns:p14="http://schemas.microsoft.com/office/powerpoint/2010/main" val="22389811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Psychological Damage Control: </a:t>
            </a:r>
            <a:r>
              <a:rPr lang="fr-FR" sz="4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Niveau </a:t>
            </a:r>
            <a:r>
              <a:rPr lang="fr-FR" sz="4400" b="1"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élévé</a:t>
            </a:r>
            <a:endParaRPr lang="fr-FR" sz="4400" b="1" i="1" dirty="0"/>
          </a:p>
        </p:txBody>
      </p:sp>
    </p:spTree>
    <p:extLst>
      <p:ext uri="{BB962C8B-B14F-4D97-AF65-F5344CB8AC3E}">
        <p14:creationId xmlns:p14="http://schemas.microsoft.com/office/powerpoint/2010/main" val="268628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mj-lt"/>
                <a:ea typeface="Calibri" panose="020F0502020204030204" pitchFamily="34" charset="0"/>
                <a:cs typeface="Times New Roman" panose="02020603050405020304" pitchFamily="18" charset="0"/>
              </a:rPr>
              <a:t>II. Typologies interventionnelles</a:t>
            </a:r>
            <a:endParaRPr lang="fr-FR" b="1" dirty="0">
              <a:latin typeface="+mj-lt"/>
            </a:endParaRPr>
          </a:p>
        </p:txBody>
      </p:sp>
    </p:spTree>
    <p:extLst>
      <p:ext uri="{BB962C8B-B14F-4D97-AF65-F5344CB8AC3E}">
        <p14:creationId xmlns:p14="http://schemas.microsoft.com/office/powerpoint/2010/main" val="408671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0000"/>
                </a:solidFill>
                <a:latin typeface="+mj-lt"/>
                <a:ea typeface="Calibri" panose="020F0502020204030204" pitchFamily="34" charset="0"/>
                <a:cs typeface="Times New Roman" panose="02020603050405020304" pitchFamily="18" charset="0"/>
              </a:rPr>
              <a:t>Protocoles d’intervention précoce pour le </a:t>
            </a:r>
            <a:r>
              <a:rPr lang="fr-FR" sz="3200" b="1" dirty="0">
                <a:solidFill>
                  <a:srgbClr val="FF0000"/>
                </a:solidFill>
                <a:latin typeface="+mj-lt"/>
                <a:ea typeface="Calibri" panose="020F0502020204030204" pitchFamily="34" charset="0"/>
                <a:cs typeface="Times New Roman" panose="02020603050405020304" pitchFamily="18" charset="0"/>
              </a:rPr>
              <a:t>niveau élevé</a:t>
            </a:r>
            <a:endParaRPr lang="fr-FR" b="1" dirty="0">
              <a:solidFill>
                <a:srgbClr val="FF0000"/>
              </a:solidFill>
              <a:latin typeface="+mj-lt"/>
            </a:endParaRPr>
          </a:p>
        </p:txBody>
      </p:sp>
    </p:spTree>
    <p:extLst>
      <p:ext uri="{BB962C8B-B14F-4D97-AF65-F5344CB8AC3E}">
        <p14:creationId xmlns:p14="http://schemas.microsoft.com/office/powerpoint/2010/main" val="18892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00701"/>
            <a:ext cx="12192000" cy="2969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tx1"/>
                </a:solidFill>
                <a:effectLst/>
                <a:latin typeface="+mj-lt"/>
              </a:rPr>
              <a:t>ERP - Procédure en cas d’urgence (Quinn, 2004) </a:t>
            </a:r>
          </a:p>
        </p:txBody>
      </p:sp>
    </p:spTree>
    <p:extLst>
      <p:ext uri="{BB962C8B-B14F-4D97-AF65-F5344CB8AC3E}">
        <p14:creationId xmlns:p14="http://schemas.microsoft.com/office/powerpoint/2010/main" val="3557187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graphicFrame>
        <p:nvGraphicFramePr>
          <p:cNvPr id="3" name="Tableau 2">
            <a:extLst>
              <a:ext uri="{FF2B5EF4-FFF2-40B4-BE49-F238E27FC236}">
                <a16:creationId xmlns:a16="http://schemas.microsoft.com/office/drawing/2014/main" id="{506CF0FC-A018-B3C9-EEBE-F31E47633AD0}"/>
              </a:ext>
            </a:extLst>
          </p:cNvPr>
          <p:cNvGraphicFramePr>
            <a:graphicFrameLocks noGrp="1"/>
          </p:cNvGraphicFramePr>
          <p:nvPr>
            <p:extLst>
              <p:ext uri="{D42A27DB-BD31-4B8C-83A1-F6EECF244321}">
                <p14:modId xmlns:p14="http://schemas.microsoft.com/office/powerpoint/2010/main" val="924310036"/>
              </p:ext>
            </p:extLst>
          </p:nvPr>
        </p:nvGraphicFramePr>
        <p:xfrm>
          <a:off x="410198" y="1213622"/>
          <a:ext cx="11502639" cy="5358093"/>
        </p:xfrm>
        <a:graphic>
          <a:graphicData uri="http://schemas.openxmlformats.org/drawingml/2006/table">
            <a:tbl>
              <a:tblPr/>
              <a:tblGrid>
                <a:gridCol w="1739567">
                  <a:extLst>
                    <a:ext uri="{9D8B030D-6E8A-4147-A177-3AD203B41FA5}">
                      <a16:colId xmlns:a16="http://schemas.microsoft.com/office/drawing/2014/main" val="2975188614"/>
                    </a:ext>
                  </a:extLst>
                </a:gridCol>
                <a:gridCol w="9763072">
                  <a:extLst>
                    <a:ext uri="{9D8B030D-6E8A-4147-A177-3AD203B41FA5}">
                      <a16:colId xmlns:a16="http://schemas.microsoft.com/office/drawing/2014/main" val="2703348545"/>
                    </a:ext>
                  </a:extLst>
                </a:gridCol>
              </a:tblGrid>
              <a:tr h="1515536">
                <a:tc>
                  <a:txBody>
                    <a:bodyPr/>
                    <a:lstStyle/>
                    <a:p>
                      <a:pPr algn="ctr"/>
                      <a:r>
                        <a:rPr lang="fr-FR" sz="2000" b="1" dirty="0">
                          <a:solidFill>
                            <a:srgbClr val="0B4EB3"/>
                          </a:solidFill>
                          <a:effectLst/>
                          <a:latin typeface="Calibri" panose="020F0502020204030204" pitchFamily="34" charset="0"/>
                        </a:rPr>
                        <a:t>A utiliser avec</a:t>
                      </a:r>
                      <a:endParaRPr lang="fr-FR" sz="2000" dirty="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pPr algn="just"/>
                      <a:r>
                        <a:rPr lang="fr-FR" sz="2000" dirty="0">
                          <a:solidFill>
                            <a:srgbClr val="000000"/>
                          </a:solidFill>
                          <a:effectLst/>
                          <a:latin typeface="Calibri" panose="020F0502020204030204" pitchFamily="34" charset="0"/>
                        </a:rPr>
                        <a:t>Les victimes de traumatismes dans les premières heures après l’évènement. Les patients qui se présentent en « terreur silencieuse », qui tremblent, ne peuvent pas parler, ou alors en logorrhée irrépressible. Il est également possible de l’utiliser en cas d’abréaction aigüe au cours du travail en EMDR.</a:t>
                      </a:r>
                      <a:endParaRPr lang="fr-FR" sz="2000" dirty="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3172202478"/>
                  </a:ext>
                </a:extLst>
              </a:tr>
              <a:tr h="2224730">
                <a:tc>
                  <a:txBody>
                    <a:bodyPr/>
                    <a:lstStyle/>
                    <a:p>
                      <a:pPr algn="ctr"/>
                      <a:r>
                        <a:rPr lang="fr-FR" sz="2000" b="1">
                          <a:solidFill>
                            <a:srgbClr val="0B4EB3"/>
                          </a:solidFill>
                          <a:effectLst/>
                          <a:latin typeface="Calibri" panose="020F0502020204030204" pitchFamily="34" charset="0"/>
                        </a:rPr>
                        <a:t>Phase 1 Prise d’histoire</a:t>
                      </a:r>
                      <a:endParaRPr lang="fr-FR" sz="200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Calibri" panose="020F0502020204030204" pitchFamily="34" charset="0"/>
                        </a:rPr>
                        <a:t>1.</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Recueillez un résumé des ambulanciers, du personnel hospitalier ou quiconque sait quelque chose (si le patient ne peut pas vous parler, concentrez-vous sur</a:t>
                      </a:r>
                      <a:endParaRPr lang="fr-FR" sz="2000" dirty="0">
                        <a:effectLst/>
                      </a:endParaRPr>
                    </a:p>
                    <a:p>
                      <a:r>
                        <a:rPr lang="fr-FR" sz="2000" dirty="0">
                          <a:solidFill>
                            <a:srgbClr val="000000"/>
                          </a:solidFill>
                          <a:effectLst/>
                          <a:latin typeface="Calibri" panose="020F0502020204030204" pitchFamily="34" charset="0"/>
                        </a:rPr>
                        <a:t>l’histoire immédiate seulement).</a:t>
                      </a:r>
                      <a:endParaRPr lang="fr-FR" sz="2000" dirty="0">
                        <a:effectLst/>
                      </a:endParaRPr>
                    </a:p>
                    <a:p>
                      <a:r>
                        <a:rPr lang="fr-FR" sz="2000" dirty="0">
                          <a:solidFill>
                            <a:srgbClr val="000000"/>
                          </a:solidFill>
                          <a:effectLst/>
                          <a:latin typeface="Calibri" panose="020F0502020204030204" pitchFamily="34" charset="0"/>
                        </a:rPr>
                        <a:t>2.</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Etablissez l’orientation temporelle dans le présent et la sécurité.</a:t>
                      </a:r>
                      <a:endParaRPr lang="fr-FR" sz="2000" dirty="0">
                        <a:effectLst/>
                      </a:endParaRPr>
                    </a:p>
                    <a:p>
                      <a:r>
                        <a:rPr lang="fr-FR" sz="2000" dirty="0">
                          <a:solidFill>
                            <a:srgbClr val="000000"/>
                          </a:solidFill>
                          <a:effectLst/>
                          <a:latin typeface="Calibri" panose="020F0502020204030204" pitchFamily="34" charset="0"/>
                        </a:rPr>
                        <a:t>3.</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Si le client est en mesure de parler, recueillez l’histoire du trauma immédiat (depuis juste avant le trauma jusqu’au moment présent)</a:t>
                      </a:r>
                      <a:endParaRPr lang="fr-FR" sz="2000" dirty="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2152142944"/>
                  </a:ext>
                </a:extLst>
              </a:tr>
              <a:tr h="1617827">
                <a:tc>
                  <a:txBody>
                    <a:bodyPr/>
                    <a:lstStyle/>
                    <a:p>
                      <a:pPr algn="ctr"/>
                      <a:r>
                        <a:rPr lang="fr-FR" sz="2000" b="1">
                          <a:solidFill>
                            <a:srgbClr val="0B4EB3"/>
                          </a:solidFill>
                          <a:effectLst/>
                          <a:latin typeface="Calibri" panose="020F0502020204030204" pitchFamily="34" charset="0"/>
                        </a:rPr>
                        <a:t>Phase 2 Préparation</a:t>
                      </a:r>
                      <a:endParaRPr lang="fr-FR" sz="200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Calibri" panose="020F0502020204030204" pitchFamily="34" charset="0"/>
                        </a:rPr>
                        <a:t>1.</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Apaisez le comportement du patient et ses réactions physiques</a:t>
                      </a:r>
                      <a:endParaRPr lang="fr-FR" sz="2000" dirty="0">
                        <a:effectLst/>
                      </a:endParaRPr>
                    </a:p>
                    <a:p>
                      <a:r>
                        <a:rPr lang="fr-FR" sz="2000" dirty="0">
                          <a:solidFill>
                            <a:srgbClr val="000000"/>
                          </a:solidFill>
                          <a:effectLst/>
                          <a:latin typeface="Calibri" panose="020F0502020204030204" pitchFamily="34" charset="0"/>
                        </a:rPr>
                        <a:t>2.</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Expliquez ce que sont les réactions normales de stress aigu</a:t>
                      </a:r>
                      <a:endParaRPr lang="fr-FR" sz="2000" dirty="0">
                        <a:effectLst/>
                      </a:endParaRPr>
                    </a:p>
                    <a:p>
                      <a:r>
                        <a:rPr lang="fr-FR" sz="2000" dirty="0">
                          <a:solidFill>
                            <a:srgbClr val="000000"/>
                          </a:solidFill>
                          <a:effectLst/>
                          <a:latin typeface="Calibri" panose="020F0502020204030204" pitchFamily="34" charset="0"/>
                        </a:rPr>
                        <a:t>3.</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Donnez une brève explication de ce qu’est l’EMDR</a:t>
                      </a:r>
                      <a:endParaRPr lang="fr-FR" sz="2000" dirty="0">
                        <a:effectLst/>
                      </a:endParaRPr>
                    </a:p>
                    <a:p>
                      <a:r>
                        <a:rPr lang="fr-FR" sz="2000" dirty="0">
                          <a:solidFill>
                            <a:srgbClr val="000000"/>
                          </a:solidFill>
                          <a:effectLst/>
                          <a:latin typeface="Calibri" panose="020F0502020204030204" pitchFamily="34" charset="0"/>
                        </a:rPr>
                        <a:t>4.</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Etablissez une orientation calme au présent</a:t>
                      </a:r>
                      <a:endParaRPr lang="fr-FR" sz="2000" dirty="0">
                        <a:effectLst/>
                      </a:endParaRPr>
                    </a:p>
                    <a:p>
                      <a:r>
                        <a:rPr lang="fr-FR" sz="2000" dirty="0">
                          <a:solidFill>
                            <a:srgbClr val="000000"/>
                          </a:solidFill>
                          <a:effectLst/>
                          <a:latin typeface="Calibri" panose="020F0502020204030204" pitchFamily="34" charset="0"/>
                        </a:rPr>
                        <a:t>5.</a:t>
                      </a:r>
                      <a:r>
                        <a:rPr lang="fr-FR" sz="2000" dirty="0">
                          <a:solidFill>
                            <a:srgbClr val="000000"/>
                          </a:solidFill>
                          <a:effectLst/>
                          <a:latin typeface="Times New Roman" panose="02020603050405020304" pitchFamily="18" charset="0"/>
                        </a:rPr>
                        <a:t>     </a:t>
                      </a:r>
                      <a:r>
                        <a:rPr lang="fr-FR" sz="2000" dirty="0">
                          <a:solidFill>
                            <a:srgbClr val="000000"/>
                          </a:solidFill>
                          <a:effectLst/>
                          <a:latin typeface="Calibri" panose="020F0502020204030204" pitchFamily="34" charset="0"/>
                        </a:rPr>
                        <a:t>Le client n’a pas besoin de parler pour commencer</a:t>
                      </a:r>
                      <a:endParaRPr lang="fr-FR" sz="2000" dirty="0">
                        <a:effectLs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1974660503"/>
                  </a:ext>
                </a:extLst>
              </a:tr>
            </a:tbl>
          </a:graphicData>
        </a:graphic>
      </p:graphicFrame>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ERP- Emergency </a:t>
            </a:r>
            <a:r>
              <a:rPr lang="fr-FR" sz="2400" b="1" dirty="0" err="1">
                <a:solidFill>
                  <a:schemeClr val="tx1"/>
                </a:solidFill>
              </a:rPr>
              <a:t>Response</a:t>
            </a:r>
            <a:r>
              <a:rPr lang="fr-FR" sz="2400" b="1" dirty="0">
                <a:solidFill>
                  <a:schemeClr val="tx1"/>
                </a:solidFill>
              </a:rPr>
              <a:t> </a:t>
            </a:r>
            <a:r>
              <a:rPr lang="fr-FR" sz="2400" b="1" dirty="0" err="1">
                <a:solidFill>
                  <a:schemeClr val="tx1"/>
                </a:solidFill>
              </a:rPr>
              <a:t>Procedure</a:t>
            </a:r>
            <a:r>
              <a:rPr lang="fr-FR" sz="2400" b="1" dirty="0">
                <a:solidFill>
                  <a:schemeClr val="tx1"/>
                </a:solidFill>
              </a:rPr>
              <a:t> de Gary Quinn (2018)</a:t>
            </a:r>
          </a:p>
        </p:txBody>
      </p:sp>
    </p:spTree>
    <p:extLst>
      <p:ext uri="{BB962C8B-B14F-4D97-AF65-F5344CB8AC3E}">
        <p14:creationId xmlns:p14="http://schemas.microsoft.com/office/powerpoint/2010/main" val="54036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ERP- Emergency </a:t>
            </a:r>
            <a:r>
              <a:rPr lang="fr-FR" sz="2400" b="1" dirty="0" err="1">
                <a:solidFill>
                  <a:schemeClr val="tx1"/>
                </a:solidFill>
              </a:rPr>
              <a:t>Response</a:t>
            </a:r>
            <a:r>
              <a:rPr lang="fr-FR" sz="2400" b="1" dirty="0">
                <a:solidFill>
                  <a:schemeClr val="tx1"/>
                </a:solidFill>
              </a:rPr>
              <a:t> </a:t>
            </a:r>
            <a:r>
              <a:rPr lang="fr-FR" sz="2400" b="1" dirty="0" err="1">
                <a:solidFill>
                  <a:schemeClr val="tx1"/>
                </a:solidFill>
              </a:rPr>
              <a:t>Procedure</a:t>
            </a:r>
            <a:r>
              <a:rPr lang="fr-FR" sz="2400" b="1" dirty="0">
                <a:solidFill>
                  <a:schemeClr val="tx1"/>
                </a:solidFill>
              </a:rPr>
              <a:t> de Gary Quinn (2018)</a:t>
            </a:r>
          </a:p>
        </p:txBody>
      </p:sp>
      <p:graphicFrame>
        <p:nvGraphicFramePr>
          <p:cNvPr id="4" name="Tableau 3">
            <a:extLst>
              <a:ext uri="{FF2B5EF4-FFF2-40B4-BE49-F238E27FC236}">
                <a16:creationId xmlns:a16="http://schemas.microsoft.com/office/drawing/2014/main" id="{CE0306FC-E34D-C16D-9C20-7FD37C490785}"/>
              </a:ext>
            </a:extLst>
          </p:cNvPr>
          <p:cNvGraphicFramePr>
            <a:graphicFrameLocks noGrp="1"/>
          </p:cNvGraphicFramePr>
          <p:nvPr>
            <p:extLst>
              <p:ext uri="{D42A27DB-BD31-4B8C-83A1-F6EECF244321}">
                <p14:modId xmlns:p14="http://schemas.microsoft.com/office/powerpoint/2010/main" val="2968928878"/>
              </p:ext>
            </p:extLst>
          </p:nvPr>
        </p:nvGraphicFramePr>
        <p:xfrm>
          <a:off x="307649" y="1213623"/>
          <a:ext cx="11382998" cy="5084627"/>
        </p:xfrm>
        <a:graphic>
          <a:graphicData uri="http://schemas.openxmlformats.org/drawingml/2006/table">
            <a:tbl>
              <a:tblPr/>
              <a:tblGrid>
                <a:gridCol w="1984609">
                  <a:extLst>
                    <a:ext uri="{9D8B030D-6E8A-4147-A177-3AD203B41FA5}">
                      <a16:colId xmlns:a16="http://schemas.microsoft.com/office/drawing/2014/main" val="770194625"/>
                    </a:ext>
                  </a:extLst>
                </a:gridCol>
                <a:gridCol w="9398389">
                  <a:extLst>
                    <a:ext uri="{9D8B030D-6E8A-4147-A177-3AD203B41FA5}">
                      <a16:colId xmlns:a16="http://schemas.microsoft.com/office/drawing/2014/main" val="1185383023"/>
                    </a:ext>
                  </a:extLst>
                </a:gridCol>
              </a:tblGrid>
              <a:tr h="3079694">
                <a:tc>
                  <a:txBody>
                    <a:bodyPr/>
                    <a:lstStyle/>
                    <a:p>
                      <a:pPr algn="ctr"/>
                      <a:r>
                        <a:rPr lang="fr-FR" sz="2000" b="1" dirty="0">
                          <a:solidFill>
                            <a:srgbClr val="0B4EB3"/>
                          </a:solidFill>
                          <a:effectLst/>
                          <a:latin typeface="+mj-lt"/>
                        </a:rPr>
                        <a:t>Phase 3 Evaluation</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Partez du présupposé que le patient est très agité et dans un état de stress aigu</a:t>
                      </a:r>
                      <a:endParaRPr lang="fr-FR" sz="2000" dirty="0">
                        <a:effectLst/>
                        <a:latin typeface="+mj-lt"/>
                      </a:endParaRPr>
                    </a:p>
                    <a:p>
                      <a:r>
                        <a:rPr lang="fr-FR" sz="2000" dirty="0">
                          <a:solidFill>
                            <a:srgbClr val="000000"/>
                          </a:solidFill>
                          <a:effectLst/>
                          <a:latin typeface="+mj-lt"/>
                        </a:rPr>
                        <a:t>2.     Le patient est déjà connecté à l’image puisqu’elles sont déjà en lui</a:t>
                      </a:r>
                      <a:endParaRPr lang="fr-FR" sz="2000" dirty="0">
                        <a:effectLst/>
                        <a:latin typeface="+mj-lt"/>
                      </a:endParaRPr>
                    </a:p>
                    <a:p>
                      <a:r>
                        <a:rPr lang="fr-FR" sz="2000" dirty="0">
                          <a:solidFill>
                            <a:srgbClr val="000000"/>
                          </a:solidFill>
                          <a:effectLst/>
                          <a:latin typeface="+mj-lt"/>
                        </a:rPr>
                        <a:t>3.     Présupposez la CN (Je suis en danger)</a:t>
                      </a:r>
                      <a:endParaRPr lang="fr-FR" sz="2000" dirty="0">
                        <a:effectLst/>
                        <a:latin typeface="+mj-lt"/>
                      </a:endParaRPr>
                    </a:p>
                    <a:p>
                      <a:r>
                        <a:rPr lang="fr-FR" sz="2000" dirty="0">
                          <a:solidFill>
                            <a:srgbClr val="000000"/>
                          </a:solidFill>
                          <a:effectLst/>
                          <a:latin typeface="+mj-lt"/>
                        </a:rPr>
                        <a:t>4.     Présupposez la CP initiale (Je suis en sécurité par rapport à ce qui s’est passé)</a:t>
                      </a:r>
                      <a:endParaRPr lang="fr-FR" sz="2000" dirty="0">
                        <a:effectLst/>
                        <a:latin typeface="+mj-lt"/>
                      </a:endParaRPr>
                    </a:p>
                    <a:p>
                      <a:r>
                        <a:rPr lang="fr-FR" sz="2000" dirty="0">
                          <a:solidFill>
                            <a:srgbClr val="000000"/>
                          </a:solidFill>
                          <a:effectLst/>
                          <a:latin typeface="+mj-lt"/>
                        </a:rPr>
                        <a:t>5.     Présupposez l’émotion de peur intense ou de terreur</a:t>
                      </a:r>
                      <a:endParaRPr lang="fr-FR" sz="2000" dirty="0">
                        <a:effectLst/>
                        <a:latin typeface="+mj-lt"/>
                      </a:endParaRPr>
                    </a:p>
                    <a:p>
                      <a:r>
                        <a:rPr lang="fr-FR" sz="2000" dirty="0">
                          <a:solidFill>
                            <a:srgbClr val="000000"/>
                          </a:solidFill>
                          <a:effectLst/>
                          <a:latin typeface="+mj-lt"/>
                        </a:rPr>
                        <a:t>6.     Présupposez un SUD proche de 10</a:t>
                      </a:r>
                      <a:endParaRPr lang="fr-FR" sz="2000" dirty="0">
                        <a:effectLst/>
                        <a:latin typeface="+mj-lt"/>
                      </a:endParaRPr>
                    </a:p>
                    <a:p>
                      <a:r>
                        <a:rPr lang="fr-FR" sz="2000" dirty="0">
                          <a:solidFill>
                            <a:srgbClr val="000000"/>
                          </a:solidFill>
                          <a:effectLst/>
                          <a:latin typeface="+mj-lt"/>
                        </a:rPr>
                        <a:t>7.     Le thérapeute observe les réactions corporelles</a:t>
                      </a:r>
                      <a:endParaRPr lang="fr-FR" sz="2000" dirty="0">
                        <a:effectLst/>
                        <a:latin typeface="+mj-lt"/>
                      </a:endParaRPr>
                    </a:p>
                    <a:p>
                      <a:r>
                        <a:rPr lang="fr-FR" sz="2000" dirty="0">
                          <a:solidFill>
                            <a:srgbClr val="000000"/>
                          </a:solidFill>
                          <a:effectLst/>
                          <a:latin typeface="+mj-lt"/>
                        </a:rPr>
                        <a:t>8.     Vous n’encouragez pas les associations libres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1227513105"/>
                  </a:ext>
                </a:extLst>
              </a:tr>
              <a:tr h="2004933">
                <a:tc>
                  <a:txBody>
                    <a:bodyPr/>
                    <a:lstStyle/>
                    <a:p>
                      <a:pPr algn="ctr"/>
                      <a:r>
                        <a:rPr lang="fr-FR" sz="2000" b="1">
                          <a:solidFill>
                            <a:srgbClr val="0B4EB3"/>
                          </a:solidFill>
                          <a:effectLst/>
                          <a:latin typeface="+mj-lt"/>
                        </a:rPr>
                        <a:t>Phase 4 Désensibilisation</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Utilisez l’attention duale pour aider le patient à accéder à une focalisation extérieure (dans la salle d’urgence ou un espace de sécurité, loin de</a:t>
                      </a:r>
                      <a:endParaRPr lang="fr-FR" sz="2000" dirty="0">
                        <a:effectLst/>
                        <a:latin typeface="+mj-lt"/>
                      </a:endParaRPr>
                    </a:p>
                    <a:p>
                      <a:r>
                        <a:rPr lang="fr-FR" sz="2000" dirty="0">
                          <a:solidFill>
                            <a:srgbClr val="000000"/>
                          </a:solidFill>
                          <a:effectLst/>
                          <a:latin typeface="+mj-lt"/>
                        </a:rPr>
                        <a:t>l’évènement)</a:t>
                      </a:r>
                      <a:endParaRPr lang="fr-FR" sz="2000" dirty="0">
                        <a:effectLst/>
                        <a:latin typeface="+mj-lt"/>
                      </a:endParaRPr>
                    </a:p>
                    <a:p>
                      <a:r>
                        <a:rPr lang="fr-FR" sz="2000" dirty="0">
                          <a:solidFill>
                            <a:srgbClr val="000000"/>
                          </a:solidFill>
                          <a:effectLst/>
                          <a:latin typeface="+mj-lt"/>
                        </a:rPr>
                        <a:t>2.     Utilisez les stimulations bilatérales et le tissage cognitif pour établir la sécurité actuelle et l’orientation temporelle au présent</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254616521"/>
                  </a:ext>
                </a:extLst>
              </a:tr>
            </a:tbl>
          </a:graphicData>
        </a:graphic>
      </p:graphicFrame>
    </p:spTree>
    <p:extLst>
      <p:ext uri="{BB962C8B-B14F-4D97-AF65-F5344CB8AC3E}">
        <p14:creationId xmlns:p14="http://schemas.microsoft.com/office/powerpoint/2010/main" val="386344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ERP- Emergency </a:t>
            </a:r>
            <a:r>
              <a:rPr lang="fr-FR" sz="2400" b="1" dirty="0" err="1">
                <a:solidFill>
                  <a:schemeClr val="tx1"/>
                </a:solidFill>
              </a:rPr>
              <a:t>Response</a:t>
            </a:r>
            <a:r>
              <a:rPr lang="fr-FR" sz="2400" b="1" dirty="0">
                <a:solidFill>
                  <a:schemeClr val="tx1"/>
                </a:solidFill>
              </a:rPr>
              <a:t> </a:t>
            </a:r>
            <a:r>
              <a:rPr lang="fr-FR" sz="2400" b="1" dirty="0" err="1">
                <a:solidFill>
                  <a:schemeClr val="tx1"/>
                </a:solidFill>
              </a:rPr>
              <a:t>Procedure</a:t>
            </a:r>
            <a:r>
              <a:rPr lang="fr-FR" sz="2400" b="1" dirty="0">
                <a:solidFill>
                  <a:schemeClr val="tx1"/>
                </a:solidFill>
              </a:rPr>
              <a:t> de Gary Quinn (2018)</a:t>
            </a:r>
          </a:p>
        </p:txBody>
      </p:sp>
      <p:graphicFrame>
        <p:nvGraphicFramePr>
          <p:cNvPr id="3" name="Tableau 2">
            <a:extLst>
              <a:ext uri="{FF2B5EF4-FFF2-40B4-BE49-F238E27FC236}">
                <a16:creationId xmlns:a16="http://schemas.microsoft.com/office/drawing/2014/main" id="{33281735-850D-D4C8-DDDE-2E80BD7A4509}"/>
              </a:ext>
            </a:extLst>
          </p:cNvPr>
          <p:cNvGraphicFramePr>
            <a:graphicFrameLocks noGrp="1"/>
          </p:cNvGraphicFramePr>
          <p:nvPr>
            <p:extLst>
              <p:ext uri="{D42A27DB-BD31-4B8C-83A1-F6EECF244321}">
                <p14:modId xmlns:p14="http://schemas.microsoft.com/office/powerpoint/2010/main" val="2404509948"/>
              </p:ext>
            </p:extLst>
          </p:nvPr>
        </p:nvGraphicFramePr>
        <p:xfrm>
          <a:off x="273465" y="1341689"/>
          <a:ext cx="11588097" cy="5144569"/>
        </p:xfrm>
        <a:graphic>
          <a:graphicData uri="http://schemas.openxmlformats.org/drawingml/2006/table">
            <a:tbl>
              <a:tblPr/>
              <a:tblGrid>
                <a:gridCol w="2159046">
                  <a:extLst>
                    <a:ext uri="{9D8B030D-6E8A-4147-A177-3AD203B41FA5}">
                      <a16:colId xmlns:a16="http://schemas.microsoft.com/office/drawing/2014/main" val="523685175"/>
                    </a:ext>
                  </a:extLst>
                </a:gridCol>
                <a:gridCol w="9429051">
                  <a:extLst>
                    <a:ext uri="{9D8B030D-6E8A-4147-A177-3AD203B41FA5}">
                      <a16:colId xmlns:a16="http://schemas.microsoft.com/office/drawing/2014/main" val="2608762690"/>
                    </a:ext>
                  </a:extLst>
                </a:gridCol>
              </a:tblGrid>
              <a:tr h="2846995">
                <a:tc>
                  <a:txBody>
                    <a:bodyPr/>
                    <a:lstStyle/>
                    <a:p>
                      <a:pPr algn="ctr"/>
                      <a:r>
                        <a:rPr lang="fr-FR" sz="2000" b="1" dirty="0">
                          <a:solidFill>
                            <a:srgbClr val="0B4EB3"/>
                          </a:solidFill>
                          <a:effectLst/>
                          <a:latin typeface="+mj-lt"/>
                        </a:rPr>
                        <a:t>Phase 5 Installation</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Il n’y a pas d’installation standard</a:t>
                      </a:r>
                      <a:endParaRPr lang="fr-FR" sz="2000" dirty="0">
                        <a:effectLst/>
                        <a:latin typeface="+mj-lt"/>
                      </a:endParaRPr>
                    </a:p>
                    <a:p>
                      <a:r>
                        <a:rPr lang="fr-FR" sz="2000" dirty="0">
                          <a:solidFill>
                            <a:srgbClr val="000000"/>
                          </a:solidFill>
                          <a:effectLst/>
                          <a:latin typeface="+mj-lt"/>
                        </a:rPr>
                        <a:t>2.     A sa place, on renforce la sécurité par des techniques de respiration</a:t>
                      </a:r>
                      <a:endParaRPr lang="fr-FR" sz="2000" dirty="0">
                        <a:effectLst/>
                        <a:latin typeface="+mj-lt"/>
                      </a:endParaRPr>
                    </a:p>
                    <a:p>
                      <a:r>
                        <a:rPr lang="fr-FR" sz="2000" dirty="0">
                          <a:solidFill>
                            <a:srgbClr val="000000"/>
                          </a:solidFill>
                          <a:effectLst/>
                          <a:latin typeface="+mj-lt"/>
                        </a:rPr>
                        <a:t>3.     Les patients doivent dire qu’ils sont en sécurité et reconnaitre que l’évènement est terminé pour qu’on aille à la clôture.</a:t>
                      </a:r>
                      <a:endParaRPr lang="fr-FR" sz="2000" dirty="0">
                        <a:effectLst/>
                        <a:latin typeface="+mj-lt"/>
                      </a:endParaRPr>
                    </a:p>
                    <a:p>
                      <a:r>
                        <a:rPr lang="fr-FR" sz="2000" dirty="0">
                          <a:solidFill>
                            <a:srgbClr val="000000"/>
                          </a:solidFill>
                          <a:effectLst/>
                          <a:latin typeface="+mj-lt"/>
                        </a:rPr>
                        <a:t>4.     Ou bien, si le client veut faire un récit de ce qui lui est arrivé, faites un récit et basculez en EMD ou sur le protocole R-TEP.</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1928030222"/>
                  </a:ext>
                </a:extLst>
              </a:tr>
              <a:tr h="2297574">
                <a:tc>
                  <a:txBody>
                    <a:bodyPr/>
                    <a:lstStyle/>
                    <a:p>
                      <a:pPr algn="ctr"/>
                      <a:r>
                        <a:rPr lang="fr-FR" sz="2000" b="1">
                          <a:solidFill>
                            <a:srgbClr val="0B4EB3"/>
                          </a:solidFill>
                          <a:effectLst/>
                          <a:latin typeface="+mj-lt"/>
                        </a:rPr>
                        <a:t>Phase 6 Scan corporel</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Ne se fait pas de manière formelle</a:t>
                      </a:r>
                      <a:endParaRPr lang="fr-FR" sz="2000" dirty="0">
                        <a:effectLst/>
                        <a:latin typeface="+mj-lt"/>
                      </a:endParaRPr>
                    </a:p>
                    <a:p>
                      <a:r>
                        <a:rPr lang="fr-FR" sz="2000" dirty="0">
                          <a:solidFill>
                            <a:srgbClr val="000000"/>
                          </a:solidFill>
                          <a:effectLst/>
                          <a:latin typeface="+mj-lt"/>
                        </a:rPr>
                        <a:t>2.     Remarquez l’arrêt des tremblements, l’apaisement du corps, la capacité à se connecter</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1965516694"/>
                  </a:ext>
                </a:extLst>
              </a:tr>
            </a:tbl>
          </a:graphicData>
        </a:graphic>
      </p:graphicFrame>
    </p:spTree>
    <p:extLst>
      <p:ext uri="{BB962C8B-B14F-4D97-AF65-F5344CB8AC3E}">
        <p14:creationId xmlns:p14="http://schemas.microsoft.com/office/powerpoint/2010/main" val="68697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ERP- Emergency </a:t>
            </a:r>
            <a:r>
              <a:rPr lang="fr-FR" sz="2400" b="1" dirty="0" err="1">
                <a:solidFill>
                  <a:schemeClr val="tx1"/>
                </a:solidFill>
              </a:rPr>
              <a:t>Response</a:t>
            </a:r>
            <a:r>
              <a:rPr lang="fr-FR" sz="2400" b="1" dirty="0">
                <a:solidFill>
                  <a:schemeClr val="tx1"/>
                </a:solidFill>
              </a:rPr>
              <a:t> </a:t>
            </a:r>
            <a:r>
              <a:rPr lang="fr-FR" sz="2400" b="1" dirty="0" err="1">
                <a:solidFill>
                  <a:schemeClr val="tx1"/>
                </a:solidFill>
              </a:rPr>
              <a:t>Procedure</a:t>
            </a:r>
            <a:r>
              <a:rPr lang="fr-FR" sz="2400" b="1" dirty="0">
                <a:solidFill>
                  <a:schemeClr val="tx1"/>
                </a:solidFill>
              </a:rPr>
              <a:t> de Gary Quinn (2018)</a:t>
            </a:r>
          </a:p>
        </p:txBody>
      </p:sp>
      <p:graphicFrame>
        <p:nvGraphicFramePr>
          <p:cNvPr id="4" name="Tableau 3">
            <a:extLst>
              <a:ext uri="{FF2B5EF4-FFF2-40B4-BE49-F238E27FC236}">
                <a16:creationId xmlns:a16="http://schemas.microsoft.com/office/drawing/2014/main" id="{AB0752BA-64E4-7D6F-1363-B462E5FF27D1}"/>
              </a:ext>
            </a:extLst>
          </p:cNvPr>
          <p:cNvGraphicFramePr>
            <a:graphicFrameLocks noGrp="1"/>
          </p:cNvGraphicFramePr>
          <p:nvPr>
            <p:extLst>
              <p:ext uri="{D42A27DB-BD31-4B8C-83A1-F6EECF244321}">
                <p14:modId xmlns:p14="http://schemas.microsoft.com/office/powerpoint/2010/main" val="2838925530"/>
              </p:ext>
            </p:extLst>
          </p:nvPr>
        </p:nvGraphicFramePr>
        <p:xfrm>
          <a:off x="179463" y="1307507"/>
          <a:ext cx="11682100" cy="4879648"/>
        </p:xfrm>
        <a:graphic>
          <a:graphicData uri="http://schemas.openxmlformats.org/drawingml/2006/table">
            <a:tbl>
              <a:tblPr/>
              <a:tblGrid>
                <a:gridCol w="2171749">
                  <a:extLst>
                    <a:ext uri="{9D8B030D-6E8A-4147-A177-3AD203B41FA5}">
                      <a16:colId xmlns:a16="http://schemas.microsoft.com/office/drawing/2014/main" val="1085170254"/>
                    </a:ext>
                  </a:extLst>
                </a:gridCol>
                <a:gridCol w="9510351">
                  <a:extLst>
                    <a:ext uri="{9D8B030D-6E8A-4147-A177-3AD203B41FA5}">
                      <a16:colId xmlns:a16="http://schemas.microsoft.com/office/drawing/2014/main" val="1378838857"/>
                    </a:ext>
                  </a:extLst>
                </a:gridCol>
              </a:tblGrid>
              <a:tr h="2913436">
                <a:tc>
                  <a:txBody>
                    <a:bodyPr/>
                    <a:lstStyle/>
                    <a:p>
                      <a:pPr algn="ctr"/>
                      <a:r>
                        <a:rPr lang="fr-FR" sz="2000" b="1" dirty="0">
                          <a:solidFill>
                            <a:srgbClr val="0B4EB3"/>
                          </a:solidFill>
                          <a:effectLst/>
                          <a:latin typeface="+mj-lt"/>
                        </a:rPr>
                        <a:t>Phase 7 Clôture</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Donnez une trame éducative de ce qui peut se passer après une expérience traumatique.</a:t>
                      </a:r>
                      <a:endParaRPr lang="fr-FR" sz="2000" dirty="0">
                        <a:effectLst/>
                        <a:latin typeface="+mj-lt"/>
                      </a:endParaRPr>
                    </a:p>
                    <a:p>
                      <a:r>
                        <a:rPr lang="fr-FR" sz="2000" dirty="0">
                          <a:solidFill>
                            <a:srgbClr val="000000"/>
                          </a:solidFill>
                          <a:effectLst/>
                          <a:latin typeface="+mj-lt"/>
                        </a:rPr>
                        <a:t>2.     Donnez des références en cas de persistance des symptômes aigus</a:t>
                      </a:r>
                      <a:endParaRPr lang="fr-FR" sz="2000" dirty="0">
                        <a:effectLst/>
                        <a:latin typeface="+mj-lt"/>
                      </a:endParaRPr>
                    </a:p>
                    <a:p>
                      <a:r>
                        <a:rPr lang="fr-FR" sz="2000" dirty="0">
                          <a:solidFill>
                            <a:srgbClr val="000000"/>
                          </a:solidFill>
                          <a:effectLst/>
                          <a:latin typeface="+mj-lt"/>
                        </a:rPr>
                        <a:t>3.     On donne au client un support d’information sur les symptômes physiologiques et émotionnels courants au cours des premières 48 à 72 heures.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1082203246"/>
                  </a:ext>
                </a:extLst>
              </a:tr>
              <a:tr h="1966212">
                <a:tc>
                  <a:txBody>
                    <a:bodyPr/>
                    <a:lstStyle/>
                    <a:p>
                      <a:pPr algn="ctr"/>
                      <a:r>
                        <a:rPr lang="fr-FR" sz="2000" b="1">
                          <a:solidFill>
                            <a:srgbClr val="0B4EB3"/>
                          </a:solidFill>
                          <a:effectLst/>
                          <a:latin typeface="+mj-lt"/>
                        </a:rPr>
                        <a:t>Phase 8 Réévaluation</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En contexte d’urgence la réévaluation n’a pas toujours lieu.</a:t>
                      </a:r>
                      <a:endParaRPr lang="fr-FR" sz="2000" dirty="0">
                        <a:effectLst/>
                        <a:latin typeface="+mj-lt"/>
                      </a:endParaRPr>
                    </a:p>
                    <a:p>
                      <a:r>
                        <a:rPr lang="fr-FR" sz="2000" dirty="0">
                          <a:solidFill>
                            <a:srgbClr val="000000"/>
                          </a:solidFill>
                          <a:effectLst/>
                          <a:latin typeface="+mj-lt"/>
                        </a:rPr>
                        <a:t>2.     Si c’est possible, contactez les patients sous 8 jours par téléphone pour évaluer leur situation et offrir du soutien</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3055257969"/>
                  </a:ext>
                </a:extLst>
              </a:tr>
            </a:tbl>
          </a:graphicData>
        </a:graphic>
      </p:graphicFrame>
    </p:spTree>
    <p:extLst>
      <p:ext uri="{BB962C8B-B14F-4D97-AF65-F5344CB8AC3E}">
        <p14:creationId xmlns:p14="http://schemas.microsoft.com/office/powerpoint/2010/main" val="94902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00701"/>
            <a:ext cx="12192000" cy="2969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tx1"/>
                </a:solidFill>
                <a:effectLst/>
                <a:latin typeface="+mj-lt"/>
              </a:rPr>
              <a:t>EMDR ER - EMDR en Salle d’Urgence (</a:t>
            </a:r>
            <a:r>
              <a:rPr lang="fr-FR" sz="3600" b="1" dirty="0" err="1">
                <a:solidFill>
                  <a:schemeClr val="tx1"/>
                </a:solidFill>
                <a:effectLst/>
                <a:latin typeface="+mj-lt"/>
              </a:rPr>
              <a:t>Guedalia</a:t>
            </a:r>
            <a:r>
              <a:rPr lang="fr-FR" sz="3600" b="1" dirty="0">
                <a:solidFill>
                  <a:schemeClr val="tx1"/>
                </a:solidFill>
                <a:effectLst/>
                <a:latin typeface="+mj-lt"/>
              </a:rPr>
              <a:t> et </a:t>
            </a:r>
            <a:r>
              <a:rPr lang="fr-FR" sz="3600" b="1" dirty="0" err="1">
                <a:solidFill>
                  <a:schemeClr val="tx1"/>
                </a:solidFill>
                <a:effectLst/>
                <a:latin typeface="+mj-lt"/>
              </a:rPr>
              <a:t>Yoeli</a:t>
            </a:r>
            <a:r>
              <a:rPr lang="fr-FR" sz="3600" b="1" dirty="0">
                <a:solidFill>
                  <a:schemeClr val="tx1"/>
                </a:solidFill>
                <a:effectLst/>
                <a:latin typeface="+mj-lt"/>
              </a:rPr>
              <a:t>, 2000)</a:t>
            </a:r>
          </a:p>
        </p:txBody>
      </p:sp>
    </p:spTree>
    <p:extLst>
      <p:ext uri="{BB962C8B-B14F-4D97-AF65-F5344CB8AC3E}">
        <p14:creationId xmlns:p14="http://schemas.microsoft.com/office/powerpoint/2010/main" val="698914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EMDR ER - EMDR en Salle d’Urgence (</a:t>
            </a:r>
            <a:r>
              <a:rPr lang="fr-FR" sz="2400" b="1" dirty="0" err="1">
                <a:solidFill>
                  <a:schemeClr val="tx1"/>
                </a:solidFill>
              </a:rPr>
              <a:t>Guedalia</a:t>
            </a:r>
            <a:r>
              <a:rPr lang="fr-FR" sz="2400" b="1" dirty="0">
                <a:solidFill>
                  <a:schemeClr val="tx1"/>
                </a:solidFill>
              </a:rPr>
              <a:t> et </a:t>
            </a:r>
            <a:r>
              <a:rPr lang="fr-FR" sz="2400" b="1" dirty="0" err="1">
                <a:solidFill>
                  <a:schemeClr val="tx1"/>
                </a:solidFill>
              </a:rPr>
              <a:t>Yoeli</a:t>
            </a:r>
            <a:r>
              <a:rPr lang="fr-FR" sz="2400" b="1" dirty="0">
                <a:solidFill>
                  <a:schemeClr val="tx1"/>
                </a:solidFill>
              </a:rPr>
              <a:t>, 2000)</a:t>
            </a:r>
          </a:p>
        </p:txBody>
      </p:sp>
      <p:graphicFrame>
        <p:nvGraphicFramePr>
          <p:cNvPr id="4" name="Tableau 3">
            <a:extLst>
              <a:ext uri="{FF2B5EF4-FFF2-40B4-BE49-F238E27FC236}">
                <a16:creationId xmlns:a16="http://schemas.microsoft.com/office/drawing/2014/main" id="{AEA40A8C-72F5-C3BF-3301-188F18B1E7C0}"/>
              </a:ext>
            </a:extLst>
          </p:cNvPr>
          <p:cNvGraphicFramePr>
            <a:graphicFrameLocks noGrp="1"/>
          </p:cNvGraphicFramePr>
          <p:nvPr>
            <p:extLst>
              <p:ext uri="{D42A27DB-BD31-4B8C-83A1-F6EECF244321}">
                <p14:modId xmlns:p14="http://schemas.microsoft.com/office/powerpoint/2010/main" val="231311890"/>
              </p:ext>
            </p:extLst>
          </p:nvPr>
        </p:nvGraphicFramePr>
        <p:xfrm>
          <a:off x="94004" y="964597"/>
          <a:ext cx="11964111" cy="5974443"/>
        </p:xfrm>
        <a:graphic>
          <a:graphicData uri="http://schemas.openxmlformats.org/drawingml/2006/table">
            <a:tbl>
              <a:tblPr/>
              <a:tblGrid>
                <a:gridCol w="1985157">
                  <a:extLst>
                    <a:ext uri="{9D8B030D-6E8A-4147-A177-3AD203B41FA5}">
                      <a16:colId xmlns:a16="http://schemas.microsoft.com/office/drawing/2014/main" val="3687528780"/>
                    </a:ext>
                  </a:extLst>
                </a:gridCol>
                <a:gridCol w="9978954">
                  <a:extLst>
                    <a:ext uri="{9D8B030D-6E8A-4147-A177-3AD203B41FA5}">
                      <a16:colId xmlns:a16="http://schemas.microsoft.com/office/drawing/2014/main" val="3087389926"/>
                    </a:ext>
                  </a:extLst>
                </a:gridCol>
              </a:tblGrid>
              <a:tr h="1178681">
                <a:tc>
                  <a:txBody>
                    <a:bodyPr/>
                    <a:lstStyle/>
                    <a:p>
                      <a:pPr algn="ctr"/>
                      <a:r>
                        <a:rPr lang="fr-FR" sz="2000" b="1" dirty="0">
                          <a:solidFill>
                            <a:srgbClr val="0B4EB3"/>
                          </a:solidFill>
                          <a:effectLst/>
                          <a:latin typeface="+mj-lt"/>
                        </a:rPr>
                        <a:t>A utiliser avec</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Les patients incapables de se déplacer vers l’aire de soins ambulatoires. Le patients est gelé, étendu,</a:t>
                      </a:r>
                      <a:r>
                        <a:rPr lang="fr-FR" sz="2000" dirty="0">
                          <a:solidFill>
                            <a:schemeClr val="tx1"/>
                          </a:solidFill>
                          <a:effectLst/>
                          <a:latin typeface="+mj-lt"/>
                        </a:rPr>
                        <a:t> </a:t>
                      </a:r>
                      <a:r>
                        <a:rPr lang="fr-FR" sz="2000" dirty="0">
                          <a:solidFill>
                            <a:srgbClr val="000000"/>
                          </a:solidFill>
                          <a:effectLst/>
                          <a:latin typeface="+mj-lt"/>
                        </a:rPr>
                        <a:t>incapable de remettre en route son fonctionnement moteur, en état de stupeur ou de malaise vagal</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1975942323"/>
                  </a:ext>
                </a:extLst>
              </a:tr>
              <a:tr h="2357362">
                <a:tc>
                  <a:txBody>
                    <a:bodyPr/>
                    <a:lstStyle/>
                    <a:p>
                      <a:pPr algn="ctr"/>
                      <a:r>
                        <a:rPr lang="fr-FR" sz="2000" b="1" dirty="0">
                          <a:solidFill>
                            <a:srgbClr val="0B4EB3"/>
                          </a:solidFill>
                          <a:effectLst/>
                          <a:latin typeface="+mj-lt"/>
                        </a:rPr>
                        <a:t>Phase 1 Prise d’histoire</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Stabilisation médicale et sécurité</a:t>
                      </a:r>
                      <a:endParaRPr lang="fr-FR" sz="2000" dirty="0">
                        <a:effectLst/>
                        <a:latin typeface="+mj-lt"/>
                      </a:endParaRPr>
                    </a:p>
                    <a:p>
                      <a:r>
                        <a:rPr lang="fr-FR" sz="2000" dirty="0">
                          <a:solidFill>
                            <a:srgbClr val="000000"/>
                          </a:solidFill>
                          <a:effectLst/>
                          <a:latin typeface="+mj-lt"/>
                        </a:rPr>
                        <a:t>·     Reconnexion physique de base, capacité à répondre à des questions, rythme respiratoire s’apaise</a:t>
                      </a:r>
                      <a:endParaRPr lang="fr-FR" sz="2000" dirty="0">
                        <a:effectLst/>
                        <a:latin typeface="+mj-lt"/>
                      </a:endParaRPr>
                    </a:p>
                    <a:p>
                      <a:r>
                        <a:rPr lang="fr-FR" sz="2000" dirty="0">
                          <a:solidFill>
                            <a:srgbClr val="000000"/>
                          </a:solidFill>
                          <a:effectLst/>
                          <a:latin typeface="+mj-lt"/>
                        </a:rPr>
                        <a:t>·      Il peut cibler du regard, regarder autour de lui, montrer un intérêt pour quelque niveau de son environnement que ce soit</a:t>
                      </a:r>
                      <a:endParaRPr lang="fr-FR" sz="2000" dirty="0">
                        <a:effectLst/>
                        <a:latin typeface="+mj-lt"/>
                      </a:endParaRPr>
                    </a:p>
                    <a:p>
                      <a:r>
                        <a:rPr lang="fr-FR" sz="2000" dirty="0">
                          <a:solidFill>
                            <a:srgbClr val="000000"/>
                          </a:solidFill>
                          <a:effectLst/>
                          <a:latin typeface="+mj-lt"/>
                        </a:rPr>
                        <a:t>2.      En Miroir : Respirez au même rythme et tenez la main du patient</a:t>
                      </a:r>
                      <a:endParaRPr lang="fr-FR" sz="2000" dirty="0">
                        <a:effectLst/>
                        <a:latin typeface="+mj-lt"/>
                      </a:endParaRPr>
                    </a:p>
                    <a:p>
                      <a:r>
                        <a:rPr lang="fr-FR" sz="2000" dirty="0">
                          <a:solidFill>
                            <a:srgbClr val="000000"/>
                          </a:solidFill>
                          <a:effectLst/>
                          <a:latin typeface="+mj-lt"/>
                        </a:rPr>
                        <a:t>3.      Vous devez établir confiance et sécurité au moment présent</a:t>
                      </a:r>
                      <a:endParaRPr lang="fr-FR" sz="2000" dirty="0">
                        <a:effectLst/>
                        <a:latin typeface="+mj-lt"/>
                      </a:endParaRPr>
                    </a:p>
                    <a:p>
                      <a:r>
                        <a:rPr lang="fr-FR" sz="2000" dirty="0">
                          <a:solidFill>
                            <a:srgbClr val="000000"/>
                          </a:solidFill>
                          <a:effectLst/>
                          <a:latin typeface="+mj-lt"/>
                        </a:rPr>
                        <a:t>4.      Etablissez l’orientation au présent et prononcez quelques paroles rassurantes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3429898200"/>
                  </a:ext>
                </a:extLst>
              </a:tr>
              <a:tr h="2357362">
                <a:tc>
                  <a:txBody>
                    <a:bodyPr/>
                    <a:lstStyle/>
                    <a:p>
                      <a:pPr algn="ctr"/>
                      <a:r>
                        <a:rPr lang="fr-FR" sz="2000" b="1">
                          <a:solidFill>
                            <a:srgbClr val="0B4EB3"/>
                          </a:solidFill>
                          <a:effectLst/>
                          <a:latin typeface="+mj-lt"/>
                        </a:rPr>
                        <a:t>Phase 2 Préparation</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Mettez-les à l’aise de manière à pouvoir interagir avec l’environnement et vous-même</a:t>
                      </a:r>
                      <a:endParaRPr lang="fr-FR" sz="2000" dirty="0">
                        <a:effectLst/>
                        <a:latin typeface="+mj-lt"/>
                      </a:endParaRPr>
                    </a:p>
                    <a:p>
                      <a:r>
                        <a:rPr lang="fr-FR" sz="2000" dirty="0">
                          <a:solidFill>
                            <a:srgbClr val="000000"/>
                          </a:solidFill>
                          <a:effectLst/>
                          <a:latin typeface="+mj-lt"/>
                        </a:rPr>
                        <a:t>2.      Présentez-vous et demandez la permission d’effectuer du </a:t>
                      </a:r>
                      <a:r>
                        <a:rPr lang="fr-FR" sz="2000" dirty="0" err="1">
                          <a:solidFill>
                            <a:srgbClr val="000000"/>
                          </a:solidFill>
                          <a:effectLst/>
                          <a:latin typeface="+mj-lt"/>
                        </a:rPr>
                        <a:t>taping</a:t>
                      </a:r>
                      <a:r>
                        <a:rPr lang="fr-FR" sz="2000" dirty="0">
                          <a:solidFill>
                            <a:srgbClr val="000000"/>
                          </a:solidFill>
                          <a:effectLst/>
                          <a:latin typeface="+mj-lt"/>
                        </a:rPr>
                        <a:t>, en cas de refus, expliquez l’EMDR</a:t>
                      </a:r>
                      <a:endParaRPr lang="fr-FR" sz="2000" dirty="0">
                        <a:effectLst/>
                        <a:latin typeface="+mj-lt"/>
                      </a:endParaRPr>
                    </a:p>
                    <a:p>
                      <a:r>
                        <a:rPr lang="fr-FR" sz="2000" dirty="0">
                          <a:solidFill>
                            <a:srgbClr val="000000"/>
                          </a:solidFill>
                          <a:effectLst/>
                          <a:latin typeface="+mj-lt"/>
                        </a:rPr>
                        <a:t>3.      Si le client ne peut pas répondre, touchez deux endroits en restant bien dans son champ visuel </a:t>
                      </a:r>
                      <a:r>
                        <a:rPr lang="fr-FR" sz="2000" dirty="0" err="1">
                          <a:solidFill>
                            <a:srgbClr val="000000"/>
                          </a:solidFill>
                          <a:effectLst/>
                          <a:latin typeface="+mj-lt"/>
                        </a:rPr>
                        <a:t>cquand</a:t>
                      </a:r>
                      <a:r>
                        <a:rPr lang="fr-FR" sz="2000" dirty="0">
                          <a:solidFill>
                            <a:srgbClr val="000000"/>
                          </a:solidFill>
                          <a:effectLst/>
                          <a:latin typeface="+mj-lt"/>
                        </a:rPr>
                        <a:t> vous le toucher</a:t>
                      </a:r>
                      <a:endParaRPr lang="fr-FR" sz="2000" dirty="0">
                        <a:effectLst/>
                        <a:latin typeface="+mj-lt"/>
                      </a:endParaRPr>
                    </a:p>
                    <a:p>
                      <a:r>
                        <a:rPr lang="fr-FR" sz="2000" dirty="0">
                          <a:solidFill>
                            <a:srgbClr val="000000"/>
                          </a:solidFill>
                          <a:effectLst/>
                          <a:latin typeface="+mj-lt"/>
                        </a:rPr>
                        <a:t>4.      Renforcez la sensation de calme et de sécurité ; renseignez à propos des réactions normales de stress aigu</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3714477827"/>
                  </a:ext>
                </a:extLst>
              </a:tr>
            </a:tbl>
          </a:graphicData>
        </a:graphic>
      </p:graphicFrame>
    </p:spTree>
    <p:extLst>
      <p:ext uri="{BB962C8B-B14F-4D97-AF65-F5344CB8AC3E}">
        <p14:creationId xmlns:p14="http://schemas.microsoft.com/office/powerpoint/2010/main" val="341317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EMDR ER - EMDR en Salle d’Urgence (</a:t>
            </a:r>
            <a:r>
              <a:rPr lang="fr-FR" sz="2400" b="1" dirty="0" err="1">
                <a:solidFill>
                  <a:schemeClr val="tx1"/>
                </a:solidFill>
              </a:rPr>
              <a:t>Guedalia</a:t>
            </a:r>
            <a:r>
              <a:rPr lang="fr-FR" sz="2400" b="1" dirty="0">
                <a:solidFill>
                  <a:schemeClr val="tx1"/>
                </a:solidFill>
              </a:rPr>
              <a:t> et </a:t>
            </a:r>
            <a:r>
              <a:rPr lang="fr-FR" sz="2400" b="1" dirty="0" err="1">
                <a:solidFill>
                  <a:schemeClr val="tx1"/>
                </a:solidFill>
              </a:rPr>
              <a:t>Yoeli</a:t>
            </a:r>
            <a:r>
              <a:rPr lang="fr-FR" sz="2400" b="1" dirty="0">
                <a:solidFill>
                  <a:schemeClr val="tx1"/>
                </a:solidFill>
              </a:rPr>
              <a:t>, 2000)</a:t>
            </a:r>
          </a:p>
        </p:txBody>
      </p:sp>
      <p:graphicFrame>
        <p:nvGraphicFramePr>
          <p:cNvPr id="3" name="Tableau 2">
            <a:extLst>
              <a:ext uri="{FF2B5EF4-FFF2-40B4-BE49-F238E27FC236}">
                <a16:creationId xmlns:a16="http://schemas.microsoft.com/office/drawing/2014/main" id="{5F2CB0EA-961C-37C7-5655-FA23A7546471}"/>
              </a:ext>
            </a:extLst>
          </p:cNvPr>
          <p:cNvGraphicFramePr>
            <a:graphicFrameLocks noGrp="1"/>
          </p:cNvGraphicFramePr>
          <p:nvPr>
            <p:extLst>
              <p:ext uri="{D42A27DB-BD31-4B8C-83A1-F6EECF244321}">
                <p14:modId xmlns:p14="http://schemas.microsoft.com/office/powerpoint/2010/main" val="619748245"/>
              </p:ext>
            </p:extLst>
          </p:nvPr>
        </p:nvGraphicFramePr>
        <p:xfrm>
          <a:off x="196552" y="1213623"/>
          <a:ext cx="11682101" cy="5439736"/>
        </p:xfrm>
        <a:graphic>
          <a:graphicData uri="http://schemas.openxmlformats.org/drawingml/2006/table">
            <a:tbl>
              <a:tblPr/>
              <a:tblGrid>
                <a:gridCol w="2035616">
                  <a:extLst>
                    <a:ext uri="{9D8B030D-6E8A-4147-A177-3AD203B41FA5}">
                      <a16:colId xmlns:a16="http://schemas.microsoft.com/office/drawing/2014/main" val="1576603257"/>
                    </a:ext>
                  </a:extLst>
                </a:gridCol>
                <a:gridCol w="9646485">
                  <a:extLst>
                    <a:ext uri="{9D8B030D-6E8A-4147-A177-3AD203B41FA5}">
                      <a16:colId xmlns:a16="http://schemas.microsoft.com/office/drawing/2014/main" val="2370090220"/>
                    </a:ext>
                  </a:extLst>
                </a:gridCol>
              </a:tblGrid>
              <a:tr h="3400372">
                <a:tc>
                  <a:txBody>
                    <a:bodyPr/>
                    <a:lstStyle/>
                    <a:p>
                      <a:pPr algn="ctr"/>
                      <a:r>
                        <a:rPr lang="fr-FR" sz="2000" b="1" dirty="0">
                          <a:solidFill>
                            <a:srgbClr val="0B4EB3"/>
                          </a:solidFill>
                          <a:effectLst/>
                          <a:latin typeface="+mj-lt"/>
                        </a:rPr>
                        <a:t>Phase 3 Evaluation</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Le client affirme qu’il est vivant et en sécurité à cet instant présent.</a:t>
                      </a:r>
                      <a:endParaRPr lang="fr-FR" sz="2000" dirty="0">
                        <a:effectLst/>
                        <a:latin typeface="+mj-lt"/>
                      </a:endParaRPr>
                    </a:p>
                    <a:p>
                      <a:r>
                        <a:rPr lang="fr-FR" sz="2000" dirty="0">
                          <a:solidFill>
                            <a:srgbClr val="000000"/>
                          </a:solidFill>
                          <a:effectLst/>
                          <a:latin typeface="+mj-lt"/>
                        </a:rPr>
                        <a:t>2.      Aider le client à passer d’une focalisation interne à un focus externe</a:t>
                      </a:r>
                      <a:endParaRPr lang="fr-FR" sz="2000" dirty="0">
                        <a:effectLst/>
                        <a:latin typeface="+mj-lt"/>
                      </a:endParaRPr>
                    </a:p>
                    <a:p>
                      <a:r>
                        <a:rPr lang="fr-FR" sz="2000" dirty="0">
                          <a:solidFill>
                            <a:srgbClr val="000000"/>
                          </a:solidFill>
                          <a:effectLst/>
                          <a:latin typeface="+mj-lt"/>
                        </a:rPr>
                        <a:t>3.      Laissez le client faire un récit de l’évènement (notez l’émotion, la CN, les sensations)</a:t>
                      </a:r>
                      <a:endParaRPr lang="fr-FR" sz="2000" dirty="0">
                        <a:effectLst/>
                        <a:latin typeface="+mj-lt"/>
                      </a:endParaRPr>
                    </a:p>
                    <a:p>
                      <a:r>
                        <a:rPr lang="fr-FR" sz="2000" dirty="0">
                          <a:solidFill>
                            <a:srgbClr val="000000"/>
                          </a:solidFill>
                          <a:effectLst/>
                          <a:latin typeface="+mj-lt"/>
                        </a:rPr>
                        <a:t>4.      Laissez le client se concentrer sur l’IMAGE (cible) de l’évènement</a:t>
                      </a:r>
                      <a:endParaRPr lang="fr-FR" sz="2000" dirty="0">
                        <a:effectLst/>
                        <a:latin typeface="+mj-lt"/>
                      </a:endParaRPr>
                    </a:p>
                    <a:p>
                      <a:r>
                        <a:rPr lang="fr-FR" sz="2000" dirty="0">
                          <a:solidFill>
                            <a:srgbClr val="000000"/>
                          </a:solidFill>
                          <a:effectLst/>
                          <a:latin typeface="+mj-lt"/>
                        </a:rPr>
                        <a:t>5.      Le clinicien donne la CP au client, affirme la sécurité, le contrôle, la récupération ; 6.      Encouragez l’empathie authentique, pleurs et soupirs </a:t>
                      </a:r>
                    </a:p>
                    <a:p>
                      <a:r>
                        <a:rPr lang="fr-FR" sz="2000" dirty="0">
                          <a:solidFill>
                            <a:srgbClr val="000000"/>
                          </a:solidFill>
                          <a:effectLst/>
                          <a:latin typeface="+mj-lt"/>
                        </a:rPr>
                        <a:t>7.      Vous n’avez pas besoin du SUD, comme il semble évident (par ex. 15 sur 10)</a:t>
                      </a:r>
                      <a:endParaRPr lang="fr-FR" sz="2000" dirty="0">
                        <a:effectLst/>
                        <a:latin typeface="+mj-lt"/>
                      </a:endParaRPr>
                    </a:p>
                    <a:p>
                      <a:r>
                        <a:rPr lang="fr-FR" sz="2000" dirty="0">
                          <a:solidFill>
                            <a:srgbClr val="000000"/>
                          </a:solidFill>
                          <a:effectLst/>
                          <a:latin typeface="+mj-lt"/>
                        </a:rPr>
                        <a:t>8.      Ne posez PAS de question sur le corps si le client est blessé</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3457346070"/>
                  </a:ext>
                </a:extLst>
              </a:tr>
              <a:tr h="2039364">
                <a:tc>
                  <a:txBody>
                    <a:bodyPr/>
                    <a:lstStyle/>
                    <a:p>
                      <a:pPr algn="ctr"/>
                      <a:r>
                        <a:rPr lang="fr-FR" sz="2000" b="1">
                          <a:solidFill>
                            <a:srgbClr val="0B4EB3"/>
                          </a:solidFill>
                          <a:effectLst/>
                          <a:latin typeface="+mj-lt"/>
                        </a:rPr>
                        <a:t>Phase 4 Désensibilisation</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Utilisez des techniques de distanciation, vidéo, jumelles inversées, télévision</a:t>
                      </a:r>
                      <a:endParaRPr lang="fr-FR" sz="2000" dirty="0">
                        <a:effectLst/>
                        <a:latin typeface="+mj-lt"/>
                      </a:endParaRPr>
                    </a:p>
                    <a:p>
                      <a:r>
                        <a:rPr lang="fr-FR" sz="2000" dirty="0">
                          <a:solidFill>
                            <a:srgbClr val="000000"/>
                          </a:solidFill>
                          <a:effectLst/>
                          <a:latin typeface="+mj-lt"/>
                        </a:rPr>
                        <a:t>2.      Suggérez du </a:t>
                      </a:r>
                      <a:r>
                        <a:rPr lang="fr-FR" sz="2000" dirty="0" err="1">
                          <a:solidFill>
                            <a:srgbClr val="000000"/>
                          </a:solidFill>
                          <a:effectLst/>
                          <a:latin typeface="+mj-lt"/>
                        </a:rPr>
                        <a:t>taping</a:t>
                      </a:r>
                      <a:r>
                        <a:rPr lang="fr-FR" sz="2000" dirty="0">
                          <a:solidFill>
                            <a:srgbClr val="000000"/>
                          </a:solidFill>
                          <a:effectLst/>
                          <a:latin typeface="+mj-lt"/>
                        </a:rPr>
                        <a:t> sur les mains, les épaules, les genoux</a:t>
                      </a:r>
                      <a:endParaRPr lang="fr-FR" sz="2000" dirty="0">
                        <a:effectLst/>
                        <a:latin typeface="+mj-lt"/>
                      </a:endParaRPr>
                    </a:p>
                    <a:p>
                      <a:r>
                        <a:rPr lang="fr-FR" sz="2000" dirty="0">
                          <a:solidFill>
                            <a:srgbClr val="000000"/>
                          </a:solidFill>
                          <a:effectLst/>
                          <a:latin typeface="+mj-lt"/>
                        </a:rPr>
                        <a:t>3.      Laissez le client commencer le récit de ce qui lui est arrivé ; Ne le laissez PAS fermer les yeux</a:t>
                      </a:r>
                      <a:endParaRPr lang="fr-FR" sz="2000" dirty="0">
                        <a:effectLst/>
                        <a:latin typeface="+mj-lt"/>
                      </a:endParaRPr>
                    </a:p>
                    <a:p>
                      <a:r>
                        <a:rPr lang="fr-FR" sz="2000" dirty="0">
                          <a:solidFill>
                            <a:srgbClr val="000000"/>
                          </a:solidFill>
                          <a:effectLst/>
                          <a:latin typeface="+mj-lt"/>
                        </a:rPr>
                        <a:t>4.      Continuez à transmettre sécurité actuelle et orientation au présent</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1446556951"/>
                  </a:ext>
                </a:extLst>
              </a:tr>
            </a:tbl>
          </a:graphicData>
        </a:graphic>
      </p:graphicFrame>
    </p:spTree>
    <p:extLst>
      <p:ext uri="{BB962C8B-B14F-4D97-AF65-F5344CB8AC3E}">
        <p14:creationId xmlns:p14="http://schemas.microsoft.com/office/powerpoint/2010/main" val="27127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A5F1C6-3583-8240-ACB8-96C6386EFA3F}"/>
              </a:ext>
            </a:extLst>
          </p:cNvPr>
          <p:cNvSpPr txBox="1"/>
          <p:nvPr/>
        </p:nvSpPr>
        <p:spPr>
          <a:xfrm>
            <a:off x="1237431" y="1092473"/>
            <a:ext cx="1284529" cy="405047"/>
          </a:xfrm>
          <a:prstGeom prst="rect">
            <a:avLst/>
          </a:prstGeom>
          <a:solidFill>
            <a:schemeClr val="accent6">
              <a:lumMod val="60000"/>
              <a:lumOff val="4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32" dirty="0"/>
              <a:t>Faible</a:t>
            </a:r>
          </a:p>
        </p:txBody>
      </p:sp>
      <p:sp>
        <p:nvSpPr>
          <p:cNvPr id="7" name="ZoneTexte 6">
            <a:extLst>
              <a:ext uri="{FF2B5EF4-FFF2-40B4-BE49-F238E27FC236}">
                <a16:creationId xmlns:a16="http://schemas.microsoft.com/office/drawing/2014/main" id="{D47BD28D-3855-3377-C188-23D98925444F}"/>
              </a:ext>
            </a:extLst>
          </p:cNvPr>
          <p:cNvSpPr txBox="1"/>
          <p:nvPr/>
        </p:nvSpPr>
        <p:spPr>
          <a:xfrm>
            <a:off x="1381448" y="2255160"/>
            <a:ext cx="1029193" cy="405047"/>
          </a:xfrm>
          <a:prstGeom prst="rect">
            <a:avLst/>
          </a:prstGeom>
          <a:solidFill>
            <a:srgbClr val="FFFF00"/>
          </a:solidFill>
          <a:ln>
            <a:solidFill>
              <a:schemeClr val="tx1"/>
            </a:solidFill>
          </a:ln>
        </p:spPr>
        <p:txBody>
          <a:bodyPr wrap="none" rtlCol="0">
            <a:spAutoFit/>
          </a:bodyPr>
          <a:lstStyle/>
          <a:p>
            <a:r>
              <a:rPr lang="fr-FR" sz="2032" dirty="0"/>
              <a:t>Modéré</a:t>
            </a:r>
            <a:endParaRPr lang="fr-FR" sz="2709" dirty="0"/>
          </a:p>
        </p:txBody>
      </p:sp>
      <p:sp>
        <p:nvSpPr>
          <p:cNvPr id="8" name="ZoneTexte 7">
            <a:extLst>
              <a:ext uri="{FF2B5EF4-FFF2-40B4-BE49-F238E27FC236}">
                <a16:creationId xmlns:a16="http://schemas.microsoft.com/office/drawing/2014/main" id="{0B41454C-E1E1-6AEE-7864-614F94EEEFF5}"/>
              </a:ext>
            </a:extLst>
          </p:cNvPr>
          <p:cNvSpPr txBox="1"/>
          <p:nvPr/>
        </p:nvSpPr>
        <p:spPr>
          <a:xfrm>
            <a:off x="1520445" y="3727944"/>
            <a:ext cx="743473" cy="405047"/>
          </a:xfrm>
          <a:prstGeom prst="rect">
            <a:avLst/>
          </a:prstGeom>
          <a:solidFill>
            <a:schemeClr val="accent2">
              <a:lumMod val="60000"/>
              <a:lumOff val="40000"/>
            </a:schemeClr>
          </a:solidFill>
          <a:ln>
            <a:solidFill>
              <a:schemeClr val="tx1"/>
            </a:solidFill>
          </a:ln>
        </p:spPr>
        <p:txBody>
          <a:bodyPr wrap="none" rtlCol="0">
            <a:spAutoFit/>
          </a:bodyPr>
          <a:lstStyle/>
          <a:p>
            <a:r>
              <a:rPr lang="fr-FR" sz="2032" dirty="0"/>
              <a:t>Elevé</a:t>
            </a:r>
            <a:endParaRPr lang="fr-FR" sz="2008" dirty="0"/>
          </a:p>
        </p:txBody>
      </p:sp>
      <p:sp>
        <p:nvSpPr>
          <p:cNvPr id="9" name="ZoneTexte 8">
            <a:extLst>
              <a:ext uri="{FF2B5EF4-FFF2-40B4-BE49-F238E27FC236}">
                <a16:creationId xmlns:a16="http://schemas.microsoft.com/office/drawing/2014/main" id="{4E1A24B6-D94D-B86E-BFC8-5743F91CDF5B}"/>
              </a:ext>
            </a:extLst>
          </p:cNvPr>
          <p:cNvSpPr txBox="1"/>
          <p:nvPr/>
        </p:nvSpPr>
        <p:spPr>
          <a:xfrm>
            <a:off x="1103873" y="5274019"/>
            <a:ext cx="1579278" cy="405047"/>
          </a:xfrm>
          <a:prstGeom prst="rect">
            <a:avLst/>
          </a:prstGeom>
          <a:solidFill>
            <a:srgbClr val="FF0000"/>
          </a:solidFill>
          <a:ln>
            <a:solidFill>
              <a:schemeClr val="tx1"/>
            </a:solidFill>
          </a:ln>
        </p:spPr>
        <p:txBody>
          <a:bodyPr wrap="none" rtlCol="0">
            <a:spAutoFit/>
          </a:bodyPr>
          <a:lstStyle/>
          <a:p>
            <a:r>
              <a:rPr lang="fr-FR" sz="2032" dirty="0"/>
              <a:t>Pathologique</a:t>
            </a:r>
            <a:endParaRPr lang="fr-FR" sz="2008" dirty="0"/>
          </a:p>
        </p:txBody>
      </p:sp>
      <p:sp>
        <p:nvSpPr>
          <p:cNvPr id="18" name="ZoneTexte 17">
            <a:extLst>
              <a:ext uri="{FF2B5EF4-FFF2-40B4-BE49-F238E27FC236}">
                <a16:creationId xmlns:a16="http://schemas.microsoft.com/office/drawing/2014/main" id="{C132D3A4-CC95-6AEB-55C4-01DA34FA8C7D}"/>
              </a:ext>
            </a:extLst>
          </p:cNvPr>
          <p:cNvSpPr txBox="1"/>
          <p:nvPr/>
        </p:nvSpPr>
        <p:spPr>
          <a:xfrm>
            <a:off x="3185651" y="1117656"/>
            <a:ext cx="1385637" cy="352854"/>
          </a:xfrm>
          <a:prstGeom prst="rect">
            <a:avLst/>
          </a:prstGeom>
          <a:solidFill>
            <a:schemeClr val="accent6">
              <a:lumMod val="60000"/>
              <a:lumOff val="40000"/>
            </a:schemeClr>
          </a:solidFill>
          <a:ln>
            <a:solidFill>
              <a:schemeClr val="tx1"/>
            </a:solidFill>
          </a:ln>
        </p:spPr>
        <p:txBody>
          <a:bodyPr wrap="none" rtlCol="0">
            <a:spAutoFit/>
          </a:bodyPr>
          <a:lstStyle/>
          <a:p>
            <a:pPr algn="ctr"/>
            <a:r>
              <a:rPr lang="fr-FR" sz="1693" dirty="0"/>
              <a:t>Stress normal</a:t>
            </a:r>
          </a:p>
        </p:txBody>
      </p:sp>
      <p:sp>
        <p:nvSpPr>
          <p:cNvPr id="19" name="ZoneTexte 18">
            <a:extLst>
              <a:ext uri="{FF2B5EF4-FFF2-40B4-BE49-F238E27FC236}">
                <a16:creationId xmlns:a16="http://schemas.microsoft.com/office/drawing/2014/main" id="{31B66CE5-6779-C38A-E8CD-ECE5C0117BB4}"/>
              </a:ext>
            </a:extLst>
          </p:cNvPr>
          <p:cNvSpPr txBox="1"/>
          <p:nvPr/>
        </p:nvSpPr>
        <p:spPr>
          <a:xfrm>
            <a:off x="3245612" y="2025424"/>
            <a:ext cx="1052789" cy="873894"/>
          </a:xfrm>
          <a:prstGeom prst="rect">
            <a:avLst/>
          </a:prstGeom>
          <a:solidFill>
            <a:srgbClr val="FFFF00"/>
          </a:solidFill>
          <a:ln>
            <a:solidFill>
              <a:schemeClr val="tx1"/>
            </a:solidFill>
          </a:ln>
        </p:spPr>
        <p:txBody>
          <a:bodyPr wrap="none" rtlCol="0">
            <a:spAutoFit/>
          </a:bodyPr>
          <a:lstStyle/>
          <a:p>
            <a:pPr algn="ctr"/>
            <a:r>
              <a:rPr lang="fr-FR" sz="1693" dirty="0"/>
              <a:t>Détresse</a:t>
            </a:r>
          </a:p>
          <a:p>
            <a:pPr algn="ctr"/>
            <a:r>
              <a:rPr lang="fr-FR" sz="1693" dirty="0"/>
              <a:t>Insécurité</a:t>
            </a:r>
          </a:p>
          <a:p>
            <a:pPr algn="ctr"/>
            <a:r>
              <a:rPr lang="fr-FR" sz="1693" dirty="0"/>
              <a:t>Anxiété</a:t>
            </a:r>
          </a:p>
        </p:txBody>
      </p:sp>
      <p:sp>
        <p:nvSpPr>
          <p:cNvPr id="20" name="ZoneTexte 19">
            <a:extLst>
              <a:ext uri="{FF2B5EF4-FFF2-40B4-BE49-F238E27FC236}">
                <a16:creationId xmlns:a16="http://schemas.microsoft.com/office/drawing/2014/main" id="{06157C64-36C5-618C-2DCB-8D8F3D3F9803}"/>
              </a:ext>
            </a:extLst>
          </p:cNvPr>
          <p:cNvSpPr txBox="1"/>
          <p:nvPr/>
        </p:nvSpPr>
        <p:spPr>
          <a:xfrm>
            <a:off x="2705094" y="3653756"/>
            <a:ext cx="1908729" cy="561436"/>
          </a:xfrm>
          <a:prstGeom prst="rect">
            <a:avLst/>
          </a:prstGeom>
          <a:solidFill>
            <a:schemeClr val="accent2">
              <a:lumMod val="60000"/>
              <a:lumOff val="40000"/>
            </a:schemeClr>
          </a:solidFill>
          <a:ln>
            <a:solidFill>
              <a:schemeClr val="tx1"/>
            </a:solidFill>
          </a:ln>
        </p:spPr>
        <p:txBody>
          <a:bodyPr wrap="none" rtlCol="0">
            <a:spAutoFit/>
          </a:bodyPr>
          <a:lstStyle/>
          <a:p>
            <a:pPr algn="ctr"/>
            <a:r>
              <a:rPr lang="fr-FR" sz="1524" dirty="0"/>
              <a:t>Dépression</a:t>
            </a:r>
          </a:p>
          <a:p>
            <a:pPr algn="ctr"/>
            <a:r>
              <a:rPr lang="fr-FR" sz="1524" dirty="0"/>
              <a:t>Trouble de stress aigu</a:t>
            </a:r>
          </a:p>
        </p:txBody>
      </p:sp>
      <p:sp>
        <p:nvSpPr>
          <p:cNvPr id="21" name="ZoneTexte 20">
            <a:extLst>
              <a:ext uri="{FF2B5EF4-FFF2-40B4-BE49-F238E27FC236}">
                <a16:creationId xmlns:a16="http://schemas.microsoft.com/office/drawing/2014/main" id="{E9EF71C1-7F0C-C18E-93CA-0B96F8EF3235}"/>
              </a:ext>
            </a:extLst>
          </p:cNvPr>
          <p:cNvSpPr txBox="1"/>
          <p:nvPr/>
        </p:nvSpPr>
        <p:spPr>
          <a:xfrm>
            <a:off x="2754222" y="4961319"/>
            <a:ext cx="3897221" cy="1030282"/>
          </a:xfrm>
          <a:prstGeom prst="rect">
            <a:avLst/>
          </a:prstGeom>
          <a:solidFill>
            <a:srgbClr val="FF0000"/>
          </a:solidFill>
          <a:ln>
            <a:solidFill>
              <a:schemeClr val="tx1"/>
            </a:solidFill>
          </a:ln>
        </p:spPr>
        <p:txBody>
          <a:bodyPr wrap="none" rtlCol="0">
            <a:spAutoFit/>
          </a:bodyPr>
          <a:lstStyle/>
          <a:p>
            <a:pPr algn="ctr"/>
            <a:r>
              <a:rPr lang="fr-FR" sz="1016" dirty="0"/>
              <a:t>Trouble de stress post-traumatique (lié à des événements précédents)</a:t>
            </a:r>
          </a:p>
          <a:p>
            <a:pPr algn="ctr"/>
            <a:r>
              <a:rPr lang="fr-FR" sz="1016" dirty="0"/>
              <a:t>Troubles dissociatifs</a:t>
            </a:r>
          </a:p>
          <a:p>
            <a:pPr algn="ctr"/>
            <a:r>
              <a:rPr lang="fr-FR" sz="1016" dirty="0"/>
              <a:t>Traumas complexes</a:t>
            </a:r>
          </a:p>
          <a:p>
            <a:pPr algn="ctr"/>
            <a:r>
              <a:rPr lang="fr-FR" sz="1016" dirty="0"/>
              <a:t>Addictions ; Troubles physiques/somatiques</a:t>
            </a:r>
          </a:p>
          <a:p>
            <a:pPr algn="ctr"/>
            <a:r>
              <a:rPr lang="fr-FR" sz="1016" dirty="0"/>
              <a:t>Troubles de la sexualité</a:t>
            </a:r>
          </a:p>
          <a:p>
            <a:pPr algn="ctr"/>
            <a:r>
              <a:rPr lang="fr-FR" sz="1016" dirty="0"/>
              <a:t>Troubles neurovégétatifs sévères</a:t>
            </a:r>
          </a:p>
        </p:txBody>
      </p:sp>
      <mc:AlternateContent xmlns:mc="http://schemas.openxmlformats.org/markup-compatibility/2006" xmlns:a14="http://schemas.microsoft.com/office/drawing/2010/main">
        <mc:Choice Requires="a14">
          <p:sp>
            <p:nvSpPr>
              <p:cNvPr id="22" name="ZoneTexte 21">
                <a:extLst>
                  <a:ext uri="{FF2B5EF4-FFF2-40B4-BE49-F238E27FC236}">
                    <a16:creationId xmlns:a16="http://schemas.microsoft.com/office/drawing/2014/main" id="{02D979EB-7718-FAF6-92DF-E478162C35DC}"/>
                  </a:ext>
                </a:extLst>
              </p:cNvPr>
              <p:cNvSpPr txBox="1"/>
              <p:nvPr/>
            </p:nvSpPr>
            <p:spPr>
              <a:xfrm>
                <a:off x="6953725" y="908442"/>
                <a:ext cx="2712579" cy="734124"/>
              </a:xfrm>
              <a:prstGeom prst="ellipse">
                <a:avLst/>
              </a:prstGeom>
              <a:solidFill>
                <a:schemeClr val="accent6">
                  <a:lumMod val="60000"/>
                  <a:lumOff val="40000"/>
                </a:schemeClr>
              </a:solidFill>
              <a:ln>
                <a:solidFill>
                  <a:schemeClr val="tx1"/>
                </a:solidFill>
              </a:ln>
            </p:spPr>
            <p:txBody>
              <a:bodyPr wrap="square" rtlCol="0">
                <a:spAutoFit/>
              </a:bodyPr>
              <a:lstStyle/>
              <a:p>
                <a:pPr algn="ctr"/>
                <a14:m>
                  <m:oMath xmlns:m="http://schemas.openxmlformats.org/officeDocument/2006/math">
                    <m:r>
                      <a:rPr lang="fr-FR" sz="931" i="1">
                        <a:latin typeface="Cambria Math" panose="02040503050406030204" pitchFamily="18" charset="0"/>
                        <a:ea typeface="Cambria Math" panose="02040503050406030204" pitchFamily="18" charset="0"/>
                      </a:rPr>
                      <m:t>↗</m:t>
                    </m:r>
                  </m:oMath>
                </a14:m>
                <a:r>
                  <a:rPr lang="fr-FR" sz="931" i="1" dirty="0"/>
                  <a:t> Rythmes cardiaque et respiratoire </a:t>
                </a:r>
              </a:p>
              <a:p>
                <a:pPr algn="ctr"/>
                <a14:m>
                  <m:oMath xmlns:m="http://schemas.openxmlformats.org/officeDocument/2006/math">
                    <m:r>
                      <a:rPr lang="fr-FR" sz="931" i="1">
                        <a:latin typeface="Cambria Math" panose="02040503050406030204" pitchFamily="18" charset="0"/>
                        <a:ea typeface="Cambria Math" panose="02040503050406030204" pitchFamily="18" charset="0"/>
                      </a:rPr>
                      <m:t>↗ </m:t>
                    </m:r>
                  </m:oMath>
                </a14:m>
                <a:r>
                  <a:rPr lang="fr-FR" sz="931" i="1" dirty="0"/>
                  <a:t>Température </a:t>
                </a:r>
              </a:p>
              <a:p>
                <a:pPr algn="ctr"/>
                <a14:m>
                  <m:oMath xmlns:m="http://schemas.openxmlformats.org/officeDocument/2006/math">
                    <m:r>
                      <a:rPr lang="fr-FR" sz="931" i="1">
                        <a:latin typeface="Cambria Math" panose="02040503050406030204" pitchFamily="18" charset="0"/>
                        <a:ea typeface="Cambria Math" panose="02040503050406030204" pitchFamily="18" charset="0"/>
                      </a:rPr>
                      <m:t>↗</m:t>
                    </m:r>
                  </m:oMath>
                </a14:m>
                <a:r>
                  <a:rPr lang="fr-FR" sz="931" i="1" dirty="0"/>
                  <a:t> vigilance</a:t>
                </a:r>
              </a:p>
            </p:txBody>
          </p:sp>
        </mc:Choice>
        <mc:Fallback xmlns="">
          <p:sp>
            <p:nvSpPr>
              <p:cNvPr id="22" name="ZoneTexte 21">
                <a:extLst>
                  <a:ext uri="{FF2B5EF4-FFF2-40B4-BE49-F238E27FC236}">
                    <a16:creationId xmlns:a16="http://schemas.microsoft.com/office/drawing/2014/main" id="{02D979EB-7718-FAF6-92DF-E478162C35DC}"/>
                  </a:ext>
                </a:extLst>
              </p:cNvPr>
              <p:cNvSpPr txBox="1">
                <a:spLocks noRot="1" noChangeAspect="1" noMove="1" noResize="1" noEditPoints="1" noAdjustHandles="1" noChangeArrowheads="1" noChangeShapeType="1" noTextEdit="1"/>
              </p:cNvSpPr>
              <p:nvPr/>
            </p:nvSpPr>
            <p:spPr>
              <a:xfrm>
                <a:off x="6953725" y="908442"/>
                <a:ext cx="2712579" cy="734124"/>
              </a:xfrm>
              <a:prstGeom prst="ellipse">
                <a:avLst/>
              </a:prstGeom>
              <a:blipFill>
                <a:blip r:embed="rId3"/>
                <a:stretch>
                  <a:fillRect/>
                </a:stretch>
              </a:blipFill>
              <a:ln>
                <a:solidFill>
                  <a:schemeClr val="tx1"/>
                </a:solidFill>
              </a:ln>
            </p:spPr>
            <p:txBody>
              <a:bodyPr/>
              <a:lstStyle/>
              <a:p>
                <a:r>
                  <a:rPr lang="fr-FR">
                    <a:noFill/>
                  </a:rPr>
                  <a:t> </a:t>
                </a:r>
              </a:p>
            </p:txBody>
          </p:sp>
        </mc:Fallback>
      </mc:AlternateContent>
      <p:cxnSp>
        <p:nvCxnSpPr>
          <p:cNvPr id="33" name="Connecteur droit avec flèche 32">
            <a:extLst>
              <a:ext uri="{FF2B5EF4-FFF2-40B4-BE49-F238E27FC236}">
                <a16:creationId xmlns:a16="http://schemas.microsoft.com/office/drawing/2014/main" id="{8C6BE90B-B385-FAF5-FB16-00257CECDAE3}"/>
              </a:ext>
            </a:extLst>
          </p:cNvPr>
          <p:cNvCxnSpPr>
            <a:cxnSpLocks/>
            <a:stCxn id="4" idx="3"/>
            <a:endCxn id="18" idx="1"/>
          </p:cNvCxnSpPr>
          <p:nvPr/>
        </p:nvCxnSpPr>
        <p:spPr>
          <a:xfrm flipV="1">
            <a:off x="2521960" y="1294083"/>
            <a:ext cx="663691" cy="91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09A3DF0B-5DE3-C45A-99FA-542F3DD091AA}"/>
              </a:ext>
            </a:extLst>
          </p:cNvPr>
          <p:cNvCxnSpPr>
            <a:cxnSpLocks/>
            <a:stCxn id="8" idx="3"/>
            <a:endCxn id="20" idx="1"/>
          </p:cNvCxnSpPr>
          <p:nvPr/>
        </p:nvCxnSpPr>
        <p:spPr>
          <a:xfrm>
            <a:off x="2263918" y="3930468"/>
            <a:ext cx="441176" cy="40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a:extLst>
              <a:ext uri="{FF2B5EF4-FFF2-40B4-BE49-F238E27FC236}">
                <a16:creationId xmlns:a16="http://schemas.microsoft.com/office/drawing/2014/main" id="{0307FD50-EAA8-BE8F-A0D8-70E8C7AD5F80}"/>
              </a:ext>
            </a:extLst>
          </p:cNvPr>
          <p:cNvCxnSpPr>
            <a:cxnSpLocks/>
            <a:stCxn id="9" idx="3"/>
            <a:endCxn id="21" idx="1"/>
          </p:cNvCxnSpPr>
          <p:nvPr/>
        </p:nvCxnSpPr>
        <p:spPr>
          <a:xfrm flipV="1">
            <a:off x="2683151" y="5476460"/>
            <a:ext cx="71071" cy="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ZoneTexte 46">
                <a:extLst>
                  <a:ext uri="{FF2B5EF4-FFF2-40B4-BE49-F238E27FC236}">
                    <a16:creationId xmlns:a16="http://schemas.microsoft.com/office/drawing/2014/main" id="{34486A2A-84CC-5EA0-8CEC-25DFE10C76BD}"/>
                  </a:ext>
                </a:extLst>
              </p:cNvPr>
              <p:cNvSpPr txBox="1"/>
              <p:nvPr/>
            </p:nvSpPr>
            <p:spPr>
              <a:xfrm>
                <a:off x="6999962" y="1919278"/>
                <a:ext cx="2670081" cy="1082341"/>
              </a:xfrm>
              <a:prstGeom prst="ellipse">
                <a:avLst/>
              </a:prstGeom>
              <a:solidFill>
                <a:srgbClr val="FFFF00"/>
              </a:solidFill>
              <a:ln>
                <a:solidFill>
                  <a:schemeClr val="tx1"/>
                </a:solidFill>
              </a:ln>
            </p:spPr>
            <p:txBody>
              <a:bodyPr wrap="square" rtlCol="0">
                <a:spAutoFit/>
              </a:bodyPr>
              <a:lstStyle/>
              <a:p>
                <a:pPr algn="ctr"/>
                <a14:m>
                  <m:oMath xmlns:m="http://schemas.openxmlformats.org/officeDocument/2006/math">
                    <m:r>
                      <a:rPr lang="fr-FR" sz="1185" i="1">
                        <a:latin typeface="Cambria Math" panose="02040503050406030204" pitchFamily="18" charset="0"/>
                        <a:ea typeface="Cambria Math" panose="02040503050406030204" pitchFamily="18" charset="0"/>
                      </a:rPr>
                      <m:t>↗</m:t>
                    </m:r>
                  </m:oMath>
                </a14:m>
                <a:r>
                  <a:rPr lang="fr-FR" sz="1185" i="1" dirty="0"/>
                  <a:t> émotions négatives</a:t>
                </a:r>
              </a:p>
              <a:p>
                <a:pPr algn="ctr"/>
                <a:r>
                  <a:rPr lang="fr-FR" sz="1185" i="1" dirty="0"/>
                  <a:t>Hypervigilance</a:t>
                </a:r>
              </a:p>
              <a:p>
                <a:pPr algn="ctr"/>
                <a:r>
                  <a:rPr lang="fr-FR" sz="1016" i="1" dirty="0"/>
                  <a:t>Incertitude/appréhension/peur face à l’avenir</a:t>
                </a:r>
              </a:p>
            </p:txBody>
          </p:sp>
        </mc:Choice>
        <mc:Fallback xmlns="">
          <p:sp>
            <p:nvSpPr>
              <p:cNvPr id="47" name="ZoneTexte 46">
                <a:extLst>
                  <a:ext uri="{FF2B5EF4-FFF2-40B4-BE49-F238E27FC236}">
                    <a16:creationId xmlns:a16="http://schemas.microsoft.com/office/drawing/2014/main" id="{34486A2A-84CC-5EA0-8CEC-25DFE10C76BD}"/>
                  </a:ext>
                </a:extLst>
              </p:cNvPr>
              <p:cNvSpPr txBox="1">
                <a:spLocks noRot="1" noChangeAspect="1" noMove="1" noResize="1" noEditPoints="1" noAdjustHandles="1" noChangeArrowheads="1" noChangeShapeType="1" noTextEdit="1"/>
              </p:cNvSpPr>
              <p:nvPr/>
            </p:nvSpPr>
            <p:spPr>
              <a:xfrm>
                <a:off x="6999962" y="1919278"/>
                <a:ext cx="2670081" cy="1082341"/>
              </a:xfrm>
              <a:prstGeom prst="ellipse">
                <a:avLst/>
              </a:prstGeom>
              <a:blipFill>
                <a:blip r:embed="rId4"/>
                <a:stretch>
                  <a:fillRect/>
                </a:stretch>
              </a:blipFill>
              <a:ln>
                <a:solidFill>
                  <a:schemeClr val="tx1"/>
                </a:solidFill>
              </a:ln>
            </p:spPr>
            <p:txBody>
              <a:bodyPr/>
              <a:lstStyle/>
              <a:p>
                <a:r>
                  <a:rPr lang="fr-FR">
                    <a:noFill/>
                  </a:rPr>
                  <a:t> </a:t>
                </a:r>
              </a:p>
            </p:txBody>
          </p:sp>
        </mc:Fallback>
      </mc:AlternateContent>
      <p:sp>
        <p:nvSpPr>
          <p:cNvPr id="48" name="ZoneTexte 47">
            <a:extLst>
              <a:ext uri="{FF2B5EF4-FFF2-40B4-BE49-F238E27FC236}">
                <a16:creationId xmlns:a16="http://schemas.microsoft.com/office/drawing/2014/main" id="{A3F33C14-91ED-8E8E-1091-1E885EA8497B}"/>
              </a:ext>
            </a:extLst>
          </p:cNvPr>
          <p:cNvSpPr txBox="1"/>
          <p:nvPr/>
        </p:nvSpPr>
        <p:spPr>
          <a:xfrm>
            <a:off x="7012385" y="3062281"/>
            <a:ext cx="2653920" cy="2144125"/>
          </a:xfrm>
          <a:prstGeom prst="ellipse">
            <a:avLst/>
          </a:prstGeom>
          <a:solidFill>
            <a:schemeClr val="accent2">
              <a:lumMod val="60000"/>
              <a:lumOff val="40000"/>
            </a:schemeClr>
          </a:solidFill>
          <a:ln>
            <a:solidFill>
              <a:schemeClr val="tx1"/>
            </a:solidFill>
          </a:ln>
        </p:spPr>
        <p:txBody>
          <a:bodyPr wrap="square" rtlCol="0">
            <a:spAutoFit/>
          </a:bodyPr>
          <a:lstStyle/>
          <a:p>
            <a:pPr algn="ctr"/>
            <a:r>
              <a:rPr lang="fr-FR" sz="931" i="1" dirty="0"/>
              <a:t>Trouble du sommeil</a:t>
            </a:r>
          </a:p>
          <a:p>
            <a:pPr algn="ctr"/>
            <a:r>
              <a:rPr lang="fr-FR" sz="931" i="1" dirty="0"/>
              <a:t>Variation importante de l’appétit</a:t>
            </a:r>
          </a:p>
          <a:p>
            <a:pPr algn="ctr"/>
            <a:r>
              <a:rPr lang="fr-FR" sz="931" i="1" dirty="0"/>
              <a:t>Dissociation péri-traumatique (dépersonnalisation ; déréalisation) </a:t>
            </a:r>
          </a:p>
          <a:p>
            <a:pPr algn="ctr"/>
            <a:r>
              <a:rPr lang="fr-FR" sz="931" i="1" dirty="0"/>
              <a:t>Cauchemars ; flashback ; évitement</a:t>
            </a:r>
          </a:p>
          <a:p>
            <a:pPr algn="ctr"/>
            <a:r>
              <a:rPr lang="fr-FR" sz="931" i="1" dirty="0"/>
              <a:t>Fatigue, troubles de l’attention</a:t>
            </a:r>
          </a:p>
          <a:p>
            <a:pPr algn="ctr"/>
            <a:r>
              <a:rPr lang="fr-FR" sz="931" i="1" dirty="0"/>
              <a:t>Effondrement psychique</a:t>
            </a:r>
          </a:p>
          <a:p>
            <a:pPr algn="ctr"/>
            <a:r>
              <a:rPr lang="fr-FR" sz="931" i="1" dirty="0"/>
              <a:t>Sentiment d’hébétude</a:t>
            </a:r>
          </a:p>
        </p:txBody>
      </p:sp>
      <p:cxnSp>
        <p:nvCxnSpPr>
          <p:cNvPr id="71" name="Connecteur droit avec flèche 70">
            <a:extLst>
              <a:ext uri="{FF2B5EF4-FFF2-40B4-BE49-F238E27FC236}">
                <a16:creationId xmlns:a16="http://schemas.microsoft.com/office/drawing/2014/main" id="{1881BF43-E121-440C-A710-78C20172EEE4}"/>
              </a:ext>
            </a:extLst>
          </p:cNvPr>
          <p:cNvCxnSpPr>
            <a:cxnSpLocks/>
            <a:stCxn id="18" idx="3"/>
            <a:endCxn id="22" idx="2"/>
          </p:cNvCxnSpPr>
          <p:nvPr/>
        </p:nvCxnSpPr>
        <p:spPr>
          <a:xfrm flipV="1">
            <a:off x="4571288" y="1275504"/>
            <a:ext cx="2382437" cy="185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a:extLst>
              <a:ext uri="{FF2B5EF4-FFF2-40B4-BE49-F238E27FC236}">
                <a16:creationId xmlns:a16="http://schemas.microsoft.com/office/drawing/2014/main" id="{3EAD36D7-FA66-9CEF-CE84-FE34595AA984}"/>
              </a:ext>
            </a:extLst>
          </p:cNvPr>
          <p:cNvCxnSpPr>
            <a:cxnSpLocks/>
            <a:stCxn id="19" idx="3"/>
            <a:endCxn id="47" idx="2"/>
          </p:cNvCxnSpPr>
          <p:nvPr/>
        </p:nvCxnSpPr>
        <p:spPr>
          <a:xfrm flipV="1">
            <a:off x="4298401" y="2460449"/>
            <a:ext cx="2701561" cy="19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avec flèche 76">
            <a:extLst>
              <a:ext uri="{FF2B5EF4-FFF2-40B4-BE49-F238E27FC236}">
                <a16:creationId xmlns:a16="http://schemas.microsoft.com/office/drawing/2014/main" id="{21E92E4B-1E3D-44F6-43E1-B1EC66D35B0D}"/>
              </a:ext>
            </a:extLst>
          </p:cNvPr>
          <p:cNvCxnSpPr>
            <a:cxnSpLocks/>
            <a:stCxn id="20" idx="3"/>
            <a:endCxn id="48" idx="2"/>
          </p:cNvCxnSpPr>
          <p:nvPr/>
        </p:nvCxnSpPr>
        <p:spPr>
          <a:xfrm>
            <a:off x="4613823" y="3934474"/>
            <a:ext cx="2398562" cy="1998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a:extLst>
              <a:ext uri="{FF2B5EF4-FFF2-40B4-BE49-F238E27FC236}">
                <a16:creationId xmlns:a16="http://schemas.microsoft.com/office/drawing/2014/main" id="{7DA4B662-BD51-7A31-86D3-F2C59C613454}"/>
              </a:ext>
            </a:extLst>
          </p:cNvPr>
          <p:cNvCxnSpPr>
            <a:cxnSpLocks/>
            <a:stCxn id="7" idx="3"/>
            <a:endCxn id="19" idx="1"/>
          </p:cNvCxnSpPr>
          <p:nvPr/>
        </p:nvCxnSpPr>
        <p:spPr>
          <a:xfrm>
            <a:off x="2410641" y="2457684"/>
            <a:ext cx="834971" cy="46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8F86483F-F4B3-9CFC-DC13-6E9D2DD60179}"/>
              </a:ext>
            </a:extLst>
          </p:cNvPr>
          <p:cNvSpPr/>
          <p:nvPr/>
        </p:nvSpPr>
        <p:spPr>
          <a:xfrm>
            <a:off x="3048323" y="990377"/>
            <a:ext cx="1660292" cy="208106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108" name="Rectangle 107">
            <a:extLst>
              <a:ext uri="{FF2B5EF4-FFF2-40B4-BE49-F238E27FC236}">
                <a16:creationId xmlns:a16="http://schemas.microsoft.com/office/drawing/2014/main" id="{F902D49D-8179-C421-1AE3-D996525B026B}"/>
              </a:ext>
            </a:extLst>
          </p:cNvPr>
          <p:cNvSpPr/>
          <p:nvPr/>
        </p:nvSpPr>
        <p:spPr>
          <a:xfrm>
            <a:off x="2521959" y="924153"/>
            <a:ext cx="2275001" cy="3660306"/>
          </a:xfrm>
          <a:prstGeom prst="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109" name="Rectangle 108">
            <a:extLst>
              <a:ext uri="{FF2B5EF4-FFF2-40B4-BE49-F238E27FC236}">
                <a16:creationId xmlns:a16="http://schemas.microsoft.com/office/drawing/2014/main" id="{14A478E5-F5C1-3402-7D54-DE0F0B69FCD3}"/>
              </a:ext>
            </a:extLst>
          </p:cNvPr>
          <p:cNvSpPr/>
          <p:nvPr/>
        </p:nvSpPr>
        <p:spPr>
          <a:xfrm>
            <a:off x="1009208" y="646388"/>
            <a:ext cx="5805177" cy="556522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35" name="ZoneTexte 34">
            <a:extLst>
              <a:ext uri="{FF2B5EF4-FFF2-40B4-BE49-F238E27FC236}">
                <a16:creationId xmlns:a16="http://schemas.microsoft.com/office/drawing/2014/main" id="{FD7F2A05-2CA7-686C-FADF-8BD9A62169FE}"/>
              </a:ext>
            </a:extLst>
          </p:cNvPr>
          <p:cNvSpPr txBox="1"/>
          <p:nvPr/>
        </p:nvSpPr>
        <p:spPr>
          <a:xfrm>
            <a:off x="10192836" y="247043"/>
            <a:ext cx="1377151" cy="1811906"/>
          </a:xfrm>
          <a:prstGeom prst="rect">
            <a:avLst/>
          </a:prstGeom>
          <a:solidFill>
            <a:schemeClr val="accent6">
              <a:lumMod val="40000"/>
              <a:lumOff val="60000"/>
            </a:schemeClr>
          </a:solidFill>
          <a:ln>
            <a:solidFill>
              <a:schemeClr val="tx1"/>
            </a:solidFill>
          </a:ln>
        </p:spPr>
        <p:txBody>
          <a:bodyPr wrap="square">
            <a:spAutoFit/>
          </a:bodyPr>
          <a:lstStyle/>
          <a:p>
            <a:pPr algn="ctr"/>
            <a:r>
              <a:rPr lang="fr-FR" sz="1016" i="1" dirty="0"/>
              <a:t>Techniques de respiration (Schultz, cohérence cardiaque) </a:t>
            </a:r>
          </a:p>
          <a:p>
            <a:pPr algn="ctr"/>
            <a:r>
              <a:rPr lang="fr-FR" sz="1016" i="1" dirty="0"/>
              <a:t>Techniques psycho-corporelle (Jacobson)</a:t>
            </a:r>
          </a:p>
          <a:p>
            <a:pPr algn="ctr"/>
            <a:r>
              <a:rPr lang="fr-FR" sz="1016" i="1" dirty="0"/>
              <a:t> 4 éléments</a:t>
            </a:r>
          </a:p>
          <a:p>
            <a:pPr algn="ctr"/>
            <a:r>
              <a:rPr lang="fr-FR" sz="1016" i="1" dirty="0"/>
              <a:t>Body Scan</a:t>
            </a:r>
          </a:p>
          <a:p>
            <a:pPr algn="ctr"/>
            <a:r>
              <a:rPr lang="fr-FR" sz="1016" i="1" dirty="0"/>
              <a:t>DIR</a:t>
            </a:r>
          </a:p>
          <a:p>
            <a:pPr algn="ctr"/>
            <a:r>
              <a:rPr lang="fr-FR" sz="1016" i="1" dirty="0"/>
              <a:t>Eponge</a:t>
            </a:r>
          </a:p>
          <a:p>
            <a:pPr algn="ctr"/>
            <a:r>
              <a:rPr lang="fr-FR" sz="1016" i="1" dirty="0"/>
              <a:t>Lieu sûr</a:t>
            </a:r>
          </a:p>
          <a:p>
            <a:pPr algn="ctr"/>
            <a:endParaRPr lang="fr-FR" sz="1016" i="1" dirty="0"/>
          </a:p>
        </p:txBody>
      </p:sp>
      <p:sp>
        <p:nvSpPr>
          <p:cNvPr id="46" name="ZoneTexte 45">
            <a:extLst>
              <a:ext uri="{FF2B5EF4-FFF2-40B4-BE49-F238E27FC236}">
                <a16:creationId xmlns:a16="http://schemas.microsoft.com/office/drawing/2014/main" id="{659BAE9B-E5C5-B166-5E6E-441E839C0712}"/>
              </a:ext>
            </a:extLst>
          </p:cNvPr>
          <p:cNvSpPr txBox="1"/>
          <p:nvPr/>
        </p:nvSpPr>
        <p:spPr>
          <a:xfrm>
            <a:off x="10149667" y="2229099"/>
            <a:ext cx="911988" cy="639406"/>
          </a:xfrm>
          <a:prstGeom prst="rect">
            <a:avLst/>
          </a:prstGeom>
          <a:solidFill>
            <a:srgbClr val="FFFF00"/>
          </a:solidFill>
          <a:ln>
            <a:solidFill>
              <a:schemeClr val="tx1"/>
            </a:solidFill>
          </a:ln>
        </p:spPr>
        <p:txBody>
          <a:bodyPr wrap="square" rtlCol="0">
            <a:spAutoFit/>
          </a:bodyPr>
          <a:lstStyle/>
          <a:p>
            <a:pPr algn="ctr"/>
            <a:r>
              <a:rPr lang="fr-FR" sz="1185" dirty="0"/>
              <a:t>Débriefing</a:t>
            </a:r>
          </a:p>
          <a:p>
            <a:pPr algn="ctr"/>
            <a:r>
              <a:rPr lang="fr-FR" sz="1185" dirty="0"/>
              <a:t>KUTZ</a:t>
            </a:r>
            <a:br>
              <a:rPr lang="fr-FR" sz="1185" dirty="0"/>
            </a:br>
            <a:r>
              <a:rPr lang="fr-FR" sz="1185" dirty="0"/>
              <a:t>ISP</a:t>
            </a:r>
          </a:p>
        </p:txBody>
      </p:sp>
      <p:sp>
        <p:nvSpPr>
          <p:cNvPr id="49" name="ZoneTexte 48">
            <a:extLst>
              <a:ext uri="{FF2B5EF4-FFF2-40B4-BE49-F238E27FC236}">
                <a16:creationId xmlns:a16="http://schemas.microsoft.com/office/drawing/2014/main" id="{34C4B881-AF82-666B-36CE-AB885587CEE3}"/>
              </a:ext>
            </a:extLst>
          </p:cNvPr>
          <p:cNvSpPr txBox="1"/>
          <p:nvPr/>
        </p:nvSpPr>
        <p:spPr>
          <a:xfrm>
            <a:off x="9936027" y="3519479"/>
            <a:ext cx="1125628" cy="639406"/>
          </a:xfrm>
          <a:prstGeom prst="rect">
            <a:avLst/>
          </a:prstGeom>
          <a:solidFill>
            <a:schemeClr val="accent2">
              <a:lumMod val="60000"/>
              <a:lumOff val="40000"/>
            </a:schemeClr>
          </a:solidFill>
          <a:ln>
            <a:solidFill>
              <a:schemeClr val="tx1"/>
            </a:solidFill>
          </a:ln>
        </p:spPr>
        <p:txBody>
          <a:bodyPr wrap="none" rtlCol="0">
            <a:spAutoFit/>
          </a:bodyPr>
          <a:lstStyle/>
          <a:p>
            <a:pPr algn="ctr"/>
            <a:r>
              <a:rPr lang="fr-FR" sz="1185" dirty="0"/>
              <a:t>Débriefing</a:t>
            </a:r>
          </a:p>
          <a:p>
            <a:pPr algn="ctr"/>
            <a:r>
              <a:rPr lang="fr-FR" sz="1185" dirty="0"/>
              <a:t>ERP</a:t>
            </a:r>
          </a:p>
          <a:p>
            <a:pPr algn="ctr"/>
            <a:r>
              <a:rPr lang="fr-FR" sz="1185" dirty="0"/>
              <a:t>Salle d’urgence</a:t>
            </a:r>
          </a:p>
        </p:txBody>
      </p:sp>
      <p:cxnSp>
        <p:nvCxnSpPr>
          <p:cNvPr id="58" name="Connecteur droit avec flèche 57">
            <a:extLst>
              <a:ext uri="{FF2B5EF4-FFF2-40B4-BE49-F238E27FC236}">
                <a16:creationId xmlns:a16="http://schemas.microsoft.com/office/drawing/2014/main" id="{5568B14D-ABCE-537B-0BFC-C493C3F8F375}"/>
              </a:ext>
            </a:extLst>
          </p:cNvPr>
          <p:cNvCxnSpPr>
            <a:cxnSpLocks/>
            <a:stCxn id="22" idx="6"/>
            <a:endCxn id="35" idx="1"/>
          </p:cNvCxnSpPr>
          <p:nvPr/>
        </p:nvCxnSpPr>
        <p:spPr>
          <a:xfrm flipV="1">
            <a:off x="9666304" y="1152996"/>
            <a:ext cx="526532" cy="12250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id="{0BC957AD-1EB3-BE78-C715-51A5F95C9E12}"/>
              </a:ext>
            </a:extLst>
          </p:cNvPr>
          <p:cNvCxnSpPr>
            <a:cxnSpLocks/>
            <a:stCxn id="47" idx="6"/>
            <a:endCxn id="46" idx="1"/>
          </p:cNvCxnSpPr>
          <p:nvPr/>
        </p:nvCxnSpPr>
        <p:spPr>
          <a:xfrm>
            <a:off x="9670043" y="2460449"/>
            <a:ext cx="479624" cy="883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A6DC09D0-F755-29A8-9C6A-430DC6030DC1}"/>
              </a:ext>
            </a:extLst>
          </p:cNvPr>
          <p:cNvCxnSpPr>
            <a:cxnSpLocks/>
            <a:stCxn id="48" idx="6"/>
            <a:endCxn id="49" idx="1"/>
          </p:cNvCxnSpPr>
          <p:nvPr/>
        </p:nvCxnSpPr>
        <p:spPr>
          <a:xfrm flipV="1">
            <a:off x="9666305" y="3839182"/>
            <a:ext cx="269722" cy="2951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CC4F028B-4468-5039-EB20-70F7306EA37A}"/>
              </a:ext>
            </a:extLst>
          </p:cNvPr>
          <p:cNvSpPr txBox="1"/>
          <p:nvPr/>
        </p:nvSpPr>
        <p:spPr>
          <a:xfrm>
            <a:off x="8352658" y="5247956"/>
            <a:ext cx="2507418" cy="457048"/>
          </a:xfrm>
          <a:prstGeom prst="rect">
            <a:avLst/>
          </a:prstGeom>
          <a:solidFill>
            <a:srgbClr val="FF0000"/>
          </a:solidFill>
          <a:ln>
            <a:solidFill>
              <a:schemeClr val="tx1"/>
            </a:solidFill>
          </a:ln>
        </p:spPr>
        <p:txBody>
          <a:bodyPr wrap="none" rtlCol="0">
            <a:spAutoFit/>
          </a:bodyPr>
          <a:lstStyle/>
          <a:p>
            <a:pPr algn="ctr"/>
            <a:r>
              <a:rPr lang="fr-FR" sz="1185" dirty="0">
                <a:solidFill>
                  <a:srgbClr val="333333"/>
                </a:solidFill>
              </a:rPr>
              <a:t>Orientation vers un service spécialisé </a:t>
            </a:r>
          </a:p>
          <a:p>
            <a:pPr algn="ctr"/>
            <a:r>
              <a:rPr lang="fr-FR" sz="1185" dirty="0">
                <a:solidFill>
                  <a:srgbClr val="333333"/>
                </a:solidFill>
              </a:rPr>
              <a:t>en psychotraumatologie</a:t>
            </a:r>
            <a:endParaRPr lang="fr-FR" sz="1185" dirty="0"/>
          </a:p>
        </p:txBody>
      </p:sp>
      <p:cxnSp>
        <p:nvCxnSpPr>
          <p:cNvPr id="73" name="Connecteur droit avec flèche 72">
            <a:extLst>
              <a:ext uri="{FF2B5EF4-FFF2-40B4-BE49-F238E27FC236}">
                <a16:creationId xmlns:a16="http://schemas.microsoft.com/office/drawing/2014/main" id="{4AD99CDD-76CF-A0F6-E1A2-E6488FAA6753}"/>
              </a:ext>
            </a:extLst>
          </p:cNvPr>
          <p:cNvCxnSpPr>
            <a:cxnSpLocks/>
            <a:stCxn id="21" idx="3"/>
            <a:endCxn id="72" idx="1"/>
          </p:cNvCxnSpPr>
          <p:nvPr/>
        </p:nvCxnSpPr>
        <p:spPr>
          <a:xfrm>
            <a:off x="6651443" y="5476460"/>
            <a:ext cx="1701215" cy="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 name="Connecteur droit avec flèche 1">
            <a:extLst>
              <a:ext uri="{FF2B5EF4-FFF2-40B4-BE49-F238E27FC236}">
                <a16:creationId xmlns:a16="http://schemas.microsoft.com/office/drawing/2014/main" id="{83EAEA27-E488-A12C-D841-237E3AA089D9}"/>
              </a:ext>
            </a:extLst>
          </p:cNvPr>
          <p:cNvCxnSpPr/>
          <p:nvPr/>
        </p:nvCxnSpPr>
        <p:spPr>
          <a:xfrm flipH="1">
            <a:off x="558951" y="1129198"/>
            <a:ext cx="37118" cy="478056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B2E940DF-1750-9457-C398-EA891C3054A2}"/>
              </a:ext>
            </a:extLst>
          </p:cNvPr>
          <p:cNvSpPr txBox="1"/>
          <p:nvPr/>
        </p:nvSpPr>
        <p:spPr>
          <a:xfrm>
            <a:off x="491380" y="763658"/>
            <a:ext cx="243978" cy="326884"/>
          </a:xfrm>
          <a:prstGeom prst="rect">
            <a:avLst/>
          </a:prstGeom>
          <a:noFill/>
        </p:spPr>
        <p:txBody>
          <a:bodyPr wrap="none" rtlCol="0">
            <a:spAutoFit/>
          </a:bodyPr>
          <a:lstStyle/>
          <a:p>
            <a:r>
              <a:rPr lang="fr-FR" sz="1524" dirty="0"/>
              <a:t>-</a:t>
            </a:r>
          </a:p>
        </p:txBody>
      </p:sp>
      <p:sp>
        <p:nvSpPr>
          <p:cNvPr id="5" name="ZoneTexte 4">
            <a:extLst>
              <a:ext uri="{FF2B5EF4-FFF2-40B4-BE49-F238E27FC236}">
                <a16:creationId xmlns:a16="http://schemas.microsoft.com/office/drawing/2014/main" id="{C7350C40-0750-F5C5-1DBC-80D98F12CD19}"/>
              </a:ext>
            </a:extLst>
          </p:cNvPr>
          <p:cNvSpPr txBox="1"/>
          <p:nvPr/>
        </p:nvSpPr>
        <p:spPr>
          <a:xfrm rot="16200000">
            <a:off x="-465698" y="3354668"/>
            <a:ext cx="1651286" cy="326884"/>
          </a:xfrm>
          <a:prstGeom prst="rect">
            <a:avLst/>
          </a:prstGeom>
          <a:noFill/>
        </p:spPr>
        <p:txBody>
          <a:bodyPr wrap="none" rtlCol="0">
            <a:spAutoFit/>
          </a:bodyPr>
          <a:lstStyle/>
          <a:p>
            <a:r>
              <a:rPr lang="fr-FR" sz="1524" dirty="0"/>
              <a:t>Niveaux de gravité</a:t>
            </a:r>
          </a:p>
        </p:txBody>
      </p:sp>
    </p:spTree>
    <p:extLst>
      <p:ext uri="{BB962C8B-B14F-4D97-AF65-F5344CB8AC3E}">
        <p14:creationId xmlns:p14="http://schemas.microsoft.com/office/powerpoint/2010/main" val="88121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EMDR ER - EMDR en Salle d’Urgence (</a:t>
            </a:r>
            <a:r>
              <a:rPr lang="fr-FR" sz="2400" b="1" dirty="0" err="1">
                <a:solidFill>
                  <a:schemeClr val="tx1"/>
                </a:solidFill>
              </a:rPr>
              <a:t>Guedalia</a:t>
            </a:r>
            <a:r>
              <a:rPr lang="fr-FR" sz="2400" b="1" dirty="0">
                <a:solidFill>
                  <a:schemeClr val="tx1"/>
                </a:solidFill>
              </a:rPr>
              <a:t> et </a:t>
            </a:r>
            <a:r>
              <a:rPr lang="fr-FR" sz="2400" b="1" dirty="0" err="1">
                <a:solidFill>
                  <a:schemeClr val="tx1"/>
                </a:solidFill>
              </a:rPr>
              <a:t>Yoeli</a:t>
            </a:r>
            <a:r>
              <a:rPr lang="fr-FR" sz="2400" b="1" dirty="0">
                <a:solidFill>
                  <a:schemeClr val="tx1"/>
                </a:solidFill>
              </a:rPr>
              <a:t>, 2000)</a:t>
            </a:r>
          </a:p>
        </p:txBody>
      </p:sp>
      <p:graphicFrame>
        <p:nvGraphicFramePr>
          <p:cNvPr id="4" name="Tableau 3">
            <a:extLst>
              <a:ext uri="{FF2B5EF4-FFF2-40B4-BE49-F238E27FC236}">
                <a16:creationId xmlns:a16="http://schemas.microsoft.com/office/drawing/2014/main" id="{D1AED558-E1AA-3C07-5F18-1B3A0B079B8A}"/>
              </a:ext>
            </a:extLst>
          </p:cNvPr>
          <p:cNvGraphicFramePr>
            <a:graphicFrameLocks noGrp="1"/>
          </p:cNvGraphicFramePr>
          <p:nvPr>
            <p:extLst>
              <p:ext uri="{D42A27DB-BD31-4B8C-83A1-F6EECF244321}">
                <p14:modId xmlns:p14="http://schemas.microsoft.com/office/powerpoint/2010/main" val="1968797436"/>
              </p:ext>
            </p:extLst>
          </p:nvPr>
        </p:nvGraphicFramePr>
        <p:xfrm>
          <a:off x="540466" y="1776446"/>
          <a:ext cx="11111067" cy="4273976"/>
        </p:xfrm>
        <a:graphic>
          <a:graphicData uri="http://schemas.openxmlformats.org/drawingml/2006/table">
            <a:tbl>
              <a:tblPr/>
              <a:tblGrid>
                <a:gridCol w="1937692">
                  <a:extLst>
                    <a:ext uri="{9D8B030D-6E8A-4147-A177-3AD203B41FA5}">
                      <a16:colId xmlns:a16="http://schemas.microsoft.com/office/drawing/2014/main" val="2515177518"/>
                    </a:ext>
                  </a:extLst>
                </a:gridCol>
                <a:gridCol w="9173375">
                  <a:extLst>
                    <a:ext uri="{9D8B030D-6E8A-4147-A177-3AD203B41FA5}">
                      <a16:colId xmlns:a16="http://schemas.microsoft.com/office/drawing/2014/main" val="4129764827"/>
                    </a:ext>
                  </a:extLst>
                </a:gridCol>
              </a:tblGrid>
              <a:tr h="4273976">
                <a:tc>
                  <a:txBody>
                    <a:bodyPr/>
                    <a:lstStyle/>
                    <a:p>
                      <a:br>
                        <a:rPr lang="fr-FR" sz="2000" dirty="0">
                          <a:effectLst/>
                          <a:latin typeface="+mj-lt"/>
                        </a:rPr>
                      </a:br>
                      <a:endParaRPr lang="fr-FR" sz="2000" dirty="0">
                        <a:effectLst/>
                        <a:latin typeface="+mj-lt"/>
                      </a:endParaRPr>
                    </a:p>
                    <a:p>
                      <a:pPr algn="ctr"/>
                      <a:br>
                        <a:rPr lang="fr-FR" sz="2000" dirty="0">
                          <a:solidFill>
                            <a:srgbClr val="0B4EB3"/>
                          </a:solidFill>
                          <a:effectLst/>
                          <a:latin typeface="+mj-lt"/>
                        </a:rPr>
                      </a:br>
                      <a:endParaRPr lang="fr-FR" sz="2000" dirty="0">
                        <a:solidFill>
                          <a:srgbClr val="0B4EB3"/>
                        </a:solidFill>
                        <a:effectLst/>
                        <a:latin typeface="+mj-lt"/>
                      </a:endParaRPr>
                    </a:p>
                    <a:p>
                      <a:pPr algn="ctr"/>
                      <a:br>
                        <a:rPr lang="fr-FR" sz="2000" dirty="0">
                          <a:solidFill>
                            <a:srgbClr val="0B4EB3"/>
                          </a:solidFill>
                          <a:effectLst/>
                          <a:latin typeface="+mj-lt"/>
                        </a:rPr>
                      </a:br>
                      <a:endParaRPr lang="fr-FR" sz="2000" dirty="0">
                        <a:solidFill>
                          <a:srgbClr val="0B4EB3"/>
                        </a:solidFill>
                        <a:effectLst/>
                        <a:latin typeface="+mj-lt"/>
                      </a:endParaRPr>
                    </a:p>
                    <a:p>
                      <a:pPr algn="ctr"/>
                      <a:r>
                        <a:rPr lang="fr-FR" sz="2000" b="1" dirty="0">
                          <a:solidFill>
                            <a:srgbClr val="0B4EB3"/>
                          </a:solidFill>
                          <a:effectLst/>
                          <a:latin typeface="+mj-lt"/>
                        </a:rPr>
                        <a:t>Phase 5 Installation</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Le thérapeute répète le récit de ce qui est arrivé au client en construisant une histoire plus riche</a:t>
                      </a:r>
                      <a:endParaRPr lang="fr-FR" sz="2000" dirty="0">
                        <a:effectLst/>
                        <a:latin typeface="+mj-lt"/>
                      </a:endParaRPr>
                    </a:p>
                    <a:p>
                      <a:r>
                        <a:rPr lang="fr-FR" sz="2000" dirty="0">
                          <a:solidFill>
                            <a:srgbClr val="000000"/>
                          </a:solidFill>
                          <a:effectLst/>
                          <a:latin typeface="+mj-lt"/>
                        </a:rPr>
                        <a:t>2.      Vérifiez l’état émotionnel et physique du client en utilisant des SBA si possible</a:t>
                      </a:r>
                      <a:endParaRPr lang="fr-FR" sz="2000" dirty="0">
                        <a:effectLst/>
                        <a:latin typeface="+mj-lt"/>
                      </a:endParaRPr>
                    </a:p>
                    <a:p>
                      <a:r>
                        <a:rPr lang="fr-FR" sz="2000" dirty="0">
                          <a:solidFill>
                            <a:srgbClr val="000000"/>
                          </a:solidFill>
                          <a:effectLst/>
                          <a:latin typeface="+mj-lt"/>
                        </a:rPr>
                        <a:t>3.      Aidez à incorporer des séquences dans le récit comme l’heure et le lieu</a:t>
                      </a:r>
                      <a:endParaRPr lang="fr-FR" sz="2000" dirty="0">
                        <a:effectLst/>
                        <a:latin typeface="+mj-lt"/>
                      </a:endParaRPr>
                    </a:p>
                    <a:p>
                      <a:r>
                        <a:rPr lang="fr-FR" sz="2000" dirty="0">
                          <a:solidFill>
                            <a:srgbClr val="000000"/>
                          </a:solidFill>
                          <a:effectLst/>
                          <a:latin typeface="+mj-lt"/>
                        </a:rPr>
                        <a:t>4.      Utilisez subtilement le vocabulaire propre au patient pour répéter l’histoire et donner une image/ un récit cohérent</a:t>
                      </a:r>
                      <a:endParaRPr lang="fr-FR" sz="2000" dirty="0">
                        <a:effectLst/>
                        <a:latin typeface="+mj-lt"/>
                      </a:endParaRPr>
                    </a:p>
                    <a:p>
                      <a:r>
                        <a:rPr lang="fr-FR" sz="2000" dirty="0">
                          <a:solidFill>
                            <a:srgbClr val="000000"/>
                          </a:solidFill>
                          <a:effectLst/>
                          <a:latin typeface="+mj-lt"/>
                        </a:rPr>
                        <a:t>5.      Objectif : le monde n’est pas un si mauvais endroit, ça vaut la peine de continuer à vivre</a:t>
                      </a:r>
                      <a:endParaRPr lang="fr-FR" sz="2000" dirty="0">
                        <a:effectLst/>
                        <a:latin typeface="+mj-lt"/>
                      </a:endParaRPr>
                    </a:p>
                    <a:p>
                      <a:r>
                        <a:rPr lang="fr-FR" sz="2000" dirty="0">
                          <a:solidFill>
                            <a:srgbClr val="000000"/>
                          </a:solidFill>
                          <a:effectLst/>
                          <a:latin typeface="+mj-lt"/>
                        </a:rPr>
                        <a:t>6.      Focus sur l’installation du contrôle, de l’autodétermination, du pouvoir/compétence et humanité</a:t>
                      </a:r>
                      <a:endParaRPr lang="fr-FR" sz="2000" dirty="0">
                        <a:effectLst/>
                        <a:latin typeface="+mj-lt"/>
                      </a:endParaRPr>
                    </a:p>
                    <a:p>
                      <a:r>
                        <a:rPr lang="fr-FR" sz="2000" dirty="0">
                          <a:solidFill>
                            <a:srgbClr val="000000"/>
                          </a:solidFill>
                          <a:effectLst/>
                          <a:latin typeface="+mj-lt"/>
                        </a:rPr>
                        <a:t>7.      Il est à souhaiter que le récit construit se cristallisera en référence futur</a:t>
                      </a:r>
                      <a:endParaRPr lang="fr-FR" sz="2000" dirty="0">
                        <a:effectLst/>
                        <a:latin typeface="+mj-lt"/>
                      </a:endParaRPr>
                    </a:p>
                    <a:p>
                      <a:r>
                        <a:rPr lang="fr-FR" sz="2000" dirty="0">
                          <a:solidFill>
                            <a:srgbClr val="000000"/>
                          </a:solidFill>
                          <a:effectLst/>
                          <a:latin typeface="+mj-lt"/>
                        </a:rPr>
                        <a:t>8.      Recommencez jusqu’à ce que le patient ait retraité l’évènement et démontré qu’il/elle est capable de verbaliser des expériences sensorielles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1558265936"/>
                  </a:ext>
                </a:extLst>
              </a:tr>
            </a:tbl>
          </a:graphicData>
        </a:graphic>
      </p:graphicFrame>
    </p:spTree>
    <p:extLst>
      <p:ext uri="{BB962C8B-B14F-4D97-AF65-F5344CB8AC3E}">
        <p14:creationId xmlns:p14="http://schemas.microsoft.com/office/powerpoint/2010/main" val="2914732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204641"/>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5" name="Rectangle 4">
            <a:extLst>
              <a:ext uri="{FF2B5EF4-FFF2-40B4-BE49-F238E27FC236}">
                <a16:creationId xmlns:a16="http://schemas.microsoft.com/office/drawing/2014/main" id="{3E88C02E-CABD-95CD-B1E3-A8FCFC2A42B9}"/>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EMDR ER - EMDR en Salle d’Urgence (</a:t>
            </a:r>
            <a:r>
              <a:rPr lang="fr-FR" sz="2400" b="1" dirty="0" err="1">
                <a:solidFill>
                  <a:schemeClr val="tx1"/>
                </a:solidFill>
              </a:rPr>
              <a:t>Guedalia</a:t>
            </a:r>
            <a:r>
              <a:rPr lang="fr-FR" sz="2400" b="1" dirty="0">
                <a:solidFill>
                  <a:schemeClr val="tx1"/>
                </a:solidFill>
              </a:rPr>
              <a:t> et </a:t>
            </a:r>
            <a:r>
              <a:rPr lang="fr-FR" sz="2400" b="1" dirty="0" err="1">
                <a:solidFill>
                  <a:schemeClr val="tx1"/>
                </a:solidFill>
              </a:rPr>
              <a:t>Yoeli</a:t>
            </a:r>
            <a:r>
              <a:rPr lang="fr-FR" sz="2400" b="1" dirty="0">
                <a:solidFill>
                  <a:schemeClr val="tx1"/>
                </a:solidFill>
              </a:rPr>
              <a:t>, 2000)</a:t>
            </a:r>
          </a:p>
        </p:txBody>
      </p:sp>
      <p:graphicFrame>
        <p:nvGraphicFramePr>
          <p:cNvPr id="3" name="Tableau 2">
            <a:extLst>
              <a:ext uri="{FF2B5EF4-FFF2-40B4-BE49-F238E27FC236}">
                <a16:creationId xmlns:a16="http://schemas.microsoft.com/office/drawing/2014/main" id="{FC0311AF-D603-3927-F098-0866631C6CF4}"/>
              </a:ext>
            </a:extLst>
          </p:cNvPr>
          <p:cNvGraphicFramePr>
            <a:graphicFrameLocks noGrp="1"/>
          </p:cNvGraphicFramePr>
          <p:nvPr>
            <p:extLst>
              <p:ext uri="{D42A27DB-BD31-4B8C-83A1-F6EECF244321}">
                <p14:modId xmlns:p14="http://schemas.microsoft.com/office/powerpoint/2010/main" val="734922029"/>
              </p:ext>
            </p:extLst>
          </p:nvPr>
        </p:nvGraphicFramePr>
        <p:xfrm>
          <a:off x="169492" y="1213623"/>
          <a:ext cx="11853016" cy="4999289"/>
        </p:xfrm>
        <a:graphic>
          <a:graphicData uri="http://schemas.openxmlformats.org/drawingml/2006/table">
            <a:tbl>
              <a:tblPr/>
              <a:tblGrid>
                <a:gridCol w="2212563">
                  <a:extLst>
                    <a:ext uri="{9D8B030D-6E8A-4147-A177-3AD203B41FA5}">
                      <a16:colId xmlns:a16="http://schemas.microsoft.com/office/drawing/2014/main" val="765568563"/>
                    </a:ext>
                  </a:extLst>
                </a:gridCol>
                <a:gridCol w="9640453">
                  <a:extLst>
                    <a:ext uri="{9D8B030D-6E8A-4147-A177-3AD203B41FA5}">
                      <a16:colId xmlns:a16="http://schemas.microsoft.com/office/drawing/2014/main" val="2724541880"/>
                    </a:ext>
                  </a:extLst>
                </a:gridCol>
              </a:tblGrid>
              <a:tr h="1512390">
                <a:tc>
                  <a:txBody>
                    <a:bodyPr/>
                    <a:lstStyle/>
                    <a:p>
                      <a:pPr algn="ctr"/>
                      <a:r>
                        <a:rPr lang="fr-FR" sz="2000" b="1">
                          <a:solidFill>
                            <a:srgbClr val="0B4EB3"/>
                          </a:solidFill>
                          <a:effectLst/>
                          <a:latin typeface="+mj-lt"/>
                        </a:rPr>
                        <a:t>Phase 6 Scan corporel</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Remarquez les changements dans la tonalité émotionnelle du patient et dans ses réactions physiques</a:t>
                      </a:r>
                      <a:endParaRPr lang="fr-FR" sz="2000" dirty="0">
                        <a:effectLst/>
                        <a:latin typeface="+mj-lt"/>
                      </a:endParaRPr>
                    </a:p>
                    <a:p>
                      <a:r>
                        <a:rPr lang="fr-FR" sz="2000" dirty="0">
                          <a:solidFill>
                            <a:srgbClr val="000000"/>
                          </a:solidFill>
                          <a:effectLst/>
                          <a:latin typeface="+mj-lt"/>
                        </a:rPr>
                        <a:t>2.      Vérifiez qu’il n’y a pas d’informations résiduelles non traitées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917672813"/>
                  </a:ext>
                </a:extLst>
              </a:tr>
              <a:tr h="1333844">
                <a:tc>
                  <a:txBody>
                    <a:bodyPr/>
                    <a:lstStyle/>
                    <a:p>
                      <a:pPr algn="ctr"/>
                      <a:r>
                        <a:rPr lang="fr-FR" sz="2000" b="1">
                          <a:solidFill>
                            <a:srgbClr val="0B4EB3"/>
                          </a:solidFill>
                          <a:effectLst/>
                          <a:latin typeface="+mj-lt"/>
                        </a:rPr>
                        <a:t>Phase 7 Clôture</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tc>
                  <a:txBody>
                    <a:bodyPr/>
                    <a:lstStyle/>
                    <a:p>
                      <a:r>
                        <a:rPr lang="fr-FR" sz="2000" dirty="0">
                          <a:solidFill>
                            <a:srgbClr val="000000"/>
                          </a:solidFill>
                          <a:effectLst/>
                          <a:latin typeface="+mj-lt"/>
                        </a:rPr>
                        <a:t>1.      Laissez le patient répéter son récit </a:t>
                      </a:r>
                    </a:p>
                    <a:p>
                      <a:r>
                        <a:rPr lang="fr-FR" sz="2000" dirty="0">
                          <a:solidFill>
                            <a:srgbClr val="000000"/>
                          </a:solidFill>
                          <a:effectLst/>
                          <a:latin typeface="+mj-lt"/>
                        </a:rPr>
                        <a:t>2.      Fournissez un support d’information sur la normalisation des symptômes attendus dans les</a:t>
                      </a:r>
                      <a:r>
                        <a:rPr lang="fr-FR" sz="2000" dirty="0">
                          <a:solidFill>
                            <a:schemeClr val="tx1"/>
                          </a:solidFill>
                          <a:effectLst/>
                          <a:latin typeface="+mj-lt"/>
                        </a:rPr>
                        <a:t> </a:t>
                      </a:r>
                      <a:r>
                        <a:rPr lang="fr-FR" sz="2000" dirty="0">
                          <a:solidFill>
                            <a:srgbClr val="000000"/>
                          </a:solidFill>
                          <a:effectLst/>
                          <a:latin typeface="+mj-lt"/>
                        </a:rPr>
                        <a:t>prochaines 48 - 72 heures</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solidFill>
                      <a:srgbClr val="D3DDEC"/>
                    </a:solidFill>
                  </a:tcPr>
                </a:tc>
                <a:extLst>
                  <a:ext uri="{0D108BD9-81ED-4DB2-BD59-A6C34878D82A}">
                    <a16:rowId xmlns:a16="http://schemas.microsoft.com/office/drawing/2014/main" val="2981160714"/>
                  </a:ext>
                </a:extLst>
              </a:tr>
              <a:tr h="2153055">
                <a:tc>
                  <a:txBody>
                    <a:bodyPr/>
                    <a:lstStyle/>
                    <a:p>
                      <a:pPr algn="ctr"/>
                      <a:r>
                        <a:rPr lang="fr-FR" sz="2000" b="1">
                          <a:solidFill>
                            <a:srgbClr val="0B4EB3"/>
                          </a:solidFill>
                          <a:effectLst/>
                          <a:latin typeface="+mj-lt"/>
                        </a:rPr>
                        <a:t>Phase 8 Réévaluation</a:t>
                      </a:r>
                      <a:endParaRPr lang="fr-FR" sz="200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tc>
                  <a:txBody>
                    <a:bodyPr/>
                    <a:lstStyle/>
                    <a:p>
                      <a:r>
                        <a:rPr lang="fr-FR" sz="2000" dirty="0">
                          <a:solidFill>
                            <a:srgbClr val="000000"/>
                          </a:solidFill>
                          <a:effectLst/>
                          <a:latin typeface="+mj-lt"/>
                        </a:rPr>
                        <a:t>1.      On donne de l’information sur les possibilités de suivi par la suite ; faites savoir au patient s’il peut intégrer un groupe ou d’autres services de soins.</a:t>
                      </a:r>
                      <a:endParaRPr lang="fr-FR" sz="2000" dirty="0">
                        <a:effectLst/>
                        <a:latin typeface="+mj-lt"/>
                      </a:endParaRPr>
                    </a:p>
                    <a:p>
                      <a:r>
                        <a:rPr lang="fr-FR" sz="2000" dirty="0">
                          <a:solidFill>
                            <a:srgbClr val="000000"/>
                          </a:solidFill>
                          <a:effectLst/>
                          <a:latin typeface="+mj-lt"/>
                        </a:rPr>
                        <a:t>2.      Demandez au patient de s’engager verbalement à se faire suivre</a:t>
                      </a:r>
                      <a:endParaRPr lang="fr-FR" sz="2000" dirty="0">
                        <a:effectLst/>
                        <a:latin typeface="+mj-lt"/>
                      </a:endParaRPr>
                    </a:p>
                    <a:p>
                      <a:r>
                        <a:rPr lang="fr-FR" sz="2000" dirty="0">
                          <a:solidFill>
                            <a:srgbClr val="000000"/>
                          </a:solidFill>
                          <a:effectLst/>
                          <a:latin typeface="+mj-lt"/>
                        </a:rPr>
                        <a:t>3.      Laissez partir le patient.</a:t>
                      </a:r>
                      <a:endParaRPr lang="fr-FR" sz="2000" dirty="0">
                        <a:effectLst/>
                        <a:latin typeface="+mj-lt"/>
                      </a:endParaRPr>
                    </a:p>
                  </a:txBody>
                  <a:tcPr marL="0" marR="0" marT="0" marB="0">
                    <a:lnL w="19050" cap="flat" cmpd="sng" algn="ctr">
                      <a:solidFill>
                        <a:srgbClr val="999993"/>
                      </a:solidFill>
                      <a:prstDash val="solid"/>
                      <a:round/>
                      <a:headEnd type="none" w="med" len="med"/>
                      <a:tailEnd type="none" w="med" len="med"/>
                    </a:lnL>
                    <a:lnR w="19050" cap="flat" cmpd="sng" algn="ctr">
                      <a:solidFill>
                        <a:srgbClr val="999993"/>
                      </a:solidFill>
                      <a:prstDash val="solid"/>
                      <a:round/>
                      <a:headEnd type="none" w="med" len="med"/>
                      <a:tailEnd type="none" w="med" len="med"/>
                    </a:lnR>
                    <a:lnT w="19050" cap="flat" cmpd="sng" algn="ctr">
                      <a:solidFill>
                        <a:srgbClr val="999993"/>
                      </a:solidFill>
                      <a:prstDash val="solid"/>
                      <a:round/>
                      <a:headEnd type="none" w="med" len="med"/>
                      <a:tailEnd type="none" w="med" len="med"/>
                    </a:lnT>
                    <a:lnB w="19050" cap="flat" cmpd="sng" algn="ctr">
                      <a:solidFill>
                        <a:srgbClr val="999993"/>
                      </a:solidFill>
                      <a:prstDash val="solid"/>
                      <a:round/>
                      <a:headEnd type="none" w="med" len="med"/>
                      <a:tailEnd type="none" w="med" len="med"/>
                    </a:lnB>
                  </a:tcPr>
                </a:tc>
                <a:extLst>
                  <a:ext uri="{0D108BD9-81ED-4DB2-BD59-A6C34878D82A}">
                    <a16:rowId xmlns:a16="http://schemas.microsoft.com/office/drawing/2014/main" val="2357368710"/>
                  </a:ext>
                </a:extLst>
              </a:tr>
            </a:tbl>
          </a:graphicData>
        </a:graphic>
      </p:graphicFrame>
    </p:spTree>
    <p:extLst>
      <p:ext uri="{BB962C8B-B14F-4D97-AF65-F5344CB8AC3E}">
        <p14:creationId xmlns:p14="http://schemas.microsoft.com/office/powerpoint/2010/main" val="133612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rPr>
              <a:t>Hypothèses de base de </a:t>
            </a:r>
            <a:r>
              <a:rPr lang="fr-FR" sz="4400" b="1" dirty="0">
                <a:solidFill>
                  <a:schemeClr val="tx1"/>
                </a:solidFill>
                <a:effectLst/>
                <a:latin typeface="Arial" panose="020B0604020202020204" pitchFamily="34" charset="0"/>
              </a:rPr>
              <a:t>(ISP®) </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752148" y="618196"/>
            <a:ext cx="10770645" cy="5164362"/>
          </a:xfrm>
          <a:prstGeom prst="rect">
            <a:avLst/>
          </a:prstGeom>
          <a:noFill/>
        </p:spPr>
        <p:txBody>
          <a:bodyPr wrap="square">
            <a:spAutoFit/>
          </a:bodyPr>
          <a:lstStyle/>
          <a:p>
            <a:pPr marL="800100" lvl="1" indent="-342900" algn="just">
              <a:lnSpc>
                <a:spcPct val="150000"/>
              </a:lnSpc>
              <a:buFont typeface="Wingdings" panose="05000000000000000000" pitchFamily="2" charset="2"/>
              <a:buChar char=""/>
            </a:pPr>
            <a:endParaRPr lang="fr-FR" sz="2400" dirty="0"/>
          </a:p>
          <a:p>
            <a:pPr lvl="0" algn="just">
              <a:lnSpc>
                <a:spcPct val="150000"/>
              </a:lnSpc>
            </a:pPr>
            <a:r>
              <a:rPr lang="fr-FR" sz="2200" b="1" dirty="0"/>
              <a:t>A. </a:t>
            </a:r>
            <a:r>
              <a:rPr lang="fr-FR" sz="2200" dirty="0"/>
              <a:t>La victime/le témoin est médicalement sain. Prendre la tension artérielle et le pouls avant de commencer la phase 1.</a:t>
            </a:r>
          </a:p>
          <a:p>
            <a:pPr marL="800100" lvl="1" indent="-342900" algn="just">
              <a:lnSpc>
                <a:spcPct val="150000"/>
              </a:lnSpc>
              <a:buFont typeface="Wingdings" panose="05000000000000000000" pitchFamily="2" charset="2"/>
              <a:buChar char="Ø"/>
            </a:pPr>
            <a:r>
              <a:rPr lang="fr-FR" sz="2200" dirty="0"/>
              <a:t> L'hypothèse est que la victime/témoin </a:t>
            </a:r>
            <a:r>
              <a:rPr lang="fr-FR" sz="2200" b="1" dirty="0"/>
              <a:t>est dépassée </a:t>
            </a:r>
            <a:r>
              <a:rPr lang="fr-FR" sz="2200" dirty="0"/>
              <a:t>par ce qui s'est passé, qu'elle fait face à un </a:t>
            </a:r>
            <a:r>
              <a:rPr lang="fr-FR" sz="2200" b="1" dirty="0"/>
              <a:t>niveau élevé de détresse </a:t>
            </a:r>
            <a:r>
              <a:rPr lang="fr-FR" sz="2200" dirty="0"/>
              <a:t>et qu'elle </a:t>
            </a:r>
            <a:r>
              <a:rPr lang="fr-FR" sz="2200" b="1" dirty="0"/>
              <a:t>accède pleinement à l'image du souvenir par elle-même.</a:t>
            </a:r>
          </a:p>
          <a:p>
            <a:pPr algn="just">
              <a:lnSpc>
                <a:spcPct val="150000"/>
              </a:lnSpc>
            </a:pPr>
            <a:r>
              <a:rPr lang="fr-FR" sz="2200" b="1" dirty="0"/>
              <a:t>B. Cognition négative (CN) </a:t>
            </a:r>
            <a:r>
              <a:rPr lang="fr-FR" sz="2200" dirty="0"/>
              <a:t>: tout ce qui est dit </a:t>
            </a:r>
            <a:r>
              <a:rPr lang="fr-FR" sz="2200" b="1" dirty="0"/>
              <a:t>spontanément</a:t>
            </a:r>
            <a:r>
              <a:rPr lang="fr-FR" sz="2200" dirty="0"/>
              <a:t> - </a:t>
            </a:r>
            <a:r>
              <a:rPr lang="fr-FR" sz="2200" i="1" dirty="0"/>
              <a:t>ne pas demander la CN.</a:t>
            </a:r>
          </a:p>
          <a:p>
            <a:pPr marL="800100" lvl="1" indent="-342900" algn="just">
              <a:lnSpc>
                <a:spcPct val="150000"/>
              </a:lnSpc>
              <a:buFont typeface="Wingdings" panose="05000000000000000000" pitchFamily="2" charset="2"/>
              <a:buChar char="Ø"/>
            </a:pPr>
            <a:r>
              <a:rPr lang="fr-FR" sz="2200" i="1" dirty="0"/>
              <a:t>« Je suis en danger », « je vais mourir », « ma famille est en danger »,</a:t>
            </a:r>
          </a:p>
          <a:p>
            <a:pPr marL="800100" lvl="1" indent="-342900" algn="just">
              <a:lnSpc>
                <a:spcPct val="150000"/>
              </a:lnSpc>
              <a:buFont typeface="Wingdings" panose="05000000000000000000" pitchFamily="2" charset="2"/>
              <a:buChar char="Ø"/>
            </a:pPr>
            <a:r>
              <a:rPr lang="fr-FR" sz="2200" i="1" dirty="0"/>
              <a:t>« c’est terrible », « c’est horrible », </a:t>
            </a:r>
          </a:p>
          <a:p>
            <a:pPr marL="800100" lvl="1" indent="-342900" algn="just">
              <a:lnSpc>
                <a:spcPct val="150000"/>
              </a:lnSpc>
              <a:buFont typeface="Wingdings" panose="05000000000000000000" pitchFamily="2" charset="2"/>
              <a:buChar char="Ø"/>
            </a:pPr>
            <a:r>
              <a:rPr lang="fr-FR" sz="2200" i="1" dirty="0"/>
              <a:t>« Je ne peux pas gérer ça »</a:t>
            </a:r>
          </a:p>
        </p:txBody>
      </p:sp>
    </p:spTree>
    <p:extLst>
      <p:ext uri="{BB962C8B-B14F-4D97-AF65-F5344CB8AC3E}">
        <p14:creationId xmlns:p14="http://schemas.microsoft.com/office/powerpoint/2010/main" val="3501412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rPr>
              <a:t>Hypothèses de base de </a:t>
            </a:r>
            <a:r>
              <a:rPr lang="fr-FR" sz="4400" b="1" dirty="0">
                <a:solidFill>
                  <a:schemeClr val="tx1"/>
                </a:solidFill>
                <a:effectLst/>
                <a:latin typeface="Arial" panose="020B0604020202020204" pitchFamily="34" charset="0"/>
              </a:rPr>
              <a:t>(ISP®) </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710677" y="321514"/>
            <a:ext cx="10770645" cy="6687856"/>
          </a:xfrm>
          <a:prstGeom prst="rect">
            <a:avLst/>
          </a:prstGeom>
          <a:noFill/>
        </p:spPr>
        <p:txBody>
          <a:bodyPr wrap="square">
            <a:spAutoFit/>
          </a:bodyPr>
          <a:lstStyle/>
          <a:p>
            <a:pPr lvl="1" algn="just">
              <a:lnSpc>
                <a:spcPct val="150000"/>
              </a:lnSpc>
            </a:pPr>
            <a:endParaRPr lang="fr-FR" sz="2400" dirty="0"/>
          </a:p>
          <a:p>
            <a:pPr lvl="0" algn="just">
              <a:lnSpc>
                <a:spcPct val="150000"/>
              </a:lnSpc>
            </a:pPr>
            <a:r>
              <a:rPr lang="fr-FR" sz="2200" b="1" dirty="0"/>
              <a:t>C. La cognition positive (CP): </a:t>
            </a:r>
          </a:p>
          <a:p>
            <a:pPr marL="800100" lvl="1" indent="-342900" algn="just">
              <a:lnSpc>
                <a:spcPct val="150000"/>
              </a:lnSpc>
              <a:buFont typeface="Wingdings" panose="05000000000000000000" pitchFamily="2" charset="2"/>
              <a:buChar char="Ø"/>
            </a:pPr>
            <a:r>
              <a:rPr lang="fr-FR" sz="2200" i="1" dirty="0"/>
              <a:t>« Je suis/ils sont maintenant à l’abri de cet événement </a:t>
            </a:r>
            <a:r>
              <a:rPr lang="fr-FR" sz="2200" dirty="0"/>
              <a:t>», </a:t>
            </a:r>
          </a:p>
          <a:p>
            <a:pPr marL="800100" lvl="1" indent="-342900" algn="just">
              <a:lnSpc>
                <a:spcPct val="150000"/>
              </a:lnSpc>
              <a:buFont typeface="Wingdings" panose="05000000000000000000" pitchFamily="2" charset="2"/>
              <a:buChar char="Ø"/>
            </a:pPr>
            <a:r>
              <a:rPr lang="fr-FR" sz="2200" dirty="0"/>
              <a:t>« </a:t>
            </a:r>
            <a:r>
              <a:rPr lang="fr-FR" sz="2200" i="1" dirty="0"/>
              <a:t>tout ça est terminé </a:t>
            </a:r>
            <a:r>
              <a:rPr lang="fr-FR" sz="2200" dirty="0"/>
              <a:t>»,</a:t>
            </a:r>
          </a:p>
          <a:p>
            <a:pPr marL="800100" lvl="1" indent="-342900" algn="just">
              <a:lnSpc>
                <a:spcPct val="150000"/>
              </a:lnSpc>
              <a:buFont typeface="Wingdings" panose="05000000000000000000" pitchFamily="2" charset="2"/>
              <a:buChar char="Ø"/>
            </a:pPr>
            <a:r>
              <a:rPr lang="fr-FR" sz="2200" dirty="0"/>
              <a:t>« </a:t>
            </a:r>
            <a:r>
              <a:rPr lang="fr-FR" sz="2200" i="1" dirty="0"/>
              <a:t>même si c’est horrible, je peux apprendre à le </a:t>
            </a:r>
            <a:r>
              <a:rPr lang="fr-FR" sz="2200" i="1" dirty="0" err="1"/>
              <a:t>gerer</a:t>
            </a:r>
            <a:r>
              <a:rPr lang="fr-FR" sz="2200" i="1" dirty="0"/>
              <a:t> </a:t>
            </a:r>
            <a:r>
              <a:rPr lang="fr-FR" sz="2200" dirty="0"/>
              <a:t>»</a:t>
            </a:r>
          </a:p>
          <a:p>
            <a:pPr algn="just">
              <a:lnSpc>
                <a:spcPct val="150000"/>
              </a:lnSpc>
            </a:pPr>
            <a:r>
              <a:rPr lang="fr-FR" sz="2200" b="1" dirty="0"/>
              <a:t>D. </a:t>
            </a:r>
            <a:r>
              <a:rPr lang="fr-FR" sz="2200" dirty="0"/>
              <a:t>Emotion présumée: </a:t>
            </a:r>
          </a:p>
          <a:p>
            <a:pPr marL="800100" lvl="1" indent="-342900" algn="just">
              <a:lnSpc>
                <a:spcPct val="150000"/>
              </a:lnSpc>
              <a:buFont typeface="Wingdings" panose="05000000000000000000" pitchFamily="2" charset="2"/>
              <a:buChar char="Ø"/>
            </a:pPr>
            <a:r>
              <a:rPr lang="fr-FR" sz="2200" dirty="0"/>
              <a:t>Peur, terreur intense, choc et chagrin accablant</a:t>
            </a:r>
          </a:p>
          <a:p>
            <a:pPr algn="just">
              <a:lnSpc>
                <a:spcPct val="150000"/>
              </a:lnSpc>
            </a:pPr>
            <a:r>
              <a:rPr lang="fr-FR" sz="2200" b="1" dirty="0"/>
              <a:t>E. </a:t>
            </a:r>
            <a:r>
              <a:rPr lang="fr-FR" sz="2200" dirty="0"/>
              <a:t>Unités subjectives de perturbation/détresse (SUD) </a:t>
            </a:r>
            <a:r>
              <a:rPr lang="fr-FR" sz="2200" dirty="0">
                <a:sym typeface="Wingdings" panose="05000000000000000000" pitchFamily="2" charset="2"/>
              </a:rPr>
              <a:t> 0= aucune perturbation; 10= perturbation maximale</a:t>
            </a:r>
          </a:p>
          <a:p>
            <a:pPr marL="800100" lvl="1" indent="-342900" algn="just">
              <a:lnSpc>
                <a:spcPct val="150000"/>
              </a:lnSpc>
              <a:buFont typeface="Wingdings" panose="05000000000000000000" pitchFamily="2" charset="2"/>
              <a:buChar char="Ø"/>
            </a:pPr>
            <a:r>
              <a:rPr lang="fr-FR" sz="2200" dirty="0">
                <a:sym typeface="Wingdings" panose="05000000000000000000" pitchFamily="2" charset="2"/>
              </a:rPr>
              <a:t>Niveau potentiel attendu: de 7 à 10 </a:t>
            </a:r>
          </a:p>
          <a:p>
            <a:pPr marL="800100" lvl="1" indent="-342900" algn="just">
              <a:lnSpc>
                <a:spcPct val="150000"/>
              </a:lnSpc>
              <a:buFont typeface="Wingdings" panose="05000000000000000000" pitchFamily="2" charset="2"/>
              <a:buChar char="Ø"/>
            </a:pPr>
            <a:r>
              <a:rPr lang="fr-FR" sz="2200" dirty="0">
                <a:sym typeface="Wingdings" panose="05000000000000000000" pitchFamily="2" charset="2"/>
              </a:rPr>
              <a:t>Peut dépasser 10 avec terreur silencieuse, agitation criarde, incapacité de répondre aux questions </a:t>
            </a:r>
            <a:endParaRPr lang="fr-FR" sz="2200" dirty="0"/>
          </a:p>
          <a:p>
            <a:pPr marL="800100" lvl="1" indent="-342900" algn="just">
              <a:lnSpc>
                <a:spcPct val="150000"/>
              </a:lnSpc>
              <a:buFont typeface="Wingdings" panose="05000000000000000000" pitchFamily="2" charset="2"/>
              <a:buChar char="Ø"/>
            </a:pPr>
            <a:endParaRPr lang="fr-FR" sz="2200" dirty="0"/>
          </a:p>
        </p:txBody>
      </p:sp>
    </p:spTree>
    <p:extLst>
      <p:ext uri="{BB962C8B-B14F-4D97-AF65-F5344CB8AC3E}">
        <p14:creationId xmlns:p14="http://schemas.microsoft.com/office/powerpoint/2010/main" val="3752804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rPr>
              <a:t>Hypothèses de base de </a:t>
            </a:r>
            <a:r>
              <a:rPr lang="fr-FR" sz="4400" b="1" dirty="0">
                <a:solidFill>
                  <a:schemeClr val="tx1"/>
                </a:solidFill>
                <a:effectLst/>
                <a:latin typeface="Arial" panose="020B0604020202020204" pitchFamily="34" charset="0"/>
              </a:rPr>
              <a:t>(ISP®) </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710677" y="321514"/>
            <a:ext cx="10770645" cy="5672194"/>
          </a:xfrm>
          <a:prstGeom prst="rect">
            <a:avLst/>
          </a:prstGeom>
          <a:noFill/>
        </p:spPr>
        <p:txBody>
          <a:bodyPr wrap="square">
            <a:spAutoFit/>
          </a:bodyPr>
          <a:lstStyle/>
          <a:p>
            <a:pPr lvl="1" algn="just">
              <a:lnSpc>
                <a:spcPct val="150000"/>
              </a:lnSpc>
            </a:pPr>
            <a:endParaRPr lang="fr-FR" sz="2400" dirty="0"/>
          </a:p>
          <a:p>
            <a:pPr lvl="0" algn="just">
              <a:lnSpc>
                <a:spcPct val="150000"/>
              </a:lnSpc>
            </a:pPr>
            <a:r>
              <a:rPr lang="fr-FR" sz="2200" b="1" dirty="0"/>
              <a:t>F. Sensation corporelle (observable): </a:t>
            </a:r>
          </a:p>
          <a:p>
            <a:pPr marL="800100" lvl="1" indent="-342900" algn="just">
              <a:lnSpc>
                <a:spcPct val="150000"/>
              </a:lnSpc>
              <a:buFont typeface="Wingdings" panose="05000000000000000000" pitchFamily="2" charset="2"/>
              <a:buChar char="Ø"/>
            </a:pPr>
            <a:r>
              <a:rPr lang="fr-FR" sz="2200" dirty="0"/>
              <a:t>Tension musculaire,</a:t>
            </a:r>
          </a:p>
          <a:p>
            <a:pPr marL="800100" lvl="1" indent="-342900" algn="just">
              <a:lnSpc>
                <a:spcPct val="150000"/>
              </a:lnSpc>
              <a:buFont typeface="Wingdings" panose="05000000000000000000" pitchFamily="2" charset="2"/>
              <a:buChar char="Ø"/>
            </a:pPr>
            <a:r>
              <a:rPr lang="fr-FR" sz="2200" dirty="0"/>
              <a:t>Catatonie,</a:t>
            </a:r>
          </a:p>
          <a:p>
            <a:pPr marL="800100" lvl="1" indent="-342900" algn="just">
              <a:lnSpc>
                <a:spcPct val="150000"/>
              </a:lnSpc>
              <a:buFont typeface="Wingdings" panose="05000000000000000000" pitchFamily="2" charset="2"/>
              <a:buChar char="Ø"/>
            </a:pPr>
            <a:r>
              <a:rPr lang="fr-FR" sz="2200" dirty="0"/>
              <a:t>Tremblements incontrôlés,</a:t>
            </a:r>
          </a:p>
          <a:p>
            <a:pPr marL="800100" lvl="1" indent="-342900" algn="just">
              <a:lnSpc>
                <a:spcPct val="150000"/>
              </a:lnSpc>
              <a:buFont typeface="Wingdings" panose="05000000000000000000" pitchFamily="2" charset="2"/>
              <a:buChar char="Ø"/>
            </a:pPr>
            <a:r>
              <a:rPr lang="fr-FR" sz="2200" dirty="0"/>
              <a:t>Tachypnée,</a:t>
            </a:r>
          </a:p>
          <a:p>
            <a:pPr marL="800100" lvl="1" indent="-342900" algn="just">
              <a:lnSpc>
                <a:spcPct val="150000"/>
              </a:lnSpc>
              <a:buFont typeface="Wingdings" panose="05000000000000000000" pitchFamily="2" charset="2"/>
              <a:buChar char="Ø"/>
            </a:pPr>
            <a:r>
              <a:rPr lang="fr-FR" sz="2200" dirty="0"/>
              <a:t>Yeux errants.</a:t>
            </a:r>
          </a:p>
          <a:p>
            <a:pPr lvl="1" algn="just">
              <a:lnSpc>
                <a:spcPct val="150000"/>
              </a:lnSpc>
            </a:pPr>
            <a:endParaRPr lang="fr-FR" sz="2200" b="1" dirty="0"/>
          </a:p>
          <a:p>
            <a:pPr lvl="1" algn="just">
              <a:lnSpc>
                <a:spcPct val="150000"/>
              </a:lnSpc>
            </a:pPr>
            <a:endParaRPr lang="fr-FR" sz="2200" b="1" i="1" dirty="0"/>
          </a:p>
          <a:p>
            <a:pPr lvl="1" algn="just">
              <a:lnSpc>
                <a:spcPct val="150000"/>
              </a:lnSpc>
            </a:pPr>
            <a:endParaRPr lang="fr-FR" sz="2200" dirty="0"/>
          </a:p>
          <a:p>
            <a:pPr lvl="1" algn="just">
              <a:lnSpc>
                <a:spcPct val="150000"/>
              </a:lnSpc>
            </a:pPr>
            <a:endParaRPr lang="fr-FR" sz="2200" dirty="0"/>
          </a:p>
        </p:txBody>
      </p:sp>
      <p:sp>
        <p:nvSpPr>
          <p:cNvPr id="2" name="Rectangle : coins arrondis 1">
            <a:extLst>
              <a:ext uri="{FF2B5EF4-FFF2-40B4-BE49-F238E27FC236}">
                <a16:creationId xmlns:a16="http://schemas.microsoft.com/office/drawing/2014/main" id="{9BBAEBE5-BFF0-4411-9304-F079EB6485B4}"/>
              </a:ext>
            </a:extLst>
          </p:cNvPr>
          <p:cNvSpPr/>
          <p:nvPr/>
        </p:nvSpPr>
        <p:spPr>
          <a:xfrm>
            <a:off x="1335495" y="4246536"/>
            <a:ext cx="9844716" cy="147688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ISP® est principalement utilisé lorsqu'il y a un sentiment de danger et/ou de manque de contrôle.</a:t>
            </a:r>
            <a:endParaRPr lang="fr-FR" dirty="0"/>
          </a:p>
        </p:txBody>
      </p:sp>
    </p:spTree>
    <p:extLst>
      <p:ext uri="{BB962C8B-B14F-4D97-AF65-F5344CB8AC3E}">
        <p14:creationId xmlns:p14="http://schemas.microsoft.com/office/powerpoint/2010/main" val="1093362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1: introduction</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710677" y="321514"/>
            <a:ext cx="10770645" cy="5164362"/>
          </a:xfrm>
          <a:prstGeom prst="rect">
            <a:avLst/>
          </a:prstGeom>
          <a:noFill/>
        </p:spPr>
        <p:txBody>
          <a:bodyPr wrap="square">
            <a:spAutoFit/>
          </a:bodyPr>
          <a:lstStyle/>
          <a:p>
            <a:pPr lvl="1" algn="just">
              <a:lnSpc>
                <a:spcPct val="150000"/>
              </a:lnSpc>
            </a:pPr>
            <a:endParaRPr lang="fr-FR" sz="2400" dirty="0"/>
          </a:p>
          <a:p>
            <a:pPr marL="342900" lvl="0" indent="-342900" algn="just">
              <a:lnSpc>
                <a:spcPct val="150000"/>
              </a:lnSpc>
              <a:buFont typeface="Wingdings" panose="05000000000000000000" pitchFamily="2" charset="2"/>
              <a:buChar char="q"/>
            </a:pPr>
            <a:r>
              <a:rPr lang="fr-FR" sz="2200" b="1" dirty="0"/>
              <a:t>Présentez vous à la victime/témoin: </a:t>
            </a:r>
          </a:p>
          <a:p>
            <a:pPr marL="914400" lvl="1" indent="-457200" algn="just">
              <a:lnSpc>
                <a:spcPct val="150000"/>
              </a:lnSpc>
              <a:buAutoNum type="arabicPeriod"/>
            </a:pPr>
            <a:r>
              <a:rPr lang="fr-FR" sz="2200" dirty="0"/>
              <a:t>Lorsqu’il y a un grand nombre de victimes, demandez «</a:t>
            </a:r>
            <a:r>
              <a:rPr lang="fr-FR" sz="2200" i="1" dirty="0">
                <a:solidFill>
                  <a:schemeClr val="accent1"/>
                </a:solidFill>
              </a:rPr>
              <a:t> quelqu’un aurait-il besoin de mon aide?</a:t>
            </a:r>
            <a:r>
              <a:rPr lang="fr-FR" sz="2200" i="1" dirty="0"/>
              <a:t> »</a:t>
            </a:r>
          </a:p>
          <a:p>
            <a:pPr marL="914400" lvl="1" indent="-457200" algn="just">
              <a:lnSpc>
                <a:spcPct val="150000"/>
              </a:lnSpc>
              <a:buAutoNum type="arabicPeriod"/>
            </a:pPr>
            <a:r>
              <a:rPr lang="fr-FR" sz="2200" dirty="0">
                <a:solidFill>
                  <a:schemeClr val="accent1"/>
                </a:solidFill>
              </a:rPr>
              <a:t>«</a:t>
            </a:r>
            <a:r>
              <a:rPr lang="fr-FR" sz="2200" i="1" dirty="0">
                <a:solidFill>
                  <a:schemeClr val="accent1"/>
                </a:solidFill>
              </a:rPr>
              <a:t> je m’appelle… »</a:t>
            </a:r>
          </a:p>
          <a:p>
            <a:pPr marL="914400" lvl="1" indent="-457200" algn="just">
              <a:lnSpc>
                <a:spcPct val="150000"/>
              </a:lnSpc>
              <a:buAutoNum type="arabicPeriod"/>
            </a:pPr>
            <a:r>
              <a:rPr lang="fr-FR" sz="2200" i="1" dirty="0">
                <a:solidFill>
                  <a:schemeClr val="accent1"/>
                </a:solidFill>
              </a:rPr>
              <a:t>« je suis là pour vous aider »</a:t>
            </a:r>
          </a:p>
          <a:p>
            <a:pPr marL="914400" lvl="1" indent="-457200" algn="just">
              <a:lnSpc>
                <a:spcPct val="150000"/>
              </a:lnSpc>
              <a:buAutoNum type="arabicPeriod"/>
            </a:pPr>
            <a:r>
              <a:rPr lang="fr-FR" sz="2200" i="1" dirty="0">
                <a:solidFill>
                  <a:schemeClr val="accent1"/>
                </a:solidFill>
              </a:rPr>
              <a:t>« quel est votre nom? » </a:t>
            </a:r>
          </a:p>
          <a:p>
            <a:pPr marL="914400" lvl="1" indent="-457200" algn="just">
              <a:lnSpc>
                <a:spcPct val="150000"/>
              </a:lnSpc>
              <a:buAutoNum type="arabicPeriod"/>
            </a:pPr>
            <a:r>
              <a:rPr lang="fr-FR" sz="2200" i="1" dirty="0">
                <a:solidFill>
                  <a:schemeClr val="accent1"/>
                </a:solidFill>
              </a:rPr>
              <a:t>« que s’est il passé? J’ai seulement besoin d’entendre une très brève description. Vous n’êtes pas obligé de tout me dire… Nous pouvons continuer »</a:t>
            </a:r>
          </a:p>
          <a:p>
            <a:pPr lvl="1" algn="just">
              <a:lnSpc>
                <a:spcPct val="150000"/>
              </a:lnSpc>
            </a:pPr>
            <a:endParaRPr lang="fr-FR" sz="2200" dirty="0"/>
          </a:p>
        </p:txBody>
      </p:sp>
    </p:spTree>
    <p:extLst>
      <p:ext uri="{BB962C8B-B14F-4D97-AF65-F5344CB8AC3E}">
        <p14:creationId xmlns:p14="http://schemas.microsoft.com/office/powerpoint/2010/main" val="1656634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2: Préparation</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289711" y="181069"/>
            <a:ext cx="11183603" cy="7703456"/>
          </a:xfrm>
          <a:prstGeom prst="rect">
            <a:avLst/>
          </a:prstGeom>
          <a:noFill/>
        </p:spPr>
        <p:txBody>
          <a:bodyPr wrap="square">
            <a:spAutoFit/>
          </a:bodyPr>
          <a:lstStyle/>
          <a:p>
            <a:pPr lvl="1" algn="just">
              <a:lnSpc>
                <a:spcPct val="150000"/>
              </a:lnSpc>
            </a:pPr>
            <a:endParaRPr lang="fr-FR" sz="2400" dirty="0"/>
          </a:p>
          <a:p>
            <a:pPr marL="342900" lvl="0" indent="-342900" algn="just">
              <a:lnSpc>
                <a:spcPct val="150000"/>
              </a:lnSpc>
              <a:buFont typeface="Wingdings" panose="05000000000000000000" pitchFamily="2" charset="2"/>
              <a:buChar char="q"/>
            </a:pPr>
            <a:r>
              <a:rPr lang="fr-FR" sz="2200" b="1" dirty="0"/>
              <a:t>Permission verbale/consentement éclairé: </a:t>
            </a:r>
          </a:p>
          <a:p>
            <a:pPr marL="914400" lvl="1" indent="-457200" algn="just">
              <a:lnSpc>
                <a:spcPct val="150000"/>
              </a:lnSpc>
              <a:buAutoNum type="arabicPeriod"/>
            </a:pPr>
            <a:r>
              <a:rPr lang="fr-FR" sz="2200" i="1" dirty="0"/>
              <a:t> </a:t>
            </a:r>
            <a:r>
              <a:rPr lang="fr-FR" sz="2200" i="1" dirty="0">
                <a:solidFill>
                  <a:schemeClr val="accent1"/>
                </a:solidFill>
              </a:rPr>
              <a:t>« Il existe une procédure qui pourrait vous aider. Elle a aidé d’autres personnes dans votre situation.»</a:t>
            </a:r>
          </a:p>
          <a:p>
            <a:pPr marL="914400" lvl="1" indent="-457200" algn="just">
              <a:lnSpc>
                <a:spcPct val="150000"/>
              </a:lnSpc>
              <a:buAutoNum type="arabicPeriod"/>
            </a:pPr>
            <a:r>
              <a:rPr lang="fr-FR" sz="2200" dirty="0">
                <a:solidFill>
                  <a:schemeClr val="accent1"/>
                </a:solidFill>
              </a:rPr>
              <a:t>« </a:t>
            </a:r>
            <a:r>
              <a:rPr lang="fr-FR" sz="2200" i="1" dirty="0">
                <a:solidFill>
                  <a:schemeClr val="accent1"/>
                </a:solidFill>
              </a:rPr>
              <a:t>Je peux le faire en tapotant sur vos mains, vos genoux ou vos épaules</a:t>
            </a:r>
            <a:r>
              <a:rPr lang="fr-FR" sz="2200" dirty="0">
                <a:solidFill>
                  <a:schemeClr val="accent1"/>
                </a:solidFill>
              </a:rPr>
              <a:t>.»</a:t>
            </a:r>
          </a:p>
          <a:p>
            <a:pPr marL="914400" lvl="1" indent="-457200" algn="just">
              <a:lnSpc>
                <a:spcPct val="150000"/>
              </a:lnSpc>
              <a:buAutoNum type="arabicPeriod"/>
            </a:pPr>
            <a:r>
              <a:rPr lang="fr-FR" sz="2200" dirty="0">
                <a:solidFill>
                  <a:schemeClr val="accent1"/>
                </a:solidFill>
              </a:rPr>
              <a:t>« </a:t>
            </a:r>
            <a:r>
              <a:rPr lang="fr-FR" sz="2200" i="1" dirty="0">
                <a:solidFill>
                  <a:schemeClr val="accent1"/>
                </a:solidFill>
              </a:rPr>
              <a:t>Cela vous aidera à vous sentir plus calme</a:t>
            </a:r>
            <a:r>
              <a:rPr lang="fr-FR" sz="2200" dirty="0">
                <a:solidFill>
                  <a:schemeClr val="accent1"/>
                </a:solidFill>
              </a:rPr>
              <a:t>.» </a:t>
            </a:r>
          </a:p>
          <a:p>
            <a:pPr marL="914400" lvl="1" indent="-457200" algn="just">
              <a:lnSpc>
                <a:spcPct val="150000"/>
              </a:lnSpc>
              <a:buAutoNum type="arabicPeriod"/>
            </a:pPr>
            <a:r>
              <a:rPr lang="fr-FR" sz="2200" dirty="0">
                <a:solidFill>
                  <a:schemeClr val="accent1"/>
                </a:solidFill>
              </a:rPr>
              <a:t>« </a:t>
            </a:r>
            <a:r>
              <a:rPr lang="fr-FR" sz="2200" i="1" dirty="0">
                <a:solidFill>
                  <a:schemeClr val="accent1"/>
                </a:solidFill>
              </a:rPr>
              <a:t>Est-ce que cela vous convient/ est ce que vous êtes d’accord? Je vais continuer jusqu’à ce que vous me disiez d’arrêter</a:t>
            </a:r>
            <a:r>
              <a:rPr lang="fr-FR" sz="2200" dirty="0">
                <a:solidFill>
                  <a:schemeClr val="accent1"/>
                </a:solidFill>
              </a:rPr>
              <a:t>».</a:t>
            </a:r>
          </a:p>
          <a:p>
            <a:pPr marL="914400" lvl="1" indent="-457200" algn="just">
              <a:lnSpc>
                <a:spcPct val="150000"/>
              </a:lnSpc>
              <a:buAutoNum type="arabicPeriod"/>
            </a:pPr>
            <a:r>
              <a:rPr lang="fr-FR" sz="2200" dirty="0">
                <a:solidFill>
                  <a:schemeClr val="accent1"/>
                </a:solidFill>
              </a:rPr>
              <a:t> « </a:t>
            </a:r>
            <a:r>
              <a:rPr lang="fr-FR" sz="2200" i="1" dirty="0">
                <a:solidFill>
                  <a:schemeClr val="accent1"/>
                </a:solidFill>
              </a:rPr>
              <a:t>Afin de savoir comment vous aider au mieux, pouvez-vous me dire ou simplement m’indiquer (sur cette carte) à quel point vous vous sentez </a:t>
            </a:r>
            <a:r>
              <a:rPr lang="fr-FR" sz="2200" i="1" dirty="0" err="1">
                <a:solidFill>
                  <a:schemeClr val="accent1"/>
                </a:solidFill>
              </a:rPr>
              <a:t>perturbé.e</a:t>
            </a:r>
            <a:r>
              <a:rPr lang="fr-FR" sz="2200" i="1" dirty="0">
                <a:solidFill>
                  <a:schemeClr val="accent1"/>
                </a:solidFill>
              </a:rPr>
              <a:t> maintenant sur cette échelle? 0 signifie aucun dérangement, 10 le pire imaginable. Dans quelle mesure êtes vous </a:t>
            </a:r>
            <a:r>
              <a:rPr lang="fr-FR" sz="2200" i="1" dirty="0" err="1">
                <a:solidFill>
                  <a:schemeClr val="accent1"/>
                </a:solidFill>
              </a:rPr>
              <a:t>perturbé.e</a:t>
            </a:r>
            <a:r>
              <a:rPr lang="fr-FR" sz="2200" i="1" dirty="0">
                <a:solidFill>
                  <a:schemeClr val="accent1"/>
                </a:solidFill>
              </a:rPr>
              <a:t>?</a:t>
            </a:r>
            <a:r>
              <a:rPr lang="fr-FR" sz="2200" dirty="0">
                <a:solidFill>
                  <a:schemeClr val="accent1"/>
                </a:solidFill>
              </a:rPr>
              <a:t> (</a:t>
            </a:r>
            <a:r>
              <a:rPr lang="fr-FR" sz="2200" i="1" dirty="0">
                <a:solidFill>
                  <a:schemeClr val="accent1"/>
                </a:solidFill>
              </a:rPr>
              <a:t>notez le niveau de </a:t>
            </a:r>
            <a:r>
              <a:rPr lang="fr-FR" sz="2200" i="1" dirty="0" err="1">
                <a:solidFill>
                  <a:schemeClr val="accent1"/>
                </a:solidFill>
              </a:rPr>
              <a:t>pertubation</a:t>
            </a:r>
            <a:r>
              <a:rPr lang="fr-FR" sz="2200" dirty="0">
                <a:solidFill>
                  <a:schemeClr val="accent1"/>
                </a:solidFill>
              </a:rPr>
              <a:t>) </a:t>
            </a:r>
          </a:p>
          <a:p>
            <a:pPr lvl="1" algn="just">
              <a:lnSpc>
                <a:spcPct val="150000"/>
              </a:lnSpc>
            </a:pPr>
            <a:endParaRPr lang="fr-FR" sz="2200" dirty="0">
              <a:solidFill>
                <a:srgbClr val="C00000"/>
              </a:solidFill>
            </a:endParaRPr>
          </a:p>
          <a:p>
            <a:pPr lvl="1" algn="just">
              <a:lnSpc>
                <a:spcPct val="150000"/>
              </a:lnSpc>
            </a:pPr>
            <a:endParaRPr lang="fr-FR" sz="2200" dirty="0"/>
          </a:p>
          <a:p>
            <a:pPr lvl="1" algn="just">
              <a:lnSpc>
                <a:spcPct val="150000"/>
              </a:lnSpc>
            </a:pPr>
            <a:endParaRPr lang="fr-FR" sz="2200" dirty="0"/>
          </a:p>
        </p:txBody>
      </p:sp>
      <p:sp>
        <p:nvSpPr>
          <p:cNvPr id="9" name="Rectangle : coins arrondis 8">
            <a:extLst>
              <a:ext uri="{FF2B5EF4-FFF2-40B4-BE49-F238E27FC236}">
                <a16:creationId xmlns:a16="http://schemas.microsoft.com/office/drawing/2014/main" id="{A54460E6-38C8-4EC7-9F77-014E2F10F846}"/>
              </a:ext>
            </a:extLst>
          </p:cNvPr>
          <p:cNvSpPr/>
          <p:nvPr/>
        </p:nvSpPr>
        <p:spPr>
          <a:xfrm>
            <a:off x="1296217" y="2309995"/>
            <a:ext cx="10336906" cy="2806882"/>
          </a:xfrm>
          <a:prstGeom prst="roundRect">
            <a:avLst/>
          </a:prstGeom>
          <a:solidFill>
            <a:schemeClr val="accent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fr-FR" dirty="0">
                <a:solidFill>
                  <a:schemeClr val="tx1"/>
                </a:solidFill>
                <a:sym typeface="Wingdings" panose="05000000000000000000" pitchFamily="2" charset="2"/>
              </a:rPr>
              <a:t> </a:t>
            </a:r>
            <a:r>
              <a:rPr lang="fr-FR" dirty="0">
                <a:solidFill>
                  <a:schemeClr val="tx1"/>
                </a:solidFill>
              </a:rPr>
              <a:t>Si le niveau de détresse est faible (</a:t>
            </a:r>
            <a:r>
              <a:rPr lang="fr-FR" dirty="0" err="1">
                <a:solidFill>
                  <a:schemeClr val="tx1"/>
                </a:solidFill>
              </a:rPr>
              <a:t>SUDs</a:t>
            </a:r>
            <a:r>
              <a:rPr lang="fr-FR" dirty="0">
                <a:solidFill>
                  <a:schemeClr val="tx1"/>
                </a:solidFill>
              </a:rPr>
              <a:t> 6 ou moins), appliquer les premiers soins psychologiques et la normalisation.</a:t>
            </a:r>
          </a:p>
          <a:p>
            <a:endParaRPr lang="fr-FR" dirty="0">
              <a:solidFill>
                <a:schemeClr val="tx1"/>
              </a:solidFill>
            </a:endParaRPr>
          </a:p>
          <a:p>
            <a:pPr marL="285750" indent="-285750">
              <a:buFont typeface="Wingdings" panose="05000000000000000000" pitchFamily="2" charset="2"/>
              <a:buChar char="à"/>
            </a:pPr>
            <a:r>
              <a:rPr lang="fr-FR" dirty="0">
                <a:solidFill>
                  <a:schemeClr val="tx1"/>
                </a:solidFill>
              </a:rPr>
              <a:t>Si le niveau de détresse est élevé (</a:t>
            </a:r>
            <a:r>
              <a:rPr lang="fr-FR" dirty="0" err="1">
                <a:solidFill>
                  <a:schemeClr val="tx1"/>
                </a:solidFill>
              </a:rPr>
              <a:t>SUDs</a:t>
            </a:r>
            <a:r>
              <a:rPr lang="fr-FR" dirty="0">
                <a:solidFill>
                  <a:schemeClr val="tx1"/>
                </a:solidFill>
              </a:rPr>
              <a:t> 7 et plus), appliquer le ISP®. </a:t>
            </a:r>
          </a:p>
          <a:p>
            <a:r>
              <a:rPr lang="fr-FR" dirty="0">
                <a:solidFill>
                  <a:schemeClr val="tx1"/>
                </a:solidFill>
              </a:rPr>
              <a:t> </a:t>
            </a:r>
          </a:p>
          <a:p>
            <a:pPr marL="285750" indent="-285750">
              <a:buFont typeface="Wingdings" panose="05000000000000000000" pitchFamily="2" charset="2"/>
              <a:buChar char="à"/>
            </a:pPr>
            <a:r>
              <a:rPr lang="fr-FR" dirty="0">
                <a:solidFill>
                  <a:schemeClr val="tx1"/>
                </a:solidFill>
              </a:rPr>
              <a:t>Une fois que vous avez commencé le ISP®, continuez jusqu'à </a:t>
            </a:r>
            <a:r>
              <a:rPr lang="fr-FR" dirty="0" err="1">
                <a:solidFill>
                  <a:schemeClr val="tx1"/>
                </a:solidFill>
              </a:rPr>
              <a:t>SUDs</a:t>
            </a:r>
            <a:r>
              <a:rPr lang="fr-FR" dirty="0">
                <a:solidFill>
                  <a:schemeClr val="tx1"/>
                </a:solidFill>
              </a:rPr>
              <a:t> 4 (peut continuer jusqu'à </a:t>
            </a:r>
            <a:r>
              <a:rPr lang="fr-FR" dirty="0" err="1">
                <a:solidFill>
                  <a:schemeClr val="tx1"/>
                </a:solidFill>
              </a:rPr>
              <a:t>SUDs</a:t>
            </a:r>
            <a:r>
              <a:rPr lang="fr-FR" dirty="0">
                <a:solidFill>
                  <a:schemeClr val="tx1"/>
                </a:solidFill>
              </a:rPr>
              <a:t> 2 si le temps le permet).</a:t>
            </a:r>
          </a:p>
        </p:txBody>
      </p:sp>
    </p:spTree>
    <p:extLst>
      <p:ext uri="{BB962C8B-B14F-4D97-AF65-F5344CB8AC3E}">
        <p14:creationId xmlns:p14="http://schemas.microsoft.com/office/powerpoint/2010/main" val="323910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2: Préparation</a:t>
            </a:r>
            <a:endParaRPr lang="fr-FR" sz="4400" b="1" dirty="0">
              <a:solidFill>
                <a:schemeClr val="tx1"/>
              </a:solidFill>
            </a:endParaRPr>
          </a:p>
        </p:txBody>
      </p:sp>
      <p:sp>
        <p:nvSpPr>
          <p:cNvPr id="5" name="ZoneTexte 4">
            <a:extLst>
              <a:ext uri="{FF2B5EF4-FFF2-40B4-BE49-F238E27FC236}">
                <a16:creationId xmlns:a16="http://schemas.microsoft.com/office/drawing/2014/main" id="{DBC56F8E-A19C-4149-9889-472B903CAF0E}"/>
              </a:ext>
            </a:extLst>
          </p:cNvPr>
          <p:cNvSpPr txBox="1"/>
          <p:nvPr/>
        </p:nvSpPr>
        <p:spPr>
          <a:xfrm>
            <a:off x="836908" y="1053885"/>
            <a:ext cx="10740326" cy="5339923"/>
          </a:xfrm>
          <a:prstGeom prst="rect">
            <a:avLst/>
          </a:prstGeom>
          <a:noFill/>
        </p:spPr>
        <p:txBody>
          <a:bodyPr wrap="square" rtlCol="0">
            <a:spAutoFit/>
          </a:bodyPr>
          <a:lstStyle/>
          <a:p>
            <a:pPr marL="285750" indent="-285750">
              <a:buFont typeface="Wingdings" panose="05000000000000000000" pitchFamily="2" charset="2"/>
              <a:buChar char="q"/>
            </a:pPr>
            <a:r>
              <a:rPr lang="fr-FR" sz="2200" b="1" dirty="0"/>
              <a:t>Explication des réactions physiques – Psychoéducation</a:t>
            </a:r>
          </a:p>
          <a:p>
            <a:pPr marL="914400" lvl="1" indent="-457200">
              <a:lnSpc>
                <a:spcPct val="150000"/>
              </a:lnSpc>
              <a:buAutoNum type="arabicPeriod"/>
            </a:pPr>
            <a:r>
              <a:rPr lang="fr-FR" sz="2200" dirty="0"/>
              <a:t>(énoncez leur nom s'ils en ont un):  </a:t>
            </a:r>
            <a:r>
              <a:rPr lang="fr-FR" sz="2200" dirty="0">
                <a:solidFill>
                  <a:schemeClr val="accent1"/>
                </a:solidFill>
              </a:rPr>
              <a:t>«</a:t>
            </a:r>
            <a:r>
              <a:rPr lang="fr-FR" sz="2200" i="1" dirty="0">
                <a:solidFill>
                  <a:schemeClr val="accent1"/>
                </a:solidFill>
              </a:rPr>
              <a:t> vous êtes stressé en ce moment et c'est pourquoi votre corps tremble autant. C'est la réaction naturelle de votre corps à ce qu’il se passe. »</a:t>
            </a:r>
          </a:p>
          <a:p>
            <a:pPr marL="914400" lvl="1" indent="-457200">
              <a:lnSpc>
                <a:spcPct val="150000"/>
              </a:lnSpc>
              <a:buAutoNum type="arabicPeriod"/>
            </a:pPr>
            <a:r>
              <a:rPr lang="fr-FR" sz="2200" dirty="0">
                <a:solidFill>
                  <a:schemeClr val="accent1"/>
                </a:solidFill>
              </a:rPr>
              <a:t>« </a:t>
            </a:r>
            <a:r>
              <a:rPr lang="fr-FR" sz="2200" i="1" dirty="0">
                <a:solidFill>
                  <a:schemeClr val="accent1"/>
                </a:solidFill>
              </a:rPr>
              <a:t>Il se peut aussi que votre cœur batte fort et que vous respiriez rapidement en ce moment. Tout cela, c’est votre corps qui réagit à ce qui s'est passé ou se passe </a:t>
            </a:r>
            <a:r>
              <a:rPr lang="fr-FR" sz="2200" dirty="0">
                <a:solidFill>
                  <a:schemeClr val="accent1"/>
                </a:solidFill>
              </a:rPr>
              <a:t>».</a:t>
            </a:r>
          </a:p>
          <a:p>
            <a:pPr marL="342900" indent="-342900">
              <a:lnSpc>
                <a:spcPct val="150000"/>
              </a:lnSpc>
              <a:buFont typeface="Wingdings" panose="05000000000000000000" pitchFamily="2" charset="2"/>
              <a:buChar char="Ø"/>
            </a:pPr>
            <a:r>
              <a:rPr lang="fr-FR" sz="2200" b="1" dirty="0"/>
              <a:t>Si pas de réponse verbale, terreur silencieuse ou grande agitation: </a:t>
            </a:r>
          </a:p>
          <a:p>
            <a:pPr lvl="1">
              <a:lnSpc>
                <a:spcPct val="150000"/>
              </a:lnSpc>
            </a:pPr>
            <a:r>
              <a:rPr lang="fr-FR" sz="2200" dirty="0"/>
              <a:t>1. </a:t>
            </a:r>
            <a:r>
              <a:rPr lang="fr-FR" sz="2200" dirty="0">
                <a:solidFill>
                  <a:schemeClr val="accent1"/>
                </a:solidFill>
              </a:rPr>
              <a:t>« </a:t>
            </a:r>
            <a:r>
              <a:rPr lang="fr-FR" sz="2200" i="1" dirty="0">
                <a:solidFill>
                  <a:schemeClr val="accent1"/>
                </a:solidFill>
              </a:rPr>
              <a:t>Je comprends que vous ne pouvez pas encore répondre. Je vais commencer à tapoter sur vos mains/genoux/épaules à moins que vous me disiez 'non' ou que vous leviez la main pour arrêter</a:t>
            </a:r>
            <a:r>
              <a:rPr lang="fr-FR" sz="2200" dirty="0">
                <a:solidFill>
                  <a:schemeClr val="accent1"/>
                </a:solidFill>
              </a:rPr>
              <a:t>".</a:t>
            </a:r>
          </a:p>
          <a:p>
            <a:pPr marL="914400" lvl="1" indent="-457200">
              <a:buAutoNum type="arabicPeriod"/>
            </a:pPr>
            <a:endParaRPr lang="fr-FR" sz="2200" dirty="0"/>
          </a:p>
        </p:txBody>
      </p:sp>
    </p:spTree>
    <p:extLst>
      <p:ext uri="{BB962C8B-B14F-4D97-AF65-F5344CB8AC3E}">
        <p14:creationId xmlns:p14="http://schemas.microsoft.com/office/powerpoint/2010/main" val="218217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3: stabilisation</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482897" y="222821"/>
            <a:ext cx="10993644" cy="5672194"/>
          </a:xfrm>
          <a:prstGeom prst="rect">
            <a:avLst/>
          </a:prstGeom>
          <a:noFill/>
        </p:spPr>
        <p:txBody>
          <a:bodyPr wrap="square">
            <a:spAutoFit/>
          </a:bodyPr>
          <a:lstStyle/>
          <a:p>
            <a:pPr lvl="1" algn="just">
              <a:lnSpc>
                <a:spcPct val="150000"/>
              </a:lnSpc>
            </a:pPr>
            <a:endParaRPr lang="fr-FR" sz="2400" dirty="0"/>
          </a:p>
          <a:p>
            <a:pPr lvl="1" algn="just">
              <a:lnSpc>
                <a:spcPct val="150000"/>
              </a:lnSpc>
            </a:pPr>
            <a:r>
              <a:rPr lang="fr-FR" sz="2200" dirty="0"/>
              <a:t>1. Introduire le tapotement par stimulation bilatérale alternée (SBA).</a:t>
            </a:r>
          </a:p>
          <a:p>
            <a:pPr lvl="1" algn="just">
              <a:lnSpc>
                <a:spcPct val="150000"/>
              </a:lnSpc>
            </a:pPr>
            <a:r>
              <a:rPr lang="fr-FR" sz="2200" dirty="0"/>
              <a:t>2. Chaque série comprend 30 à 90 passages: </a:t>
            </a:r>
          </a:p>
          <a:p>
            <a:pPr marL="1257300" lvl="2" indent="-342900" algn="just">
              <a:lnSpc>
                <a:spcPct val="150000"/>
              </a:lnSpc>
              <a:buFont typeface="Wingdings" panose="05000000000000000000" pitchFamily="2" charset="2"/>
              <a:buChar char="Ø"/>
            </a:pPr>
            <a:r>
              <a:rPr lang="fr-FR" sz="2200" dirty="0"/>
              <a:t> un passage =  tapotement à droite + tapotement à gauche,</a:t>
            </a:r>
          </a:p>
          <a:p>
            <a:pPr marL="1257300" lvl="2" indent="-342900" algn="just">
              <a:lnSpc>
                <a:spcPct val="150000"/>
              </a:lnSpc>
              <a:buFont typeface="Wingdings" panose="05000000000000000000" pitchFamily="2" charset="2"/>
              <a:buChar char="Ø"/>
            </a:pPr>
            <a:r>
              <a:rPr lang="fr-FR" sz="2200" dirty="0"/>
              <a:t> un à deux passages par seconde pour une durée de 30 secondes à 1 minute, </a:t>
            </a:r>
          </a:p>
          <a:p>
            <a:pPr marL="1257300" lvl="2" indent="-342900" algn="just">
              <a:lnSpc>
                <a:spcPct val="150000"/>
              </a:lnSpc>
              <a:buFont typeface="Wingdings" panose="05000000000000000000" pitchFamily="2" charset="2"/>
              <a:buChar char="Ø"/>
            </a:pPr>
            <a:r>
              <a:rPr lang="fr-FR" sz="2200" dirty="0"/>
              <a:t> SBA rapide.</a:t>
            </a:r>
          </a:p>
          <a:p>
            <a:pPr marL="1257300" lvl="2" indent="-342900" algn="just">
              <a:lnSpc>
                <a:spcPct val="150000"/>
              </a:lnSpc>
              <a:buFont typeface="Wingdings" panose="05000000000000000000" pitchFamily="2" charset="2"/>
              <a:buChar char="Ø"/>
            </a:pPr>
            <a:r>
              <a:rPr lang="fr-FR" sz="2200" dirty="0"/>
              <a:t>« </a:t>
            </a:r>
            <a:r>
              <a:rPr lang="fr-FR" sz="2200" i="1" dirty="0"/>
              <a:t>Je vais maintenant tapoter sur vos mains/genoux/épaules</a:t>
            </a:r>
            <a:r>
              <a:rPr lang="fr-FR" sz="2200" dirty="0"/>
              <a:t>. »</a:t>
            </a:r>
          </a:p>
          <a:p>
            <a:pPr lvl="1" algn="just">
              <a:lnSpc>
                <a:spcPct val="150000"/>
              </a:lnSpc>
            </a:pPr>
            <a:r>
              <a:rPr lang="fr-FR" sz="2200" dirty="0"/>
              <a:t>3.  Commencez les SBA</a:t>
            </a:r>
          </a:p>
          <a:p>
            <a:pPr lvl="1" algn="just">
              <a:lnSpc>
                <a:spcPct val="150000"/>
              </a:lnSpc>
            </a:pPr>
            <a:endParaRPr lang="fr-FR" sz="2200" dirty="0">
              <a:solidFill>
                <a:srgbClr val="C00000"/>
              </a:solidFill>
            </a:endParaRPr>
          </a:p>
          <a:p>
            <a:pPr lvl="1" algn="just">
              <a:lnSpc>
                <a:spcPct val="150000"/>
              </a:lnSpc>
            </a:pPr>
            <a:endParaRPr lang="fr-FR" sz="2200" dirty="0"/>
          </a:p>
          <a:p>
            <a:pPr lvl="1" algn="just">
              <a:lnSpc>
                <a:spcPct val="150000"/>
              </a:lnSpc>
            </a:pPr>
            <a:endParaRPr lang="fr-FR" sz="2200" dirty="0"/>
          </a:p>
        </p:txBody>
      </p:sp>
      <p:sp>
        <p:nvSpPr>
          <p:cNvPr id="3" name="Rectangle : coins arrondis 2">
            <a:extLst>
              <a:ext uri="{FF2B5EF4-FFF2-40B4-BE49-F238E27FC236}">
                <a16:creationId xmlns:a16="http://schemas.microsoft.com/office/drawing/2014/main" id="{0B094C0E-C9D7-4D18-A9CE-43DAEFEF8590}"/>
              </a:ext>
            </a:extLst>
          </p:cNvPr>
          <p:cNvSpPr/>
          <p:nvPr/>
        </p:nvSpPr>
        <p:spPr>
          <a:xfrm>
            <a:off x="1729997" y="4406695"/>
            <a:ext cx="9632243" cy="192811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sym typeface="Wingdings" panose="05000000000000000000" pitchFamily="2" charset="2"/>
              </a:rPr>
              <a:t>S</a:t>
            </a:r>
            <a:r>
              <a:rPr lang="fr-FR" sz="2000" dirty="0">
                <a:solidFill>
                  <a:schemeClr val="tx1"/>
                </a:solidFill>
              </a:rPr>
              <a:t>i la personne a du mal à accepter d'être touchée, un stylo ou tout autre objet neutre peut être utilisé pour des tapotements légers. </a:t>
            </a:r>
          </a:p>
          <a:p>
            <a:endParaRPr lang="fr-FR" sz="2000" dirty="0">
              <a:solidFill>
                <a:schemeClr val="tx1"/>
              </a:solidFill>
            </a:endParaRPr>
          </a:p>
          <a:p>
            <a:r>
              <a:rPr lang="fr-FR" sz="2000" dirty="0">
                <a:solidFill>
                  <a:schemeClr val="tx1"/>
                </a:solidFill>
                <a:sym typeface="Wingdings" panose="05000000000000000000" pitchFamily="2" charset="2"/>
              </a:rPr>
              <a:t></a:t>
            </a:r>
            <a:r>
              <a:rPr lang="fr-FR" sz="2000" dirty="0">
                <a:solidFill>
                  <a:schemeClr val="tx1"/>
                </a:solidFill>
              </a:rPr>
              <a:t>Si la victime a été agressée, envisagez l'utilisation de sons bilatéraux au lieu du toucher.</a:t>
            </a:r>
          </a:p>
        </p:txBody>
      </p:sp>
    </p:spTree>
    <p:extLst>
      <p:ext uri="{BB962C8B-B14F-4D97-AF65-F5344CB8AC3E}">
        <p14:creationId xmlns:p14="http://schemas.microsoft.com/office/powerpoint/2010/main" val="1075186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3: stabilisation</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482897" y="222821"/>
            <a:ext cx="10993644" cy="6687856"/>
          </a:xfrm>
          <a:prstGeom prst="rect">
            <a:avLst/>
          </a:prstGeom>
          <a:noFill/>
        </p:spPr>
        <p:txBody>
          <a:bodyPr wrap="square">
            <a:spAutoFit/>
          </a:bodyPr>
          <a:lstStyle/>
          <a:p>
            <a:pPr lvl="1" algn="just">
              <a:lnSpc>
                <a:spcPct val="150000"/>
              </a:lnSpc>
            </a:pPr>
            <a:endParaRPr lang="fr-FR" sz="2400" dirty="0"/>
          </a:p>
          <a:p>
            <a:pPr lvl="1" algn="just">
              <a:lnSpc>
                <a:spcPct val="150000"/>
              </a:lnSpc>
            </a:pPr>
            <a:r>
              <a:rPr lang="fr-FR" sz="2200" dirty="0"/>
              <a:t>4. Tout en tapotant: </a:t>
            </a:r>
          </a:p>
          <a:p>
            <a:pPr marL="1257300" lvl="2" indent="-342900" algn="just">
              <a:lnSpc>
                <a:spcPct val="150000"/>
              </a:lnSpc>
              <a:buFont typeface="Wingdings" panose="05000000000000000000" pitchFamily="2" charset="2"/>
              <a:buChar char="Ø"/>
            </a:pPr>
            <a:r>
              <a:rPr lang="fr-FR" sz="2200" dirty="0"/>
              <a:t>«</a:t>
            </a:r>
            <a:r>
              <a:rPr lang="fr-FR" sz="2200" i="1" dirty="0">
                <a:solidFill>
                  <a:schemeClr val="accent1"/>
                </a:solidFill>
              </a:rPr>
              <a:t> vous êtes ici (nommez l’endroit). Vous êtes en sécurité et cet évènement est terminé. Pensez à être ici (nommez l’endroit) et ressentez les tapotements. Vous êtes ici (nommez l’endroit). Vous êtes en sécurité maintenant, cet évènement est passé et terminé </a:t>
            </a:r>
            <a:r>
              <a:rPr lang="fr-FR" sz="2200" dirty="0">
                <a:solidFill>
                  <a:schemeClr val="accent1"/>
                </a:solidFill>
              </a:rPr>
              <a:t>»</a:t>
            </a:r>
          </a:p>
          <a:p>
            <a:pPr marL="1257300" lvl="2" indent="-342900" algn="just">
              <a:lnSpc>
                <a:spcPct val="150000"/>
              </a:lnSpc>
              <a:buFont typeface="Wingdings" panose="05000000000000000000" pitchFamily="2" charset="2"/>
              <a:buChar char="Ø"/>
            </a:pPr>
            <a:r>
              <a:rPr lang="fr-FR" sz="2200" dirty="0"/>
              <a:t>Répétez ces phrases pendant les SBA  (1 à 2 minutes)</a:t>
            </a:r>
          </a:p>
          <a:p>
            <a:pPr lvl="1" algn="just">
              <a:lnSpc>
                <a:spcPct val="150000"/>
              </a:lnSpc>
            </a:pPr>
            <a:r>
              <a:rPr lang="fr-FR" sz="2200" dirty="0"/>
              <a:t>5. </a:t>
            </a:r>
            <a:r>
              <a:rPr lang="fr-FR" sz="2200" dirty="0">
                <a:solidFill>
                  <a:schemeClr val="accent1"/>
                </a:solidFill>
              </a:rPr>
              <a:t>«  </a:t>
            </a:r>
            <a:r>
              <a:rPr lang="fr-FR" sz="2200" i="1" dirty="0">
                <a:solidFill>
                  <a:schemeClr val="accent1"/>
                </a:solidFill>
              </a:rPr>
              <a:t>Respirez. Laissez-vous aller. Que remarquez-vous</a:t>
            </a:r>
            <a:r>
              <a:rPr lang="fr-FR" sz="2200" i="1" dirty="0"/>
              <a:t>? (notez : 1 ou 2 mots), »</a:t>
            </a:r>
          </a:p>
          <a:p>
            <a:pPr lvl="1" algn="just">
              <a:lnSpc>
                <a:spcPct val="150000"/>
              </a:lnSpc>
            </a:pPr>
            <a:r>
              <a:rPr lang="fr-FR" sz="2200" dirty="0"/>
              <a:t>6. Si vous obtenez une réponse verbale  dites «  continuez avec ça »et passez à la phase 3.7</a:t>
            </a:r>
          </a:p>
          <a:p>
            <a:pPr marL="1257300" lvl="2" indent="-342900" algn="just">
              <a:lnSpc>
                <a:spcPct val="150000"/>
              </a:lnSpc>
              <a:buFont typeface="Wingdings" panose="05000000000000000000" pitchFamily="2" charset="2"/>
              <a:buChar char="Ø"/>
            </a:pPr>
            <a:r>
              <a:rPr lang="fr-FR" sz="2200" dirty="0"/>
              <a:t>En cas de non réponse verbale : </a:t>
            </a:r>
            <a:r>
              <a:rPr lang="fr-FR" sz="2200" dirty="0">
                <a:solidFill>
                  <a:schemeClr val="accent1"/>
                </a:solidFill>
              </a:rPr>
              <a:t>«</a:t>
            </a:r>
            <a:r>
              <a:rPr lang="fr-FR" sz="2200" i="1" dirty="0">
                <a:solidFill>
                  <a:schemeClr val="accent1"/>
                </a:solidFill>
              </a:rPr>
              <a:t>  je comprends que vous ne pouvez pas encore  répondre – c’est ok- je vais continuer à tapoter </a:t>
            </a:r>
            <a:r>
              <a:rPr lang="fr-FR" sz="2200" i="1" dirty="0"/>
              <a:t>» </a:t>
            </a:r>
            <a:r>
              <a:rPr lang="fr-FR" sz="2200" dirty="0"/>
              <a:t>puis  reprenez les phases 3.4 et 3.5 </a:t>
            </a:r>
          </a:p>
          <a:p>
            <a:pPr lvl="1" algn="just">
              <a:lnSpc>
                <a:spcPct val="150000"/>
              </a:lnSpc>
            </a:pPr>
            <a:endParaRPr lang="fr-FR" sz="2200" dirty="0"/>
          </a:p>
          <a:p>
            <a:pPr lvl="1" algn="just">
              <a:lnSpc>
                <a:spcPct val="150000"/>
              </a:lnSpc>
            </a:pPr>
            <a:endParaRPr lang="fr-FR" sz="2200" dirty="0"/>
          </a:p>
        </p:txBody>
      </p:sp>
      <p:sp>
        <p:nvSpPr>
          <p:cNvPr id="5" name="Rectangle : coins arrondis 4">
            <a:extLst>
              <a:ext uri="{FF2B5EF4-FFF2-40B4-BE49-F238E27FC236}">
                <a16:creationId xmlns:a16="http://schemas.microsoft.com/office/drawing/2014/main" id="{3388D043-CBFA-440E-81C0-1361346E4836}"/>
              </a:ext>
            </a:extLst>
          </p:cNvPr>
          <p:cNvSpPr/>
          <p:nvPr/>
        </p:nvSpPr>
        <p:spPr>
          <a:xfrm>
            <a:off x="1597538" y="2351802"/>
            <a:ext cx="9983301" cy="259672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fr-FR" sz="2400" dirty="0">
                <a:solidFill>
                  <a:schemeClr val="tx1"/>
                </a:solidFill>
              </a:rPr>
              <a:t>Si la personne ne réagit  toujours pas, répétez encore les phases 3.4 et 3.5</a:t>
            </a:r>
          </a:p>
          <a:p>
            <a:pPr marL="285750" indent="-285750">
              <a:buFont typeface="Wingdings" panose="05000000000000000000" pitchFamily="2" charset="2"/>
              <a:buChar char="Ø"/>
            </a:pPr>
            <a:r>
              <a:rPr lang="fr-FR" sz="2400" dirty="0">
                <a:solidFill>
                  <a:schemeClr val="tx1"/>
                </a:solidFill>
              </a:rPr>
              <a:t>Patience!   Cela peut prendre plusieurs séries</a:t>
            </a:r>
          </a:p>
          <a:p>
            <a:pPr marL="285750" indent="-285750">
              <a:buFont typeface="Wingdings" panose="05000000000000000000" pitchFamily="2" charset="2"/>
              <a:buChar char="Ø"/>
            </a:pPr>
            <a:r>
              <a:rPr lang="fr-FR" sz="2400" dirty="0">
                <a:solidFill>
                  <a:schemeClr val="tx1"/>
                </a:solidFill>
              </a:rPr>
              <a:t>Vous devez répéter jusqu’à ce que la personne réagisse verbalement!</a:t>
            </a:r>
          </a:p>
          <a:p>
            <a:pPr marL="285750" indent="-285750">
              <a:buFont typeface="Wingdings" panose="05000000000000000000" pitchFamily="2" charset="2"/>
              <a:buChar char="Ø"/>
            </a:pPr>
            <a:r>
              <a:rPr lang="fr-FR" sz="2400" dirty="0">
                <a:solidFill>
                  <a:schemeClr val="tx1"/>
                </a:solidFill>
              </a:rPr>
              <a:t> Lorsque vous obtenez une réponse reprenez à la phase 1.2 et poursuivez jusqu’à la phase 3.8</a:t>
            </a:r>
          </a:p>
        </p:txBody>
      </p:sp>
    </p:spTree>
    <p:extLst>
      <p:ext uri="{BB962C8B-B14F-4D97-AF65-F5344CB8AC3E}">
        <p14:creationId xmlns:p14="http://schemas.microsoft.com/office/powerpoint/2010/main" val="196204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543876" y="2398605"/>
            <a:ext cx="10770645" cy="2814617"/>
          </a:xfrm>
          <a:prstGeom prst="rect">
            <a:avLst/>
          </a:prstGeom>
          <a:noFill/>
        </p:spPr>
        <p:txBody>
          <a:bodyPr wrap="square">
            <a:spAutoFit/>
          </a:bodyPr>
          <a:lstStyle/>
          <a:p>
            <a:pPr lvl="0" algn="just">
              <a:lnSpc>
                <a:spcPct val="150000"/>
              </a:lnSpc>
            </a:pPr>
            <a:r>
              <a:rPr lang="fr-FR" sz="2000" dirty="0">
                <a:latin typeface="+mj-lt"/>
                <a:ea typeface="Calibri" panose="020F0502020204030204" pitchFamily="34" charset="0"/>
                <a:cs typeface="Times New Roman" panose="02020603050405020304" pitchFamily="18" charset="0"/>
              </a:rPr>
              <a:t>C</a:t>
            </a:r>
            <a:r>
              <a:rPr lang="fr-FR" sz="2000" dirty="0">
                <a:effectLst/>
                <a:latin typeface="+mj-lt"/>
                <a:ea typeface="Calibri" panose="020F0502020204030204" pitchFamily="34" charset="0"/>
                <a:cs typeface="Times New Roman" panose="02020603050405020304" pitchFamily="18" charset="0"/>
              </a:rPr>
              <a:t>e niveau s’inscrit dans une configuration spécifique car il exprime l’empreinte de l’incident critique devenu traumatique chez la victime. Il s’agit donc d’un ensemble de symptômes qui se développent en réaction à l’exposition à un ou plusieurs événement(s) traumatique(s). Cet état clinique se caractérise par un ensemble de symptômes spécifiques comme des idées intrusives, involontaires et envahissantes de l’événement traumatique, des rêves répétitifs, le sentiment que l’événement peut se reproduire à n’importe quel moment (induisant ainsi une détresse psychologique intense et prolongée). </a:t>
            </a:r>
            <a:endParaRPr lang="fr-FR" sz="2000" dirty="0">
              <a:latin typeface="+mj-lt"/>
            </a:endParaRPr>
          </a:p>
        </p:txBody>
      </p:sp>
    </p:spTree>
    <p:extLst>
      <p:ext uri="{BB962C8B-B14F-4D97-AF65-F5344CB8AC3E}">
        <p14:creationId xmlns:p14="http://schemas.microsoft.com/office/powerpoint/2010/main" val="3039953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chemeClr val="tx1"/>
                </a:solidFill>
                <a:effectLst/>
                <a:latin typeface="Arial" panose="020B0604020202020204" pitchFamily="34" charset="0"/>
              </a:rPr>
              <a:t>Phase 3: stabilisation</a:t>
            </a:r>
            <a:endParaRPr lang="fr-FR" sz="44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841971" y="222822"/>
            <a:ext cx="10634569" cy="6179962"/>
          </a:xfrm>
          <a:prstGeom prst="rect">
            <a:avLst/>
          </a:prstGeom>
          <a:noFill/>
        </p:spPr>
        <p:txBody>
          <a:bodyPr wrap="square">
            <a:spAutoFit/>
          </a:bodyPr>
          <a:lstStyle/>
          <a:p>
            <a:pPr lvl="1" algn="just">
              <a:lnSpc>
                <a:spcPct val="150000"/>
              </a:lnSpc>
            </a:pPr>
            <a:endParaRPr lang="fr-FR" sz="2400" dirty="0"/>
          </a:p>
          <a:p>
            <a:pPr lvl="1" algn="just">
              <a:lnSpc>
                <a:spcPct val="150000"/>
              </a:lnSpc>
            </a:pPr>
            <a:r>
              <a:rPr lang="fr-FR" sz="2200" dirty="0"/>
              <a:t>7. Continuez à répéter la phase de stabilisation 3.4 à 3.6 tant que la victime/le témoin reste agité(e).</a:t>
            </a:r>
          </a:p>
          <a:p>
            <a:pPr lvl="1" algn="just">
              <a:lnSpc>
                <a:spcPct val="150000"/>
              </a:lnSpc>
            </a:pPr>
            <a:r>
              <a:rPr lang="fr-FR" sz="2200" dirty="0"/>
              <a:t>8. Être capable de communiquer et de reconnaître la sécurité actuelle est l'objectif de la phase de stabilisation!</a:t>
            </a:r>
          </a:p>
          <a:p>
            <a:pPr marL="1257300" lvl="2" indent="-342900" algn="just">
              <a:lnSpc>
                <a:spcPct val="150000"/>
              </a:lnSpc>
              <a:buFont typeface="Wingdings" panose="05000000000000000000" pitchFamily="2" charset="2"/>
              <a:buChar char="Ø"/>
            </a:pPr>
            <a:r>
              <a:rPr lang="fr-FR" sz="2200" i="1" dirty="0"/>
              <a:t>"</a:t>
            </a:r>
            <a:r>
              <a:rPr lang="fr-FR" sz="2200" i="1" dirty="0">
                <a:solidFill>
                  <a:schemeClr val="accent1"/>
                </a:solidFill>
              </a:rPr>
              <a:t>Sur cette échelle, à quel point vous vous sentez perturbé maintenant ? 0 signifie aucune perturbation, 10 est le pire imaginable. » </a:t>
            </a:r>
            <a:r>
              <a:rPr lang="fr-FR" sz="2200" i="1" dirty="0"/>
              <a:t>Montrez la carte </a:t>
            </a:r>
            <a:r>
              <a:rPr lang="fr-FR" sz="2200" i="1" dirty="0" err="1"/>
              <a:t>SUDs</a:t>
            </a:r>
            <a:r>
              <a:rPr lang="fr-FR" sz="2200" i="1" dirty="0"/>
              <a:t>.</a:t>
            </a:r>
          </a:p>
          <a:p>
            <a:pPr marL="1257300" lvl="2" indent="-342900" algn="just">
              <a:lnSpc>
                <a:spcPct val="150000"/>
              </a:lnSpc>
              <a:buFont typeface="Wingdings" panose="05000000000000000000" pitchFamily="2" charset="2"/>
              <a:buChar char="Ø"/>
            </a:pPr>
            <a:r>
              <a:rPr lang="fr-FR" sz="2200" dirty="0" err="1"/>
              <a:t>SUDs</a:t>
            </a:r>
            <a:r>
              <a:rPr lang="fr-FR" sz="2200" dirty="0"/>
              <a:t> 7 ou plus, passez à la phase 3.4 et répétez à partir de là.</a:t>
            </a:r>
          </a:p>
          <a:p>
            <a:pPr marL="1257300" lvl="2" indent="-342900" algn="just">
              <a:lnSpc>
                <a:spcPct val="150000"/>
              </a:lnSpc>
              <a:buFont typeface="Wingdings" panose="05000000000000000000" pitchFamily="2" charset="2"/>
              <a:buChar char="Ø"/>
            </a:pPr>
            <a:r>
              <a:rPr lang="fr-FR" sz="2200" dirty="0" err="1"/>
              <a:t>SUDs</a:t>
            </a:r>
            <a:r>
              <a:rPr lang="fr-FR" sz="2200" dirty="0"/>
              <a:t> 6 ou moins (si vous avez le temps et la disponibilité, essayez d'atteindre </a:t>
            </a:r>
            <a:r>
              <a:rPr lang="fr-FR" sz="2200" dirty="0" err="1"/>
              <a:t>SUDs</a:t>
            </a:r>
            <a:r>
              <a:rPr lang="fr-FR" sz="2200" dirty="0"/>
              <a:t> 2), passez à la phase 4.</a:t>
            </a:r>
          </a:p>
          <a:p>
            <a:pPr lvl="1" algn="just">
              <a:lnSpc>
                <a:spcPct val="150000"/>
              </a:lnSpc>
            </a:pPr>
            <a:endParaRPr lang="fr-FR" sz="2200" dirty="0"/>
          </a:p>
          <a:p>
            <a:pPr lvl="1" algn="just">
              <a:lnSpc>
                <a:spcPct val="150000"/>
              </a:lnSpc>
            </a:pPr>
            <a:endParaRPr lang="fr-FR" sz="2200" dirty="0"/>
          </a:p>
        </p:txBody>
      </p:sp>
      <p:sp>
        <p:nvSpPr>
          <p:cNvPr id="2" name="Rectangle : coins arrondis 1">
            <a:extLst>
              <a:ext uri="{FF2B5EF4-FFF2-40B4-BE49-F238E27FC236}">
                <a16:creationId xmlns:a16="http://schemas.microsoft.com/office/drawing/2014/main" id="{50924397-F86C-4361-AF0D-CC04B337680D}"/>
              </a:ext>
            </a:extLst>
          </p:cNvPr>
          <p:cNvSpPr/>
          <p:nvPr/>
        </p:nvSpPr>
        <p:spPr>
          <a:xfrm>
            <a:off x="1497881" y="5366707"/>
            <a:ext cx="9252488" cy="10254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Ne demandez à la victime/témoin de penser à l’incident</a:t>
            </a:r>
          </a:p>
        </p:txBody>
      </p:sp>
    </p:spTree>
    <p:extLst>
      <p:ext uri="{BB962C8B-B14F-4D97-AF65-F5344CB8AC3E}">
        <p14:creationId xmlns:p14="http://schemas.microsoft.com/office/powerpoint/2010/main" val="953521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effectLst/>
                <a:latin typeface="Arial" panose="020B0604020202020204" pitchFamily="34" charset="0"/>
              </a:rPr>
              <a:t>Phase 4: renforcement de la cognition positive</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800874" y="138713"/>
            <a:ext cx="10590252" cy="6177781"/>
          </a:xfrm>
          <a:prstGeom prst="rect">
            <a:avLst/>
          </a:prstGeom>
          <a:noFill/>
        </p:spPr>
        <p:txBody>
          <a:bodyPr wrap="square">
            <a:spAutoFit/>
          </a:bodyPr>
          <a:lstStyle/>
          <a:p>
            <a:pPr lvl="1" algn="just">
              <a:lnSpc>
                <a:spcPct val="150000"/>
              </a:lnSpc>
            </a:pPr>
            <a:endParaRPr lang="fr-FR" sz="2400" dirty="0"/>
          </a:p>
          <a:p>
            <a:pPr marL="914400" lvl="1" indent="-457200" algn="just">
              <a:lnSpc>
                <a:spcPct val="150000"/>
              </a:lnSpc>
              <a:buAutoNum type="arabicPeriod"/>
            </a:pPr>
            <a:r>
              <a:rPr lang="fr-FR" sz="2200" dirty="0"/>
              <a:t>Evaluez la conscience de la victime/témoin concernant la sécurité,  l’emplacement dans lequel iel se trouve et son état de « présence »</a:t>
            </a:r>
          </a:p>
          <a:p>
            <a:pPr marL="1371600" lvl="2" indent="-457200" algn="just">
              <a:lnSpc>
                <a:spcPct val="150000"/>
              </a:lnSpc>
              <a:buFont typeface="Wingdings" panose="05000000000000000000" pitchFamily="2" charset="2"/>
              <a:buChar char="Ø"/>
            </a:pPr>
            <a:r>
              <a:rPr lang="fr-FR" sz="2200" i="1" dirty="0"/>
              <a:t>« </a:t>
            </a:r>
            <a:r>
              <a:rPr lang="fr-FR" sz="2200" i="1" dirty="0">
                <a:solidFill>
                  <a:schemeClr val="accent1"/>
                </a:solidFill>
              </a:rPr>
              <a:t>où êtes vous maintenant</a:t>
            </a:r>
            <a:r>
              <a:rPr lang="fr-FR" sz="2200" i="1" dirty="0"/>
              <a:t>? » </a:t>
            </a:r>
            <a:endParaRPr lang="fr-FR" sz="2200" i="1" dirty="0">
              <a:sym typeface="Wingdings" panose="05000000000000000000" pitchFamily="2" charset="2"/>
            </a:endParaRPr>
          </a:p>
          <a:p>
            <a:pPr marL="1371600" lvl="2" indent="-457200" algn="just">
              <a:lnSpc>
                <a:spcPct val="150000"/>
              </a:lnSpc>
              <a:buFont typeface="Wingdings" panose="05000000000000000000" pitchFamily="2" charset="2"/>
              <a:buChar char="Ø"/>
            </a:pPr>
            <a:r>
              <a:rPr lang="fr-FR" sz="2200" dirty="0">
                <a:sym typeface="Wingdings" panose="05000000000000000000" pitchFamily="2" charset="2"/>
              </a:rPr>
              <a:t>s’ils déclarent être dans l’évènement passé: «</a:t>
            </a:r>
            <a:r>
              <a:rPr lang="fr-FR" sz="2200" i="1" dirty="0">
                <a:sym typeface="Wingdings" panose="05000000000000000000" pitchFamily="2" charset="2"/>
              </a:rPr>
              <a:t> </a:t>
            </a:r>
            <a:r>
              <a:rPr lang="fr-FR" sz="2200" i="1" dirty="0">
                <a:solidFill>
                  <a:schemeClr val="accent1"/>
                </a:solidFill>
                <a:sym typeface="Wingdings" panose="05000000000000000000" pitchFamily="2" charset="2"/>
              </a:rPr>
              <a:t>vous êtes…(citez l’endroit où il se trouve), maintenant (citez la date et l’heure) </a:t>
            </a:r>
            <a:r>
              <a:rPr lang="fr-FR" sz="2200" dirty="0">
                <a:sym typeface="Wingdings" panose="05000000000000000000" pitchFamily="2" charset="2"/>
              </a:rPr>
              <a:t>» puis retour à la phase 3.4</a:t>
            </a:r>
            <a:endParaRPr lang="fr-FR" sz="2200" dirty="0"/>
          </a:p>
          <a:p>
            <a:pPr lvl="1" algn="just">
              <a:lnSpc>
                <a:spcPct val="150000"/>
              </a:lnSpc>
            </a:pPr>
            <a:r>
              <a:rPr lang="fr-FR" sz="2200" dirty="0"/>
              <a:t>2. Lorsque la victime/témoin raconte l’expérience d’être orienté: </a:t>
            </a:r>
          </a:p>
          <a:p>
            <a:pPr marL="1257300" lvl="2" indent="-342900" algn="just">
              <a:lnSpc>
                <a:spcPct val="150000"/>
              </a:lnSpc>
              <a:buFont typeface="Wingdings" panose="05000000000000000000" pitchFamily="2" charset="2"/>
              <a:buChar char="Ø"/>
            </a:pPr>
            <a:r>
              <a:rPr lang="fr-FR" sz="2200" dirty="0"/>
              <a:t>« </a:t>
            </a:r>
            <a:r>
              <a:rPr lang="fr-FR" sz="2200" i="1" dirty="0">
                <a:solidFill>
                  <a:schemeClr val="accent1"/>
                </a:solidFill>
              </a:rPr>
              <a:t>Etes-vous capable de reconnaître que vous êtes actuellement en sécurité et que l’évènement est terminé? </a:t>
            </a:r>
            <a:r>
              <a:rPr lang="fr-FR" sz="2200" i="1" dirty="0"/>
              <a:t>»</a:t>
            </a:r>
          </a:p>
          <a:p>
            <a:pPr marL="1714500" lvl="3" indent="-342900" algn="just">
              <a:lnSpc>
                <a:spcPct val="150000"/>
              </a:lnSpc>
              <a:buFont typeface="Wingdings" panose="05000000000000000000" pitchFamily="2" charset="2"/>
              <a:buChar char="§"/>
            </a:pPr>
            <a:r>
              <a:rPr lang="fr-FR" sz="2200" dirty="0"/>
              <a:t>Si ce n’est pas le cas : reprise de la phase 3.4 et répétez le traitement </a:t>
            </a:r>
          </a:p>
          <a:p>
            <a:pPr marL="1714500" lvl="3" indent="-342900" algn="just">
              <a:lnSpc>
                <a:spcPct val="150000"/>
              </a:lnSpc>
              <a:buFont typeface="Wingdings" panose="05000000000000000000" pitchFamily="2" charset="2"/>
              <a:buChar char="§"/>
            </a:pPr>
            <a:r>
              <a:rPr lang="fr-FR" sz="2200" dirty="0"/>
              <a:t>Si la victime/témoin est capable de reconnaître al sécurité, l’emplacement et sa présence </a:t>
            </a:r>
            <a:r>
              <a:rPr lang="fr-FR" sz="2200" dirty="0">
                <a:sym typeface="Wingdings" panose="05000000000000000000" pitchFamily="2" charset="2"/>
              </a:rPr>
              <a:t> </a:t>
            </a:r>
            <a:r>
              <a:rPr lang="fr-FR" sz="2200" dirty="0"/>
              <a:t>«</a:t>
            </a:r>
            <a:r>
              <a:rPr lang="fr-FR" sz="2200" dirty="0">
                <a:solidFill>
                  <a:schemeClr val="accent1"/>
                </a:solidFill>
              </a:rPr>
              <a:t> </a:t>
            </a:r>
            <a:r>
              <a:rPr lang="fr-FR" sz="2200" i="1" dirty="0">
                <a:solidFill>
                  <a:schemeClr val="accent1"/>
                </a:solidFill>
              </a:rPr>
              <a:t>restez avec ça </a:t>
            </a:r>
            <a:r>
              <a:rPr lang="fr-FR" sz="2200" dirty="0"/>
              <a:t>» puis renforcez avec une série de SBA. </a:t>
            </a:r>
          </a:p>
        </p:txBody>
      </p:sp>
    </p:spTree>
    <p:extLst>
      <p:ext uri="{BB962C8B-B14F-4D97-AF65-F5344CB8AC3E}">
        <p14:creationId xmlns:p14="http://schemas.microsoft.com/office/powerpoint/2010/main" val="1284207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169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effectLst/>
                <a:latin typeface="Arial" panose="020B0604020202020204" pitchFamily="34" charset="0"/>
              </a:rPr>
              <a:t>Phase 5: scan corporel</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2117375"/>
          </a:xfrm>
          <a:prstGeom prst="rect">
            <a:avLst/>
          </a:prstGeom>
          <a:noFill/>
        </p:spPr>
        <p:txBody>
          <a:bodyPr wrap="square">
            <a:spAutoFit/>
          </a:bodyPr>
          <a:lstStyle/>
          <a:p>
            <a:pPr lvl="1" algn="just">
              <a:lnSpc>
                <a:spcPct val="150000"/>
              </a:lnSpc>
            </a:pPr>
            <a:endParaRPr lang="fr-FR" sz="2400" dirty="0"/>
          </a:p>
          <a:p>
            <a:pPr marL="800100" lvl="1" indent="-342900" algn="just">
              <a:lnSpc>
                <a:spcPct val="150000"/>
              </a:lnSpc>
              <a:buFont typeface="Wingdings" panose="05000000000000000000" pitchFamily="2" charset="2"/>
              <a:buChar char="Ø"/>
            </a:pPr>
            <a:r>
              <a:rPr lang="fr-FR" sz="2200" dirty="0"/>
              <a:t>Le scan corporel  </a:t>
            </a:r>
            <a:r>
              <a:rPr lang="fr-FR" sz="2200" b="1" dirty="0"/>
              <a:t>n'est pas formellement effectué</a:t>
            </a:r>
            <a:r>
              <a:rPr lang="fr-FR" sz="2200" dirty="0"/>
              <a:t>!</a:t>
            </a:r>
          </a:p>
          <a:p>
            <a:pPr marL="800100" lvl="1" indent="-342900" algn="just">
              <a:lnSpc>
                <a:spcPct val="150000"/>
              </a:lnSpc>
              <a:buFont typeface="Wingdings" panose="05000000000000000000" pitchFamily="2" charset="2"/>
              <a:buChar char="Ø"/>
            </a:pPr>
            <a:r>
              <a:rPr lang="fr-FR" sz="2200" dirty="0"/>
              <a:t>La capacité à verbaliser, l'arrêt des tremblements, les yeux concentrés et alertes, et un apaisement notable du corps indiquent une capacité à passer à la phase de </a:t>
            </a:r>
            <a:r>
              <a:rPr lang="fr-FR" sz="2200" dirty="0" err="1"/>
              <a:t>clotûre</a:t>
            </a:r>
            <a:r>
              <a:rPr lang="fr-FR" sz="2200" dirty="0"/>
              <a:t>.</a:t>
            </a:r>
          </a:p>
        </p:txBody>
      </p:sp>
      <p:sp>
        <p:nvSpPr>
          <p:cNvPr id="2" name="Rectangle : coins arrondis 1">
            <a:extLst>
              <a:ext uri="{FF2B5EF4-FFF2-40B4-BE49-F238E27FC236}">
                <a16:creationId xmlns:a16="http://schemas.microsoft.com/office/drawing/2014/main" id="{BDD39E15-095D-4942-9D44-81C76A10DFEC}"/>
              </a:ext>
            </a:extLst>
          </p:cNvPr>
          <p:cNvSpPr/>
          <p:nvPr/>
        </p:nvSpPr>
        <p:spPr>
          <a:xfrm>
            <a:off x="1456841" y="3429000"/>
            <a:ext cx="9562454" cy="201090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Il est normal que de nombreuses personnes soient agitées jusqu'à 2 ou 3 jours après avoir été confronté à un évènement potentiellement traumatique.</a:t>
            </a:r>
          </a:p>
          <a:p>
            <a:pPr algn="ctr"/>
            <a:endParaRPr lang="fr-FR" dirty="0"/>
          </a:p>
        </p:txBody>
      </p:sp>
    </p:spTree>
    <p:extLst>
      <p:ext uri="{BB962C8B-B14F-4D97-AF65-F5344CB8AC3E}">
        <p14:creationId xmlns:p14="http://schemas.microsoft.com/office/powerpoint/2010/main" val="3241760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effectLst/>
                <a:latin typeface="Arial" panose="020B0604020202020204" pitchFamily="34" charset="0"/>
              </a:rPr>
              <a:t>Phase 6: clôture</a:t>
            </a:r>
            <a:endParaRPr lang="fr-FR" sz="4000" b="1" dirty="0">
              <a:solidFill>
                <a:schemeClr val="tx1"/>
              </a:solidFill>
            </a:endParaRPr>
          </a:p>
        </p:txBody>
      </p:sp>
      <p:cxnSp>
        <p:nvCxnSpPr>
          <p:cNvPr id="6" name="Connecteur droit 5">
            <a:extLst>
              <a:ext uri="{FF2B5EF4-FFF2-40B4-BE49-F238E27FC236}">
                <a16:creationId xmlns:a16="http://schemas.microsoft.com/office/drawing/2014/main" id="{AF288414-5934-496A-A4CB-0374885431CD}"/>
              </a:ext>
            </a:extLst>
          </p:cNvPr>
          <p:cNvCxnSpPr>
            <a:cxnSpLocks/>
          </p:cNvCxnSpPr>
          <p:nvPr/>
        </p:nvCxnSpPr>
        <p:spPr>
          <a:xfrm>
            <a:off x="320511" y="6466788"/>
            <a:ext cx="11472421" cy="0"/>
          </a:xfrm>
          <a:prstGeom prst="line">
            <a:avLst/>
          </a:prstGeom>
        </p:spPr>
        <p:style>
          <a:lnRef idx="3">
            <a:schemeClr val="dk1"/>
          </a:lnRef>
          <a:fillRef idx="0">
            <a:schemeClr val="dk1"/>
          </a:fillRef>
          <a:effectRef idx="2">
            <a:schemeClr val="dk1"/>
          </a:effectRef>
          <a:fontRef idx="minor">
            <a:schemeClr val="tx1"/>
          </a:fontRef>
        </p:style>
      </p:cxnSp>
      <p:pic>
        <p:nvPicPr>
          <p:cNvPr id="16" name="Image 15">
            <a:extLst>
              <a:ext uri="{FF2B5EF4-FFF2-40B4-BE49-F238E27FC236}">
                <a16:creationId xmlns:a16="http://schemas.microsoft.com/office/drawing/2014/main" id="{9A13E71F-72BA-4E45-A9FA-930C9D55D39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320511" y="5782558"/>
            <a:ext cx="1014984" cy="609600"/>
          </a:xfrm>
          <a:prstGeom prst="rect">
            <a:avLst/>
          </a:prstGeom>
        </p:spPr>
      </p:pic>
      <p:pic>
        <p:nvPicPr>
          <p:cNvPr id="18" name="Image 17">
            <a:extLst>
              <a:ext uri="{FF2B5EF4-FFF2-40B4-BE49-F238E27FC236}">
                <a16:creationId xmlns:a16="http://schemas.microsoft.com/office/drawing/2014/main" id="{B7DA7861-4AD2-4A08-824B-6AB5C8472643}"/>
              </a:ext>
            </a:extLst>
          </p:cNvPr>
          <p:cNvPicPr>
            <a:picLocks noChangeAspect="1"/>
          </p:cNvPicPr>
          <p:nvPr/>
        </p:nvPicPr>
        <p:blipFill rotWithShape="1">
          <a:blip r:embed="rId3">
            <a:extLst>
              <a:ext uri="{28A0092B-C50C-407E-A947-70E740481C1C}">
                <a14:useLocalDpi xmlns:a14="http://schemas.microsoft.com/office/drawing/2010/main" val="0"/>
              </a:ext>
            </a:extLst>
          </a:blip>
          <a:srcRect t="27978" b="18282"/>
          <a:stretch/>
        </p:blipFill>
        <p:spPr>
          <a:xfrm>
            <a:off x="11180211" y="6573846"/>
            <a:ext cx="801257" cy="294366"/>
          </a:xfrm>
          <a:prstGeom prst="rect">
            <a:avLst/>
          </a:prstGeom>
        </p:spPr>
      </p:pic>
      <p:pic>
        <p:nvPicPr>
          <p:cNvPr id="10" name="Image 9">
            <a:extLst>
              <a:ext uri="{FF2B5EF4-FFF2-40B4-BE49-F238E27FC236}">
                <a16:creationId xmlns:a16="http://schemas.microsoft.com/office/drawing/2014/main" id="{D8C5E340-B5E2-4C0D-8E9B-A84DD841D6D2}"/>
              </a:ext>
            </a:extLst>
          </p:cNvPr>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168802" y="6451287"/>
            <a:ext cx="1166693" cy="406713"/>
          </a:xfrm>
          <a:prstGeom prst="rect">
            <a:avLst/>
          </a:prstGeom>
        </p:spPr>
      </p:pic>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1" y="945397"/>
            <a:ext cx="11250491" cy="4985980"/>
          </a:xfrm>
          <a:prstGeom prst="rect">
            <a:avLst/>
          </a:prstGeom>
          <a:noFill/>
        </p:spPr>
        <p:txBody>
          <a:bodyPr wrap="square" rtlCol="0">
            <a:spAutoFit/>
          </a:bodyPr>
          <a:lstStyle/>
          <a:p>
            <a:pPr marL="342900" indent="-342900">
              <a:lnSpc>
                <a:spcPct val="150000"/>
              </a:lnSpc>
              <a:buAutoNum type="arabicPeriod"/>
            </a:pPr>
            <a:r>
              <a:rPr lang="fr-FR" sz="2000" dirty="0"/>
              <a:t>Normalisez les réactions potentielles à venir: </a:t>
            </a:r>
          </a:p>
          <a:p>
            <a:pPr marL="800100" lvl="1" indent="-342900">
              <a:lnSpc>
                <a:spcPct val="150000"/>
              </a:lnSpc>
              <a:buFont typeface="Wingdings" panose="05000000000000000000" pitchFamily="2" charset="2"/>
              <a:buChar char="Ø"/>
            </a:pPr>
            <a:r>
              <a:rPr lang="fr-FR" sz="2000" dirty="0"/>
              <a:t>«</a:t>
            </a:r>
            <a:r>
              <a:rPr lang="fr-FR" sz="2000" i="1" dirty="0"/>
              <a:t> </a:t>
            </a:r>
            <a:r>
              <a:rPr lang="fr-FR" sz="2000" i="1" dirty="0">
                <a:solidFill>
                  <a:schemeClr val="accent1"/>
                </a:solidFill>
              </a:rPr>
              <a:t>Il est courant d’avoir une réaction à ce qui s’est passé. Dans les jours à venir,  vous pourriez avoir des images de cet événement, des difficulté à dormir et ressentir un certain nombre d’émotions telles que de la détresse, de la peur ou encore de la colère. Vous remarquerez peut-être que vous êtes plus nerveux. Si vous trouvez que ces symptômes ne diminuent pas ou durent plus de 2-3 jours, nous pouvons vous diriger vers des personnes qui pourront vous aider à gérer ces réactions.</a:t>
            </a:r>
            <a:r>
              <a:rPr lang="fr-FR" sz="2000" dirty="0">
                <a:solidFill>
                  <a:schemeClr val="accent1"/>
                </a:solidFill>
              </a:rPr>
              <a:t> </a:t>
            </a:r>
            <a:r>
              <a:rPr lang="fr-FR" sz="2000" dirty="0"/>
              <a:t>»</a:t>
            </a:r>
          </a:p>
          <a:p>
            <a:pPr marL="342900" indent="-342900">
              <a:lnSpc>
                <a:spcPct val="150000"/>
              </a:lnSpc>
              <a:buAutoNum type="arabicPeriod"/>
            </a:pPr>
            <a:r>
              <a:rPr lang="fr-FR" sz="2000" dirty="0"/>
              <a:t>Mesurez la tension artérielle et le pouls. </a:t>
            </a:r>
          </a:p>
          <a:p>
            <a:pPr marL="342900" indent="-342900">
              <a:lnSpc>
                <a:spcPct val="150000"/>
              </a:lnSpc>
              <a:buAutoNum type="arabicPeriod"/>
            </a:pPr>
            <a:r>
              <a:rPr lang="fr-FR" sz="2000" dirty="0"/>
              <a:t>Transmettez-leur les coordonnées des personnes/ services adéquats</a:t>
            </a:r>
          </a:p>
          <a:p>
            <a:pPr marL="342900" indent="-342900">
              <a:lnSpc>
                <a:spcPct val="150000"/>
              </a:lnSpc>
              <a:buAutoNum type="arabicPeriod"/>
            </a:pPr>
            <a:r>
              <a:rPr lang="fr-FR" sz="2000" i="1" dirty="0"/>
              <a:t>Accepteriez-vous que nous contactions dans environ 1 mois pour voir comment vous allez? </a:t>
            </a:r>
          </a:p>
          <a:p>
            <a:pPr marL="800100" lvl="1" indent="-342900">
              <a:lnSpc>
                <a:spcPct val="150000"/>
              </a:lnSpc>
              <a:buFont typeface="Wingdings" panose="05000000000000000000" pitchFamily="2" charset="2"/>
              <a:buChar char="Ø"/>
            </a:pPr>
            <a:r>
              <a:rPr lang="fr-FR" sz="2000" dirty="0"/>
              <a:t>S’</a:t>
            </a:r>
            <a:r>
              <a:rPr lang="fr-FR" sz="2000" dirty="0" err="1"/>
              <a:t>iels</a:t>
            </a:r>
            <a:r>
              <a:rPr lang="fr-FR" sz="2000" dirty="0"/>
              <a:t> sont d'accord prenez leurs coordonnées:  Nom/prénom et numéro de téléphone</a:t>
            </a:r>
          </a:p>
          <a:p>
            <a:pPr marL="342900" indent="-342900">
              <a:buAutoNum type="arabicPeriod"/>
            </a:pPr>
            <a:endParaRPr lang="fr-FR" dirty="0"/>
          </a:p>
        </p:txBody>
      </p:sp>
    </p:spTree>
    <p:extLst>
      <p:ext uri="{BB962C8B-B14F-4D97-AF65-F5344CB8AC3E}">
        <p14:creationId xmlns:p14="http://schemas.microsoft.com/office/powerpoint/2010/main" val="29597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Situation spécifiques: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1" y="942816"/>
            <a:ext cx="11250491" cy="967957"/>
          </a:xfrm>
          <a:prstGeom prst="rect">
            <a:avLst/>
          </a:prstGeom>
          <a:noFill/>
        </p:spPr>
        <p:txBody>
          <a:bodyPr wrap="square" rtlCol="0">
            <a:spAutoFit/>
          </a:bodyPr>
          <a:lstStyle/>
          <a:p>
            <a:pPr>
              <a:lnSpc>
                <a:spcPct val="150000"/>
              </a:lnSpc>
            </a:pPr>
            <a:r>
              <a:rPr lang="fr-FR" sz="2000" b="1" dirty="0"/>
              <a:t>C. La victime/le témoin passe à la question de la responsabilité (il s’agit de l'une des questions les plus difficiles à traiter) :</a:t>
            </a:r>
          </a:p>
        </p:txBody>
      </p:sp>
      <p:sp>
        <p:nvSpPr>
          <p:cNvPr id="2" name="Rectangle : coins arrondis 1">
            <a:extLst>
              <a:ext uri="{FF2B5EF4-FFF2-40B4-BE49-F238E27FC236}">
                <a16:creationId xmlns:a16="http://schemas.microsoft.com/office/drawing/2014/main" id="{D966845B-8503-43A4-A974-546543011803}"/>
              </a:ext>
            </a:extLst>
          </p:cNvPr>
          <p:cNvSpPr/>
          <p:nvPr/>
        </p:nvSpPr>
        <p:spPr>
          <a:xfrm>
            <a:off x="1029554" y="2200759"/>
            <a:ext cx="10315205" cy="387481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lnSpc>
                <a:spcPct val="150000"/>
              </a:lnSpc>
              <a:buFont typeface="Wingdings" panose="05000000000000000000" pitchFamily="2" charset="2"/>
              <a:buChar char="Ø"/>
            </a:pPr>
            <a:r>
              <a:rPr lang="fr-FR" sz="1800" dirty="0">
                <a:solidFill>
                  <a:schemeClr val="tx1"/>
                </a:solidFill>
              </a:rPr>
              <a:t>Dans le temps imparti par le traitement ISP®, il est très difficile de trouver une cognition réelle et positive lorsqu'on traite des questions de responsabilité.</a:t>
            </a:r>
          </a:p>
          <a:p>
            <a:pPr marL="742950" lvl="1" indent="-285750">
              <a:lnSpc>
                <a:spcPct val="150000"/>
              </a:lnSpc>
              <a:buFont typeface="Wingdings" panose="05000000000000000000" pitchFamily="2" charset="2"/>
              <a:buChar char="Ø"/>
            </a:pPr>
            <a:r>
              <a:rPr lang="fr-FR" sz="1800" dirty="0">
                <a:solidFill>
                  <a:schemeClr val="tx1"/>
                </a:solidFill>
              </a:rPr>
              <a:t> Après avoir reconnu la question de la responsabilité, elle est reportée pour l'instant. Elle sera traitée à un autre moment.</a:t>
            </a:r>
          </a:p>
          <a:p>
            <a:pPr marL="742950" lvl="1" indent="-285750">
              <a:lnSpc>
                <a:spcPct val="150000"/>
              </a:lnSpc>
              <a:buFont typeface="Wingdings" panose="05000000000000000000" pitchFamily="2" charset="2"/>
              <a:buChar char="Ø"/>
            </a:pPr>
            <a:r>
              <a:rPr lang="fr-FR" sz="1800" dirty="0">
                <a:solidFill>
                  <a:schemeClr val="tx1"/>
                </a:solidFill>
              </a:rPr>
              <a:t> Nous revenons alors à la situation réelle, à savoir que, aussi horrible que cela puisse être - </a:t>
            </a:r>
            <a:r>
              <a:rPr lang="fr-FR" sz="1800" b="1" dirty="0">
                <a:solidFill>
                  <a:schemeClr val="tx1"/>
                </a:solidFill>
              </a:rPr>
              <a:t>et cela l'est </a:t>
            </a:r>
            <a:r>
              <a:rPr lang="fr-FR" sz="1800" dirty="0">
                <a:solidFill>
                  <a:schemeClr val="tx1"/>
                </a:solidFill>
              </a:rPr>
              <a:t>-cet événement est terminé. Cela devient le premier pas dans la direction de la gestion des autres problèmes ou actions qu'ils devront peut-être avoir à traiter plus tard.</a:t>
            </a:r>
          </a:p>
        </p:txBody>
      </p:sp>
    </p:spTree>
    <p:extLst>
      <p:ext uri="{BB962C8B-B14F-4D97-AF65-F5344CB8AC3E}">
        <p14:creationId xmlns:p14="http://schemas.microsoft.com/office/powerpoint/2010/main" val="335211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Situation spécifiques: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1" y="828822"/>
            <a:ext cx="11250491" cy="5122941"/>
          </a:xfrm>
          <a:prstGeom prst="rect">
            <a:avLst/>
          </a:prstGeom>
          <a:noFill/>
        </p:spPr>
        <p:txBody>
          <a:bodyPr wrap="square" rtlCol="0">
            <a:spAutoFit/>
          </a:bodyPr>
          <a:lstStyle/>
          <a:p>
            <a:pPr marL="457200" indent="-457200">
              <a:lnSpc>
                <a:spcPct val="150000"/>
              </a:lnSpc>
              <a:buAutoNum type="arabicPeriod"/>
            </a:pPr>
            <a:r>
              <a:rPr lang="fr-FR" sz="2000" b="1" dirty="0"/>
              <a:t>Si la victime/témoin exprime des commentaires qui reflètent une auto-accusation ou une hétéro-accusation</a:t>
            </a:r>
            <a:r>
              <a:rPr lang="fr-FR" sz="2000" dirty="0"/>
              <a:t>: </a:t>
            </a:r>
          </a:p>
          <a:p>
            <a:pPr marL="800100" lvl="1" indent="-342900">
              <a:lnSpc>
                <a:spcPct val="150000"/>
              </a:lnSpc>
              <a:buFont typeface="Wingdings" panose="05000000000000000000" pitchFamily="2" charset="2"/>
              <a:buChar char="Ø"/>
            </a:pPr>
            <a:r>
              <a:rPr lang="fr-FR" sz="2000" dirty="0"/>
              <a:t>«  </a:t>
            </a:r>
            <a:r>
              <a:rPr lang="fr-FR" sz="2000" i="1" dirty="0">
                <a:solidFill>
                  <a:schemeClr val="accent1"/>
                </a:solidFill>
              </a:rPr>
              <a:t>Dans des moments comme celui-ci il est courant de chercher quelqu’un responsable de ce terrible incident. Vous pourriez vous blâmer vous-même ou blâmer les autres mais en ce moment, quelque soit la raison pour laquelle c’est arrivé,  même si c’est horrible, cet événement est passé, c’est fini. C’est fini maintenant</a:t>
            </a:r>
            <a:r>
              <a:rPr lang="fr-FR" sz="2000" dirty="0">
                <a:solidFill>
                  <a:schemeClr val="accent1"/>
                </a:solidFill>
              </a:rPr>
              <a:t>. </a:t>
            </a:r>
            <a:r>
              <a:rPr lang="fr-FR" sz="2000" dirty="0"/>
              <a:t>»</a:t>
            </a:r>
          </a:p>
          <a:p>
            <a:pPr>
              <a:lnSpc>
                <a:spcPct val="150000"/>
              </a:lnSpc>
            </a:pPr>
            <a:r>
              <a:rPr lang="fr-FR" sz="2000" dirty="0"/>
              <a:t>2. Administrez des SBA.</a:t>
            </a:r>
          </a:p>
          <a:p>
            <a:pPr>
              <a:lnSpc>
                <a:spcPct val="150000"/>
              </a:lnSpc>
            </a:pPr>
            <a:r>
              <a:rPr lang="fr-FR" sz="2000" dirty="0"/>
              <a:t>3. « </a:t>
            </a:r>
            <a:r>
              <a:rPr lang="fr-FR" sz="2000" i="1" dirty="0">
                <a:solidFill>
                  <a:schemeClr val="accent1"/>
                </a:solidFill>
              </a:rPr>
              <a:t>Pour une raison quelconque, c’est arrivé. C’est horrible mais vous pouvez être ici en ce moment. Reconnaître que vous êtes ici et maintenant peut vous aider à faire face aux autres choses que vous devrez faire plus tard. Si ce problème persiste, il pourra être réévoqué ultérieurement. </a:t>
            </a:r>
            <a:r>
              <a:rPr lang="fr-FR" sz="2000" dirty="0"/>
              <a:t>»</a:t>
            </a:r>
          </a:p>
          <a:p>
            <a:pPr>
              <a:lnSpc>
                <a:spcPct val="150000"/>
              </a:lnSpc>
            </a:pPr>
            <a:r>
              <a:rPr lang="fr-FR" sz="2000" dirty="0"/>
              <a:t>4. Revenez à la phase de stabilisation 3.4 et continuez jusqu’à la phase de clôture. </a:t>
            </a:r>
          </a:p>
        </p:txBody>
      </p:sp>
    </p:spTree>
    <p:extLst>
      <p:ext uri="{BB962C8B-B14F-4D97-AF65-F5344CB8AC3E}">
        <p14:creationId xmlns:p14="http://schemas.microsoft.com/office/powerpoint/2010/main" val="2978336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1558568"/>
          </a:xfrm>
          <a:prstGeom prst="rect">
            <a:avLst/>
          </a:prstGeom>
          <a:noFill/>
        </p:spPr>
        <p:txBody>
          <a:bodyPr wrap="square" rtlCol="0">
            <a:spAutoFit/>
          </a:bodyPr>
          <a:lstStyle/>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pic>
        <p:nvPicPr>
          <p:cNvPr id="7" name="Image 6">
            <a:extLst>
              <a:ext uri="{FF2B5EF4-FFF2-40B4-BE49-F238E27FC236}">
                <a16:creationId xmlns:a16="http://schemas.microsoft.com/office/drawing/2014/main" id="{267638E8-7C2F-4EBD-AF2D-CBA42453E22B}"/>
              </a:ext>
            </a:extLst>
          </p:cNvPr>
          <p:cNvPicPr>
            <a:picLocks noChangeAspect="1"/>
          </p:cNvPicPr>
          <p:nvPr/>
        </p:nvPicPr>
        <p:blipFill rotWithShape="1">
          <a:blip r:embed="rId2">
            <a:extLst>
              <a:ext uri="{28A0092B-C50C-407E-A947-70E740481C1C}">
                <a14:useLocalDpi xmlns:a14="http://schemas.microsoft.com/office/drawing/2010/main" val="0"/>
              </a:ext>
            </a:extLst>
          </a:blip>
          <a:srcRect l="3968" t="10626"/>
          <a:stretch/>
        </p:blipFill>
        <p:spPr>
          <a:xfrm>
            <a:off x="1480383" y="1062884"/>
            <a:ext cx="10374054" cy="5297244"/>
          </a:xfrm>
          <a:prstGeom prst="rect">
            <a:avLst/>
          </a:prstGeom>
        </p:spPr>
      </p:pic>
    </p:spTree>
    <p:extLst>
      <p:ext uri="{BB962C8B-B14F-4D97-AF65-F5344CB8AC3E}">
        <p14:creationId xmlns:p14="http://schemas.microsoft.com/office/powerpoint/2010/main" val="3439524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00701"/>
            <a:ext cx="12192000" cy="2969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Protocole d’événements récent: protocole EMDR modifié de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Kutz</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&amp; al (2008) adapté par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Tarquinio</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fr-FR" b="1" dirty="0"/>
          </a:p>
        </p:txBody>
      </p:sp>
    </p:spTree>
    <p:extLst>
      <p:ext uri="{BB962C8B-B14F-4D97-AF65-F5344CB8AC3E}">
        <p14:creationId xmlns:p14="http://schemas.microsoft.com/office/powerpoint/2010/main" val="19324901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2" name="Rectangle 1">
            <a:extLst>
              <a:ext uri="{FF2B5EF4-FFF2-40B4-BE49-F238E27FC236}">
                <a16:creationId xmlns:a16="http://schemas.microsoft.com/office/drawing/2014/main" id="{A57063B1-C01C-42FF-B3CE-39E7ABAEBD46}"/>
              </a:ext>
            </a:extLst>
          </p:cNvPr>
          <p:cNvSpPr>
            <a:spLocks noChangeArrowheads="1"/>
          </p:cNvSpPr>
          <p:nvPr/>
        </p:nvSpPr>
        <p:spPr bwMode="auto">
          <a:xfrm>
            <a:off x="621106" y="1028156"/>
            <a:ext cx="1087122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Protocole</a:t>
            </a:r>
            <a:r>
              <a:rPr kumimoji="0" lang="fr-FR" altLang="fr-FR" sz="2400" b="0" i="0" u="none" strike="noStrike" cap="none" normalizeH="0" baseline="0" dirty="0">
                <a:ln>
                  <a:noFill/>
                </a:ln>
                <a:solidFill>
                  <a:schemeClr val="tx1"/>
                </a:solidFill>
                <a:effectLst/>
                <a:latin typeface="Arial Unicode MS"/>
              </a:rPr>
              <a:t> administré en une seule séance de 30 à 60 minutes ou plus. </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Peut être administré </a:t>
            </a:r>
            <a:r>
              <a:rPr kumimoji="0" lang="fr-FR" altLang="fr-FR" sz="2400" b="0" i="0" u="none" strike="noStrike" cap="none" normalizeH="0" baseline="0" dirty="0">
                <a:ln>
                  <a:noFill/>
                </a:ln>
                <a:solidFill>
                  <a:schemeClr val="tx1"/>
                </a:solidFill>
                <a:effectLst/>
                <a:latin typeface="Arial Unicode MS"/>
              </a:rPr>
              <a:t>des les premières heures à quelques mois après l'événement traumatique.</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Les patients sont assis lorsque cela est possible, mais peuvent également être allongés (par exemple</a:t>
            </a:r>
            <a:r>
              <a:rPr lang="fr-FR" altLang="fr-FR" sz="2400" dirty="0">
                <a:latin typeface="Arial Unicode MS"/>
              </a:rPr>
              <a:t>, </a:t>
            </a:r>
            <a:r>
              <a:rPr kumimoji="0" lang="fr-FR" altLang="fr-FR" sz="2400" b="0" i="0" u="none" strike="noStrike" cap="none" normalizeH="0" baseline="0" dirty="0">
                <a:ln>
                  <a:noFill/>
                </a:ln>
                <a:solidFill>
                  <a:schemeClr val="tx1"/>
                </a:solidFill>
                <a:effectLst/>
                <a:latin typeface="Arial Unicode MS"/>
              </a:rPr>
              <a:t>dans leur lit d'hôpital).</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a:t>
            </a:r>
            <a:r>
              <a:rPr kumimoji="0" lang="fr-FR" altLang="fr-FR" sz="2400" b="0" i="0" u="none" strike="noStrike" cap="none" normalizeH="0" baseline="0" dirty="0" err="1">
                <a:ln>
                  <a:noFill/>
                </a:ln>
                <a:solidFill>
                  <a:schemeClr val="tx1"/>
                </a:solidFill>
                <a:effectLst/>
                <a:latin typeface="Arial Unicode MS"/>
              </a:rPr>
              <a:t>Kutz</a:t>
            </a:r>
            <a:r>
              <a:rPr kumimoji="0" lang="fr-FR" altLang="fr-FR" sz="2400" b="0" i="0" u="none" strike="noStrike" cap="none" normalizeH="0" baseline="0" dirty="0">
                <a:ln>
                  <a:noFill/>
                </a:ln>
                <a:solidFill>
                  <a:schemeClr val="tx1"/>
                </a:solidFill>
                <a:effectLst/>
                <a:latin typeface="Arial Unicode MS"/>
              </a:rPr>
              <a:t> et son équipe sont israéliens et travaillent souvent dans des zones de conflit. Ils ont testé leur protocole sur deux types d'individus : les victimes d'agressions et les victimes d'accidents.</a:t>
            </a:r>
            <a:endParaRPr kumimoji="0" lang="fr-FR" altLang="fr-F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Texte 10">
            <a:extLst>
              <a:ext uri="{FF2B5EF4-FFF2-40B4-BE49-F238E27FC236}">
                <a16:creationId xmlns:a16="http://schemas.microsoft.com/office/drawing/2014/main" id="{069FF834-27DC-48A7-B84F-C62064BF83CB}"/>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401328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pic>
        <p:nvPicPr>
          <p:cNvPr id="11" name="Image 10">
            <a:extLst>
              <a:ext uri="{FF2B5EF4-FFF2-40B4-BE49-F238E27FC236}">
                <a16:creationId xmlns:a16="http://schemas.microsoft.com/office/drawing/2014/main" id="{2723AD7C-F6EE-4351-9C01-5558C8A00D09}"/>
              </a:ext>
            </a:extLst>
          </p:cNvPr>
          <p:cNvPicPr>
            <a:picLocks noChangeAspect="1"/>
          </p:cNvPicPr>
          <p:nvPr/>
        </p:nvPicPr>
        <p:blipFill>
          <a:blip r:embed="rId2"/>
          <a:stretch>
            <a:fillRect/>
          </a:stretch>
        </p:blipFill>
        <p:spPr>
          <a:xfrm>
            <a:off x="2246097" y="1048805"/>
            <a:ext cx="7036659" cy="4733753"/>
          </a:xfrm>
          <a:prstGeom prst="rect">
            <a:avLst/>
          </a:prstGeom>
        </p:spPr>
      </p:pic>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B48BF9F5-EAF9-47D7-BCB2-7ADEE40E2BF6}"/>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250727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54303" y="1851674"/>
            <a:ext cx="10770645" cy="3737946"/>
          </a:xfrm>
          <a:prstGeom prst="rect">
            <a:avLst/>
          </a:prstGeom>
          <a:noFill/>
        </p:spPr>
        <p:txBody>
          <a:bodyPr wrap="square">
            <a:spAutoFit/>
          </a:bodyPr>
          <a:lstStyle/>
          <a:p>
            <a:pPr lvl="0" algn="just">
              <a:lnSpc>
                <a:spcPct val="150000"/>
              </a:lnSpc>
            </a:pPr>
            <a:r>
              <a:rPr lang="fr-FR" sz="2000" dirty="0">
                <a:effectLst/>
                <a:latin typeface="+mj-lt"/>
                <a:ea typeface="Calibri" panose="020F0502020204030204" pitchFamily="34" charset="0"/>
                <a:cs typeface="Times New Roman" panose="02020603050405020304" pitchFamily="18" charset="0"/>
              </a:rPr>
              <a:t>La victime se trouve dans l’impossibilité depuis l’événement de ressentir une émotion ou un sentiment positif. Ce dernier semble dans certains cas, être dans un état second, coupé de lui-même, de ses sensations et de son environnement (cf. psychopathologies des événements récents). La prise en charge de tels tableaux cliniques nécessite d’accompagner la victime dans le cadre de protocole spécifiques dont l’objectif n’est plus d’uniquement stabiliser les émotions, mais bien de repérer les conséquences liées à la confrontation d’un événement traumatique. Ainsi, à ce stade, la prise en charge devient fondamentalement curative et nécessite l’utilisation de protocoles spécifiques qui seront cette fois hétéro-appliquée.</a:t>
            </a:r>
            <a:endParaRPr lang="fr-FR" sz="2000" dirty="0">
              <a:latin typeface="+mj-lt"/>
            </a:endParaRPr>
          </a:p>
        </p:txBody>
      </p:sp>
    </p:spTree>
    <p:extLst>
      <p:ext uri="{BB962C8B-B14F-4D97-AF65-F5344CB8AC3E}">
        <p14:creationId xmlns:p14="http://schemas.microsoft.com/office/powerpoint/2010/main" val="471471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51241"/>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 name="Image 2">
            <a:extLst>
              <a:ext uri="{FF2B5EF4-FFF2-40B4-BE49-F238E27FC236}">
                <a16:creationId xmlns:a16="http://schemas.microsoft.com/office/drawing/2014/main" id="{4BAFBD02-03F4-47B8-D7B1-B04BB7E322B4}"/>
              </a:ext>
            </a:extLst>
          </p:cNvPr>
          <p:cNvPicPr>
            <a:picLocks noChangeAspect="1"/>
          </p:cNvPicPr>
          <p:nvPr/>
        </p:nvPicPr>
        <p:blipFill>
          <a:blip r:embed="rId2"/>
          <a:stretch>
            <a:fillRect/>
          </a:stretch>
        </p:blipFill>
        <p:spPr>
          <a:xfrm>
            <a:off x="497364" y="1044789"/>
            <a:ext cx="11197272" cy="4182114"/>
          </a:xfrm>
          <a:prstGeom prst="rect">
            <a:avLst/>
          </a:prstGeom>
        </p:spPr>
      </p:pic>
      <p:sp>
        <p:nvSpPr>
          <p:cNvPr id="7" name="Rectangle 6">
            <a:extLst>
              <a:ext uri="{FF2B5EF4-FFF2-40B4-BE49-F238E27FC236}">
                <a16:creationId xmlns:a16="http://schemas.microsoft.com/office/drawing/2014/main" id="{56471C25-82BF-40C2-A1A2-9CB5550731CE}"/>
              </a:ext>
            </a:extLst>
          </p:cNvPr>
          <p:cNvSpPr/>
          <p:nvPr/>
        </p:nvSpPr>
        <p:spPr>
          <a:xfrm>
            <a:off x="2916194" y="2371004"/>
            <a:ext cx="988541"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466B839B-BFA8-D44F-69CF-5BCD8DACE3EF}"/>
              </a:ext>
            </a:extLst>
          </p:cNvPr>
          <p:cNvSpPr/>
          <p:nvPr/>
        </p:nvSpPr>
        <p:spPr>
          <a:xfrm>
            <a:off x="4000380" y="237100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3D5232D5-525B-0914-74A7-7E12463E547E}"/>
              </a:ext>
            </a:extLst>
          </p:cNvPr>
          <p:cNvSpPr/>
          <p:nvPr/>
        </p:nvSpPr>
        <p:spPr>
          <a:xfrm>
            <a:off x="6846553" y="2186942"/>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9FE337C8-7FF3-DE84-5420-35B927E93B77}"/>
              </a:ext>
            </a:extLst>
          </p:cNvPr>
          <p:cNvSpPr/>
          <p:nvPr/>
        </p:nvSpPr>
        <p:spPr>
          <a:xfrm>
            <a:off x="10064894" y="228198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7632AE5C-5F8C-4583-8A72-A3159503237A}"/>
              </a:ext>
            </a:extLst>
          </p:cNvPr>
          <p:cNvSpPr txBox="1"/>
          <p:nvPr/>
        </p:nvSpPr>
        <p:spPr>
          <a:xfrm>
            <a:off x="3410464" y="-23274"/>
            <a:ext cx="6106332" cy="584775"/>
          </a:xfrm>
          <a:prstGeom prst="rect">
            <a:avLst/>
          </a:prstGeom>
          <a:noFill/>
        </p:spPr>
        <p:txBody>
          <a:bodyPr wrap="square">
            <a:spAutoFit/>
          </a:bodyPr>
          <a:lstStyle/>
          <a:p>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08233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096377AA-C59A-4914-8D10-AE68E7A30614}"/>
              </a:ext>
            </a:extLst>
          </p:cNvPr>
          <p:cNvPicPr>
            <a:picLocks noChangeAspect="1"/>
          </p:cNvPicPr>
          <p:nvPr/>
        </p:nvPicPr>
        <p:blipFill>
          <a:blip r:embed="rId2"/>
          <a:stretch>
            <a:fillRect/>
          </a:stretch>
        </p:blipFill>
        <p:spPr>
          <a:xfrm>
            <a:off x="1688607" y="814422"/>
            <a:ext cx="8736227" cy="5331970"/>
          </a:xfrm>
          <a:prstGeom prst="rect">
            <a:avLst/>
          </a:prstGeom>
        </p:spPr>
      </p:pic>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75816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1: recueil de l’histoire</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4448013"/>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Description par le patient de la situation, et du ressenti. </a:t>
            </a:r>
          </a:p>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Explication des symptômes manifestes depuis les jours écoulés.</a:t>
            </a:r>
          </a:p>
          <a:p>
            <a:pPr marL="982980" marR="217170" lvl="1" indent="-342900" algn="just">
              <a:lnSpc>
                <a:spcPct val="150000"/>
              </a:lnSpc>
              <a:buFont typeface="Wingdings" panose="05000000000000000000" pitchFamily="2" charset="2"/>
              <a:buChar char="§"/>
            </a:pPr>
            <a:r>
              <a:rPr lang="fr-FR" sz="3200" i="1" dirty="0"/>
              <a:t>« Pouvez-vous me dire ce qu’il s’est passé? J’ai seulement besoins d’une brève description. »</a:t>
            </a:r>
          </a:p>
          <a:p>
            <a:pPr marL="982980" marR="217170" lvl="1" indent="-342900" algn="just">
              <a:lnSpc>
                <a:spcPct val="150000"/>
              </a:lnSpc>
              <a:buFont typeface="Wingdings" panose="05000000000000000000" pitchFamily="2" charset="2"/>
              <a:buChar char="§"/>
            </a:pPr>
            <a:r>
              <a:rPr lang="fr-FR" sz="3200" i="1" dirty="0"/>
              <a:t>« Que s’est t’il  passé pour vous depuis que c’est arrivé? »</a:t>
            </a:r>
          </a:p>
        </p:txBody>
      </p:sp>
    </p:spTree>
    <p:extLst>
      <p:ext uri="{BB962C8B-B14F-4D97-AF65-F5344CB8AC3E}">
        <p14:creationId xmlns:p14="http://schemas.microsoft.com/office/powerpoint/2010/main" val="2666972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2: préparation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3913059"/>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Brève description de la nature de l’intervention:</a:t>
            </a:r>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i="1" dirty="0"/>
              <a:t>" Je vais vous demander de mettre vos mains sur vos genoux, de vous concentrer sur l'événement difficile et je vous tapoterai les mains pour vous aider à le traverser. A la fin de chaque tapotement, je vous poserai quelques questions simples pour savoir où vous en êtes.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308966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3: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575052"/>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Demander au patient de se concentrer sur la perception (image, son, odeur,..), la sensation (pression, suffocation, anxiété) la plus dérangeante. Le niveau de détresse est évalué à l'aide du SUDS (0 à 10).</a:t>
            </a:r>
          </a:p>
          <a:p>
            <a:pPr marL="468630" marR="217170" indent="-285750" algn="just">
              <a:lnSpc>
                <a:spcPct val="150000"/>
              </a:lnSpc>
              <a:spcAft>
                <a:spcPts val="0"/>
              </a:spcAft>
              <a:buFont typeface="Wingdings" panose="05000000000000000000" pitchFamily="2" charset="2"/>
              <a:buChar char="Ø"/>
            </a:pPr>
            <a:endParaRPr lang="fr-FR" sz="2400" dirty="0"/>
          </a:p>
          <a:p>
            <a:pPr marL="182880" marR="217170" algn="just">
              <a:lnSpc>
                <a:spcPct val="150000"/>
              </a:lnSpc>
              <a:spcAft>
                <a:spcPts val="0"/>
              </a:spcAft>
            </a:pPr>
            <a:r>
              <a:rPr lang="fr-FR" sz="2400" dirty="0"/>
              <a:t> « </a:t>
            </a:r>
            <a:r>
              <a:rPr lang="fr-FR" sz="2400" i="1" dirty="0"/>
              <a:t>Essayez de vous concentrer sur la partie la plus dérangeante de l'événement. Il peut s'agir d'une image, d'un son, d'un sentiment inconfortable ou douloureux... Qu'est-ce que c'est ? Lorsque vous y pensez, sur une échelle de 0 à 10, 0 vous ne ressentez rien de perturbant, 10 la pire perturbation que vous pouvez imaginer, où vous placeriez-vous ? »</a:t>
            </a:r>
            <a:r>
              <a:rPr lang="fr-FR" sz="2400" dirty="0"/>
              <a:t>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203331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4: désensibilisation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1143070"/>
          </a:xfrm>
          <a:prstGeom prst="rect">
            <a:avLst/>
          </a:prstGeom>
          <a:noFill/>
        </p:spPr>
        <p:txBody>
          <a:bodyPr wrap="square" rtlCol="0">
            <a:spAutoFit/>
          </a:bodyPr>
          <a:lstStyle/>
          <a:p>
            <a:pPr marL="525780" marR="217170" indent="-342900" algn="just">
              <a:lnSpc>
                <a:spcPct val="150000"/>
              </a:lnSpc>
              <a:spcAft>
                <a:spcPts val="0"/>
              </a:spcAft>
              <a:buFont typeface="Wingdings" panose="05000000000000000000" pitchFamily="2" charset="2"/>
              <a:buChar char="Ø"/>
            </a:pPr>
            <a:r>
              <a:rPr lang="fr-FR" sz="2400" dirty="0"/>
              <a:t>Début de la première série de tapotements (environ 45 secondes).</a:t>
            </a:r>
          </a:p>
          <a:p>
            <a:pPr marL="982980" marR="217170" lvl="1" indent="-342900" algn="just">
              <a:lnSpc>
                <a:spcPct val="150000"/>
              </a:lnSpc>
              <a:buFont typeface="Wingdings" panose="05000000000000000000" pitchFamily="2" charset="2"/>
              <a:buChar char="§"/>
            </a:pPr>
            <a:endParaRPr lang="fr-FR" sz="2400" dirty="0"/>
          </a:p>
        </p:txBody>
      </p:sp>
      <p:sp>
        <p:nvSpPr>
          <p:cNvPr id="13" name="ZoneTexte 12">
            <a:extLst>
              <a:ext uri="{FF2B5EF4-FFF2-40B4-BE49-F238E27FC236}">
                <a16:creationId xmlns:a16="http://schemas.microsoft.com/office/drawing/2014/main" id="{AB414F93-6E3E-45E1-84AE-35A8F7D03819}"/>
              </a:ext>
            </a:extLst>
          </p:cNvPr>
          <p:cNvSpPr txBox="1"/>
          <p:nvPr/>
        </p:nvSpPr>
        <p:spPr>
          <a:xfrm>
            <a:off x="1927058" y="2874081"/>
            <a:ext cx="8337884" cy="954107"/>
          </a:xfrm>
          <a:prstGeom prst="rect">
            <a:avLst/>
          </a:prstGeom>
          <a:noFill/>
        </p:spPr>
        <p:txBody>
          <a:bodyPr wrap="square">
            <a:spAutoFit/>
          </a:bodyPr>
          <a:lstStyle/>
          <a:p>
            <a:pPr algn="ctr"/>
            <a:r>
              <a:rPr lang="fr-FR" i="1" dirty="0"/>
              <a:t>" </a:t>
            </a:r>
            <a:r>
              <a:rPr lang="fr-FR" sz="2800" i="1" dirty="0"/>
              <a:t>Concentrez-vous sur ce que vous venez de me dire. Nous allons commencer à taper "</a:t>
            </a:r>
          </a:p>
        </p:txBody>
      </p:sp>
    </p:spTree>
    <p:extLst>
      <p:ext uri="{BB962C8B-B14F-4D97-AF65-F5344CB8AC3E}">
        <p14:creationId xmlns:p14="http://schemas.microsoft.com/office/powerpoint/2010/main" val="22833811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5: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021055"/>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effectLst/>
                <a:ea typeface="MS Mincho" panose="02020609040205080304" pitchFamily="49" charset="-128"/>
                <a:cs typeface="Times New Roman" panose="02020603050405020304" pitchFamily="18" charset="0"/>
              </a:rPr>
              <a:t>Après le premier set il est demandé au patient de décrire ce qui lui vient (sensations, émotions et associations). La détresse causée par  l’événement initial est alors réévaluée.  Si le niveau de détresse reste inchangé ou baisse peu, un nouveau set de MO est pratiqué. Si le SUD diminue fortement, on refait un set final pour s’assurer que plus rien ne reste.</a:t>
            </a:r>
            <a:endParaRPr lang="fr-FR" sz="2400" dirty="0"/>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dirty="0"/>
              <a:t>«  </a:t>
            </a:r>
            <a:r>
              <a:rPr lang="fr-FR" sz="2400" i="1" dirty="0"/>
              <a:t>Respirez profondément. Que ce passe t’il après? Sur la même échelle de 0 à 10, où seriez-vous maintenant? OK, continuez avec ça. </a:t>
            </a:r>
            <a:r>
              <a:rPr lang="fr-FR" sz="2400" dirty="0"/>
              <a:t>»</a:t>
            </a:r>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160029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6: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0169175" cy="4328557"/>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Si un nouvel aspect de l’événement traumatisant apparaît, on demande alors au patient de se concentrer dessus à nouveau et on refait un set de MO. Si un souvenir du passé revient, on demande alors au patient de le mettre de côté et de se concentrer sur le présent en tentant d’ignorer l’association avec le passé.</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
        <p:nvSpPr>
          <p:cNvPr id="3" name="Rectangle 1">
            <a:extLst>
              <a:ext uri="{FF2B5EF4-FFF2-40B4-BE49-F238E27FC236}">
                <a16:creationId xmlns:a16="http://schemas.microsoft.com/office/drawing/2014/main" id="{A63044DF-0E53-4473-AA88-B22436FA5928}"/>
              </a:ext>
            </a:extLst>
          </p:cNvPr>
          <p:cNvSpPr>
            <a:spLocks noChangeArrowheads="1"/>
          </p:cNvSpPr>
          <p:nvPr/>
        </p:nvSpPr>
        <p:spPr bwMode="auto">
          <a:xfrm>
            <a:off x="514777" y="4299867"/>
            <a:ext cx="11162446" cy="1697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Unicode MS"/>
              </a:rPr>
              <a:t>«</a:t>
            </a:r>
            <a:r>
              <a:rPr kumimoji="0" lang="fr-FR" altLang="fr-FR" sz="2400" b="0" i="1" u="none" strike="noStrike" cap="none" normalizeH="0" baseline="0" dirty="0">
                <a:ln>
                  <a:noFill/>
                </a:ln>
                <a:solidFill>
                  <a:schemeClr val="tx1"/>
                </a:solidFill>
                <a:effectLst/>
              </a:rPr>
              <a:t> Je sais qu'il est parfois difficile de mettre le passé de côté. Mais je vais vous demander d'essayer de vous concentrer sur l'événement dont nous venons de parler, d'accord ? Concentrez-vous sur l'événement qui s'est produit il y a quelques jours... Et continuez » </a:t>
            </a:r>
          </a:p>
        </p:txBody>
      </p:sp>
    </p:spTree>
    <p:extLst>
      <p:ext uri="{BB962C8B-B14F-4D97-AF65-F5344CB8AC3E}">
        <p14:creationId xmlns:p14="http://schemas.microsoft.com/office/powerpoint/2010/main" val="36586674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7: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4744056"/>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Les sets de MO sont poursuivis jusqu’à ce que l’on arrive à une amélioration et une stabilisation de la situation. Le nombre de sets nécessaires est variable selon les sujets.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r>
              <a:rPr lang="fr-FR" sz="2400" i="1" dirty="0">
                <a:latin typeface="Calibri" panose="020F0502020204030204" pitchFamily="34" charset="0"/>
                <a:ea typeface="Calibri" panose="020F0502020204030204" pitchFamily="34" charset="0"/>
                <a:cs typeface="Calibri" panose="020F0502020204030204" pitchFamily="34" charset="0"/>
              </a:rPr>
              <a:t>Habituellement, on essaie de continuer jusqu’à ce que le niveau de perturbation baisse d’au moins 2 à 4 points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28106415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1558568"/>
          </a:xfrm>
          <a:prstGeom prst="rect">
            <a:avLst/>
          </a:prstGeom>
          <a:noFill/>
        </p:spPr>
        <p:txBody>
          <a:bodyPr wrap="square" rtlCol="0">
            <a:spAutoFit/>
          </a:bodyPr>
          <a:lstStyle/>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pic>
        <p:nvPicPr>
          <p:cNvPr id="7" name="Image 6">
            <a:extLst>
              <a:ext uri="{FF2B5EF4-FFF2-40B4-BE49-F238E27FC236}">
                <a16:creationId xmlns:a16="http://schemas.microsoft.com/office/drawing/2014/main" id="{267638E8-7C2F-4EBD-AF2D-CBA42453E22B}"/>
              </a:ext>
            </a:extLst>
          </p:cNvPr>
          <p:cNvPicPr>
            <a:picLocks noChangeAspect="1"/>
          </p:cNvPicPr>
          <p:nvPr/>
        </p:nvPicPr>
        <p:blipFill rotWithShape="1">
          <a:blip r:embed="rId2">
            <a:extLst>
              <a:ext uri="{28A0092B-C50C-407E-A947-70E740481C1C}">
                <a14:useLocalDpi xmlns:a14="http://schemas.microsoft.com/office/drawing/2010/main" val="0"/>
              </a:ext>
            </a:extLst>
          </a:blip>
          <a:srcRect l="3968" t="10626"/>
          <a:stretch/>
        </p:blipFill>
        <p:spPr>
          <a:xfrm>
            <a:off x="1480383" y="1062884"/>
            <a:ext cx="10374054" cy="5297244"/>
          </a:xfrm>
          <a:prstGeom prst="rect">
            <a:avLst/>
          </a:prstGeom>
        </p:spPr>
      </p:pic>
      <p:sp>
        <p:nvSpPr>
          <p:cNvPr id="3" name="Rectangle 2">
            <a:extLst>
              <a:ext uri="{FF2B5EF4-FFF2-40B4-BE49-F238E27FC236}">
                <a16:creationId xmlns:a16="http://schemas.microsoft.com/office/drawing/2014/main" id="{7CAD3702-7DC8-2805-7DDB-A04D167E07CE}"/>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Tree>
    <p:extLst>
      <p:ext uri="{BB962C8B-B14F-4D97-AF65-F5344CB8AC3E}">
        <p14:creationId xmlns:p14="http://schemas.microsoft.com/office/powerpoint/2010/main" val="310550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71395" y="2184960"/>
            <a:ext cx="10770645" cy="3276282"/>
          </a:xfrm>
          <a:prstGeom prst="rect">
            <a:avLst/>
          </a:prstGeom>
          <a:noFill/>
        </p:spPr>
        <p:txBody>
          <a:bodyPr wrap="square">
            <a:spAutoFit/>
          </a:bodyPr>
          <a:lstStyle/>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Permettre une meilleure connaissance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et de son expression dans les phases aigües.</a:t>
            </a:r>
          </a:p>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Permettre une meilleure connaissance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et de son expression dans les phases chroniques.</a:t>
            </a:r>
          </a:p>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Connaître et appliquer les différents protocoles dans le traitement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(URG-EMDR, REP, EMDR-IGTP et salle d’urgence).</a:t>
            </a:r>
          </a:p>
          <a:p>
            <a:pPr lvl="0" algn="just">
              <a:lnSpc>
                <a:spcPct val="150000"/>
              </a:lnSpc>
            </a:pPr>
            <a:endParaRPr lang="fr-FR"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97903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tx1"/>
                </a:solidFill>
              </a:rPr>
              <a:t>Questions? </a:t>
            </a:r>
          </a:p>
        </p:txBody>
      </p:sp>
    </p:spTree>
    <p:extLst>
      <p:ext uri="{BB962C8B-B14F-4D97-AF65-F5344CB8AC3E}">
        <p14:creationId xmlns:p14="http://schemas.microsoft.com/office/powerpoint/2010/main" val="185965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Caractéristiques du niveau élevé</a:t>
            </a:r>
            <a:endParaRPr lang="fr-FR" b="1" dirty="0"/>
          </a:p>
        </p:txBody>
      </p:sp>
    </p:spTree>
    <p:extLst>
      <p:ext uri="{BB962C8B-B14F-4D97-AF65-F5344CB8AC3E}">
        <p14:creationId xmlns:p14="http://schemas.microsoft.com/office/powerpoint/2010/main" val="2796773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niveau s’inscrit dans une configuration spécifique car il exprime l’empreinte de l’incident critique devenu traumatique chez la victime.</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 Il s’agit donc d’un ensemble de symptômes qui se développent en réaction à l’exposition à un ou plusieurs événement(s) traumatique(s).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Cet état clinique se caractérise par un ensemble de symptômes spécifiques comme des idées intrusives, involontaires et envahissantes de l’événement traumatique, des rêves répétitifs, le sentiment que l’événement peut se reproduire à n’importe quel moment (induisant ainsi une détresse psychologique intense et prolongée). </a:t>
            </a: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57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La victime se trouve dans l’impossibilité depuis l’événement de ressentir une émotion ou un sentiment positif.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dernier semble dans certains cas, être dans un état second, coupé de lui-même, de ses sensations et de son environnement (cf. psychopathologies des événements récents).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La prise en charge de tels tableaux cliniques nécessite d’accompagner la victime dans le cadre de protocole spécifiques dont l’objectif n’est plus d’uniquement stabiliser les émotions, mais bien de repérer les conséquences liées à la confrontation d’un événement traumatique. </a:t>
            </a:r>
          </a:p>
          <a:p>
            <a:pPr marL="800100" lvl="1" indent="-342900" algn="just">
              <a:lnSpc>
                <a:spcPct val="100000"/>
              </a:lnSpc>
              <a:spcBef>
                <a:spcPts val="0"/>
              </a:spcBef>
              <a:buFont typeface="Wingdings" pitchFamily="2" charset="2"/>
              <a:buChar char=""/>
            </a:pPr>
            <a:r>
              <a:rPr lang="fr-FR" dirty="0">
                <a:ea typeface="Calibri" panose="020F0502020204030204" pitchFamily="34" charset="0"/>
              </a:rPr>
              <a:t>A </a:t>
            </a:r>
            <a:r>
              <a:rPr lang="fr-FR" dirty="0">
                <a:effectLst/>
                <a:ea typeface="Calibri" panose="020F0502020204030204" pitchFamily="34" charset="0"/>
              </a:rPr>
              <a:t>ce stade, la prise en charge devient fondamentalement curative et nécessite l’utilisation de protocoles spécifiques qui seront cette fois hétéro-appliquée.</a:t>
            </a: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29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96218"/>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cs typeface="Times New Roman" panose="02020603050405020304" pitchFamily="18" charset="0"/>
              </a:rPr>
              <a:t>Philosophie d’intervention pour le niveau élevé :</a:t>
            </a: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Connaître et appliquer les modalités de prise en charge des niveaux précédents</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Utiliser des protocoles de prise en charge individuel capables de réguler des conséquences d’une exposition à des événements aigus. </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Utiliser des protocoles de prise en charge groupal capables de réguler des conséquences d’une exposition à des événements aigus. </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45184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13143</TotalTime>
  <Words>5957</Words>
  <Application>Microsoft Macintosh PowerPoint</Application>
  <PresentationFormat>Grand écran</PresentationFormat>
  <Paragraphs>385</Paragraphs>
  <Slides>50</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50</vt:i4>
      </vt:variant>
    </vt:vector>
  </HeadingPairs>
  <TitlesOfParts>
    <vt:vector size="60" baseType="lpstr">
      <vt:lpstr>Arial Unicode MS</vt:lpstr>
      <vt:lpstr>MS Mincho</vt:lpstr>
      <vt:lpstr>Arial</vt:lpstr>
      <vt:lpstr>Calibri</vt:lpstr>
      <vt:lpstr>Calibri Light</vt:lpstr>
      <vt:lpstr>Cambria</vt:lpstr>
      <vt:lpstr>Cambria Math</vt:lpstr>
      <vt:lpstr>Times New Roman</vt:lpstr>
      <vt:lpstr>Wingdings</vt:lpstr>
      <vt:lpstr>Office Theme</vt:lpstr>
      <vt:lpstr>Présentation PowerPoint</vt:lpstr>
      <vt:lpstr>Présentation PowerPoint</vt:lpstr>
      <vt:lpstr>Objectifs</vt:lpstr>
      <vt:lpstr>Objectifs</vt:lpstr>
      <vt:lpstr>Objectifs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 </vt:lpstr>
      <vt:lpstr> </vt:lpstr>
      <vt:lpstr> </vt:lpstr>
      <vt:lpstr>Présentation PowerPoint</vt:lpstr>
      <vt:lpstr> </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 Lapcevic</dc:creator>
  <cp:lastModifiedBy>Cyril Tarquinio</cp:lastModifiedBy>
  <cp:revision>408</cp:revision>
  <dcterms:created xsi:type="dcterms:W3CDTF">2022-11-09T09:36:19Z</dcterms:created>
  <dcterms:modified xsi:type="dcterms:W3CDTF">2024-01-16T10:42:22Z</dcterms:modified>
</cp:coreProperties>
</file>