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1"/>
  </p:notesMasterIdLst>
  <p:sldIdLst>
    <p:sldId id="256" r:id="rId2"/>
    <p:sldId id="494" r:id="rId3"/>
    <p:sldId id="947" r:id="rId4"/>
    <p:sldId id="848" r:id="rId5"/>
    <p:sldId id="948" r:id="rId6"/>
    <p:sldId id="949" r:id="rId7"/>
    <p:sldId id="921" r:id="rId8"/>
    <p:sldId id="850" r:id="rId9"/>
    <p:sldId id="851" r:id="rId10"/>
    <p:sldId id="852" r:id="rId11"/>
    <p:sldId id="854" r:id="rId12"/>
    <p:sldId id="855" r:id="rId13"/>
    <p:sldId id="856" r:id="rId14"/>
    <p:sldId id="857" r:id="rId15"/>
    <p:sldId id="858" r:id="rId16"/>
    <p:sldId id="859" r:id="rId17"/>
    <p:sldId id="860" r:id="rId18"/>
    <p:sldId id="861" r:id="rId19"/>
    <p:sldId id="864" r:id="rId20"/>
    <p:sldId id="904" r:id="rId21"/>
    <p:sldId id="906" r:id="rId22"/>
    <p:sldId id="907" r:id="rId23"/>
    <p:sldId id="909" r:id="rId24"/>
    <p:sldId id="908" r:id="rId25"/>
    <p:sldId id="910" r:id="rId26"/>
    <p:sldId id="863" r:id="rId27"/>
    <p:sldId id="922" r:id="rId28"/>
    <p:sldId id="923" r:id="rId29"/>
    <p:sldId id="924" r:id="rId30"/>
    <p:sldId id="925" r:id="rId31"/>
    <p:sldId id="926" r:id="rId32"/>
    <p:sldId id="927" r:id="rId33"/>
    <p:sldId id="928" r:id="rId34"/>
    <p:sldId id="929" r:id="rId35"/>
    <p:sldId id="930" r:id="rId36"/>
    <p:sldId id="931" r:id="rId37"/>
    <p:sldId id="932" r:id="rId38"/>
    <p:sldId id="933" r:id="rId39"/>
    <p:sldId id="934" r:id="rId40"/>
    <p:sldId id="935" r:id="rId41"/>
    <p:sldId id="936" r:id="rId42"/>
    <p:sldId id="937" r:id="rId43"/>
    <p:sldId id="938" r:id="rId44"/>
    <p:sldId id="939" r:id="rId45"/>
    <p:sldId id="940" r:id="rId46"/>
    <p:sldId id="941" r:id="rId47"/>
    <p:sldId id="942" r:id="rId48"/>
    <p:sldId id="862" r:id="rId49"/>
    <p:sldId id="617" r:id="rId50"/>
    <p:sldId id="618" r:id="rId51"/>
    <p:sldId id="488" r:id="rId52"/>
    <p:sldId id="911" r:id="rId53"/>
    <p:sldId id="912" r:id="rId54"/>
    <p:sldId id="913" r:id="rId55"/>
    <p:sldId id="914" r:id="rId56"/>
    <p:sldId id="915" r:id="rId57"/>
    <p:sldId id="916" r:id="rId58"/>
    <p:sldId id="917" r:id="rId59"/>
    <p:sldId id="918" r:id="rId60"/>
    <p:sldId id="865" r:id="rId61"/>
    <p:sldId id="866" r:id="rId62"/>
    <p:sldId id="877" r:id="rId63"/>
    <p:sldId id="920" r:id="rId64"/>
    <p:sldId id="867" r:id="rId65"/>
    <p:sldId id="919" r:id="rId66"/>
    <p:sldId id="868" r:id="rId67"/>
    <p:sldId id="944" r:id="rId68"/>
    <p:sldId id="945" r:id="rId69"/>
    <p:sldId id="869" r:id="rId70"/>
    <p:sldId id="946" r:id="rId71"/>
    <p:sldId id="952" r:id="rId72"/>
    <p:sldId id="953" r:id="rId73"/>
    <p:sldId id="954" r:id="rId74"/>
    <p:sldId id="955" r:id="rId75"/>
    <p:sldId id="950" r:id="rId76"/>
    <p:sldId id="951" r:id="rId77"/>
    <p:sldId id="257" r:id="rId78"/>
    <p:sldId id="258" r:id="rId79"/>
    <p:sldId id="259" r:id="rId80"/>
    <p:sldId id="260" r:id="rId81"/>
    <p:sldId id="261" r:id="rId82"/>
    <p:sldId id="262" r:id="rId83"/>
    <p:sldId id="263" r:id="rId84"/>
    <p:sldId id="264" r:id="rId85"/>
    <p:sldId id="265" r:id="rId86"/>
    <p:sldId id="266" r:id="rId87"/>
    <p:sldId id="268" r:id="rId88"/>
    <p:sldId id="269" r:id="rId89"/>
    <p:sldId id="270" r:id="rId90"/>
    <p:sldId id="271" r:id="rId91"/>
    <p:sldId id="272" r:id="rId92"/>
    <p:sldId id="273" r:id="rId93"/>
    <p:sldId id="274" r:id="rId94"/>
    <p:sldId id="275" r:id="rId95"/>
    <p:sldId id="276" r:id="rId96"/>
    <p:sldId id="277" r:id="rId97"/>
    <p:sldId id="278" r:id="rId98"/>
    <p:sldId id="279" r:id="rId99"/>
    <p:sldId id="280" r:id="rId10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49"/>
    <p:restoredTop sz="94694"/>
  </p:normalViewPr>
  <p:slideViewPr>
    <p:cSldViewPr snapToGrid="0" snapToObjects="1">
      <p:cViewPr varScale="1">
        <p:scale>
          <a:sx n="127" d="100"/>
          <a:sy n="127" d="100"/>
        </p:scale>
        <p:origin x="8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4B4001-1A26-824F-8B52-169A4DE38F37}" type="datetimeFigureOut">
              <a:rPr lang="fr-FR" smtClean="0"/>
              <a:t>07/10/2026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CA7D6-9003-9345-892F-AC26E14F5D30}" type="slidenum">
              <a:rPr lang="fr-FR" smtClean="0"/>
              <a:t>‹N°›</a:t>
            </a:fld>
            <a:endParaRPr lang="fr-FR"/>
          </a:p>
        </p:txBody>
      </p:sp>
    </p:spTree>
    <p:extLst>
      <p:ext uri="{BB962C8B-B14F-4D97-AF65-F5344CB8AC3E}">
        <p14:creationId xmlns:p14="http://schemas.microsoft.com/office/powerpoint/2010/main" val="169187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3.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4.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5.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6.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7.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8.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9.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10.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11.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13.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14.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15.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16.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17.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18.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19.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20.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21.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22.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23.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24.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enrichie - diapositive 25. Séquence à insérer après la partie 2 consacrée à la définition et aux critères de la psychothérapie.</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a:t>Modifiez le style du titre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Modifier les styles du texte du masque
Deuxième niveau
Troisième niveau
Quatrième niveau
Cinquième niveau</a:t>
            </a:r>
            <a:endParaRPr lang="en-US" dirty="0"/>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8" name="Title 1"/>
          <p:cNvSpPr>
            <a:spLocks noGrp="1"/>
          </p:cNvSpPr>
          <p:nvPr>
            <p:ph type="title"/>
          </p:nvPr>
        </p:nvSpPr>
        <p:spPr>
          <a:xfrm>
            <a:off x="685801" y="609600"/>
            <a:ext cx="10131425" cy="1456267"/>
          </a:xfrm>
        </p:spPr>
        <p:txBody>
          <a:bodyPr/>
          <a:lstStyle/>
          <a:p>
            <a:r>
              <a:rPr lang="fr-FR"/>
              <a:t>Modifiez le style du titre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512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10/7/26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 id="2147483669"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cyriltarquinio.com/" TargetMode="Externa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CB12BF-24B4-F149-9C2E-F42AB0098577}"/>
              </a:ext>
            </a:extLst>
          </p:cNvPr>
          <p:cNvSpPr>
            <a:spLocks noGrp="1"/>
          </p:cNvSpPr>
          <p:nvPr>
            <p:ph type="ctrTitle"/>
          </p:nvPr>
        </p:nvSpPr>
        <p:spPr>
          <a:xfrm>
            <a:off x="374822" y="1421022"/>
            <a:ext cx="11442356" cy="1557905"/>
          </a:xfrm>
        </p:spPr>
        <p:txBody>
          <a:bodyPr>
            <a:normAutofit/>
          </a:bodyPr>
          <a:lstStyle/>
          <a:p>
            <a:pPr algn="ctr"/>
            <a:r>
              <a:rPr lang="fr-FR" altLang="fr-FR" b="1" cap="none" dirty="0">
                <a:solidFill>
                  <a:srgbClr val="FFFF00"/>
                </a:solidFill>
                <a:effectLst>
                  <a:outerShdw blurRad="38100" dist="38100" dir="2700000" algn="tl">
                    <a:srgbClr val="C0C0C0"/>
                  </a:outerShdw>
                </a:effectLst>
                <a:latin typeface="Abadi MT Condensed Light" panose="020B0306030101010103" pitchFamily="34" charset="77"/>
                <a:ea typeface="ＭＳ Ｐゴシック" charset="-128"/>
              </a:rPr>
              <a:t>Initiation aux théories et pratiques psychothérapeutiques</a:t>
            </a:r>
            <a:endParaRPr lang="fr-FR" cap="none" dirty="0">
              <a:solidFill>
                <a:srgbClr val="FFFF00"/>
              </a:solidFill>
              <a:latin typeface="Abadi MT Condensed Light" panose="020B0306030101010103" pitchFamily="34" charset="77"/>
            </a:endParaRPr>
          </a:p>
        </p:txBody>
      </p:sp>
      <p:sp>
        <p:nvSpPr>
          <p:cNvPr id="3" name="Sous-titre 2">
            <a:extLst>
              <a:ext uri="{FF2B5EF4-FFF2-40B4-BE49-F238E27FC236}">
                <a16:creationId xmlns:a16="http://schemas.microsoft.com/office/drawing/2014/main" id="{1D04D179-32C3-2142-8CF2-D3102AEB8E95}"/>
              </a:ext>
            </a:extLst>
          </p:cNvPr>
          <p:cNvSpPr>
            <a:spLocks noGrp="1"/>
          </p:cNvSpPr>
          <p:nvPr>
            <p:ph type="subTitle" idx="1"/>
          </p:nvPr>
        </p:nvSpPr>
        <p:spPr>
          <a:xfrm>
            <a:off x="374822" y="3183888"/>
            <a:ext cx="10670865" cy="3557380"/>
          </a:xfrm>
        </p:spPr>
        <p:txBody>
          <a:bodyPr>
            <a:normAutofit fontScale="62500" lnSpcReduction="20000"/>
          </a:bodyPr>
          <a:lstStyle/>
          <a:p>
            <a:pPr algn="ctr"/>
            <a:r>
              <a:rPr lang="fr-FR" sz="5100" b="1" cap="none" dirty="0">
                <a:latin typeface="Abadi MT Condensed Light" panose="020B0306030101010103" pitchFamily="34" charset="77"/>
              </a:rPr>
              <a:t>UE701 Master 1 « Psychologie clinique,… » - TC</a:t>
            </a:r>
            <a:endParaRPr lang="fr-FR" sz="5100" b="1" dirty="0">
              <a:latin typeface="Abadi MT Condensed Light" panose="020B0306030101010103" pitchFamily="34" charset="77"/>
            </a:endParaRPr>
          </a:p>
          <a:p>
            <a:endParaRPr lang="fr-FR" sz="2800" cap="none" dirty="0">
              <a:latin typeface="Abadi MT Condensed Light" panose="020B0306030101010103" pitchFamily="34" charset="77"/>
            </a:endParaRPr>
          </a:p>
          <a:p>
            <a:pPr algn="ctr">
              <a:spcAft>
                <a:spcPts val="0"/>
              </a:spcAft>
            </a:pPr>
            <a:r>
              <a:rPr lang="fr-FR" sz="5100" b="1" cap="none" dirty="0">
                <a:latin typeface="Abadi MT Condensed Light" panose="020B0306030101010103" pitchFamily="34" charset="77"/>
              </a:rPr>
              <a:t>Professeur Cyril Tarquinio</a:t>
            </a:r>
          </a:p>
          <a:p>
            <a:pPr algn="ctr">
              <a:spcAft>
                <a:spcPts val="0"/>
              </a:spcAft>
            </a:pPr>
            <a:r>
              <a:rPr lang="fr-FR" sz="3600" cap="none" dirty="0">
                <a:latin typeface="Abadi MT Condensed Light" panose="020B0306030101010103" pitchFamily="34" charset="77"/>
                <a:hlinkClick r:id="rId2"/>
              </a:rPr>
              <a:t>www.cyriltarquinio.com</a:t>
            </a:r>
            <a:endParaRPr lang="fr-FR" sz="3600" cap="none" dirty="0">
              <a:latin typeface="Abadi MT Condensed Light" panose="020B0306030101010103" pitchFamily="34" charset="77"/>
            </a:endParaRPr>
          </a:p>
          <a:p>
            <a:pPr algn="ctr">
              <a:spcAft>
                <a:spcPts val="0"/>
              </a:spcAft>
            </a:pPr>
            <a:endParaRPr lang="fr-FR" sz="3600" cap="none" dirty="0">
              <a:latin typeface="Abadi MT Condensed Light" panose="020B0306030101010103" pitchFamily="34" charset="77"/>
            </a:endParaRPr>
          </a:p>
          <a:p>
            <a:pPr algn="ctr">
              <a:spcAft>
                <a:spcPts val="0"/>
              </a:spcAft>
            </a:pPr>
            <a:r>
              <a:rPr lang="fr-FR" sz="3600" cap="none" dirty="0">
                <a:latin typeface="Abadi MT Condensed Light" panose="020B0306030101010103" pitchFamily="34" charset="77"/>
              </a:rPr>
              <a:t>Directeur-adjoint UMR 1319 INSPIIRE - Université de Lorraine, Inserm</a:t>
            </a:r>
          </a:p>
          <a:p>
            <a:pPr algn="ctr">
              <a:spcAft>
                <a:spcPts val="0"/>
              </a:spcAft>
            </a:pPr>
            <a:r>
              <a:rPr lang="fr-FR" sz="3600" cap="none" dirty="0">
                <a:latin typeface="Abadi MT Condensed Light" panose="020B0306030101010103" pitchFamily="34" charset="77"/>
              </a:rPr>
              <a:t>Directeur Centre Pierre Janet - https://</a:t>
            </a:r>
            <a:r>
              <a:rPr lang="fr-FR" sz="3600" cap="none" dirty="0" err="1">
                <a:latin typeface="Abadi MT Condensed Light" panose="020B0306030101010103" pitchFamily="34" charset="77"/>
              </a:rPr>
              <a:t>centrepierrejanet.univ-lorraine.fr</a:t>
            </a:r>
            <a:r>
              <a:rPr lang="fr-FR" sz="3600" cap="none" dirty="0">
                <a:latin typeface="Abadi MT Condensed Light" panose="020B0306030101010103" pitchFamily="34" charset="77"/>
              </a:rPr>
              <a:t>/ </a:t>
            </a:r>
          </a:p>
          <a:p>
            <a:pPr algn="ctr">
              <a:spcAft>
                <a:spcPts val="0"/>
              </a:spcAft>
            </a:pPr>
            <a:r>
              <a:rPr lang="fr-FR" sz="3600" cap="none" dirty="0">
                <a:latin typeface="Abadi MT Condensed Light" panose="020B0306030101010103" pitchFamily="34" charset="77"/>
              </a:rPr>
              <a:t>Editor-in-Chief of the </a:t>
            </a:r>
            <a:r>
              <a:rPr lang="fr-FR" sz="3600" cap="none" dirty="0" err="1">
                <a:latin typeface="Abadi MT Condensed Light" panose="020B0306030101010103" pitchFamily="34" charset="77"/>
              </a:rPr>
              <a:t>European</a:t>
            </a:r>
            <a:r>
              <a:rPr lang="fr-FR" sz="3600" cap="none" dirty="0">
                <a:latin typeface="Abadi MT Condensed Light" panose="020B0306030101010103" pitchFamily="34" charset="77"/>
              </a:rPr>
              <a:t> Journal of Trauma and Dissociation (Elsevier) -</a:t>
            </a:r>
          </a:p>
          <a:p>
            <a:pPr algn="ctr">
              <a:spcAft>
                <a:spcPts val="0"/>
              </a:spcAft>
            </a:pPr>
            <a:r>
              <a:rPr lang="fr-FR" sz="3600" cap="none" dirty="0">
                <a:latin typeface="Abadi MT Condensed Light" panose="020B0306030101010103" pitchFamily="34" charset="77"/>
              </a:rPr>
              <a:t>Associate-Editor aux Annales Médico-Psychologiques</a:t>
            </a:r>
          </a:p>
          <a:p>
            <a:pPr algn="ctr"/>
            <a:r>
              <a:rPr lang="fr-FR" sz="3600" cap="none" dirty="0">
                <a:latin typeface="Abadi MT Condensed Light" panose="020B0306030101010103" pitchFamily="34" charset="77"/>
              </a:rPr>
              <a:t>Responsable de la Licence  de psychologie de l'Université de Lorraine (site de Metz)</a:t>
            </a:r>
          </a:p>
          <a:p>
            <a:endParaRPr lang="fr-FR" sz="2800" dirty="0"/>
          </a:p>
        </p:txBody>
      </p:sp>
      <p:pic>
        <p:nvPicPr>
          <p:cNvPr id="4" name="Image 3">
            <a:extLst>
              <a:ext uri="{FF2B5EF4-FFF2-40B4-BE49-F238E27FC236}">
                <a16:creationId xmlns:a16="http://schemas.microsoft.com/office/drawing/2014/main" id="{7029DFCF-C506-D0D8-9B9B-37A8C2B9BB59}"/>
              </a:ext>
            </a:extLst>
          </p:cNvPr>
          <p:cNvPicPr>
            <a:picLocks noChangeAspect="1"/>
          </p:cNvPicPr>
          <p:nvPr/>
        </p:nvPicPr>
        <p:blipFill>
          <a:blip r:embed="rId3"/>
          <a:stretch>
            <a:fillRect/>
          </a:stretch>
        </p:blipFill>
        <p:spPr>
          <a:xfrm>
            <a:off x="-148076" y="-136883"/>
            <a:ext cx="2774545" cy="1267680"/>
          </a:xfrm>
          <a:prstGeom prst="rect">
            <a:avLst/>
          </a:prstGeom>
        </p:spPr>
      </p:pic>
      <p:pic>
        <p:nvPicPr>
          <p:cNvPr id="5" name="Image 4">
            <a:extLst>
              <a:ext uri="{FF2B5EF4-FFF2-40B4-BE49-F238E27FC236}">
                <a16:creationId xmlns:a16="http://schemas.microsoft.com/office/drawing/2014/main" id="{407E8A1D-A340-5980-E2DE-08589AE2616D}"/>
              </a:ext>
            </a:extLst>
          </p:cNvPr>
          <p:cNvPicPr>
            <a:picLocks noChangeAspect="1"/>
          </p:cNvPicPr>
          <p:nvPr/>
        </p:nvPicPr>
        <p:blipFill>
          <a:blip r:embed="rId4"/>
          <a:stretch>
            <a:fillRect/>
          </a:stretch>
        </p:blipFill>
        <p:spPr>
          <a:xfrm>
            <a:off x="9289240" y="-136883"/>
            <a:ext cx="3094071" cy="1557905"/>
          </a:xfrm>
          <a:prstGeom prst="rect">
            <a:avLst/>
          </a:prstGeom>
        </p:spPr>
      </p:pic>
      <p:pic>
        <p:nvPicPr>
          <p:cNvPr id="7" name="Image 6">
            <a:extLst>
              <a:ext uri="{FF2B5EF4-FFF2-40B4-BE49-F238E27FC236}">
                <a16:creationId xmlns:a16="http://schemas.microsoft.com/office/drawing/2014/main" id="{72D120D3-2CC4-E2AE-8D37-CDA2C704F33A}"/>
              </a:ext>
            </a:extLst>
          </p:cNvPr>
          <p:cNvPicPr>
            <a:picLocks noChangeAspect="1"/>
          </p:cNvPicPr>
          <p:nvPr/>
        </p:nvPicPr>
        <p:blipFill>
          <a:blip r:embed="rId5"/>
          <a:stretch>
            <a:fillRect/>
          </a:stretch>
        </p:blipFill>
        <p:spPr>
          <a:xfrm>
            <a:off x="4699178" y="0"/>
            <a:ext cx="1788119" cy="1216061"/>
          </a:xfrm>
          <a:prstGeom prst="rect">
            <a:avLst/>
          </a:prstGeom>
        </p:spPr>
      </p:pic>
    </p:spTree>
    <p:extLst>
      <p:ext uri="{BB962C8B-B14F-4D97-AF65-F5344CB8AC3E}">
        <p14:creationId xmlns:p14="http://schemas.microsoft.com/office/powerpoint/2010/main" val="113136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3" name="Rectangle 3">
            <a:extLst>
              <a:ext uri="{FF2B5EF4-FFF2-40B4-BE49-F238E27FC236}">
                <a16:creationId xmlns:a16="http://schemas.microsoft.com/office/drawing/2014/main" id="{645B91ED-32C2-FC4D-AEDD-0D51B49A74F9}"/>
              </a:ext>
            </a:extLst>
          </p:cNvPr>
          <p:cNvSpPr>
            <a:spLocks noGrp="1" noChangeArrowheads="1"/>
          </p:cNvSpPr>
          <p:nvPr>
            <p:ph type="title"/>
          </p:nvPr>
        </p:nvSpPr>
        <p:spPr>
          <a:xfrm>
            <a:off x="2424113" y="2492376"/>
            <a:ext cx="7772400" cy="1368425"/>
          </a:xfrm>
        </p:spPr>
        <p:txBody>
          <a:bodyPr rtlCol="0">
            <a:normAutofit/>
          </a:bodyPr>
          <a:lstStyle/>
          <a:p>
            <a:pPr algn="ctr">
              <a:defRPr/>
            </a:pPr>
            <a:r>
              <a:rPr lang="fr-FR" altLang="fr-FR" sz="4400" b="1" cap="none" dirty="0">
                <a:solidFill>
                  <a:srgbClr val="FFFF00"/>
                </a:solidFill>
                <a:effectLst>
                  <a:outerShdw blurRad="38100" dist="38100" dir="2700000" algn="tl">
                    <a:srgbClr val="C0C0C0"/>
                  </a:outerShdw>
                </a:effectLst>
                <a:latin typeface="Abadi MT Condensed Light" panose="020B0306030101010103" pitchFamily="34" charset="77"/>
                <a:ea typeface="ＭＳ Ｐゴシック" charset="-128"/>
              </a:rPr>
              <a:t>1. Introduction générale</a:t>
            </a:r>
          </a:p>
        </p:txBody>
      </p:sp>
    </p:spTree>
    <p:extLst>
      <p:ext uri="{BB962C8B-B14F-4D97-AF65-F5344CB8AC3E}">
        <p14:creationId xmlns:p14="http://schemas.microsoft.com/office/powerpoint/2010/main" val="3088005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32803"/>
                                        </p:tgtEl>
                                        <p:attrNameLst>
                                          <p:attrName>style.visibility</p:attrName>
                                        </p:attrNameLst>
                                      </p:cBhvr>
                                      <p:to>
                                        <p:strVal val="visible"/>
                                      </p:to>
                                    </p:set>
                                    <p:animEffect transition="in" filter="randombar(horizontal)">
                                      <p:cBhvr>
                                        <p:cTn id="7" dur="500"/>
                                        <p:tgtEl>
                                          <p:spTgt spid="332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3"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E7497-657D-E872-450C-FDF738D532C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800620A-F9FA-64C8-CBF0-63ACD129CBCE}"/>
              </a:ext>
            </a:extLst>
          </p:cNvPr>
          <p:cNvSpPr>
            <a:spLocks noGrp="1"/>
          </p:cNvSpPr>
          <p:nvPr>
            <p:ph idx="1"/>
          </p:nvPr>
        </p:nvSpPr>
        <p:spPr>
          <a:xfrm>
            <a:off x="447896" y="943582"/>
            <a:ext cx="11328772" cy="4924655"/>
          </a:xfrm>
        </p:spPr>
        <p:txBody>
          <a:bodyPr>
            <a:normAutofit fontScale="92500" lnSpcReduction="10000"/>
          </a:bodyPr>
          <a:lstStyle/>
          <a:p>
            <a:pPr algn="just"/>
            <a:r>
              <a:rPr lang="fr-FR" sz="2800" dirty="0">
                <a:solidFill>
                  <a:srgbClr val="FF0000"/>
                </a:solidFill>
                <a:latin typeface="Abadi MT Condensed Light" panose="020B0306030101010103" pitchFamily="34" charset="77"/>
              </a:rPr>
              <a:t>Qu’est-ce qu’une psychothérapie ?</a:t>
            </a:r>
          </a:p>
          <a:p>
            <a:pPr algn="just"/>
            <a:r>
              <a:rPr lang="fr-FR" sz="2800" dirty="0">
                <a:latin typeface="Abadi MT Condensed Light" panose="020B0306030101010103" pitchFamily="34" charset="77"/>
              </a:rPr>
              <a:t>La question paraît simple. Elle ne l’est pas.</a:t>
            </a:r>
          </a:p>
          <a:p>
            <a:pPr algn="just"/>
            <a:r>
              <a:rPr lang="fr-FR" sz="2800" dirty="0">
                <a:latin typeface="Abadi MT Condensed Light" panose="020B0306030101010103" pitchFamily="34" charset="77"/>
              </a:rPr>
              <a:t>Une psychothérapie est à la fois :</a:t>
            </a:r>
          </a:p>
          <a:p>
            <a:pPr algn="just"/>
            <a:r>
              <a:rPr lang="fr-FR" sz="2800" dirty="0">
                <a:latin typeface="Abadi MT Condensed Light" panose="020B0306030101010103" pitchFamily="34" charset="77"/>
              </a:rPr>
              <a:t>– une pratique de soin ;</a:t>
            </a:r>
          </a:p>
          <a:p>
            <a:pPr algn="just"/>
            <a:r>
              <a:rPr lang="fr-FR" sz="2800" dirty="0">
                <a:latin typeface="Abadi MT Condensed Light" panose="020B0306030101010103" pitchFamily="34" charset="77"/>
              </a:rPr>
              <a:t>– une relation interpersonnelle particulière ;</a:t>
            </a:r>
          </a:p>
          <a:p>
            <a:pPr algn="just"/>
            <a:r>
              <a:rPr lang="fr-FR" sz="2800" dirty="0">
                <a:latin typeface="Abadi MT Condensed Light" panose="020B0306030101010103" pitchFamily="34" charset="77"/>
              </a:rPr>
              <a:t>– un ensemble de techniques ;</a:t>
            </a:r>
          </a:p>
          <a:p>
            <a:pPr algn="just"/>
            <a:r>
              <a:rPr lang="fr-FR" sz="2800" dirty="0">
                <a:latin typeface="Abadi MT Condensed Light" panose="020B0306030101010103" pitchFamily="34" charset="77"/>
              </a:rPr>
              <a:t>– une théorie explicite ou implicite du fonctionnement humain ;</a:t>
            </a:r>
          </a:p>
          <a:p>
            <a:pPr algn="just"/>
            <a:r>
              <a:rPr lang="fr-FR" sz="2800" dirty="0">
                <a:latin typeface="Abadi MT Condensed Light" panose="020B0306030101010103" pitchFamily="34" charset="77"/>
              </a:rPr>
              <a:t>– une théorie du changement ;</a:t>
            </a:r>
          </a:p>
          <a:p>
            <a:pPr algn="just"/>
            <a:r>
              <a:rPr lang="fr-FR" sz="2800" dirty="0">
                <a:latin typeface="Abadi MT Condensed Light" panose="020B0306030101010103" pitchFamily="34" charset="77"/>
              </a:rPr>
              <a:t>– une pratique inscrite dans une culture, une époque et un système de santé.</a:t>
            </a:r>
          </a:p>
          <a:p>
            <a:pPr algn="just"/>
            <a:r>
              <a:rPr lang="fr-FR" sz="2800" dirty="0">
                <a:latin typeface="Abadi MT Condensed Light" panose="020B0306030101010103" pitchFamily="34" charset="77"/>
              </a:rPr>
              <a:t>Définir la psychothérapie revient donc déjà à prendre position sur ce qui produit le changement.</a:t>
            </a:r>
          </a:p>
        </p:txBody>
      </p:sp>
    </p:spTree>
    <p:extLst>
      <p:ext uri="{BB962C8B-B14F-4D97-AF65-F5344CB8AC3E}">
        <p14:creationId xmlns:p14="http://schemas.microsoft.com/office/powerpoint/2010/main" val="1442948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47896" y="943582"/>
            <a:ext cx="11032433" cy="3511685"/>
          </a:xfrm>
        </p:spPr>
        <p:txBody>
          <a:bodyPr>
            <a:normAutofit/>
          </a:bodyPr>
          <a:lstStyle/>
          <a:p>
            <a:pPr algn="just"/>
            <a:r>
              <a:rPr lang="fr-FR" sz="2800" dirty="0">
                <a:latin typeface="Abadi MT Condensed Light" panose="020B0306030101010103" pitchFamily="34" charset="77"/>
              </a:rPr>
              <a:t>À n'en pas douter le monde de la psychothérapie vit une révolution. Débordé de toute part depuis la parution du fameux rapport INSERM (2004) sur l’évaluation des psychothérapies, jusqu’à la parution des différents décrets censés réguler l’usage du titre, ainsi que la formation des psychothérapeutes.</a:t>
            </a:r>
          </a:p>
          <a:p>
            <a:pPr marL="0" indent="0" algn="just">
              <a:buNone/>
            </a:pPr>
            <a:endParaRPr lang="fr-FR" sz="2800" dirty="0">
              <a:latin typeface="Abadi MT Condensed Light" panose="020B0306030101010103" pitchFamily="34" charset="77"/>
            </a:endParaRPr>
          </a:p>
          <a:p>
            <a:pPr algn="just"/>
            <a:r>
              <a:rPr lang="fr-FR" sz="2800" dirty="0">
                <a:latin typeface="Abadi MT Condensed Light" panose="020B0306030101010103" pitchFamily="34" charset="77"/>
              </a:rPr>
              <a:t> On sait bien que l’Université ne forme pas ou très peu à la psychothérapie </a:t>
            </a:r>
          </a:p>
        </p:txBody>
      </p:sp>
    </p:spTree>
    <p:extLst>
      <p:ext uri="{BB962C8B-B14F-4D97-AF65-F5344CB8AC3E}">
        <p14:creationId xmlns:p14="http://schemas.microsoft.com/office/powerpoint/2010/main" val="3315207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716CE-13B5-4362-D740-57F2A93B017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9A893C5-BF1E-3586-9436-56C3B279C1EB}"/>
              </a:ext>
            </a:extLst>
          </p:cNvPr>
          <p:cNvSpPr>
            <a:spLocks noGrp="1"/>
          </p:cNvSpPr>
          <p:nvPr>
            <p:ph idx="1"/>
          </p:nvPr>
        </p:nvSpPr>
        <p:spPr>
          <a:xfrm>
            <a:off x="447896" y="943582"/>
            <a:ext cx="11017273" cy="5346686"/>
          </a:xfrm>
        </p:spPr>
        <p:txBody>
          <a:bodyPr>
            <a:normAutofit lnSpcReduction="10000"/>
          </a:bodyPr>
          <a:lstStyle/>
          <a:p>
            <a:pPr algn="just"/>
            <a:r>
              <a:rPr lang="fr-FR" sz="2800" dirty="0">
                <a:latin typeface="Abadi MT Condensed Light" panose="020B0306030101010103" pitchFamily="34" charset="77"/>
              </a:rPr>
              <a:t>Le paysage psychothérapeutique s’est profondément transformé</a:t>
            </a:r>
          </a:p>
          <a:p>
            <a:pPr algn="just"/>
            <a:r>
              <a:rPr lang="fr-FR" sz="2800" dirty="0">
                <a:latin typeface="Abadi MT Condensed Light" panose="020B0306030101010103" pitchFamily="34" charset="77"/>
              </a:rPr>
              <a:t>Nous sommes passés d’un champ organisé autour de quelques grandes écoles à un espace extraordinairement diversifié :</a:t>
            </a:r>
          </a:p>
          <a:p>
            <a:pPr algn="just"/>
            <a:r>
              <a:rPr lang="fr-FR" sz="2800" dirty="0">
                <a:latin typeface="Abadi MT Condensed Light" panose="020B0306030101010103" pitchFamily="34" charset="77"/>
              </a:rPr>
              <a:t>psychothérapies psychodynamiques, comportementales et cognitives, humanistes, systémiques, interpersonnelles, expérientielles, intégratives, </a:t>
            </a:r>
            <a:r>
              <a:rPr lang="fr-FR" sz="2800" dirty="0" err="1">
                <a:latin typeface="Abadi MT Condensed Light" panose="020B0306030101010103" pitchFamily="34" charset="77"/>
              </a:rPr>
              <a:t>therapies</a:t>
            </a:r>
            <a:r>
              <a:rPr lang="fr-FR" sz="2800" dirty="0">
                <a:latin typeface="Abadi MT Condensed Light" panose="020B0306030101010103" pitchFamily="34" charset="77"/>
              </a:rPr>
              <a:t> de troisième vague, thérapies centrées sur le trauma, interventions numériques, interventions </a:t>
            </a:r>
            <a:r>
              <a:rPr lang="fr-FR" sz="2800" dirty="0" err="1">
                <a:latin typeface="Abadi MT Condensed Light" panose="020B0306030101010103" pitchFamily="34" charset="77"/>
              </a:rPr>
              <a:t>transdiagnostiques</a:t>
            </a:r>
            <a:r>
              <a:rPr lang="fr-FR" sz="2800" dirty="0">
                <a:latin typeface="Abadi MT Condensed Light" panose="020B0306030101010103" pitchFamily="34" charset="77"/>
              </a:rPr>
              <a:t> et approches centrées sur les processus.</a:t>
            </a:r>
          </a:p>
          <a:p>
            <a:pPr algn="just"/>
            <a:r>
              <a:rPr lang="fr-FR" sz="2800" dirty="0">
                <a:latin typeface="Abadi MT Condensed Light" panose="020B0306030101010103" pitchFamily="34" charset="77"/>
              </a:rPr>
              <a:t>Cette diversification déplace la question :</a:t>
            </a:r>
          </a:p>
          <a:p>
            <a:pPr algn="just"/>
            <a:r>
              <a:rPr lang="fr-FR" sz="2800" b="1" dirty="0">
                <a:solidFill>
                  <a:srgbClr val="FFFF00"/>
                </a:solidFill>
                <a:latin typeface="Abadi MT Condensed Light" panose="020B0306030101010103" pitchFamily="34" charset="77"/>
              </a:rPr>
              <a:t>il ne suffit plus de demander quelle école a raison.</a:t>
            </a:r>
          </a:p>
          <a:p>
            <a:pPr algn="just"/>
            <a:r>
              <a:rPr lang="fr-FR" sz="2800" b="1" dirty="0">
                <a:solidFill>
                  <a:srgbClr val="FFFF00"/>
                </a:solidFill>
                <a:latin typeface="Abadi MT Condensed Light" panose="020B0306030101010103" pitchFamily="34" charset="77"/>
              </a:rPr>
              <a:t>Il faut déterminer ce qui fonctionne, pour qui, dans quelles conditions, par quels processus et avec quels risques.</a:t>
            </a:r>
          </a:p>
        </p:txBody>
      </p:sp>
    </p:spTree>
    <p:extLst>
      <p:ext uri="{BB962C8B-B14F-4D97-AF65-F5344CB8AC3E}">
        <p14:creationId xmlns:p14="http://schemas.microsoft.com/office/powerpoint/2010/main" val="1585372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ED1E-B5DE-A96C-A8E2-5F4FDAC927C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3E2AFF1-45E5-D603-6193-018719E5DE89}"/>
              </a:ext>
            </a:extLst>
          </p:cNvPr>
          <p:cNvSpPr>
            <a:spLocks noGrp="1"/>
          </p:cNvSpPr>
          <p:nvPr>
            <p:ph idx="1"/>
          </p:nvPr>
        </p:nvSpPr>
        <p:spPr>
          <a:xfrm>
            <a:off x="447896" y="943582"/>
            <a:ext cx="11017273" cy="5346686"/>
          </a:xfrm>
        </p:spPr>
        <p:txBody>
          <a:bodyPr>
            <a:normAutofit/>
          </a:bodyPr>
          <a:lstStyle/>
          <a:p>
            <a:pPr algn="just"/>
            <a:r>
              <a:rPr lang="fr-FR" sz="2800" dirty="0">
                <a:latin typeface="Abadi MT Condensed Light" panose="020B0306030101010103" pitchFamily="34" charset="77"/>
              </a:rPr>
              <a:t>Psychothérapie, psychologue, psychiatre, psychothérapeute : ne pas confondre</a:t>
            </a:r>
          </a:p>
          <a:p>
            <a:pPr algn="just"/>
            <a:r>
              <a:rPr lang="fr-FR" sz="2800" dirty="0">
                <a:latin typeface="Abadi MT Condensed Light" panose="020B0306030101010103" pitchFamily="34" charset="77"/>
              </a:rPr>
              <a:t>En France, la psychothérapie désigne une pratique.</a:t>
            </a:r>
          </a:p>
          <a:p>
            <a:pPr algn="just"/>
            <a:r>
              <a:rPr lang="fr-FR" sz="2800" dirty="0">
                <a:latin typeface="Abadi MT Condensed Light" panose="020B0306030101010103" pitchFamily="34" charset="77"/>
              </a:rPr>
              <a:t>Le titre de psychothérapeute, en revanche, est réglementé.</a:t>
            </a:r>
          </a:p>
          <a:p>
            <a:pPr algn="just"/>
            <a:r>
              <a:rPr lang="fr-FR" sz="2800" dirty="0">
                <a:latin typeface="Abadi MT Condensed Light" panose="020B0306030101010103" pitchFamily="34" charset="77"/>
              </a:rPr>
              <a:t>Le décret du 20 mai 2010 encadre l’usage du titre et prévoit notamment une formation en psychopathologie clinique et un stage pratique, avec des dispenses variables selon la formation initiale.</a:t>
            </a:r>
          </a:p>
          <a:p>
            <a:pPr algn="just"/>
            <a:r>
              <a:rPr lang="fr-FR" sz="2800" dirty="0">
                <a:latin typeface="Abadi MT Condensed Light" panose="020B0306030101010103" pitchFamily="34" charset="77"/>
              </a:rPr>
              <a:t>La réglementation d’un titre ne définit cependant pas scientifiquement ce qu’est une psychothérapie efficace.</a:t>
            </a:r>
          </a:p>
        </p:txBody>
      </p:sp>
    </p:spTree>
    <p:extLst>
      <p:ext uri="{BB962C8B-B14F-4D97-AF65-F5344CB8AC3E}">
        <p14:creationId xmlns:p14="http://schemas.microsoft.com/office/powerpoint/2010/main" val="3856524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47896" y="943582"/>
            <a:ext cx="11032433" cy="5068112"/>
          </a:xfrm>
        </p:spPr>
        <p:txBody>
          <a:bodyPr>
            <a:normAutofit/>
          </a:bodyPr>
          <a:lstStyle/>
          <a:p>
            <a:pPr algn="just"/>
            <a:r>
              <a:rPr lang="fr-FR" sz="3200" dirty="0">
                <a:latin typeface="Abadi MT Condensed Light" panose="020B0306030101010103" pitchFamily="34" charset="77"/>
              </a:rPr>
              <a:t>Au début des années 1950, il n’y avait pratiquement que deux recours proposés à la souffrance psychologique : </a:t>
            </a:r>
            <a:r>
              <a:rPr lang="fr-FR" sz="3200" dirty="0">
                <a:solidFill>
                  <a:srgbClr val="FFFF00"/>
                </a:solidFill>
                <a:latin typeface="Abadi MT Condensed Light" panose="020B0306030101010103" pitchFamily="34" charset="77"/>
              </a:rPr>
              <a:t>soit celui de la psychiatrie</a:t>
            </a:r>
            <a:r>
              <a:rPr lang="fr-FR" sz="3200" dirty="0">
                <a:latin typeface="Abadi MT Condensed Light" panose="020B0306030101010103" pitchFamily="34" charset="77"/>
              </a:rPr>
              <a:t>, qui revenait essentiellement à l’hospitalisation dans un établissement spécialisé, proche encore de l’asile d’autrefois (ce n’est qu’au début des années 1950 que les premiers neuroleptiques apparaissent, utilisés d’abord dans les hôpitaux psychiatriques puis à l’extérieur) ; </a:t>
            </a:r>
            <a:r>
              <a:rPr lang="fr-FR" sz="3200" dirty="0">
                <a:solidFill>
                  <a:srgbClr val="FFFF00"/>
                </a:solidFill>
                <a:latin typeface="Abadi MT Condensed Light" panose="020B0306030101010103" pitchFamily="34" charset="77"/>
              </a:rPr>
              <a:t>soit la cure psychanalytique</a:t>
            </a:r>
            <a:r>
              <a:rPr lang="fr-FR" sz="3200" dirty="0">
                <a:latin typeface="Abadi MT Condensed Light" panose="020B0306030101010103" pitchFamily="34" charset="77"/>
              </a:rPr>
              <a:t>, pratiquée en libéral et accessible uniquement à une toute petite frange de la population (bourgeoise et intellectuelle).</a:t>
            </a:r>
          </a:p>
        </p:txBody>
      </p:sp>
    </p:spTree>
    <p:extLst>
      <p:ext uri="{BB962C8B-B14F-4D97-AF65-F5344CB8AC3E}">
        <p14:creationId xmlns:p14="http://schemas.microsoft.com/office/powerpoint/2010/main" val="259664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algn="just"/>
            <a:r>
              <a:rPr lang="fr-FR" sz="3200" dirty="0">
                <a:latin typeface="Abadi MT Condensed Light" panose="020B0306030101010103" pitchFamily="34" charset="77"/>
              </a:rPr>
              <a:t>Allons nous sortir non pas de la pensée unique, mais de la « pensée triptyque » qui globalement considère qu’il n’existe que trois postures pour faire de la psychothérapie. </a:t>
            </a:r>
          </a:p>
          <a:p>
            <a:pPr marL="0" indent="0" algn="ctr">
              <a:buNone/>
            </a:pPr>
            <a:r>
              <a:rPr lang="fr-FR" sz="3200" dirty="0">
                <a:solidFill>
                  <a:srgbClr val="FFFF00"/>
                </a:solidFill>
                <a:latin typeface="Abadi MT Condensed Light" panose="020B0306030101010103" pitchFamily="34" charset="77"/>
              </a:rPr>
              <a:t>La psychanalyse, </a:t>
            </a:r>
          </a:p>
          <a:p>
            <a:pPr marL="0" indent="0" algn="ctr">
              <a:buNone/>
            </a:pPr>
            <a:r>
              <a:rPr lang="fr-FR" sz="3200" dirty="0">
                <a:solidFill>
                  <a:srgbClr val="FFFF00"/>
                </a:solidFill>
                <a:latin typeface="Abadi MT Condensed Light" panose="020B0306030101010103" pitchFamily="34" charset="77"/>
              </a:rPr>
              <a:t>La thérapie </a:t>
            </a:r>
            <a:r>
              <a:rPr lang="fr-FR" sz="3200" dirty="0" err="1">
                <a:solidFill>
                  <a:srgbClr val="FFFF00"/>
                </a:solidFill>
                <a:latin typeface="Abadi MT Condensed Light" panose="020B0306030101010103" pitchFamily="34" charset="77"/>
              </a:rPr>
              <a:t>cognitivo</a:t>
            </a:r>
            <a:r>
              <a:rPr lang="fr-FR" sz="3200" dirty="0">
                <a:solidFill>
                  <a:srgbClr val="FFFF00"/>
                </a:solidFill>
                <a:latin typeface="Abadi MT Condensed Light" panose="020B0306030101010103" pitchFamily="34" charset="77"/>
              </a:rPr>
              <a:t>-comportementale </a:t>
            </a:r>
          </a:p>
          <a:p>
            <a:pPr marL="0" indent="0" algn="ctr">
              <a:buNone/>
            </a:pPr>
            <a:r>
              <a:rPr lang="fr-FR" sz="3200" dirty="0">
                <a:solidFill>
                  <a:srgbClr val="FFFF00"/>
                </a:solidFill>
                <a:latin typeface="Abadi MT Condensed Light" panose="020B0306030101010103" pitchFamily="34" charset="77"/>
              </a:rPr>
              <a:t>ou l’affiliation humaniste. </a:t>
            </a:r>
          </a:p>
        </p:txBody>
      </p:sp>
    </p:spTree>
    <p:extLst>
      <p:ext uri="{BB962C8B-B14F-4D97-AF65-F5344CB8AC3E}">
        <p14:creationId xmlns:p14="http://schemas.microsoft.com/office/powerpoint/2010/main" val="251911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579783" y="0"/>
            <a:ext cx="11032433" cy="4333805"/>
          </a:xfrm>
        </p:spPr>
        <p:txBody>
          <a:bodyPr>
            <a:normAutofit/>
          </a:bodyPr>
          <a:lstStyle/>
          <a:p>
            <a:pPr marL="0" indent="0" algn="just">
              <a:buNone/>
            </a:pPr>
            <a:r>
              <a:rPr lang="fr-FR" sz="3200" dirty="0">
                <a:latin typeface="Abadi MT Condensed Light" panose="020B0306030101010103" pitchFamily="34" charset="77"/>
              </a:rPr>
              <a:t>Ainsi, il ne faut pas s’étonner de voir nos concitoyens en demande de soin psychique et de mieux-être se </a:t>
            </a:r>
            <a:r>
              <a:rPr lang="fr-FR" sz="3200" dirty="0">
                <a:solidFill>
                  <a:srgbClr val="FFFF00"/>
                </a:solidFill>
                <a:latin typeface="Abadi MT Condensed Light" panose="020B0306030101010103" pitchFamily="34" charset="77"/>
              </a:rPr>
              <a:t>détourner des modèles académiques </a:t>
            </a:r>
            <a:r>
              <a:rPr lang="fr-FR" sz="3200" dirty="0">
                <a:latin typeface="Abadi MT Condensed Light" panose="020B0306030101010103" pitchFamily="34" charset="77"/>
              </a:rPr>
              <a:t>de la psychothérapie. </a:t>
            </a:r>
          </a:p>
          <a:p>
            <a:pPr marL="0" indent="0" algn="just">
              <a:buNone/>
            </a:pPr>
            <a:r>
              <a:rPr lang="fr-FR" sz="3200" dirty="0">
                <a:latin typeface="Abadi MT Condensed Light" panose="020B0306030101010103" pitchFamily="34" charset="77"/>
              </a:rPr>
              <a:t>En outre, les guerres intestines, les dénonciations de toutes sortes, les invectives, les décrédibilisassions  constantes, les manœuvres politiques et les jeux d’influence ne donnent pas des psychothérapies une image valorisante. </a:t>
            </a:r>
            <a:endParaRPr lang="fr-FR" sz="3200" dirty="0">
              <a:solidFill>
                <a:srgbClr val="FF0000"/>
              </a:solidFill>
              <a:latin typeface="Abadi MT Condensed Light" panose="020B0306030101010103" pitchFamily="34" charset="77"/>
            </a:endParaRPr>
          </a:p>
        </p:txBody>
      </p:sp>
      <p:pic>
        <p:nvPicPr>
          <p:cNvPr id="2" name="Image 1">
            <a:extLst>
              <a:ext uri="{FF2B5EF4-FFF2-40B4-BE49-F238E27FC236}">
                <a16:creationId xmlns:a16="http://schemas.microsoft.com/office/drawing/2014/main" id="{957674C6-3DDF-C6C3-E186-6045C60C4CD8}"/>
              </a:ext>
            </a:extLst>
          </p:cNvPr>
          <p:cNvPicPr>
            <a:picLocks noChangeAspect="1"/>
          </p:cNvPicPr>
          <p:nvPr/>
        </p:nvPicPr>
        <p:blipFill>
          <a:blip r:embed="rId2"/>
          <a:stretch>
            <a:fillRect/>
          </a:stretch>
        </p:blipFill>
        <p:spPr>
          <a:xfrm>
            <a:off x="697033" y="4445541"/>
            <a:ext cx="1893111" cy="1893111"/>
          </a:xfrm>
          <a:prstGeom prst="rect">
            <a:avLst/>
          </a:prstGeom>
        </p:spPr>
      </p:pic>
      <p:pic>
        <p:nvPicPr>
          <p:cNvPr id="5" name="Image 4">
            <a:extLst>
              <a:ext uri="{FF2B5EF4-FFF2-40B4-BE49-F238E27FC236}">
                <a16:creationId xmlns:a16="http://schemas.microsoft.com/office/drawing/2014/main" id="{CD4175A8-184D-2BDF-127F-6BEA86CB332A}"/>
              </a:ext>
            </a:extLst>
          </p:cNvPr>
          <p:cNvPicPr>
            <a:picLocks noChangeAspect="1"/>
          </p:cNvPicPr>
          <p:nvPr/>
        </p:nvPicPr>
        <p:blipFill>
          <a:blip r:embed="rId3"/>
          <a:stretch>
            <a:fillRect/>
          </a:stretch>
        </p:blipFill>
        <p:spPr>
          <a:xfrm>
            <a:off x="10177157" y="4552544"/>
            <a:ext cx="1974715" cy="1974715"/>
          </a:xfrm>
          <a:prstGeom prst="rect">
            <a:avLst/>
          </a:prstGeom>
        </p:spPr>
      </p:pic>
    </p:spTree>
    <p:extLst>
      <p:ext uri="{BB962C8B-B14F-4D97-AF65-F5344CB8AC3E}">
        <p14:creationId xmlns:p14="http://schemas.microsoft.com/office/powerpoint/2010/main" val="419123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Les </a:t>
            </a:r>
            <a:r>
              <a:rPr lang="fr-FR" sz="3200" dirty="0">
                <a:solidFill>
                  <a:srgbClr val="FF0000"/>
                </a:solidFill>
                <a:latin typeface="Abadi MT Condensed Light" panose="020B0306030101010103" pitchFamily="34" charset="77"/>
              </a:rPr>
              <a:t>soubassements théoriques </a:t>
            </a:r>
            <a:r>
              <a:rPr lang="fr-FR" sz="3200" dirty="0">
                <a:latin typeface="Abadi MT Condensed Light" panose="020B0306030101010103" pitchFamily="34" charset="77"/>
              </a:rPr>
              <a:t>et les </a:t>
            </a:r>
            <a:r>
              <a:rPr lang="fr-FR" sz="3200" dirty="0">
                <a:solidFill>
                  <a:srgbClr val="FF0000"/>
                </a:solidFill>
                <a:latin typeface="Abadi MT Condensed Light" panose="020B0306030101010103" pitchFamily="34" charset="77"/>
              </a:rPr>
              <a:t>principes organisateurs </a:t>
            </a:r>
            <a:r>
              <a:rPr lang="fr-FR" sz="3200" dirty="0">
                <a:latin typeface="Abadi MT Condensed Light" panose="020B0306030101010103" pitchFamily="34" charset="77"/>
              </a:rPr>
              <a:t>de ces mêmes formes de psychothérapies restent souvent impénétrables par le plus grand nombre.</a:t>
            </a:r>
            <a:endParaRPr lang="fr-FR" sz="3200" dirty="0">
              <a:solidFill>
                <a:srgbClr val="FF0000"/>
              </a:solidFill>
              <a:latin typeface="Abadi MT Condensed Light" panose="020B0306030101010103" pitchFamily="34" charset="77"/>
            </a:endParaRPr>
          </a:p>
        </p:txBody>
      </p:sp>
    </p:spTree>
    <p:extLst>
      <p:ext uri="{BB962C8B-B14F-4D97-AF65-F5344CB8AC3E}">
        <p14:creationId xmlns:p14="http://schemas.microsoft.com/office/powerpoint/2010/main" val="522898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871613" y="2305456"/>
            <a:ext cx="11032433" cy="3876605"/>
          </a:xfrm>
        </p:spPr>
        <p:txBody>
          <a:bodyPr>
            <a:normAutofit/>
          </a:bodyPr>
          <a:lstStyle/>
          <a:p>
            <a:pPr marL="0" indent="0" algn="just">
              <a:buNone/>
            </a:pPr>
            <a:r>
              <a:rPr lang="fr-FR" sz="3200" dirty="0">
                <a:latin typeface="Abadi MT Condensed Light" panose="020B0306030101010103" pitchFamily="34" charset="77"/>
              </a:rPr>
              <a:t>Il ne convient pas seulement de développer une recherche fondamentale et de considérer que la validation de telle ou telle approches psychothérapeutiques doit passer par le seul prisme des Études Contrôlées Randomisées (ECR). </a:t>
            </a:r>
          </a:p>
          <a:p>
            <a:pPr marL="0" indent="0" algn="just">
              <a:buNone/>
            </a:pPr>
            <a:r>
              <a:rPr lang="fr-FR" sz="3200" dirty="0">
                <a:latin typeface="Abadi MT Condensed Light" panose="020B0306030101010103" pitchFamily="34" charset="77"/>
              </a:rPr>
              <a:t>De telles méthodologies ont leur intérêt, mais elles restent néanmoins réductrices et limitées quant à leur porté heuristique.</a:t>
            </a:r>
          </a:p>
        </p:txBody>
      </p:sp>
      <p:sp>
        <p:nvSpPr>
          <p:cNvPr id="2" name="Espace réservé du contenu 2">
            <a:extLst>
              <a:ext uri="{FF2B5EF4-FFF2-40B4-BE49-F238E27FC236}">
                <a16:creationId xmlns:a16="http://schemas.microsoft.com/office/drawing/2014/main" id="{B4CFD29F-74A8-42B4-0E4C-206898E4A8CC}"/>
              </a:ext>
            </a:extLst>
          </p:cNvPr>
          <p:cNvSpPr txBox="1">
            <a:spLocks/>
          </p:cNvSpPr>
          <p:nvPr/>
        </p:nvSpPr>
        <p:spPr>
          <a:xfrm>
            <a:off x="579783" y="567600"/>
            <a:ext cx="11032433" cy="1737856"/>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just">
              <a:buFont typeface="Arial"/>
              <a:buNone/>
            </a:pPr>
            <a:r>
              <a:rPr lang="fr-FR" sz="3200" dirty="0">
                <a:latin typeface="Abadi MT Condensed Light" panose="020B0306030101010103" pitchFamily="34" charset="77"/>
              </a:rPr>
              <a:t>Mais il ne faut pour autant pas tomber dans le piège d’un </a:t>
            </a:r>
          </a:p>
          <a:p>
            <a:pPr marL="0" indent="0" algn="just">
              <a:buFont typeface="Arial"/>
              <a:buNone/>
            </a:pPr>
            <a:r>
              <a:rPr lang="fr-FR" sz="3200" dirty="0">
                <a:solidFill>
                  <a:srgbClr val="FF0000"/>
                </a:solidFill>
                <a:latin typeface="Abadi MT Condensed Light" panose="020B0306030101010103" pitchFamily="34" charset="77"/>
              </a:rPr>
              <a:t>« scientisme » </a:t>
            </a:r>
            <a:r>
              <a:rPr lang="fr-FR" sz="3200" dirty="0">
                <a:latin typeface="Abadi MT Condensed Light" panose="020B0306030101010103" pitchFamily="34" charset="77"/>
              </a:rPr>
              <a:t>exacerbé. </a:t>
            </a:r>
          </a:p>
        </p:txBody>
      </p:sp>
    </p:spTree>
    <p:extLst>
      <p:ext uri="{BB962C8B-B14F-4D97-AF65-F5344CB8AC3E}">
        <p14:creationId xmlns:p14="http://schemas.microsoft.com/office/powerpoint/2010/main" val="204716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Nos objets sont d’une complexité toute particulière. En effet, toutes choses étant égales par ailleurs, on montre que telle méthode permet la réduction des scores de dépression ou de troubles anxieux ou encore l’amélioration d’un score de qualité de vie. </a:t>
            </a:r>
          </a:p>
          <a:p>
            <a:pPr marL="0" indent="0" algn="just">
              <a:buNone/>
            </a:pPr>
            <a:r>
              <a:rPr lang="fr-FR" sz="3200" dirty="0">
                <a:solidFill>
                  <a:srgbClr val="FF0000"/>
                </a:solidFill>
                <a:latin typeface="Abadi MT Condensed Light" panose="020B0306030101010103" pitchFamily="34" charset="77"/>
              </a:rPr>
              <a:t>Fort bien ! </a:t>
            </a:r>
            <a:r>
              <a:rPr lang="fr-FR" sz="3200" dirty="0">
                <a:latin typeface="Abadi MT Condensed Light" panose="020B0306030101010103" pitchFamily="34" charset="77"/>
              </a:rPr>
              <a:t>Mais dans la vraie vie, dans les vrais cabinets de consultation, lorsque l’on prend en charge de vrais patients (non sélectionnés en fonction des critères d’inclusion), </a:t>
            </a:r>
            <a:r>
              <a:rPr lang="fr-FR" sz="3200" dirty="0">
                <a:solidFill>
                  <a:srgbClr val="FF0000"/>
                </a:solidFill>
                <a:latin typeface="Abadi MT Condensed Light" panose="020B0306030101010103" pitchFamily="34" charset="77"/>
              </a:rPr>
              <a:t>rien n’est jamais égal par ailleurs.</a:t>
            </a:r>
          </a:p>
          <a:p>
            <a:pPr marL="0" indent="0" algn="just">
              <a:buNone/>
            </a:pPr>
            <a:r>
              <a:rPr lang="fr-FR" sz="3200" dirty="0">
                <a:solidFill>
                  <a:srgbClr val="FFFF00"/>
                </a:solidFill>
                <a:latin typeface="Abadi MT Condensed Light" panose="020B0306030101010103" pitchFamily="34" charset="77"/>
              </a:rPr>
              <a:t>Les ECR ne savent ni prendre en compte, ni évaluer la complexité. D’où leur démarche réductionniste</a:t>
            </a:r>
          </a:p>
        </p:txBody>
      </p:sp>
    </p:spTree>
    <p:extLst>
      <p:ext uri="{BB962C8B-B14F-4D97-AF65-F5344CB8AC3E}">
        <p14:creationId xmlns:p14="http://schemas.microsoft.com/office/powerpoint/2010/main" val="2656208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Il faut cesser de publier des évidences qui montrent que telle approche est meilleure que telle autre ou qu’un groupe témoin, sans comprendre ce qui est en jeux et sans donner de véritables explications. </a:t>
            </a:r>
            <a:r>
              <a:rPr lang="fr-FR" sz="3200" dirty="0">
                <a:solidFill>
                  <a:srgbClr val="FFFF00"/>
                </a:solidFill>
                <a:latin typeface="Abadi MT Condensed Light" panose="020B0306030101010103" pitchFamily="34" charset="77"/>
              </a:rPr>
              <a:t>A quoi sont dues ces différences ? Quels sont les principes actifs mobilisés ? </a:t>
            </a:r>
          </a:p>
          <a:p>
            <a:pPr marL="0" indent="0" algn="just">
              <a:buNone/>
            </a:pPr>
            <a:r>
              <a:rPr lang="fr-FR" sz="3200" dirty="0">
                <a:latin typeface="Abadi MT Condensed Light" panose="020B0306030101010103" pitchFamily="34" charset="77"/>
              </a:rPr>
              <a:t>Quels sont les leviers communs à toutes les psychothérapies, voire aux approches moins académiques qui existent dans l’environnement social, mais qui ne sont pas qualifiées de psychothérapie et qui pourtant ont des effets positifs sur les patients (magnétisme, spiritualité, </a:t>
            </a:r>
            <a:r>
              <a:rPr lang="fr-FR" sz="3200" dirty="0" err="1">
                <a:latin typeface="Abadi MT Condensed Light" panose="020B0306030101010103" pitchFamily="34" charset="77"/>
              </a:rPr>
              <a:t>microkinésithérapie</a:t>
            </a:r>
            <a:r>
              <a:rPr lang="fr-FR" sz="3200" dirty="0">
                <a:latin typeface="Abadi MT Condensed Light" panose="020B0306030101010103" pitchFamily="34" charset="77"/>
              </a:rPr>
              <a:t>,…voire certaines pratiques ésotériques) ?</a:t>
            </a:r>
            <a:r>
              <a:rPr lang="fr-FR" sz="3200" dirty="0">
                <a:solidFill>
                  <a:srgbClr val="FF0000"/>
                </a:solidFill>
                <a:latin typeface="Abadi MT Condensed Light" panose="020B0306030101010103" pitchFamily="34" charset="77"/>
              </a:rPr>
              <a:t>X</a:t>
            </a:r>
          </a:p>
        </p:txBody>
      </p:sp>
    </p:spTree>
    <p:extLst>
      <p:ext uri="{BB962C8B-B14F-4D97-AF65-F5344CB8AC3E}">
        <p14:creationId xmlns:p14="http://schemas.microsoft.com/office/powerpoint/2010/main" val="3217272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Quoi de commun finalement entre le regard du psychanalyste, du neurobiologiste ou celui du cognitiviste ? Sans doute pas grand-chose, </a:t>
            </a:r>
            <a:r>
              <a:rPr lang="fr-FR" sz="3200" dirty="0">
                <a:solidFill>
                  <a:srgbClr val="FFFF00"/>
                </a:solidFill>
                <a:latin typeface="Abadi MT Condensed Light" panose="020B0306030101010103" pitchFamily="34" charset="77"/>
              </a:rPr>
              <a:t>sauf le patient qu’ils ont devant les yeux dans le cadre de leur prise en charge </a:t>
            </a:r>
            <a:r>
              <a:rPr lang="fr-FR" sz="3200" dirty="0">
                <a:latin typeface="Abadi MT Condensed Light" panose="020B0306030101010103" pitchFamily="34" charset="77"/>
              </a:rPr>
              <a:t>et chez qui chacun est en mesure de décoder (sans difficultés) les caractéristiques cognitives, affectives et comportementales en cohérence avec les modèles dont ils sont les porteurs ! </a:t>
            </a:r>
          </a:p>
          <a:p>
            <a:pPr marL="0" indent="0" algn="just">
              <a:buNone/>
            </a:pPr>
            <a:r>
              <a:rPr lang="fr-FR" sz="3200" dirty="0">
                <a:solidFill>
                  <a:srgbClr val="FFFF00"/>
                </a:solidFill>
                <a:latin typeface="Abadi MT Condensed Light" panose="020B0306030101010103" pitchFamily="34" charset="77"/>
              </a:rPr>
              <a:t>D’une même réalité clinique, chacun perçoit autre chose</a:t>
            </a:r>
            <a:r>
              <a:rPr lang="fr-FR" sz="3200" dirty="0">
                <a:latin typeface="Abadi MT Condensed Light" panose="020B0306030101010103" pitchFamily="34" charset="77"/>
              </a:rPr>
              <a:t>. Ces construits théoriques correspondent à une certaine vision du monde que les chercheurs tentent d’appréhender et de valider avec plus ou moins de succès. Voilà donc une évidence qui n’échappera à personne</a:t>
            </a:r>
          </a:p>
        </p:txBody>
      </p:sp>
    </p:spTree>
    <p:extLst>
      <p:ext uri="{BB962C8B-B14F-4D97-AF65-F5344CB8AC3E}">
        <p14:creationId xmlns:p14="http://schemas.microsoft.com/office/powerpoint/2010/main" val="77299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47897" y="374382"/>
            <a:ext cx="11032433" cy="4071158"/>
          </a:xfrm>
        </p:spPr>
        <p:txBody>
          <a:bodyPr>
            <a:normAutofit/>
          </a:bodyPr>
          <a:lstStyle/>
          <a:p>
            <a:pPr marL="0" indent="0" algn="just">
              <a:buNone/>
            </a:pPr>
            <a:r>
              <a:rPr lang="fr-FR" sz="3200" dirty="0">
                <a:latin typeface="Abadi MT Condensed Light" panose="020B0306030101010103" pitchFamily="34" charset="77"/>
              </a:rPr>
              <a:t>La naturalisation consiste à considérer que ce que l’on voit correspond à ce qui existe naturellement. Nous sommes donc des « Saint Thomas » en puissance qui ne croient que ce qu’ils voient. </a:t>
            </a:r>
          </a:p>
          <a:p>
            <a:pPr marL="0" indent="0" algn="just">
              <a:buNone/>
            </a:pPr>
            <a:r>
              <a:rPr lang="fr-FR" sz="3200" dirty="0">
                <a:latin typeface="Abadi MT Condensed Light" panose="020B0306030101010103" pitchFamily="34" charset="77"/>
              </a:rPr>
              <a:t>Mais nous avons oublié que ce </a:t>
            </a:r>
            <a:r>
              <a:rPr lang="fr-FR" sz="3200" dirty="0">
                <a:solidFill>
                  <a:srgbClr val="FFFF00"/>
                </a:solidFill>
                <a:latin typeface="Abadi MT Condensed Light" panose="020B0306030101010103" pitchFamily="34" charset="77"/>
              </a:rPr>
              <a:t>même Saint Thomas ne pouvait voir que ce qu’il était enclin à regarder</a:t>
            </a:r>
            <a:r>
              <a:rPr lang="fr-FR" sz="3200" dirty="0">
                <a:latin typeface="Abadi MT Condensed Light" panose="020B0306030101010103" pitchFamily="34" charset="77"/>
              </a:rPr>
              <a:t> et à regarder que ce sur quoi il voulait bien porter son attention ! </a:t>
            </a:r>
          </a:p>
        </p:txBody>
      </p:sp>
      <p:pic>
        <p:nvPicPr>
          <p:cNvPr id="2" name="Image 1">
            <a:extLst>
              <a:ext uri="{FF2B5EF4-FFF2-40B4-BE49-F238E27FC236}">
                <a16:creationId xmlns:a16="http://schemas.microsoft.com/office/drawing/2014/main" id="{116A388C-EC68-C454-595C-4E14C2CE7F43}"/>
              </a:ext>
            </a:extLst>
          </p:cNvPr>
          <p:cNvPicPr>
            <a:picLocks noChangeAspect="1"/>
          </p:cNvPicPr>
          <p:nvPr/>
        </p:nvPicPr>
        <p:blipFill>
          <a:blip r:embed="rId2"/>
          <a:stretch>
            <a:fillRect/>
          </a:stretch>
        </p:blipFill>
        <p:spPr>
          <a:xfrm>
            <a:off x="4727642" y="4778957"/>
            <a:ext cx="3026248" cy="2010136"/>
          </a:xfrm>
          <a:prstGeom prst="rect">
            <a:avLst/>
          </a:prstGeom>
        </p:spPr>
      </p:pic>
    </p:spTree>
    <p:extLst>
      <p:ext uri="{BB962C8B-B14F-4D97-AF65-F5344CB8AC3E}">
        <p14:creationId xmlns:p14="http://schemas.microsoft.com/office/powerpoint/2010/main" val="3063364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4431081"/>
          </a:xfrm>
        </p:spPr>
        <p:txBody>
          <a:bodyPr>
            <a:normAutofit/>
          </a:bodyPr>
          <a:lstStyle/>
          <a:p>
            <a:pPr marL="0" indent="0" algn="just">
              <a:buNone/>
            </a:pPr>
            <a:r>
              <a:rPr lang="fr-FR" sz="3200" dirty="0">
                <a:latin typeface="Abadi MT Condensed Light" panose="020B0306030101010103" pitchFamily="34" charset="77"/>
              </a:rPr>
              <a:t>Car ne l’oublions pas, pour poursuivre </a:t>
            </a:r>
            <a:r>
              <a:rPr lang="fr-FR" sz="3200" dirty="0">
                <a:solidFill>
                  <a:srgbClr val="FFFF00"/>
                </a:solidFill>
                <a:latin typeface="Abadi MT Condensed Light" panose="020B0306030101010103" pitchFamily="34" charset="77"/>
              </a:rPr>
              <a:t>avec nous sur le chemin de la prise en charge psychothérapeutique, les patients doivent plus ou moins explicitement intérioriser non seulement les théories psychopathologiques </a:t>
            </a:r>
            <a:r>
              <a:rPr lang="fr-FR" sz="3200" dirty="0">
                <a:latin typeface="Abadi MT Condensed Light" panose="020B0306030101010103" pitchFamily="34" charset="77"/>
              </a:rPr>
              <a:t>qui sont celles de leurs thérapeutes, mais également les théories qui guident ces derniers pour mobiliser, justifier et mettre en œuvre telle ou telle prise en charge (EMDR, TCC, ICV, thérapie de soutien, hypnose,...). </a:t>
            </a:r>
          </a:p>
        </p:txBody>
      </p:sp>
    </p:spTree>
    <p:extLst>
      <p:ext uri="{BB962C8B-B14F-4D97-AF65-F5344CB8AC3E}">
        <p14:creationId xmlns:p14="http://schemas.microsoft.com/office/powerpoint/2010/main" val="2736664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Où sont passés les hystériques du XIXe et du XXe siècle qui saturaient la littérature ? Envolés ? Sans doute que non. </a:t>
            </a:r>
          </a:p>
          <a:p>
            <a:pPr marL="0" indent="0" algn="just">
              <a:buNone/>
            </a:pPr>
            <a:r>
              <a:rPr lang="fr-FR" sz="3200" dirty="0">
                <a:solidFill>
                  <a:srgbClr val="FF0000"/>
                </a:solidFill>
                <a:latin typeface="Abadi MT Condensed Light" panose="020B0306030101010103" pitchFamily="34" charset="77"/>
              </a:rPr>
              <a:t>Nous ne les voyons plus, ou plutôt, nous voyons autre chose.</a:t>
            </a:r>
          </a:p>
        </p:txBody>
      </p:sp>
    </p:spTree>
    <p:extLst>
      <p:ext uri="{BB962C8B-B14F-4D97-AF65-F5344CB8AC3E}">
        <p14:creationId xmlns:p14="http://schemas.microsoft.com/office/powerpoint/2010/main" val="3364839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Alors, que </a:t>
            </a:r>
            <a:r>
              <a:rPr lang="fr-FR" sz="3200" dirty="0">
                <a:solidFill>
                  <a:srgbClr val="FFFF00"/>
                </a:solidFill>
                <a:latin typeface="Abadi MT Condensed Light" panose="020B0306030101010103" pitchFamily="34" charset="77"/>
              </a:rPr>
              <a:t>valent nos théories </a:t>
            </a:r>
            <a:r>
              <a:rPr lang="fr-FR" sz="3200" dirty="0">
                <a:latin typeface="Abadi MT Condensed Light" panose="020B0306030101010103" pitchFamily="34" charset="77"/>
              </a:rPr>
              <a:t>si certains, tout en en faisant l’économie, sont en mesure d’obtenir des résultats cliniques et psychothérapeutiques satisfaisants à partir </a:t>
            </a:r>
            <a:r>
              <a:rPr lang="fr-FR" sz="3200" dirty="0">
                <a:solidFill>
                  <a:srgbClr val="FFFF00"/>
                </a:solidFill>
                <a:latin typeface="Abadi MT Condensed Light" panose="020B0306030101010103" pitchFamily="34" charset="77"/>
              </a:rPr>
              <a:t>de conceptions différentes voire sans la moindre conception</a:t>
            </a:r>
            <a:r>
              <a:rPr lang="fr-FR" sz="3200" dirty="0">
                <a:latin typeface="Abadi MT Condensed Light" panose="020B0306030101010103" pitchFamily="34" charset="77"/>
              </a:rPr>
              <a:t> ? </a:t>
            </a:r>
          </a:p>
          <a:p>
            <a:pPr marL="0" indent="0" algn="just">
              <a:buNone/>
            </a:pPr>
            <a:r>
              <a:rPr lang="fr-FR" sz="3200" dirty="0">
                <a:latin typeface="Abadi MT Condensed Light" panose="020B0306030101010103" pitchFamily="34" charset="77"/>
              </a:rPr>
              <a:t>Le débat doit s’ouvrir et c’est dans cette perspective que nous devrions former les futures générations de psychothérapeutes. </a:t>
            </a:r>
          </a:p>
          <a:p>
            <a:pPr marL="0" indent="0" algn="just">
              <a:buNone/>
            </a:pPr>
            <a:r>
              <a:rPr lang="fr-FR" sz="3200" dirty="0">
                <a:solidFill>
                  <a:srgbClr val="FFFF00"/>
                </a:solidFill>
                <a:latin typeface="Abadi MT Condensed Light" panose="020B0306030101010103" pitchFamily="34" charset="77"/>
              </a:rPr>
              <a:t>La dispute théorique, le doute, le questionnement sont les meilleurs remèdes contre le </a:t>
            </a:r>
            <a:r>
              <a:rPr lang="fr-FR" sz="3200" dirty="0">
                <a:solidFill>
                  <a:srgbClr val="FF0000"/>
                </a:solidFill>
                <a:latin typeface="Abadi MT Condensed Light" panose="020B0306030101010103" pitchFamily="34" charset="77"/>
              </a:rPr>
              <a:t>dogme et les instruments </a:t>
            </a:r>
            <a:r>
              <a:rPr lang="fr-FR" sz="3200" dirty="0">
                <a:solidFill>
                  <a:srgbClr val="FFFF00"/>
                </a:solidFill>
                <a:latin typeface="Abadi MT Condensed Light" panose="020B0306030101010103" pitchFamily="34" charset="77"/>
              </a:rPr>
              <a:t>d’une véritable posture scientifique. </a:t>
            </a:r>
          </a:p>
        </p:txBody>
      </p:sp>
    </p:spTree>
    <p:extLst>
      <p:ext uri="{BB962C8B-B14F-4D97-AF65-F5344CB8AC3E}">
        <p14:creationId xmlns:p14="http://schemas.microsoft.com/office/powerpoint/2010/main" val="12728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45935" y="-467060"/>
            <a:ext cx="11826091" cy="3896060"/>
          </a:xfrm>
        </p:spPr>
        <p:txBody>
          <a:bodyPr>
            <a:normAutofit/>
          </a:bodyPr>
          <a:lstStyle/>
          <a:p>
            <a:pPr marL="0" indent="0" algn="just">
              <a:buNone/>
            </a:pPr>
            <a:r>
              <a:rPr lang="fr-FR" sz="3200" dirty="0">
                <a:latin typeface="Abadi MT Condensed Light" panose="020B0306030101010103" pitchFamily="34" charset="77"/>
              </a:rPr>
              <a:t>Popper (1981)  parle régulièrement de conjectures ou d'hypothèses pour qualifier les théories scientifiques. Lors d'une conférence, il alla jusqu'à soutenir que « </a:t>
            </a:r>
            <a:r>
              <a:rPr lang="fr-FR" sz="3200" dirty="0">
                <a:solidFill>
                  <a:srgbClr val="FFFF00"/>
                </a:solidFill>
                <a:latin typeface="Abadi MT Condensed Light" panose="020B0306030101010103" pitchFamily="34" charset="77"/>
              </a:rPr>
              <a:t>l'on avait supposé, à tort, que la connaissance scientifique était une forme de connaissance </a:t>
            </a:r>
            <a:r>
              <a:rPr lang="fr-FR" sz="3200" dirty="0">
                <a:latin typeface="Abadi MT Condensed Light" panose="020B0306030101010103" pitchFamily="34" charset="77"/>
              </a:rPr>
              <a:t>», </a:t>
            </a:r>
            <a:r>
              <a:rPr lang="fr-FR" sz="3200" dirty="0">
                <a:solidFill>
                  <a:srgbClr val="FFFF00"/>
                </a:solidFill>
                <a:latin typeface="Abadi MT Condensed Light" panose="020B0306030101010103" pitchFamily="34" charset="77"/>
              </a:rPr>
              <a:t>alors qu'elle est seulement hypothétique</a:t>
            </a:r>
            <a:r>
              <a:rPr lang="fr-FR" sz="3200" dirty="0">
                <a:latin typeface="Abadi MT Condensed Light" panose="020B0306030101010103" pitchFamily="34" charset="77"/>
              </a:rPr>
              <a:t>. Cela fit rire l'auditoire. Il fait allusion à l'évolution constante du savoir scientifique. Ne prenons pas le risque d’avoir envie de rire de Popper ! </a:t>
            </a:r>
          </a:p>
        </p:txBody>
      </p:sp>
      <p:pic>
        <p:nvPicPr>
          <p:cNvPr id="2" name="Image 1">
            <a:extLst>
              <a:ext uri="{FF2B5EF4-FFF2-40B4-BE49-F238E27FC236}">
                <a16:creationId xmlns:a16="http://schemas.microsoft.com/office/drawing/2014/main" id="{85EE6924-32DA-86A8-CD86-D0E5D8B1027C}"/>
              </a:ext>
            </a:extLst>
          </p:cNvPr>
          <p:cNvPicPr>
            <a:picLocks noChangeAspect="1"/>
          </p:cNvPicPr>
          <p:nvPr/>
        </p:nvPicPr>
        <p:blipFill>
          <a:blip r:embed="rId2"/>
          <a:stretch>
            <a:fillRect/>
          </a:stretch>
        </p:blipFill>
        <p:spPr>
          <a:xfrm>
            <a:off x="2002412" y="3180687"/>
            <a:ext cx="7336141" cy="3455011"/>
          </a:xfrm>
          <a:prstGeom prst="rect">
            <a:avLst/>
          </a:prstGeom>
        </p:spPr>
      </p:pic>
    </p:spTree>
    <p:extLst>
      <p:ext uri="{BB962C8B-B14F-4D97-AF65-F5344CB8AC3E}">
        <p14:creationId xmlns:p14="http://schemas.microsoft.com/office/powerpoint/2010/main" val="1837894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Avant Popper, on pensait qu'une théorie scientifique était vraie quand elle était toujours vérifiée.</a:t>
            </a:r>
          </a:p>
          <a:p>
            <a:pPr marL="0" indent="0" algn="just">
              <a:buNone/>
            </a:pPr>
            <a:r>
              <a:rPr lang="fr-FR" sz="3200" dirty="0">
                <a:latin typeface="Abadi MT Condensed Light" panose="020B0306030101010103" pitchFamily="34" charset="77"/>
              </a:rPr>
              <a:t>Popper a remplacé cette vision rassurante de la science – ça se vérifie à tous les coups, donc c'est vrai - par une conception infiniment plus inquiétante que l'on peut résumer comme suit : </a:t>
            </a:r>
            <a:r>
              <a:rPr lang="fr-FR" sz="3200" dirty="0">
                <a:solidFill>
                  <a:srgbClr val="FFFF00"/>
                </a:solidFill>
                <a:latin typeface="Abadi MT Condensed Light" panose="020B0306030101010103" pitchFamily="34" charset="77"/>
              </a:rPr>
              <a:t>ça n'est pas infirmé, donc c'est non-faux, ou bien encore provisoirement vra</a:t>
            </a:r>
            <a:r>
              <a:rPr lang="fr-FR" sz="3200" dirty="0">
                <a:latin typeface="Abadi MT Condensed Light" panose="020B0306030101010103" pitchFamily="34" charset="77"/>
              </a:rPr>
              <a:t>i. </a:t>
            </a:r>
          </a:p>
          <a:p>
            <a:pPr marL="0" indent="0" algn="just">
              <a:buNone/>
            </a:pPr>
            <a:r>
              <a:rPr lang="fr-FR" sz="3200" dirty="0">
                <a:latin typeface="Abadi MT Condensed Light" panose="020B0306030101010103" pitchFamily="34" charset="77"/>
              </a:rPr>
              <a:t>C'est cela le </a:t>
            </a:r>
            <a:r>
              <a:rPr lang="fr-FR" sz="3200" dirty="0">
                <a:solidFill>
                  <a:srgbClr val="FFFF00"/>
                </a:solidFill>
                <a:latin typeface="Abadi MT Condensed Light" panose="020B0306030101010103" pitchFamily="34" charset="77"/>
              </a:rPr>
              <a:t>critère de réfutabilité </a:t>
            </a:r>
            <a:r>
              <a:rPr lang="fr-FR" sz="3200" dirty="0">
                <a:latin typeface="Abadi MT Condensed Light" panose="020B0306030101010103" pitchFamily="34" charset="77"/>
              </a:rPr>
              <a:t>de Popper, autrement dit la possibilité de réfuter ou non un énoncé scientifique, pour tester sa validité. </a:t>
            </a:r>
            <a:endParaRPr lang="fr-FR" sz="3200" dirty="0">
              <a:solidFill>
                <a:srgbClr val="FF0000"/>
              </a:solidFill>
              <a:latin typeface="Abadi MT Condensed Light" panose="020B0306030101010103" pitchFamily="34" charset="77"/>
            </a:endParaRPr>
          </a:p>
        </p:txBody>
      </p:sp>
    </p:spTree>
    <p:extLst>
      <p:ext uri="{BB962C8B-B14F-4D97-AF65-F5344CB8AC3E}">
        <p14:creationId xmlns:p14="http://schemas.microsoft.com/office/powerpoint/2010/main" val="3017193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Selon Popper, pour qu'une </a:t>
            </a:r>
            <a:r>
              <a:rPr lang="fr-FR" sz="3200" dirty="0">
                <a:solidFill>
                  <a:srgbClr val="FFFF00"/>
                </a:solidFill>
                <a:latin typeface="Abadi MT Condensed Light" panose="020B0306030101010103" pitchFamily="34" charset="77"/>
              </a:rPr>
              <a:t>théorie soit considérée comme scientifique, elle doit être réfutable</a:t>
            </a:r>
            <a:r>
              <a:rPr lang="fr-FR" sz="3200" dirty="0">
                <a:latin typeface="Abadi MT Condensed Light" panose="020B0306030101010103" pitchFamily="34" charset="77"/>
              </a:rPr>
              <a:t>, c'est-à-dire qu'il doit être possible de concevoir des expériences ou des observations qui pourraient potentiellement prouver que cette théorie est fausse…..</a:t>
            </a:r>
            <a:r>
              <a:rPr lang="fr-FR" sz="3200" dirty="0">
                <a:solidFill>
                  <a:srgbClr val="FFFF00"/>
                </a:solidFill>
                <a:latin typeface="Abadi MT Condensed Light" panose="020B0306030101010103" pitchFamily="34" charset="77"/>
              </a:rPr>
              <a:t>d’accord mais cela se discute tout de même…</a:t>
            </a:r>
          </a:p>
          <a:p>
            <a:pPr marL="0" indent="0" algn="just">
              <a:buNone/>
            </a:pPr>
            <a:r>
              <a:rPr lang="fr-FR" sz="3200" dirty="0">
                <a:latin typeface="Abadi MT Condensed Light" panose="020B0306030101010103" pitchFamily="34" charset="77"/>
              </a:rPr>
              <a:t>La réfutabilité de Popper est donc l'idée que la science avance en formulant des théories testables et en cherchant à les réfuter. </a:t>
            </a:r>
          </a:p>
          <a:p>
            <a:pPr marL="0" indent="0" algn="just">
              <a:buNone/>
            </a:pPr>
            <a:r>
              <a:rPr lang="fr-FR" sz="3200" dirty="0">
                <a:latin typeface="Abadi MT Condensed Light" panose="020B0306030101010103" pitchFamily="34" charset="77"/>
              </a:rPr>
              <a:t>Ce processus permet d'éliminer les théories incorrectes et de rapprocher les scientifiques de la vérité, ou du moins d'une meilleure compréhension du monde.</a:t>
            </a:r>
          </a:p>
        </p:txBody>
      </p:sp>
    </p:spTree>
    <p:extLst>
      <p:ext uri="{BB962C8B-B14F-4D97-AF65-F5344CB8AC3E}">
        <p14:creationId xmlns:p14="http://schemas.microsoft.com/office/powerpoint/2010/main" val="4213539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Dans le domaine de la psychothérapie, </a:t>
            </a:r>
            <a:r>
              <a:rPr lang="fr-FR" sz="3200" dirty="0">
                <a:solidFill>
                  <a:srgbClr val="FFFF00"/>
                </a:solidFill>
                <a:latin typeface="Abadi MT Condensed Light" panose="020B0306030101010103" pitchFamily="34" charset="77"/>
              </a:rPr>
              <a:t>un dogme peut être défini comme un ensemble de croyances ou de principes théoriques considérés comme incontestables ou vérités absolues au sein d'une école de pensée ou d'une méthode thérapeutique</a:t>
            </a:r>
            <a:r>
              <a:rPr lang="fr-FR" sz="3200" dirty="0">
                <a:latin typeface="Abadi MT Condensed Light" panose="020B0306030101010103" pitchFamily="34" charset="77"/>
              </a:rPr>
              <a:t>. </a:t>
            </a:r>
          </a:p>
          <a:p>
            <a:pPr marL="0" indent="0" algn="just">
              <a:buNone/>
            </a:pPr>
            <a:r>
              <a:rPr lang="fr-FR" sz="3200" dirty="0">
                <a:latin typeface="Abadi MT Condensed Light" panose="020B0306030101010103" pitchFamily="34" charset="77"/>
              </a:rPr>
              <a:t>Ces croyances sont souvent adoptées </a:t>
            </a:r>
            <a:r>
              <a:rPr lang="fr-FR" sz="3200" dirty="0">
                <a:solidFill>
                  <a:srgbClr val="FFFF00"/>
                </a:solidFill>
                <a:latin typeface="Abadi MT Condensed Light" panose="020B0306030101010103" pitchFamily="34" charset="77"/>
              </a:rPr>
              <a:t>de manière rigide</a:t>
            </a:r>
            <a:r>
              <a:rPr lang="fr-FR" sz="3200" dirty="0">
                <a:latin typeface="Abadi MT Condensed Light" panose="020B0306030101010103" pitchFamily="34" charset="77"/>
              </a:rPr>
              <a:t>, et toute remise en question ou déviation par rapport à ces principes est perçue comme une </a:t>
            </a:r>
            <a:r>
              <a:rPr lang="fr-FR" sz="3200" dirty="0">
                <a:solidFill>
                  <a:srgbClr val="FFFF00"/>
                </a:solidFill>
                <a:latin typeface="Abadi MT Condensed Light" panose="020B0306030101010103" pitchFamily="34" charset="77"/>
              </a:rPr>
              <a:t>menace à la validité de l'approche</a:t>
            </a:r>
            <a:r>
              <a:rPr lang="fr-FR" sz="3200" dirty="0">
                <a:latin typeface="Abadi MT Condensed Light" panose="020B0306030101010103" pitchFamily="34" charset="77"/>
              </a:rPr>
              <a:t>.</a:t>
            </a:r>
          </a:p>
        </p:txBody>
      </p:sp>
    </p:spTree>
    <p:extLst>
      <p:ext uri="{BB962C8B-B14F-4D97-AF65-F5344CB8AC3E}">
        <p14:creationId xmlns:p14="http://schemas.microsoft.com/office/powerpoint/2010/main" val="2873137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b="1" dirty="0">
                <a:solidFill>
                  <a:srgbClr val="FF0000"/>
                </a:solidFill>
                <a:latin typeface="Abadi MT Condensed Light" panose="020B0306030101010103" pitchFamily="34" charset="77"/>
              </a:rPr>
              <a:t>Caractéristiques du dogme en psychothérapie :</a:t>
            </a:r>
          </a:p>
          <a:p>
            <a:pPr marL="0" indent="0" algn="just">
              <a:buNone/>
            </a:pPr>
            <a:r>
              <a:rPr lang="fr-FR" sz="3200" dirty="0">
                <a:solidFill>
                  <a:srgbClr val="FFFF00"/>
                </a:solidFill>
                <a:latin typeface="Abadi MT Condensed Light" panose="020B0306030101010103" pitchFamily="34" charset="77"/>
              </a:rPr>
              <a:t>Rigidité théorique </a:t>
            </a:r>
            <a:r>
              <a:rPr lang="fr-FR" sz="3200" dirty="0">
                <a:latin typeface="Abadi MT Condensed Light" panose="020B0306030101010103" pitchFamily="34" charset="77"/>
              </a:rPr>
              <a:t>: Un dogme dans la psychothérapie impose une vision unique et inflexible sur la compréhension des troubles mentaux et la manière de les traiter. Par exemple, certaines écoles psychanalytiques ont longtemps maintenu que les problèmes psychologiques découlaient uniquement de conflits inconscients, écartant ainsi d'autres perspectives.</a:t>
            </a:r>
          </a:p>
          <a:p>
            <a:pPr marL="0" indent="0" algn="just">
              <a:buNone/>
            </a:pPr>
            <a:r>
              <a:rPr lang="fr-FR" sz="3200" dirty="0">
                <a:solidFill>
                  <a:srgbClr val="FFFF00"/>
                </a:solidFill>
                <a:latin typeface="Abadi MT Condensed Light" panose="020B0306030101010103" pitchFamily="34" charset="77"/>
              </a:rPr>
              <a:t>Résistance au changement </a:t>
            </a:r>
            <a:r>
              <a:rPr lang="fr-FR" sz="3200" dirty="0">
                <a:latin typeface="Abadi MT Condensed Light" panose="020B0306030101010103" pitchFamily="34" charset="77"/>
              </a:rPr>
              <a:t>: Le dogme implique une résistance à l'évolution des connaissances et des pratiques. Les partisans d'une approche dogmatique peuvent refuser de reconnaître des preuves empiriques ou des innovations thérapeutiques qui remettent en cause leurs principes fondamentaux.</a:t>
            </a:r>
          </a:p>
        </p:txBody>
      </p:sp>
    </p:spTree>
    <p:extLst>
      <p:ext uri="{BB962C8B-B14F-4D97-AF65-F5344CB8AC3E}">
        <p14:creationId xmlns:p14="http://schemas.microsoft.com/office/powerpoint/2010/main" val="47780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b="1" dirty="0">
                <a:solidFill>
                  <a:srgbClr val="FF0000"/>
                </a:solidFill>
                <a:latin typeface="Abadi MT Condensed Light" panose="020B0306030101010103" pitchFamily="34" charset="77"/>
              </a:rPr>
              <a:t>Caractéristiques du dogme en psychothérapie </a:t>
            </a:r>
            <a:r>
              <a:rPr lang="fr-FR" sz="3200" dirty="0">
                <a:latin typeface="Abadi MT Condensed Light" panose="020B0306030101010103" pitchFamily="34" charset="77"/>
              </a:rPr>
              <a:t>:</a:t>
            </a:r>
          </a:p>
          <a:p>
            <a:pPr marL="0" indent="0" algn="just">
              <a:buNone/>
            </a:pPr>
            <a:r>
              <a:rPr lang="fr-FR" sz="3200" dirty="0">
                <a:solidFill>
                  <a:srgbClr val="FFFF00"/>
                </a:solidFill>
                <a:latin typeface="Abadi MT Condensed Light" panose="020B0306030101010103" pitchFamily="34" charset="77"/>
              </a:rPr>
              <a:t>Autorité centrale </a:t>
            </a:r>
            <a:r>
              <a:rPr lang="fr-FR" sz="3200" dirty="0">
                <a:latin typeface="Abadi MT Condensed Light" panose="020B0306030101010103" pitchFamily="34" charset="77"/>
              </a:rPr>
              <a:t>: Le dogme repose souvent sur l'autorité d'un ou plusieurs fondateurs ou figures centrales (comme Freud pour la psychanalyse). Leurs idées sont rarement contestées, et toute critique peut être perçue comme une hérésie ou une déviation inacceptable.</a:t>
            </a:r>
          </a:p>
          <a:p>
            <a:pPr marL="0" indent="0" algn="just">
              <a:buNone/>
            </a:pPr>
            <a:r>
              <a:rPr lang="fr-FR" sz="3200" dirty="0">
                <a:solidFill>
                  <a:srgbClr val="FFFF00"/>
                </a:solidFill>
                <a:latin typeface="Abadi MT Condensed Light" panose="020B0306030101010103" pitchFamily="34" charset="77"/>
              </a:rPr>
              <a:t>Exclusion des approches alternatives </a:t>
            </a:r>
            <a:r>
              <a:rPr lang="fr-FR" sz="3200" dirty="0">
                <a:latin typeface="Abadi MT Condensed Light" panose="020B0306030101010103" pitchFamily="34" charset="77"/>
              </a:rPr>
              <a:t>: Le dogme tend à exclure ou minimiser les approches thérapeutiques alternatives. Il peut créer une opposition rigide entre les « vraies » et les « fausses » thérapies, limitant ainsi l'intégration de nouvelles perspectives ou techniques dans la pratique thérapeutique.</a:t>
            </a:r>
          </a:p>
        </p:txBody>
      </p:sp>
    </p:spTree>
    <p:extLst>
      <p:ext uri="{BB962C8B-B14F-4D97-AF65-F5344CB8AC3E}">
        <p14:creationId xmlns:p14="http://schemas.microsoft.com/office/powerpoint/2010/main" val="3135195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lnSpcReduction="10000"/>
          </a:bodyPr>
          <a:lstStyle/>
          <a:p>
            <a:pPr marL="0" indent="0" algn="just">
              <a:buNone/>
            </a:pPr>
            <a:r>
              <a:rPr lang="fr-FR" sz="3200" b="1" dirty="0">
                <a:solidFill>
                  <a:srgbClr val="FF0000"/>
                </a:solidFill>
                <a:latin typeface="Abadi MT Condensed Light" panose="020B0306030101010103" pitchFamily="34" charset="77"/>
              </a:rPr>
              <a:t>Caractéristiques du dogme en psychothérapie </a:t>
            </a:r>
            <a:r>
              <a:rPr lang="fr-FR" sz="3200" dirty="0">
                <a:latin typeface="Abadi MT Condensed Light" panose="020B0306030101010103" pitchFamily="34" charset="77"/>
              </a:rPr>
              <a:t>:</a:t>
            </a:r>
          </a:p>
          <a:p>
            <a:pPr marL="0" indent="0" algn="just">
              <a:buNone/>
            </a:pPr>
            <a:r>
              <a:rPr lang="fr-FR" sz="3200" dirty="0">
                <a:solidFill>
                  <a:srgbClr val="FFFF00"/>
                </a:solidFill>
                <a:latin typeface="Abadi MT Condensed Light" panose="020B0306030101010103" pitchFamily="34" charset="77"/>
              </a:rPr>
              <a:t>Exemples en psychothérapie :</a:t>
            </a:r>
          </a:p>
          <a:p>
            <a:pPr marL="0" indent="0" algn="just">
              <a:buNone/>
            </a:pPr>
            <a:r>
              <a:rPr lang="fr-FR" sz="3200" dirty="0">
                <a:solidFill>
                  <a:srgbClr val="FFFF00"/>
                </a:solidFill>
                <a:latin typeface="Abadi MT Condensed Light" panose="020B0306030101010103" pitchFamily="34" charset="77"/>
              </a:rPr>
              <a:t>Psychanalyse classique : </a:t>
            </a:r>
            <a:r>
              <a:rPr lang="fr-FR" sz="3200" dirty="0">
                <a:latin typeface="Abadi MT Condensed Light" panose="020B0306030101010103" pitchFamily="34" charset="77"/>
              </a:rPr>
              <a:t>La psychanalyse freudienne a longtemps été accusée d’avoir un caractère dogmatique, en imposant une vision rigide de l’inconscient et des dynamiques psychiques. Pendant des décennies, cette approche a dominé la psychothérapie en France, et toute approche concurrente était souvent dévalorisée.</a:t>
            </a:r>
          </a:p>
          <a:p>
            <a:pPr marL="0" indent="0" algn="just">
              <a:buNone/>
            </a:pPr>
            <a:r>
              <a:rPr lang="fr-FR" sz="3200" dirty="0">
                <a:solidFill>
                  <a:srgbClr val="FFFF00"/>
                </a:solidFill>
                <a:latin typeface="Abadi MT Condensed Light" panose="020B0306030101010103" pitchFamily="34" charset="77"/>
              </a:rPr>
              <a:t>Certaines formes de TCC : </a:t>
            </a:r>
            <a:r>
              <a:rPr lang="fr-FR" sz="3200" dirty="0">
                <a:latin typeface="Abadi MT Condensed Light" panose="020B0306030101010103" pitchFamily="34" charset="77"/>
              </a:rPr>
              <a:t>Dans les milieux TCC, certains praticiens peuvent adopter une approche dogmatique en insistant sur la suprématie des preuves scientifiques pour valider une méthode, au détriment d’approches plus subjectives ou introspectives.</a:t>
            </a:r>
          </a:p>
        </p:txBody>
      </p:sp>
    </p:spTree>
    <p:extLst>
      <p:ext uri="{BB962C8B-B14F-4D97-AF65-F5344CB8AC3E}">
        <p14:creationId xmlns:p14="http://schemas.microsoft.com/office/powerpoint/2010/main" val="2864326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3" name="Rectangle 3">
            <a:extLst>
              <a:ext uri="{FF2B5EF4-FFF2-40B4-BE49-F238E27FC236}">
                <a16:creationId xmlns:a16="http://schemas.microsoft.com/office/drawing/2014/main" id="{645B91ED-32C2-FC4D-AEDD-0D51B49A74F9}"/>
              </a:ext>
            </a:extLst>
          </p:cNvPr>
          <p:cNvSpPr>
            <a:spLocks noGrp="1" noChangeArrowheads="1"/>
          </p:cNvSpPr>
          <p:nvPr>
            <p:ph type="title"/>
          </p:nvPr>
        </p:nvSpPr>
        <p:spPr>
          <a:xfrm>
            <a:off x="2424113" y="2492376"/>
            <a:ext cx="7772400" cy="1368425"/>
          </a:xfrm>
        </p:spPr>
        <p:txBody>
          <a:bodyPr rtlCol="0">
            <a:normAutofit/>
          </a:bodyPr>
          <a:lstStyle/>
          <a:p>
            <a:pPr>
              <a:defRPr/>
            </a:pPr>
            <a:r>
              <a:rPr lang="fr-FR" altLang="fr-FR" sz="4400" b="1" cap="none" dirty="0">
                <a:solidFill>
                  <a:srgbClr val="FFFF00"/>
                </a:solidFill>
                <a:effectLst>
                  <a:outerShdw blurRad="38100" dist="38100" dir="2700000" algn="tl">
                    <a:srgbClr val="C0C0C0"/>
                  </a:outerShdw>
                </a:effectLst>
                <a:ea typeface="ＭＳ Ｐゴシック" charset="-128"/>
              </a:rPr>
              <a:t>2. Circonscrire la psychothérapie</a:t>
            </a:r>
          </a:p>
        </p:txBody>
      </p:sp>
    </p:spTree>
    <p:extLst>
      <p:ext uri="{BB962C8B-B14F-4D97-AF65-F5344CB8AC3E}">
        <p14:creationId xmlns:p14="http://schemas.microsoft.com/office/powerpoint/2010/main" val="3741946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32803"/>
                                        </p:tgtEl>
                                        <p:attrNameLst>
                                          <p:attrName>style.visibility</p:attrName>
                                        </p:attrNameLst>
                                      </p:cBhvr>
                                      <p:to>
                                        <p:strVal val="visible"/>
                                      </p:to>
                                    </p:set>
                                    <p:animEffect transition="in" filter="randombar(horizontal)">
                                      <p:cBhvr>
                                        <p:cTn id="7" dur="500"/>
                                        <p:tgtEl>
                                          <p:spTgt spid="332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b="1" dirty="0">
                <a:latin typeface="Abadi MT Condensed Light" panose="020B0306030101010103" pitchFamily="34" charset="77"/>
              </a:rPr>
              <a:t>Un équivalent de la </a:t>
            </a:r>
            <a:r>
              <a:rPr lang="fr-FR" sz="3200" b="1" dirty="0">
                <a:solidFill>
                  <a:srgbClr val="FFFF00"/>
                </a:solidFill>
                <a:latin typeface="Abadi MT Condensed Light" panose="020B0306030101010103" pitchFamily="34" charset="77"/>
              </a:rPr>
              <a:t>psychothérapie a toujours existé dans les sociétés traditionnelles.</a:t>
            </a:r>
            <a:r>
              <a:rPr lang="fr-FR" sz="3200" b="1" dirty="0">
                <a:latin typeface="Abadi MT Condensed Light" panose="020B0306030101010103" pitchFamily="34" charset="77"/>
              </a:rPr>
              <a:t> Mais les pratiques de soin ne se distinguaient pas de la médecine, de la magie ou des rituels religieux.</a:t>
            </a:r>
            <a:endParaRPr lang="fr-FR" sz="3200" dirty="0">
              <a:latin typeface="Abadi MT Condensed Light" panose="020B0306030101010103" pitchFamily="34" charset="77"/>
            </a:endParaRPr>
          </a:p>
        </p:txBody>
      </p:sp>
    </p:spTree>
    <p:extLst>
      <p:ext uri="{BB962C8B-B14F-4D97-AF65-F5344CB8AC3E}">
        <p14:creationId xmlns:p14="http://schemas.microsoft.com/office/powerpoint/2010/main" val="1824678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La psychothérapie moderne est née, dans la seconde moitié du 19e siècle, de la rencontre entre la psychiatrie et la psychologie naissantes et des pratiques empiriques comme le magnétisme ou l’hypnose. </a:t>
            </a:r>
          </a:p>
        </p:txBody>
      </p:sp>
    </p:spTree>
    <p:extLst>
      <p:ext uri="{BB962C8B-B14F-4D97-AF65-F5344CB8AC3E}">
        <p14:creationId xmlns:p14="http://schemas.microsoft.com/office/powerpoint/2010/main" val="4230171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Le terme lui-même apparaît à cette époque et est lancé en France par </a:t>
            </a:r>
            <a:r>
              <a:rPr lang="fr-FR" sz="3200" dirty="0">
                <a:solidFill>
                  <a:srgbClr val="FFFF00"/>
                </a:solidFill>
                <a:latin typeface="Abadi MT Condensed Light" panose="020B0306030101010103" pitchFamily="34" charset="77"/>
              </a:rPr>
              <a:t>Hippolyte Bernheim (1840-1919), professeur de médecine à Nancy, qui pratique l’hypnose et la suggestion comme méthode de soin</a:t>
            </a:r>
            <a:r>
              <a:rPr lang="fr-FR" sz="3200" dirty="0">
                <a:latin typeface="Abadi MT Condensed Light" panose="020B0306030101010103" pitchFamily="34" charset="77"/>
              </a:rPr>
              <a:t>. </a:t>
            </a:r>
          </a:p>
          <a:p>
            <a:pPr marL="0" indent="0" algn="just">
              <a:buNone/>
            </a:pPr>
            <a:r>
              <a:rPr lang="fr-FR" sz="3200" dirty="0">
                <a:latin typeface="Abadi MT Condensed Light" panose="020B0306030101010103" pitchFamily="34" charset="77"/>
              </a:rPr>
              <a:t>C’est auprès de lui que Sigmund Freud se forme à cette démarche lors d’un stage effectué en 1889. Il traduira d’ailleurs l’un de ses ouvrages en allemand.</a:t>
            </a:r>
          </a:p>
        </p:txBody>
      </p:sp>
    </p:spTree>
    <p:extLst>
      <p:ext uri="{BB962C8B-B14F-4D97-AF65-F5344CB8AC3E}">
        <p14:creationId xmlns:p14="http://schemas.microsoft.com/office/powerpoint/2010/main" val="2473494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lnSpcReduction="10000"/>
          </a:bodyPr>
          <a:lstStyle/>
          <a:p>
            <a:pPr marL="0" indent="0" algn="just">
              <a:buNone/>
            </a:pPr>
            <a:r>
              <a:rPr lang="fr-FR" sz="3200" dirty="0">
                <a:solidFill>
                  <a:srgbClr val="C00000"/>
                </a:solidFill>
                <a:latin typeface="Abadi MT Condensed Light" panose="020B0306030101010103" pitchFamily="34" charset="77"/>
              </a:rPr>
              <a:t>L’hypnose</a:t>
            </a:r>
            <a:r>
              <a:rPr lang="fr-FR" sz="3200" dirty="0">
                <a:latin typeface="Abadi MT Condensed Light" panose="020B0306030101010103" pitchFamily="34" charset="77"/>
              </a:rPr>
              <a:t> - L’hypnose est donc la </a:t>
            </a:r>
            <a:r>
              <a:rPr lang="fr-FR" sz="3200" dirty="0">
                <a:solidFill>
                  <a:srgbClr val="FFFF00"/>
                </a:solidFill>
                <a:latin typeface="Abadi MT Condensed Light" panose="020B0306030101010103" pitchFamily="34" charset="77"/>
              </a:rPr>
              <a:t>première psychothérapie reconnue par la science</a:t>
            </a:r>
            <a:r>
              <a:rPr lang="fr-FR" sz="3200" dirty="0">
                <a:latin typeface="Abadi MT Condensed Light" panose="020B0306030101010103" pitchFamily="34" charset="77"/>
              </a:rPr>
              <a:t> de l’époque et à laquelle Jean-Martin Charcot et H. Bernheim, puis Freud, ont donné ses lettres de noblesse. </a:t>
            </a:r>
          </a:p>
          <a:p>
            <a:pPr marL="0" indent="0" algn="just">
              <a:buNone/>
            </a:pPr>
            <a:r>
              <a:rPr lang="fr-FR" sz="3200" dirty="0">
                <a:latin typeface="Abadi MT Condensed Light" panose="020B0306030101010103" pitchFamily="34" charset="77"/>
              </a:rPr>
              <a:t>Cette pratique a perduré jusqu’à nos jours, illustrée en France par les travaux de Pierre Janet (1859-1947), philosophe, psychologue et médecin qui s’efforça d’en comprendre les mécanismes et introduisit les notions de « subconscient », d’« automatisme psychologique » et de « dissociation ». </a:t>
            </a:r>
          </a:p>
          <a:p>
            <a:pPr marL="0" indent="0" algn="just">
              <a:buNone/>
            </a:pPr>
            <a:r>
              <a:rPr lang="fr-FR" sz="3200" dirty="0">
                <a:latin typeface="Abadi MT Condensed Light" panose="020B0306030101010103" pitchFamily="34" charset="77"/>
              </a:rPr>
              <a:t>Par la suite, </a:t>
            </a:r>
            <a:r>
              <a:rPr lang="fr-FR" sz="3200" dirty="0">
                <a:solidFill>
                  <a:srgbClr val="FFFF00"/>
                </a:solidFill>
                <a:latin typeface="Abadi MT Condensed Light" panose="020B0306030101010103" pitchFamily="34" charset="77"/>
              </a:rPr>
              <a:t>l’hypnose a été revisitée et renouvelée </a:t>
            </a:r>
            <a:r>
              <a:rPr lang="fr-FR" sz="3200" dirty="0">
                <a:latin typeface="Abadi MT Condensed Light" panose="020B0306030101010103" pitchFamily="34" charset="77"/>
              </a:rPr>
              <a:t>par le psychiatre et psychologue américain Milton Erickson (1901-1980). Pour lui, elle ne fait que stimuler l’expression de l’inconscient, qu’il considère comme un « réservoir de ressources » travaillant pour le bien du patient..</a:t>
            </a:r>
          </a:p>
        </p:txBody>
      </p:sp>
    </p:spTree>
    <p:extLst>
      <p:ext uri="{BB962C8B-B14F-4D97-AF65-F5344CB8AC3E}">
        <p14:creationId xmlns:p14="http://schemas.microsoft.com/office/powerpoint/2010/main" val="4160437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0417899" cy="5391794"/>
          </a:xfrm>
        </p:spPr>
        <p:txBody>
          <a:bodyPr>
            <a:normAutofit fontScale="92500"/>
          </a:bodyPr>
          <a:lstStyle/>
          <a:p>
            <a:pPr marL="0" indent="0" algn="just">
              <a:buNone/>
            </a:pPr>
            <a:r>
              <a:rPr lang="fr-FR" sz="3200" dirty="0">
                <a:solidFill>
                  <a:srgbClr val="C00000"/>
                </a:solidFill>
                <a:latin typeface="Abadi MT Condensed Light" panose="020B0306030101010103" pitchFamily="34" charset="77"/>
              </a:rPr>
              <a:t>Freud et les psychanalystes </a:t>
            </a:r>
            <a:r>
              <a:rPr lang="fr-FR" sz="3200" dirty="0">
                <a:latin typeface="Abadi MT Condensed Light" panose="020B0306030101010103" pitchFamily="34" charset="77"/>
              </a:rPr>
              <a:t>- Sigmund Freud (1856-1939). Après avoir pratiqué l’hypnose durant toute une période, il l’abandonne au tournant du siècle pour la méthode des « associations libres » (« Dites ce qui vous passe par l’esprit, sans aucune censure ») à laquelle il donne le nom de « </a:t>
            </a:r>
            <a:r>
              <a:rPr lang="fr-FR" sz="3200" dirty="0" err="1">
                <a:latin typeface="Abadi MT Condensed Light" panose="020B0306030101010103" pitchFamily="34" charset="77"/>
              </a:rPr>
              <a:t>psychoanalyse</a:t>
            </a:r>
            <a:r>
              <a:rPr lang="fr-FR" sz="3200" dirty="0">
                <a:latin typeface="Abadi MT Condensed Light" panose="020B0306030101010103" pitchFamily="34" charset="77"/>
              </a:rPr>
              <a:t> », qui est conjointement une pratique de soin (la cure) et une théorie complexe du fonctionnement psychique. Pour la première, on en connaît les éléments essentiels : le patient allongé sur un divan, le psychanalyste en retrait et plutôt silencieux, la règle fondamentale d’expression par la parole, le travail d’interprétation de l’analyste portant sur les manifestations des désirs inconscients à travers les rêves, les lapsus, les résistances et le transfert sur l’analyste des prototypes relationnels de la petite enfance.</a:t>
            </a:r>
          </a:p>
          <a:p>
            <a:pPr marL="0" indent="0" algn="just">
              <a:buNone/>
            </a:pPr>
            <a:endParaRPr lang="fr-FR" sz="3200" dirty="0">
              <a:latin typeface="Abadi MT Condensed Light" panose="020B0306030101010103" pitchFamily="34" charset="77"/>
            </a:endParaRPr>
          </a:p>
        </p:txBody>
      </p:sp>
      <p:pic>
        <p:nvPicPr>
          <p:cNvPr id="2" name="Image 1">
            <a:extLst>
              <a:ext uri="{FF2B5EF4-FFF2-40B4-BE49-F238E27FC236}">
                <a16:creationId xmlns:a16="http://schemas.microsoft.com/office/drawing/2014/main" id="{E7E2B7D7-8D2C-111E-954A-23321495CAFA}"/>
              </a:ext>
            </a:extLst>
          </p:cNvPr>
          <p:cNvPicPr>
            <a:picLocks noChangeAspect="1"/>
          </p:cNvPicPr>
          <p:nvPr/>
        </p:nvPicPr>
        <p:blipFill>
          <a:blip r:embed="rId2"/>
          <a:stretch>
            <a:fillRect/>
          </a:stretch>
        </p:blipFill>
        <p:spPr>
          <a:xfrm>
            <a:off x="10869640" y="8919"/>
            <a:ext cx="1322360" cy="1781513"/>
          </a:xfrm>
          <a:prstGeom prst="rect">
            <a:avLst/>
          </a:prstGeom>
        </p:spPr>
      </p:pic>
    </p:spTree>
    <p:extLst>
      <p:ext uri="{BB962C8B-B14F-4D97-AF65-F5344CB8AC3E}">
        <p14:creationId xmlns:p14="http://schemas.microsoft.com/office/powerpoint/2010/main" val="2140512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Du côté de la théorie, impossible de la résumer en raison de sa richesse, on rappellera seulement quelques éléments de base : l’existence, à côté de fonctionnements conscients, de processus inconscients résultant de mécanismes de défense, et notamment du refoulement ; l’importance de l’histoire infantile, et notamment du « complexe d’Œdipe » ; la structuration du psychisme en trois instances : le ça (réservoir inconscient des pulsions libidinales et agressives qui dominent la vie psychique), le surmoi (conscience morale faite des normes, valeurs et interdits intériorisés) et le moi (qui cherche à trouver un équilibre dans le jeu conflictuel de forces entre le ça et le surmoi).</a:t>
            </a:r>
          </a:p>
        </p:txBody>
      </p:sp>
    </p:spTree>
    <p:extLst>
      <p:ext uri="{BB962C8B-B14F-4D97-AF65-F5344CB8AC3E}">
        <p14:creationId xmlns:p14="http://schemas.microsoft.com/office/powerpoint/2010/main" val="2832511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L’œuvre de Freud est immense et ne peut, bien sûr, être ramenée à ces quelques éléments ; d’autant que ses théories ont évolué tout au long de sa pratique. </a:t>
            </a:r>
            <a:r>
              <a:rPr lang="fr-FR" sz="3200" dirty="0">
                <a:solidFill>
                  <a:srgbClr val="FFFF00"/>
                </a:solidFill>
                <a:latin typeface="Abadi MT Condensed Light" panose="020B0306030101010103" pitchFamily="34" charset="77"/>
              </a:rPr>
              <a:t>La psychanalyse freudienne a eu une diffusion et un retentissement dans le monde entier </a:t>
            </a:r>
            <a:r>
              <a:rPr lang="fr-FR" sz="3200" dirty="0">
                <a:latin typeface="Abadi MT Condensed Light" panose="020B0306030101010103" pitchFamily="34" charset="77"/>
              </a:rPr>
              <a:t>(excepté dans les pays communistes, où elle a été considérée comme une théorie « bourgeoise »). </a:t>
            </a:r>
          </a:p>
          <a:p>
            <a:pPr marL="0" indent="0" algn="just">
              <a:buNone/>
            </a:pPr>
            <a:r>
              <a:rPr lang="fr-FR" sz="3200" dirty="0">
                <a:latin typeface="Abadi MT Condensed Light" panose="020B0306030101010103" pitchFamily="34" charset="77"/>
              </a:rPr>
              <a:t>Elle a été prolongée et complétée par de nombreux disciples, comme Sándor Ferenczi, </a:t>
            </a:r>
            <a:r>
              <a:rPr lang="fr-FR" sz="3200" dirty="0" err="1">
                <a:latin typeface="Abadi MT Condensed Light" panose="020B0306030101010103" pitchFamily="34" charset="77"/>
              </a:rPr>
              <a:t>Melanie</a:t>
            </a:r>
            <a:r>
              <a:rPr lang="fr-FR" sz="3200" dirty="0">
                <a:latin typeface="Abadi MT Condensed Light" panose="020B0306030101010103" pitchFamily="34" charset="77"/>
              </a:rPr>
              <a:t> Klein ou Donald Winnicott… </a:t>
            </a:r>
            <a:r>
              <a:rPr lang="fr-FR" sz="3200" dirty="0">
                <a:solidFill>
                  <a:srgbClr val="FFFF00"/>
                </a:solidFill>
                <a:latin typeface="Abadi MT Condensed Light" panose="020B0306030101010103" pitchFamily="34" charset="77"/>
              </a:rPr>
              <a:t>Jusque dans les années 1960, elle a représenté la psychothérapie la plus pratiquée en Europe et aux États-Unis (et même au-delà).</a:t>
            </a:r>
          </a:p>
        </p:txBody>
      </p:sp>
    </p:spTree>
    <p:extLst>
      <p:ext uri="{BB962C8B-B14F-4D97-AF65-F5344CB8AC3E}">
        <p14:creationId xmlns:p14="http://schemas.microsoft.com/office/powerpoint/2010/main" val="1658181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fontScale="925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La première est celle d’</a:t>
            </a:r>
            <a:r>
              <a:rPr lang="fr-FR" sz="3200" dirty="0">
                <a:solidFill>
                  <a:srgbClr val="FF0000"/>
                </a:solidFill>
                <a:latin typeface="Abadi MT Condensed Light" panose="020B0306030101010103" pitchFamily="34" charset="77"/>
              </a:rPr>
              <a:t>Alfred Adler </a:t>
            </a:r>
            <a:r>
              <a:rPr lang="fr-FR" sz="3200" dirty="0">
                <a:latin typeface="Abadi MT Condensed Light" panose="020B0306030101010103" pitchFamily="34" charset="77"/>
              </a:rPr>
              <a:t>(1870-1937), médecin et l’un des premiers disciples de Freud. En 1910, il s’éloigne de ce dernier, lui reprochant de mettre un accent trop exclusif sur la libido (pulsion sexuelle). </a:t>
            </a:r>
          </a:p>
          <a:p>
            <a:pPr marL="0" indent="0" algn="just">
              <a:buNone/>
            </a:pPr>
            <a:r>
              <a:rPr lang="fr-FR" sz="3200" dirty="0">
                <a:latin typeface="Abadi MT Condensed Light" panose="020B0306030101010103" pitchFamily="34" charset="77"/>
              </a:rPr>
              <a:t>Lui identifie à la base de la névrose un « complexe d’infériorité » que le sujet cherche à compenser par des moyens psychiques, en s’attachant notamment à des fictions qu’il préfère à la réalité. Adler crée alors une démarche propre : la psychologie individuelle.</a:t>
            </a:r>
            <a:endParaRPr lang="fr-FR" sz="3200" dirty="0">
              <a:solidFill>
                <a:srgbClr val="FFFF00"/>
              </a:solidFill>
              <a:latin typeface="Abadi MT Condensed Light" panose="020B0306030101010103" pitchFamily="34" charset="77"/>
            </a:endParaRPr>
          </a:p>
        </p:txBody>
      </p:sp>
    </p:spTree>
    <p:extLst>
      <p:ext uri="{BB962C8B-B14F-4D97-AF65-F5344CB8AC3E}">
        <p14:creationId xmlns:p14="http://schemas.microsoft.com/office/powerpoint/2010/main" val="2763190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fontScale="925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La seconde dissidence est celle du psychiatre suisse </a:t>
            </a:r>
            <a:r>
              <a:rPr lang="fr-FR" sz="3200" dirty="0">
                <a:solidFill>
                  <a:srgbClr val="FF0000"/>
                </a:solidFill>
                <a:latin typeface="Abadi MT Condensed Light" panose="020B0306030101010103" pitchFamily="34" charset="77"/>
              </a:rPr>
              <a:t>Carl Gustav Jung </a:t>
            </a:r>
            <a:r>
              <a:rPr lang="fr-FR" sz="3200" dirty="0">
                <a:latin typeface="Abadi MT Condensed Light" panose="020B0306030101010103" pitchFamily="34" charset="77"/>
              </a:rPr>
              <a:t>(1875-1961). Après avoir été un fervent disciple de Freud, lui aussi s’en éloigne, concevant la libido comme une pulsion de vie autant qu’une pulsion sexuelle. Il met l’accent sur les mythes, les symboles et les images archétypales qui composent l’« inconscient collectif ». </a:t>
            </a:r>
          </a:p>
          <a:p>
            <a:pPr marL="0" indent="0" algn="just">
              <a:buNone/>
            </a:pPr>
            <a:r>
              <a:rPr lang="fr-FR" sz="3200" dirty="0">
                <a:latin typeface="Abadi MT Condensed Light" panose="020B0306030101010103" pitchFamily="34" charset="77"/>
              </a:rPr>
              <a:t>Il rompt avec la psychanalyse freudienne en 1913 et fonde, plus tard, une démarche originale : la psychologie analytique. Poursuivant ses activités de psychiatre, de psychothérapeute, d’enseignant et de chercheur, il devient le chef de file d’un courant important de la psychanalyse.</a:t>
            </a:r>
            <a:endParaRPr lang="fr-FR" sz="3200" dirty="0">
              <a:solidFill>
                <a:srgbClr val="FFFF00"/>
              </a:solidFill>
              <a:latin typeface="Abadi MT Condensed Light" panose="020B0306030101010103" pitchFamily="34" charset="77"/>
            </a:endParaRPr>
          </a:p>
        </p:txBody>
      </p:sp>
    </p:spTree>
    <p:extLst>
      <p:ext uri="{BB962C8B-B14F-4D97-AF65-F5344CB8AC3E}">
        <p14:creationId xmlns:p14="http://schemas.microsoft.com/office/powerpoint/2010/main" val="2009876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775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Wilhelm Reich (1897-1957) et les thérapies psychocorporelles - Jeune étudiant en médecine, Reich rencontre Freud et la psychanalyse en 1919. C’est d’emblée l’enthousiasme. Médecin, il devient le premier assistant de la polyclinique psychanalytique fondée par Freud. Attiré aussi par le marxisme, il adhère au Parti communiste autrichien et tente une synthèse entre ces deux démarches.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Ses recherches l’orientent vers l’exploration des relations entre corps et psychisme. Il pose le principe d’un fonctionnement unitaire de l’organisme, alliant processus psychiques et fonctions biologiques et physiologiques. Il met l’accent sur le point de vue énergétique, déjà présent chez Freud, et émet l’hypothèse d’une énergie spécifique de la matière vivante: la bioénergie.</a:t>
            </a:r>
            <a:endParaRPr lang="fr-FR" sz="3200" dirty="0">
              <a:solidFill>
                <a:srgbClr val="FFFF00"/>
              </a:solidFill>
              <a:latin typeface="Abadi MT Condensed Light" panose="020B0306030101010103" pitchFamily="34" charset="77"/>
            </a:endParaRPr>
          </a:p>
        </p:txBody>
      </p:sp>
      <p:pic>
        <p:nvPicPr>
          <p:cNvPr id="2" name="Image 1">
            <a:extLst>
              <a:ext uri="{FF2B5EF4-FFF2-40B4-BE49-F238E27FC236}">
                <a16:creationId xmlns:a16="http://schemas.microsoft.com/office/drawing/2014/main" id="{6B0B1825-C9B3-CE79-F9E8-394C793297BD}"/>
              </a:ext>
            </a:extLst>
          </p:cNvPr>
          <p:cNvPicPr>
            <a:picLocks noChangeAspect="1"/>
          </p:cNvPicPr>
          <p:nvPr/>
        </p:nvPicPr>
        <p:blipFill>
          <a:blip r:embed="rId2"/>
          <a:stretch>
            <a:fillRect/>
          </a:stretch>
        </p:blipFill>
        <p:spPr>
          <a:xfrm>
            <a:off x="10778247" y="76471"/>
            <a:ext cx="1413752" cy="1917958"/>
          </a:xfrm>
          <a:prstGeom prst="rect">
            <a:avLst/>
          </a:prstGeom>
        </p:spPr>
      </p:pic>
    </p:spTree>
    <p:extLst>
      <p:ext uri="{BB962C8B-B14F-4D97-AF65-F5344CB8AC3E}">
        <p14:creationId xmlns:p14="http://schemas.microsoft.com/office/powerpoint/2010/main" val="2504165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925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Wilhelm Reich (1897-1957) et les thérapies psychocorporelles - Son apport majeur est d’établir que les troubles névrotiques qui se traduisent par des symptômes psychologiques provoquent aussi des symptômes somatiques: troubles des systèmes neurovégétatifs, blocages énergétiques, somatisations, tensions et rigidités (ce qu’il appelle la « cuirasse musculaire »). </a:t>
            </a:r>
          </a:p>
          <a:p>
            <a:pPr marL="0" indent="0" algn="just">
              <a:buNone/>
            </a:pPr>
            <a:r>
              <a:rPr lang="fr-FR" sz="3200" dirty="0">
                <a:latin typeface="Abadi MT Condensed Light" panose="020B0306030101010103" pitchFamily="34" charset="77"/>
              </a:rPr>
              <a:t>Dès lors, à la démarche classique de la psychanalyse, il ajoute un travail plus corporel sur la respiration, les tensions musculaires et la circulation de l’énergie.</a:t>
            </a:r>
          </a:p>
          <a:p>
            <a:pPr marL="0" indent="0" algn="just">
              <a:buNone/>
            </a:pPr>
            <a:endParaRPr lang="fr-FR" sz="3200" dirty="0">
              <a:latin typeface="Abadi MT Condensed Light" panose="020B0306030101010103" pitchFamily="34" charset="77"/>
            </a:endParaRPr>
          </a:p>
        </p:txBody>
      </p:sp>
      <p:pic>
        <p:nvPicPr>
          <p:cNvPr id="2" name="Image 1">
            <a:extLst>
              <a:ext uri="{FF2B5EF4-FFF2-40B4-BE49-F238E27FC236}">
                <a16:creationId xmlns:a16="http://schemas.microsoft.com/office/drawing/2014/main" id="{6B0B1825-C9B3-CE79-F9E8-394C793297BD}"/>
              </a:ext>
            </a:extLst>
          </p:cNvPr>
          <p:cNvPicPr>
            <a:picLocks noChangeAspect="1"/>
          </p:cNvPicPr>
          <p:nvPr/>
        </p:nvPicPr>
        <p:blipFill>
          <a:blip r:embed="rId2"/>
          <a:stretch>
            <a:fillRect/>
          </a:stretch>
        </p:blipFill>
        <p:spPr>
          <a:xfrm>
            <a:off x="10778247" y="76471"/>
            <a:ext cx="1413752" cy="1917958"/>
          </a:xfrm>
          <a:prstGeom prst="rect">
            <a:avLst/>
          </a:prstGeom>
        </p:spPr>
      </p:pic>
    </p:spTree>
    <p:extLst>
      <p:ext uri="{BB962C8B-B14F-4D97-AF65-F5344CB8AC3E}">
        <p14:creationId xmlns:p14="http://schemas.microsoft.com/office/powerpoint/2010/main" val="16040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850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Ludwig Binswanger (1881-1966) et l’analyse existentielle - Binswanger est un psychiatre suisse qui côtoie Jung et Freud (qu’il rencontre en 1907) et se forme à la psychanalyse. </a:t>
            </a:r>
          </a:p>
          <a:p>
            <a:pPr marL="0" indent="0" algn="just">
              <a:buNone/>
            </a:pPr>
            <a:r>
              <a:rPr lang="fr-FR" sz="3200" dirty="0">
                <a:latin typeface="Abadi MT Condensed Light" panose="020B0306030101010103" pitchFamily="34" charset="77"/>
              </a:rPr>
              <a:t>Il applique cette démarche à la clinique psychiatrique de Bellevue, dont il est le directeur. Mais il se passionne aussi pour la philosophie et fréquente les représentants du courant phénoménologique et existentiel allemand : Karl Jaspers, Edmund Husserl, Martin Heidegger… </a:t>
            </a:r>
          </a:p>
          <a:p>
            <a:pPr marL="0" indent="0" algn="just">
              <a:buNone/>
            </a:pPr>
            <a:r>
              <a:rPr lang="fr-FR" sz="3200" dirty="0">
                <a:latin typeface="Abadi MT Condensed Light" panose="020B0306030101010103" pitchFamily="34" charset="77"/>
              </a:rPr>
              <a:t>Sous leur influence, il s’éloigne quelque peu de la psychanalyse, lui reprochant de trop mettre l’accent sur </a:t>
            </a:r>
            <a:r>
              <a:rPr lang="fr-FR" sz="3200" dirty="0">
                <a:solidFill>
                  <a:srgbClr val="FFFF00"/>
                </a:solidFill>
                <a:latin typeface="Abadi MT Condensed Light" panose="020B0306030101010103" pitchFamily="34" charset="77"/>
              </a:rPr>
              <a:t>les aspects inconscients du psychisme et de négliger la conscience sur laquelle se fondent la liberté, la responsabilité et le vécu existentiel du sujet.</a:t>
            </a:r>
          </a:p>
        </p:txBody>
      </p:sp>
      <p:pic>
        <p:nvPicPr>
          <p:cNvPr id="4" name="Image 3">
            <a:extLst>
              <a:ext uri="{FF2B5EF4-FFF2-40B4-BE49-F238E27FC236}">
                <a16:creationId xmlns:a16="http://schemas.microsoft.com/office/drawing/2014/main" id="{1C067375-D32A-15EA-B040-DA5776682215}"/>
              </a:ext>
            </a:extLst>
          </p:cNvPr>
          <p:cNvPicPr>
            <a:picLocks noChangeAspect="1"/>
          </p:cNvPicPr>
          <p:nvPr/>
        </p:nvPicPr>
        <p:blipFill>
          <a:blip r:embed="rId2"/>
          <a:stretch>
            <a:fillRect/>
          </a:stretch>
        </p:blipFill>
        <p:spPr>
          <a:xfrm>
            <a:off x="10856068" y="95926"/>
            <a:ext cx="1335932" cy="1812383"/>
          </a:xfrm>
          <a:prstGeom prst="rect">
            <a:avLst/>
          </a:prstGeom>
        </p:spPr>
      </p:pic>
    </p:spTree>
    <p:extLst>
      <p:ext uri="{BB962C8B-B14F-4D97-AF65-F5344CB8AC3E}">
        <p14:creationId xmlns:p14="http://schemas.microsoft.com/office/powerpoint/2010/main" val="708726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Ludwig Binswanger (1881-1966) et l’analyse existentielle - Il élabore une démarche thérapeutique originale : l’analyse existentielle (</a:t>
            </a:r>
            <a:r>
              <a:rPr lang="fr-FR" sz="3200" dirty="0" err="1">
                <a:latin typeface="Abadi MT Condensed Light" panose="020B0306030101010103" pitchFamily="34" charset="77"/>
              </a:rPr>
              <a:t>Daseinanalyse</a:t>
            </a:r>
            <a:r>
              <a:rPr lang="fr-FR" sz="3200" dirty="0">
                <a:latin typeface="Abadi MT Condensed Light" panose="020B0306030101010103" pitchFamily="34" charset="77"/>
              </a:rPr>
              <a:t>), qui conçoit avant tout la relation thérapeutique comme une rencontre authentique et intersubjective entre deux personnes ; rencontre dans laquelle le thérapeute adopte une attitude de compréhension empathique pour approcher l’univers existentiel du patient</a:t>
            </a:r>
            <a:endParaRPr lang="fr-FR" sz="3200" dirty="0">
              <a:solidFill>
                <a:srgbClr val="FFFF00"/>
              </a:solidFill>
              <a:latin typeface="Abadi MT Condensed Light" panose="020B0306030101010103" pitchFamily="34" charset="77"/>
            </a:endParaRPr>
          </a:p>
        </p:txBody>
      </p:sp>
      <p:pic>
        <p:nvPicPr>
          <p:cNvPr id="4" name="Image 3">
            <a:extLst>
              <a:ext uri="{FF2B5EF4-FFF2-40B4-BE49-F238E27FC236}">
                <a16:creationId xmlns:a16="http://schemas.microsoft.com/office/drawing/2014/main" id="{1C067375-D32A-15EA-B040-DA5776682215}"/>
              </a:ext>
            </a:extLst>
          </p:cNvPr>
          <p:cNvPicPr>
            <a:picLocks noChangeAspect="1"/>
          </p:cNvPicPr>
          <p:nvPr/>
        </p:nvPicPr>
        <p:blipFill>
          <a:blip r:embed="rId2"/>
          <a:stretch>
            <a:fillRect/>
          </a:stretch>
        </p:blipFill>
        <p:spPr>
          <a:xfrm>
            <a:off x="10856068" y="95926"/>
            <a:ext cx="1335932" cy="1812383"/>
          </a:xfrm>
          <a:prstGeom prst="rect">
            <a:avLst/>
          </a:prstGeom>
        </p:spPr>
      </p:pic>
    </p:spTree>
    <p:extLst>
      <p:ext uri="{BB962C8B-B14F-4D97-AF65-F5344CB8AC3E}">
        <p14:creationId xmlns:p14="http://schemas.microsoft.com/office/powerpoint/2010/main" val="421861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850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L’analyse existentielle va rencontrer un retentissement très important aux États-Unis, dans les années 1960, à travers notamment la publication d’un ouvrage-manifeste, La Psychologie existentielle, auquel participent des psychologues reconnus comme Carl Rogers, Abraham Maslow et </a:t>
            </a:r>
            <a:r>
              <a:rPr lang="fr-FR" sz="3200" dirty="0" err="1">
                <a:latin typeface="Abadi MT Condensed Light" panose="020B0306030101010103" pitchFamily="34" charset="77"/>
              </a:rPr>
              <a:t>Rollo</a:t>
            </a:r>
            <a:r>
              <a:rPr lang="fr-FR" sz="3200" dirty="0">
                <a:latin typeface="Abadi MT Condensed Light" panose="020B0306030101010103" pitchFamily="34" charset="77"/>
              </a:rPr>
              <a:t> May.</a:t>
            </a:r>
          </a:p>
          <a:p>
            <a:pPr marL="0" indent="0" algn="just">
              <a:buNone/>
            </a:pPr>
            <a:r>
              <a:rPr lang="fr-FR" sz="3200" dirty="0">
                <a:latin typeface="Abadi MT Condensed Light" panose="020B0306030101010103" pitchFamily="34" charset="77"/>
              </a:rPr>
              <a:t>C’est le point de départ d’un courant </a:t>
            </a:r>
            <a:r>
              <a:rPr lang="fr-FR" sz="3200" dirty="0">
                <a:solidFill>
                  <a:srgbClr val="FFFF00"/>
                </a:solidFill>
                <a:latin typeface="Abadi MT Condensed Light" panose="020B0306030101010103" pitchFamily="34" charset="77"/>
              </a:rPr>
              <a:t>majeur de la psychothérapie qui prend l’appellation « psychologie humaniste </a:t>
            </a:r>
            <a:r>
              <a:rPr lang="fr-FR" sz="3200" dirty="0">
                <a:latin typeface="Abadi MT Condensed Light" panose="020B0306030101010103" pitchFamily="34" charset="77"/>
              </a:rPr>
              <a:t>» et se définit comme une « troisième force » entre la psychologie béhavioriste (comportementale) et la psychanalyse. C’est à ce courant que se rattachent la plupart des thérapies qui fleurissent à cette époque aux États-Unis (approche centrée sur la personne de C. Rogers, Gestalt-thérapie, analyse transactionnelle, etc.). </a:t>
            </a:r>
            <a:endParaRPr lang="fr-FR" sz="3200" dirty="0">
              <a:solidFill>
                <a:srgbClr val="FFFF00"/>
              </a:solidFill>
              <a:latin typeface="Abadi MT Condensed Light" panose="020B0306030101010103" pitchFamily="34" charset="77"/>
            </a:endParaRPr>
          </a:p>
        </p:txBody>
      </p:sp>
      <p:pic>
        <p:nvPicPr>
          <p:cNvPr id="2" name="Image 1">
            <a:extLst>
              <a:ext uri="{FF2B5EF4-FFF2-40B4-BE49-F238E27FC236}">
                <a16:creationId xmlns:a16="http://schemas.microsoft.com/office/drawing/2014/main" id="{015613DC-2B4C-C2CE-17CD-E796D4288427}"/>
              </a:ext>
            </a:extLst>
          </p:cNvPr>
          <p:cNvPicPr>
            <a:picLocks noChangeAspect="1"/>
          </p:cNvPicPr>
          <p:nvPr/>
        </p:nvPicPr>
        <p:blipFill>
          <a:blip r:embed="rId2"/>
          <a:stretch>
            <a:fillRect/>
          </a:stretch>
        </p:blipFill>
        <p:spPr>
          <a:xfrm>
            <a:off x="10891431" y="115381"/>
            <a:ext cx="1234302" cy="1674508"/>
          </a:xfrm>
          <a:prstGeom prst="rect">
            <a:avLst/>
          </a:prstGeom>
        </p:spPr>
      </p:pic>
    </p:spTree>
    <p:extLst>
      <p:ext uri="{BB962C8B-B14F-4D97-AF65-F5344CB8AC3E}">
        <p14:creationId xmlns:p14="http://schemas.microsoft.com/office/powerpoint/2010/main" val="15669424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850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Le psychologue </a:t>
            </a:r>
            <a:r>
              <a:rPr lang="fr-FR" sz="3200" dirty="0">
                <a:solidFill>
                  <a:srgbClr val="FFFF00"/>
                </a:solidFill>
                <a:latin typeface="Abadi MT Condensed Light" panose="020B0306030101010103" pitchFamily="34" charset="77"/>
              </a:rPr>
              <a:t>C. Rogers (1902-1987) </a:t>
            </a:r>
            <a:r>
              <a:rPr lang="fr-FR" sz="3200" dirty="0">
                <a:latin typeface="Abadi MT Condensed Light" panose="020B0306030101010103" pitchFamily="34" charset="77"/>
              </a:rPr>
              <a:t>est l’un des leaders de ce mouvement. Il met l’accent, dans la pratique thérapeutique, sur le primat de l’expérience « ici et maintenant », la capacité de développement de chaque personne, la liberté et la responsabilité de chacun. Il conçoit la relation thérapeutique comme une relation authentique entre deux personnes dans laquelle le thérapeute adopte une attitude d’écoute empathique et non directive, d’accueil inconditionnel et de congruence. </a:t>
            </a:r>
          </a:p>
          <a:p>
            <a:pPr marL="0" indent="0" algn="just">
              <a:buNone/>
            </a:pPr>
            <a:r>
              <a:rPr lang="fr-FR" sz="3200" dirty="0">
                <a:latin typeface="Abadi MT Condensed Light" panose="020B0306030101010103" pitchFamily="34" charset="77"/>
              </a:rPr>
              <a:t>Il cherche à favoriser l’autonomie, les potentialités, la croissance de la personne (appelée aussi « client » pour se démarquer du « patient » des approches psychiatrique et psychanalytique). </a:t>
            </a:r>
            <a:r>
              <a:rPr lang="fr-FR" sz="3200" dirty="0">
                <a:solidFill>
                  <a:srgbClr val="FFFF00"/>
                </a:solidFill>
                <a:latin typeface="Abadi MT Condensed Light" panose="020B0306030101010103" pitchFamily="34" charset="77"/>
              </a:rPr>
              <a:t>Pour la thérapie existentielle humaniste, « c’est la relation qui soigne » (Irvin </a:t>
            </a:r>
            <a:r>
              <a:rPr lang="fr-FR" sz="3200" dirty="0" err="1">
                <a:solidFill>
                  <a:srgbClr val="FFFF00"/>
                </a:solidFill>
                <a:latin typeface="Abadi MT Condensed Light" panose="020B0306030101010103" pitchFamily="34" charset="77"/>
              </a:rPr>
              <a:t>Yalom</a:t>
            </a:r>
            <a:r>
              <a:rPr lang="fr-FR" sz="3200" dirty="0">
                <a:solidFill>
                  <a:srgbClr val="FFFF00"/>
                </a:solidFill>
                <a:latin typeface="Abadi MT Condensed Light" panose="020B0306030101010103" pitchFamily="34" charset="77"/>
              </a:rPr>
              <a:t>).</a:t>
            </a:r>
          </a:p>
        </p:txBody>
      </p:sp>
      <p:pic>
        <p:nvPicPr>
          <p:cNvPr id="2" name="Image 1">
            <a:extLst>
              <a:ext uri="{FF2B5EF4-FFF2-40B4-BE49-F238E27FC236}">
                <a16:creationId xmlns:a16="http://schemas.microsoft.com/office/drawing/2014/main" id="{015613DC-2B4C-C2CE-17CD-E796D4288427}"/>
              </a:ext>
            </a:extLst>
          </p:cNvPr>
          <p:cNvPicPr>
            <a:picLocks noChangeAspect="1"/>
          </p:cNvPicPr>
          <p:nvPr/>
        </p:nvPicPr>
        <p:blipFill>
          <a:blip r:embed="rId2"/>
          <a:stretch>
            <a:fillRect/>
          </a:stretch>
        </p:blipFill>
        <p:spPr>
          <a:xfrm>
            <a:off x="10891431" y="115381"/>
            <a:ext cx="1234302" cy="1674508"/>
          </a:xfrm>
          <a:prstGeom prst="rect">
            <a:avLst/>
          </a:prstGeom>
        </p:spPr>
      </p:pic>
    </p:spTree>
    <p:extLst>
      <p:ext uri="{BB962C8B-B14F-4D97-AF65-F5344CB8AC3E}">
        <p14:creationId xmlns:p14="http://schemas.microsoft.com/office/powerpoint/2010/main" val="1959825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925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Les autres paradigmes : TCC et systémique - Évoquons les plus importantes. Il s’agit d’abord des TCC (thérapies comportementales et cognitives), qui s’appuient sur la psychologie expérimentale et, notamment pour les thérapies comportementales , sur les lois du conditionnement (Ivan Pavlov) et de l’apprentissage (Burrhus Skinner, Joseph </a:t>
            </a:r>
            <a:r>
              <a:rPr lang="fr-FR" sz="3200" dirty="0" err="1">
                <a:latin typeface="Abadi MT Condensed Light" panose="020B0306030101010103" pitchFamily="34" charset="77"/>
              </a:rPr>
              <a:t>Wolpe</a:t>
            </a:r>
            <a:r>
              <a:rPr lang="fr-FR" sz="3200" dirty="0">
                <a:latin typeface="Abadi MT Condensed Light" panose="020B0306030101010103" pitchFamily="34" charset="77"/>
              </a:rPr>
              <a:t>…). Les thérapies cognitives font appel à la psychologie cognitive expérimentale (qui porte sur les processus et les schémas de pensée, les croyances, les erreurs de raisonnement…). </a:t>
            </a:r>
          </a:p>
        </p:txBody>
      </p:sp>
      <p:pic>
        <p:nvPicPr>
          <p:cNvPr id="4" name="Image 3">
            <a:extLst>
              <a:ext uri="{FF2B5EF4-FFF2-40B4-BE49-F238E27FC236}">
                <a16:creationId xmlns:a16="http://schemas.microsoft.com/office/drawing/2014/main" id="{93AEA3EC-7B2F-A989-9A02-9A75D72511C4}"/>
              </a:ext>
            </a:extLst>
          </p:cNvPr>
          <p:cNvPicPr>
            <a:picLocks noChangeAspect="1"/>
          </p:cNvPicPr>
          <p:nvPr/>
        </p:nvPicPr>
        <p:blipFill>
          <a:blip r:embed="rId2"/>
          <a:stretch>
            <a:fillRect/>
          </a:stretch>
        </p:blipFill>
        <p:spPr>
          <a:xfrm>
            <a:off x="235439" y="52167"/>
            <a:ext cx="1313177" cy="1781513"/>
          </a:xfrm>
          <a:prstGeom prst="rect">
            <a:avLst/>
          </a:prstGeom>
        </p:spPr>
      </p:pic>
      <p:pic>
        <p:nvPicPr>
          <p:cNvPr id="5" name="Image 4">
            <a:extLst>
              <a:ext uri="{FF2B5EF4-FFF2-40B4-BE49-F238E27FC236}">
                <a16:creationId xmlns:a16="http://schemas.microsoft.com/office/drawing/2014/main" id="{F9B74103-0F03-9FB1-1161-EAD25C754E6A}"/>
              </a:ext>
            </a:extLst>
          </p:cNvPr>
          <p:cNvPicPr>
            <a:picLocks noChangeAspect="1"/>
          </p:cNvPicPr>
          <p:nvPr/>
        </p:nvPicPr>
        <p:blipFill>
          <a:blip r:embed="rId3"/>
          <a:stretch>
            <a:fillRect/>
          </a:stretch>
        </p:blipFill>
        <p:spPr>
          <a:xfrm>
            <a:off x="10817214" y="34047"/>
            <a:ext cx="1313177" cy="1781513"/>
          </a:xfrm>
          <a:prstGeom prst="rect">
            <a:avLst/>
          </a:prstGeom>
        </p:spPr>
      </p:pic>
    </p:spTree>
    <p:extLst>
      <p:ext uri="{BB962C8B-B14F-4D97-AF65-F5344CB8AC3E}">
        <p14:creationId xmlns:p14="http://schemas.microsoft.com/office/powerpoint/2010/main" val="2708919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850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r>
              <a:rPr lang="fr-FR" sz="3200" dirty="0">
                <a:latin typeface="Abadi MT Condensed Light" panose="020B0306030101010103" pitchFamily="34" charset="77"/>
              </a:rPr>
              <a:t>Les deux démarches se sont aujourd’hui réunies à partir de la même inspiration méthodologique et du partage de certaines techniques communes. On assiste actuellement à une « troisième vague » au sein des TCC. En l’</a:t>
            </a:r>
            <a:r>
              <a:rPr lang="fr-FR" sz="3200" dirty="0" err="1">
                <a:latin typeface="Abadi MT Condensed Light" panose="020B0306030101010103" pitchFamily="34" charset="77"/>
              </a:rPr>
              <a:t>occurence</a:t>
            </a:r>
            <a:r>
              <a:rPr lang="fr-FR" sz="3200" dirty="0">
                <a:latin typeface="Abadi MT Condensed Light" panose="020B0306030101010103" pitchFamily="34" charset="77"/>
              </a:rPr>
              <a:t>, un ensemble d’approches qui cherchent moins à éliminer les symptômes dont souffre le patient qu’à changer sa relation à ces symptômes. On peut citer, par exemple, l’ACT (acceptance and </a:t>
            </a:r>
            <a:r>
              <a:rPr lang="fr-FR" sz="3200" dirty="0" err="1">
                <a:latin typeface="Abadi MT Condensed Light" panose="020B0306030101010103" pitchFamily="34" charset="77"/>
              </a:rPr>
              <a:t>commitment</a:t>
            </a:r>
            <a:r>
              <a:rPr lang="fr-FR" sz="3200" dirty="0">
                <a:latin typeface="Abadi MT Condensed Light" panose="020B0306030101010103" pitchFamily="34" charset="77"/>
              </a:rPr>
              <a:t> </a:t>
            </a:r>
            <a:r>
              <a:rPr lang="fr-FR" sz="3200" dirty="0" err="1">
                <a:latin typeface="Abadi MT Condensed Light" panose="020B0306030101010103" pitchFamily="34" charset="77"/>
              </a:rPr>
              <a:t>therapy</a:t>
            </a:r>
            <a:r>
              <a:rPr lang="fr-FR" sz="3200" dirty="0">
                <a:latin typeface="Abadi MT Condensed Light" panose="020B0306030101010103" pitchFamily="34" charset="77"/>
              </a:rPr>
              <a:t>) du psychologue américain Steven Hayes. </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La thérapie d’acceptation et d’engagement vise, plutôt que l’évitement ou le rejet des facteurs perturbants (pensées, émotions, sentiments…), leur acceptation à partir de techniques de méditation et de pleine conscience qui sont de nouveau en vogue depuis quelques années en France.</a:t>
            </a:r>
            <a:endParaRPr lang="fr-FR" sz="3200" dirty="0">
              <a:solidFill>
                <a:srgbClr val="FFFF00"/>
              </a:solidFill>
              <a:latin typeface="Abadi MT Condensed Light" panose="020B0306030101010103" pitchFamily="34" charset="77"/>
            </a:endParaRPr>
          </a:p>
        </p:txBody>
      </p:sp>
      <p:pic>
        <p:nvPicPr>
          <p:cNvPr id="4" name="Image 3">
            <a:extLst>
              <a:ext uri="{FF2B5EF4-FFF2-40B4-BE49-F238E27FC236}">
                <a16:creationId xmlns:a16="http://schemas.microsoft.com/office/drawing/2014/main" id="{93AEA3EC-7B2F-A989-9A02-9A75D72511C4}"/>
              </a:ext>
            </a:extLst>
          </p:cNvPr>
          <p:cNvPicPr>
            <a:picLocks noChangeAspect="1"/>
          </p:cNvPicPr>
          <p:nvPr/>
        </p:nvPicPr>
        <p:blipFill>
          <a:blip r:embed="rId2"/>
          <a:stretch>
            <a:fillRect/>
          </a:stretch>
        </p:blipFill>
        <p:spPr>
          <a:xfrm>
            <a:off x="235439" y="52167"/>
            <a:ext cx="1313177" cy="1781513"/>
          </a:xfrm>
          <a:prstGeom prst="rect">
            <a:avLst/>
          </a:prstGeom>
        </p:spPr>
      </p:pic>
      <p:pic>
        <p:nvPicPr>
          <p:cNvPr id="5" name="Image 4">
            <a:extLst>
              <a:ext uri="{FF2B5EF4-FFF2-40B4-BE49-F238E27FC236}">
                <a16:creationId xmlns:a16="http://schemas.microsoft.com/office/drawing/2014/main" id="{F9B74103-0F03-9FB1-1161-EAD25C754E6A}"/>
              </a:ext>
            </a:extLst>
          </p:cNvPr>
          <p:cNvPicPr>
            <a:picLocks noChangeAspect="1"/>
          </p:cNvPicPr>
          <p:nvPr/>
        </p:nvPicPr>
        <p:blipFill>
          <a:blip r:embed="rId3"/>
          <a:stretch>
            <a:fillRect/>
          </a:stretch>
        </p:blipFill>
        <p:spPr>
          <a:xfrm>
            <a:off x="10817214" y="34047"/>
            <a:ext cx="1313177" cy="1781513"/>
          </a:xfrm>
          <a:prstGeom prst="rect">
            <a:avLst/>
          </a:prstGeom>
        </p:spPr>
      </p:pic>
    </p:spTree>
    <p:extLst>
      <p:ext uri="{BB962C8B-B14F-4D97-AF65-F5344CB8AC3E}">
        <p14:creationId xmlns:p14="http://schemas.microsoft.com/office/powerpoint/2010/main" val="2801232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850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r>
              <a:rPr lang="fr-FR" sz="3200" dirty="0">
                <a:latin typeface="Abadi MT Condensed Light" panose="020B0306030101010103" pitchFamily="34" charset="77"/>
              </a:rPr>
              <a:t>Les thérapies systémiques, elles, reposent sur la théorie des systèmes et de la communication développée par l’anthropologue Gregory Bateson (1904-1980) et par le psychologue Paul Watzlawick (1921-2007). Ce courant, connu sous l’appellation « école de Palo Alto », est notamment à l’origine des thérapies familiales. </a:t>
            </a:r>
          </a:p>
          <a:p>
            <a:pPr marL="0" indent="0" algn="just">
              <a:buNone/>
            </a:pPr>
            <a:r>
              <a:rPr lang="fr-FR" sz="3200" dirty="0">
                <a:latin typeface="Abadi MT Condensed Light" panose="020B0306030101010103" pitchFamily="34" charset="77"/>
              </a:rPr>
              <a:t>Il représente une révolution dans la conception de la psychopathologie car, au lieu de situer, comme les autres démarches, l’origine des troubles dans le fonctionnement de l’individu, il l’impute au « système » dans lequel l’individu est placé ; le premier de ces systèmes étant le système familial. Pour cette école, ce n’est donc pas l’individu qui est malade, mais le réseau de communication familial qui est pathogène. Dès lors, c’est sur ce réseau qu’il faut agir. </a:t>
            </a:r>
          </a:p>
        </p:txBody>
      </p:sp>
      <p:pic>
        <p:nvPicPr>
          <p:cNvPr id="2" name="Image 1">
            <a:extLst>
              <a:ext uri="{FF2B5EF4-FFF2-40B4-BE49-F238E27FC236}">
                <a16:creationId xmlns:a16="http://schemas.microsoft.com/office/drawing/2014/main" id="{E7BC3691-6938-CC7A-F411-21BB491FA282}"/>
              </a:ext>
            </a:extLst>
          </p:cNvPr>
          <p:cNvPicPr>
            <a:picLocks noChangeAspect="1"/>
          </p:cNvPicPr>
          <p:nvPr/>
        </p:nvPicPr>
        <p:blipFill>
          <a:blip r:embed="rId2"/>
          <a:stretch>
            <a:fillRect/>
          </a:stretch>
        </p:blipFill>
        <p:spPr>
          <a:xfrm>
            <a:off x="10856068" y="152964"/>
            <a:ext cx="1335932" cy="1812383"/>
          </a:xfrm>
          <a:prstGeom prst="rect">
            <a:avLst/>
          </a:prstGeom>
        </p:spPr>
      </p:pic>
    </p:spTree>
    <p:extLst>
      <p:ext uri="{BB962C8B-B14F-4D97-AF65-F5344CB8AC3E}">
        <p14:creationId xmlns:p14="http://schemas.microsoft.com/office/powerpoint/2010/main" val="2054164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925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r>
              <a:rPr lang="fr-FR" sz="3200" dirty="0">
                <a:latin typeface="Abadi MT Condensed Light" panose="020B0306030101010103" pitchFamily="34" charset="77"/>
              </a:rPr>
              <a:t>L’école de Palo Alto a notamment montré que la schizophrénie pouvait être mise en lien avec un mode de communication particulièrement toxique: la communication paradoxale. Elle est à la base de la théorie du double </a:t>
            </a:r>
            <a:r>
              <a:rPr lang="fr-FR" sz="3200" dirty="0" err="1">
                <a:latin typeface="Abadi MT Condensed Light" panose="020B0306030101010103" pitchFamily="34" charset="77"/>
              </a:rPr>
              <a:t>bind</a:t>
            </a:r>
            <a:r>
              <a:rPr lang="fr-FR" sz="3200" dirty="0">
                <a:latin typeface="Abadi MT Condensed Light" panose="020B0306030101010103" pitchFamily="34" charset="77"/>
              </a:rPr>
              <a:t> (double contrainte), qui a entraîné une compréhension nouvelle et originale de cette psychose.</a:t>
            </a:r>
          </a:p>
          <a:p>
            <a:pPr marL="0" indent="0" algn="just">
              <a:buNone/>
            </a:pPr>
            <a:r>
              <a:rPr lang="fr-FR" sz="3200" dirty="0">
                <a:latin typeface="Abadi MT Condensed Light" panose="020B0306030101010103" pitchFamily="34" charset="77"/>
              </a:rPr>
              <a:t> Elle a inspiré une méthode (la thérapie familiale) qui a ouvert une nouvelle perspective de soin, largement utilisée aujourd’hui. Bien sûr, cette démarche n’exclut pas d’autres approches car l’étiologie de ce trouble majeur est loin d’être totalement élucidée.</a:t>
            </a:r>
            <a:endParaRPr lang="fr-FR" sz="3200" dirty="0">
              <a:solidFill>
                <a:srgbClr val="FFFF00"/>
              </a:solidFill>
              <a:latin typeface="Abadi MT Condensed Light" panose="020B0306030101010103" pitchFamily="34" charset="77"/>
            </a:endParaRPr>
          </a:p>
        </p:txBody>
      </p:sp>
      <p:pic>
        <p:nvPicPr>
          <p:cNvPr id="2" name="Image 1">
            <a:extLst>
              <a:ext uri="{FF2B5EF4-FFF2-40B4-BE49-F238E27FC236}">
                <a16:creationId xmlns:a16="http://schemas.microsoft.com/office/drawing/2014/main" id="{E7BC3691-6938-CC7A-F411-21BB491FA282}"/>
              </a:ext>
            </a:extLst>
          </p:cNvPr>
          <p:cNvPicPr>
            <a:picLocks noChangeAspect="1"/>
          </p:cNvPicPr>
          <p:nvPr/>
        </p:nvPicPr>
        <p:blipFill>
          <a:blip r:embed="rId2"/>
          <a:stretch>
            <a:fillRect/>
          </a:stretch>
        </p:blipFill>
        <p:spPr>
          <a:xfrm>
            <a:off x="10856068" y="152964"/>
            <a:ext cx="1335932" cy="1812383"/>
          </a:xfrm>
          <a:prstGeom prst="rect">
            <a:avLst/>
          </a:prstGeom>
        </p:spPr>
      </p:pic>
    </p:spTree>
    <p:extLst>
      <p:ext uri="{BB962C8B-B14F-4D97-AF65-F5344CB8AC3E}">
        <p14:creationId xmlns:p14="http://schemas.microsoft.com/office/powerpoint/2010/main" val="736534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185250" y="1190303"/>
            <a:ext cx="11032433" cy="5391794"/>
          </a:xfrm>
        </p:spPr>
        <p:txBody>
          <a:bodyPr>
            <a:normAutofit fontScale="775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r>
              <a:rPr lang="fr-FR" sz="3200" dirty="0">
                <a:latin typeface="Abadi MT Condensed Light" panose="020B0306030101010103" pitchFamily="34" charset="77"/>
              </a:rPr>
              <a:t>La Gestalt-thérapie, fondée par Fritz Perls (1893-1970), est au carrefour de plusieurs démarches. F. Perls était psychanalyste et c’est vers la cinquantaine qu’il prend ses distances à l’égard du freudisme et fonde peu à peu une démarche « intégrative », mêlant à certains éléments psychanalytiques la théorie de la forme (</a:t>
            </a:r>
            <a:r>
              <a:rPr lang="fr-FR" sz="3200" dirty="0" err="1">
                <a:latin typeface="Abadi MT Condensed Light" panose="020B0306030101010103" pitchFamily="34" charset="77"/>
              </a:rPr>
              <a:t>Gestalt-Theorie</a:t>
            </a:r>
            <a:r>
              <a:rPr lang="fr-FR" sz="3200" dirty="0">
                <a:latin typeface="Abadi MT Condensed Light" panose="020B0306030101010103" pitchFamily="34" charset="77"/>
              </a:rPr>
              <a:t>), l’analyse existentielle, l’approche corporelle et la technique du psychodrame du psychiatre Jacob Moreno (1892-1974).</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On trouve une démarche comparable chez le psychiatre Éric Berne (1910-1970), fondateur de l’analyse transactionnelle (AT). Lui aussi commence par une formation de psychanalyste, mais il s’inspire également de l’</a:t>
            </a:r>
            <a:r>
              <a:rPr lang="fr-FR" sz="3200" dirty="0" err="1">
                <a:latin typeface="Abadi MT Condensed Light" panose="020B0306030101010103" pitchFamily="34" charset="77"/>
              </a:rPr>
              <a:t>egopsychology</a:t>
            </a:r>
            <a:r>
              <a:rPr lang="fr-FR" sz="3200" dirty="0">
                <a:latin typeface="Abadi MT Condensed Light" panose="020B0306030101010103" pitchFamily="34" charset="77"/>
              </a:rPr>
              <a:t>, des théories de la communication, de la psychologie humaniste et des pratiques de groupe. L’AT connaît un vif succès aux États-Unis et atteint l’Europe avec la psychologie humaniste des années post-68.</a:t>
            </a:r>
            <a:endParaRPr lang="fr-FR" sz="3200" dirty="0">
              <a:solidFill>
                <a:srgbClr val="FFFF00"/>
              </a:solidFill>
              <a:latin typeface="Abadi MT Condensed Light" panose="020B0306030101010103" pitchFamily="34" charset="77"/>
            </a:endParaRPr>
          </a:p>
        </p:txBody>
      </p:sp>
      <p:pic>
        <p:nvPicPr>
          <p:cNvPr id="4" name="Image 3">
            <a:extLst>
              <a:ext uri="{FF2B5EF4-FFF2-40B4-BE49-F238E27FC236}">
                <a16:creationId xmlns:a16="http://schemas.microsoft.com/office/drawing/2014/main" id="{5DDE1C5E-A755-2CD5-ACA1-475A608F3239}"/>
              </a:ext>
            </a:extLst>
          </p:cNvPr>
          <p:cNvPicPr>
            <a:picLocks noChangeAspect="1"/>
          </p:cNvPicPr>
          <p:nvPr/>
        </p:nvPicPr>
        <p:blipFill>
          <a:blip r:embed="rId2"/>
          <a:stretch>
            <a:fillRect/>
          </a:stretch>
        </p:blipFill>
        <p:spPr>
          <a:xfrm>
            <a:off x="10821460" y="76471"/>
            <a:ext cx="1370539" cy="1859333"/>
          </a:xfrm>
          <a:prstGeom prst="rect">
            <a:avLst/>
          </a:prstGeom>
        </p:spPr>
      </p:pic>
    </p:spTree>
    <p:extLst>
      <p:ext uri="{BB962C8B-B14F-4D97-AF65-F5344CB8AC3E}">
        <p14:creationId xmlns:p14="http://schemas.microsoft.com/office/powerpoint/2010/main" val="877434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43616" y="859562"/>
            <a:ext cx="11032433" cy="5391794"/>
          </a:xfrm>
        </p:spPr>
        <p:txBody>
          <a:bodyPr>
            <a:normAutofit fontScale="85000" lnSpcReduction="2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Cependant, dès le départ, elle a suscité des dissidences qui, tout en retenant certains éléments de la psychanalyse freudienne, en ont rejeté d’autres.</a:t>
            </a:r>
          </a:p>
          <a:p>
            <a:pPr marL="0" indent="0" algn="just">
              <a:buNone/>
            </a:pPr>
            <a:r>
              <a:rPr lang="fr-FR" sz="3200" dirty="0">
                <a:latin typeface="Abadi MT Condensed Light" panose="020B0306030101010103" pitchFamily="34" charset="77"/>
              </a:rPr>
              <a:t>De la même façon, elle est née du croisement de plusieurs démarches : la psychothérapie de groupe par le psychodrame fondée par le psychiatre Jacob Moreno à la fin des années 1930 ; le training group du psychosociologue Kurt Lewin (1890-1947), inventeur de la dynamique des groupes, s’appuyant sur la </a:t>
            </a:r>
            <a:r>
              <a:rPr lang="fr-FR" sz="3200" dirty="0" err="1">
                <a:latin typeface="Abadi MT Condensed Light" panose="020B0306030101010103" pitchFamily="34" charset="77"/>
              </a:rPr>
              <a:t>Gestalt-Theorie</a:t>
            </a:r>
            <a:r>
              <a:rPr lang="fr-FR" sz="3200" dirty="0">
                <a:latin typeface="Abadi MT Condensed Light" panose="020B0306030101010103" pitchFamily="34" charset="77"/>
              </a:rPr>
              <a:t> ; le groupe d’inspiration psychanalytique, dont l’initiateur a été, en Angleterre, le psychiatre et psychanalyste </a:t>
            </a:r>
            <a:r>
              <a:rPr lang="fr-FR" sz="3200" dirty="0" err="1">
                <a:latin typeface="Abadi MT Condensed Light" panose="020B0306030101010103" pitchFamily="34" charset="77"/>
              </a:rPr>
              <a:t>Siegmund</a:t>
            </a:r>
            <a:r>
              <a:rPr lang="fr-FR" sz="3200" dirty="0">
                <a:latin typeface="Abadi MT Condensed Light" panose="020B0306030101010103" pitchFamily="34" charset="77"/>
              </a:rPr>
              <a:t> </a:t>
            </a:r>
            <a:r>
              <a:rPr lang="fr-FR" sz="3200" dirty="0" err="1">
                <a:latin typeface="Abadi MT Condensed Light" panose="020B0306030101010103" pitchFamily="34" charset="77"/>
              </a:rPr>
              <a:t>Foulkes</a:t>
            </a:r>
            <a:r>
              <a:rPr lang="fr-FR" sz="3200" dirty="0">
                <a:latin typeface="Abadi MT Condensed Light" panose="020B0306030101010103" pitchFamily="34" charset="77"/>
              </a:rPr>
              <a:t> (1898-1976), influencé, lui aussi, par la </a:t>
            </a:r>
            <a:r>
              <a:rPr lang="fr-FR" sz="3200" dirty="0" err="1">
                <a:latin typeface="Abadi MT Condensed Light" panose="020B0306030101010103" pitchFamily="34" charset="77"/>
              </a:rPr>
              <a:t>Gestalt-Theorie</a:t>
            </a:r>
            <a:r>
              <a:rPr lang="fr-FR" sz="3200" dirty="0">
                <a:latin typeface="Abadi MT Condensed Light" panose="020B0306030101010103" pitchFamily="34" charset="77"/>
              </a:rPr>
              <a:t> ; le groupe de rencontre de C. Rogers s’appuyant sur la psychologie humaniste et existentielle. </a:t>
            </a:r>
          </a:p>
          <a:p>
            <a:pPr marL="0" indent="0" algn="just">
              <a:buNone/>
            </a:pPr>
            <a:r>
              <a:rPr lang="fr-FR" sz="3200" dirty="0">
                <a:latin typeface="Abadi MT Condensed Light" panose="020B0306030101010103" pitchFamily="34" charset="77"/>
              </a:rPr>
              <a:t>Cette énumération montre que la thérapie de groupe, innovation méthodologique la plus importante de la seconde moitié du 20e siècle, a intégré et associé les apports des principaux courants thérapeutiques. Elle en a tiré une démarche originale, particulièrement féconde, et adoptée aujourd’hui par presque toutes les écoles, avec des modalités variées.</a:t>
            </a:r>
            <a:endParaRPr lang="fr-FR" sz="3200" dirty="0">
              <a:solidFill>
                <a:srgbClr val="FFFF00"/>
              </a:solidFill>
              <a:latin typeface="Abadi MT Condensed Light" panose="020B0306030101010103" pitchFamily="34" charset="77"/>
            </a:endParaRPr>
          </a:p>
        </p:txBody>
      </p:sp>
    </p:spTree>
    <p:extLst>
      <p:ext uri="{BB962C8B-B14F-4D97-AF65-F5344CB8AC3E}">
        <p14:creationId xmlns:p14="http://schemas.microsoft.com/office/powerpoint/2010/main" val="42263331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600" dirty="0">
                <a:latin typeface="Abadi MT Condensed Light" panose="020B0306030101010103" pitchFamily="34" charset="77"/>
              </a:rPr>
              <a:t>La psychothérapie se définit classiquement comme « </a:t>
            </a:r>
            <a:r>
              <a:rPr lang="fr-FR" sz="3600" dirty="0">
                <a:solidFill>
                  <a:srgbClr val="FF0000"/>
                </a:solidFill>
                <a:latin typeface="Abadi MT Condensed Light" panose="020B0306030101010103" pitchFamily="34" charset="77"/>
              </a:rPr>
              <a:t>l'art de soigner par l'esprit </a:t>
            </a:r>
            <a:r>
              <a:rPr lang="fr-FR" sz="3200" dirty="0"/>
              <a:t>»</a:t>
            </a:r>
            <a:endParaRPr lang="fr-FR" sz="3200" dirty="0">
              <a:solidFill>
                <a:srgbClr val="92D050"/>
              </a:solidFill>
            </a:endParaRPr>
          </a:p>
        </p:txBody>
      </p:sp>
    </p:spTree>
    <p:extLst>
      <p:ext uri="{BB962C8B-B14F-4D97-AF65-F5344CB8AC3E}">
        <p14:creationId xmlns:p14="http://schemas.microsoft.com/office/powerpoint/2010/main" val="2619173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1" name="Rectangle 3" descr="Papier recyclé">
            <a:extLst>
              <a:ext uri="{FF2B5EF4-FFF2-40B4-BE49-F238E27FC236}">
                <a16:creationId xmlns:a16="http://schemas.microsoft.com/office/drawing/2014/main" id="{E2B28A14-8AD3-F248-AE06-45EFF65C854E}"/>
              </a:ext>
            </a:extLst>
          </p:cNvPr>
          <p:cNvSpPr>
            <a:spLocks noChangeArrowheads="1"/>
          </p:cNvSpPr>
          <p:nvPr/>
        </p:nvSpPr>
        <p:spPr bwMode="auto">
          <a:xfrm>
            <a:off x="556591" y="4249644"/>
            <a:ext cx="10883348" cy="1077218"/>
          </a:xfrm>
          <a:prstGeom prst="rect">
            <a:avLst/>
          </a:prstGeom>
          <a:gradFill rotWithShape="1">
            <a:gsLst>
              <a:gs pos="0">
                <a:srgbClr val="EEECF0"/>
              </a:gs>
              <a:gs pos="64999">
                <a:srgbClr val="D2CDD5"/>
              </a:gs>
              <a:gs pos="100000">
                <a:srgbClr val="BFB8C4"/>
              </a:gs>
            </a:gsLst>
            <a:lin ang="5400000" scaled="1"/>
          </a:gradFill>
          <a:ln w="9525">
            <a:solidFill>
              <a:srgbClr val="320D42"/>
            </a:solidFill>
            <a:miter lim="800000"/>
            <a:headEnd/>
            <a:tailEnd/>
          </a:ln>
          <a:effectLst>
            <a:outerShdw blurRad="40000" dist="20000" dir="5400000" rotWithShape="0">
              <a:srgbClr val="808080">
                <a:alpha val="37999"/>
              </a:srgbClr>
            </a:outerShdw>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spcBef>
                <a:spcPct val="50000"/>
              </a:spcBef>
              <a:buFont typeface="Wingdings" charset="2"/>
              <a:buNone/>
              <a:defRPr/>
            </a:pPr>
            <a:r>
              <a:rPr lang="fr-FR" altLang="fr-FR" sz="3200" b="1" dirty="0">
                <a:solidFill>
                  <a:srgbClr val="331933"/>
                </a:solidFill>
                <a:latin typeface="Abadi MT Condensed Light" panose="020B0306030101010103" pitchFamily="34" charset="77"/>
              </a:rPr>
              <a:t>Les psychothérapies s'initient et se développent dans un espace ouvert, en continuité avec l'espace social. </a:t>
            </a:r>
          </a:p>
        </p:txBody>
      </p:sp>
      <p:sp>
        <p:nvSpPr>
          <p:cNvPr id="40962" name="Rectangle 4">
            <a:extLst>
              <a:ext uri="{FF2B5EF4-FFF2-40B4-BE49-F238E27FC236}">
                <a16:creationId xmlns:a16="http://schemas.microsoft.com/office/drawing/2014/main" id="{E0C0692B-C0DD-0D48-95AB-705689824716}"/>
              </a:ext>
            </a:extLst>
          </p:cNvPr>
          <p:cNvSpPr>
            <a:spLocks noChangeArrowheads="1"/>
          </p:cNvSpPr>
          <p:nvPr/>
        </p:nvSpPr>
        <p:spPr bwMode="auto">
          <a:xfrm>
            <a:off x="636104" y="1285973"/>
            <a:ext cx="10439401" cy="149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6263" indent="-576263">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lgn="just" eaLnBrk="1" hangingPunct="1">
              <a:lnSpc>
                <a:spcPct val="70000"/>
              </a:lnSpc>
              <a:spcBef>
                <a:spcPct val="50000"/>
              </a:spcBef>
            </a:pPr>
            <a:r>
              <a:rPr lang="fr-FR" altLang="fr-FR" sz="3200" dirty="0">
                <a:latin typeface="+mn-lt"/>
              </a:rPr>
              <a:t>1. Elles ont une histoire et une géographie, s'inscrivent dans cette histoire et ce </a:t>
            </a:r>
            <a:r>
              <a:rPr lang="fr-FR" altLang="fr-FR" sz="3200" dirty="0">
                <a:latin typeface="Abadi MT Condensed Light" panose="020B0306030101010103" pitchFamily="34" charset="77"/>
              </a:rPr>
              <a:t>contexte</a:t>
            </a:r>
            <a:r>
              <a:rPr lang="fr-FR" altLang="fr-FR" sz="3200" dirty="0">
                <a:latin typeface="+mn-lt"/>
              </a:rPr>
              <a:t> particulier, et se doivent donc de connaître leurs antécédents. </a:t>
            </a:r>
            <a:r>
              <a:rPr lang="fr-FR" altLang="fr-FR" sz="3200" dirty="0">
                <a:solidFill>
                  <a:srgbClr val="FFFF00"/>
                </a:solidFill>
                <a:latin typeface="+mn-lt"/>
              </a:rPr>
              <a:t>Des techniques sans mémoire s'appauvrissent.</a:t>
            </a:r>
            <a:r>
              <a:rPr lang="fr-FR" altLang="fr-FR" dirty="0">
                <a:solidFill>
                  <a:srgbClr val="FFFF00"/>
                </a:solidFill>
                <a:latin typeface="+mn-lt"/>
              </a:rPr>
              <a:t> </a:t>
            </a:r>
          </a:p>
        </p:txBody>
      </p:sp>
    </p:spTree>
    <p:extLst>
      <p:ext uri="{BB962C8B-B14F-4D97-AF65-F5344CB8AC3E}">
        <p14:creationId xmlns:p14="http://schemas.microsoft.com/office/powerpoint/2010/main" val="262624866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8000"/>
                                  </p:stCondLst>
                                  <p:childTnLst>
                                    <p:set>
                                      <p:cBhvr>
                                        <p:cTn id="6" dur="1" fill="hold">
                                          <p:stCondLst>
                                            <p:cond delay="0"/>
                                          </p:stCondLst>
                                        </p:cTn>
                                        <p:tgtEl>
                                          <p:spTgt spid="462851"/>
                                        </p:tgtEl>
                                        <p:attrNameLst>
                                          <p:attrName>style.visibility</p:attrName>
                                        </p:attrNameLst>
                                      </p:cBhvr>
                                      <p:to>
                                        <p:strVal val="visible"/>
                                      </p:to>
                                    </p:set>
                                    <p:animEffect transition="in" filter="wedge">
                                      <p:cBhvr>
                                        <p:cTn id="7" dur="2000"/>
                                        <p:tgtEl>
                                          <p:spTgt spid="462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a:extLst>
              <a:ext uri="{FF2B5EF4-FFF2-40B4-BE49-F238E27FC236}">
                <a16:creationId xmlns:a16="http://schemas.microsoft.com/office/drawing/2014/main" id="{C6F2BB36-7E0E-334E-B3D9-44A025CC92AC}"/>
              </a:ext>
            </a:extLst>
          </p:cNvPr>
          <p:cNvSpPr>
            <a:spLocks noChangeArrowheads="1"/>
          </p:cNvSpPr>
          <p:nvPr/>
        </p:nvSpPr>
        <p:spPr bwMode="auto">
          <a:xfrm>
            <a:off x="496956" y="1844676"/>
            <a:ext cx="11283239" cy="1503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6263" indent="-576263">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indent="0" algn="just" eaLnBrk="1" hangingPunct="1">
              <a:lnSpc>
                <a:spcPct val="70000"/>
              </a:lnSpc>
              <a:spcBef>
                <a:spcPct val="50000"/>
              </a:spcBef>
            </a:pPr>
            <a:r>
              <a:rPr lang="fr-FR" altLang="fr-FR" sz="3200" dirty="0">
                <a:latin typeface="Abadi MT Condensed Light" panose="020B0306030101010103" pitchFamily="34" charset="77"/>
              </a:rPr>
              <a:t>2. Elles obligent ceux qui les pratiquent à un questionnement éthique : s'adressant à des individus, le psychothérapeute se trouve à l'articulation de </a:t>
            </a:r>
            <a:r>
              <a:rPr lang="fr-FR" altLang="fr-FR" sz="3200" dirty="0">
                <a:solidFill>
                  <a:srgbClr val="FFFF00"/>
                </a:solidFill>
                <a:latin typeface="Abadi MT Condensed Light" panose="020B0306030101010103" pitchFamily="34" charset="77"/>
              </a:rPr>
              <a:t>l'intime et du collectif, de l'intrapsychique et de l'intersubjectif, du sujet et de la société, </a:t>
            </a:r>
            <a:r>
              <a:rPr lang="fr-FR" altLang="fr-FR" sz="3200" dirty="0">
                <a:latin typeface="Abadi MT Condensed Light" panose="020B0306030101010103" pitchFamily="34" charset="77"/>
              </a:rPr>
              <a:t>dont les intérêts et les projets ne concordent pas toujours.</a:t>
            </a:r>
            <a:r>
              <a:rPr lang="fr-FR" altLang="fr-FR" sz="2400" dirty="0">
                <a:latin typeface="Abadi MT Condensed Light" panose="020B0306030101010103" pitchFamily="34" charset="77"/>
              </a:rPr>
              <a:t> </a:t>
            </a:r>
          </a:p>
        </p:txBody>
      </p:sp>
    </p:spTree>
    <p:extLst>
      <p:ext uri="{BB962C8B-B14F-4D97-AF65-F5344CB8AC3E}">
        <p14:creationId xmlns:p14="http://schemas.microsoft.com/office/powerpoint/2010/main" val="3583500521"/>
      </p:ext>
    </p:extLst>
  </p:cSld>
  <p:clrMapOvr>
    <a:masterClrMapping/>
  </p:clrMapOvr>
  <p:transition>
    <p:split orient="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66" name="Rectangle 10" descr="Papier recyclé">
            <a:extLst>
              <a:ext uri="{FF2B5EF4-FFF2-40B4-BE49-F238E27FC236}">
                <a16:creationId xmlns:a16="http://schemas.microsoft.com/office/drawing/2014/main" id="{C43120AC-5ECF-A842-AA7B-FFB24CDD9AE5}"/>
              </a:ext>
            </a:extLst>
          </p:cNvPr>
          <p:cNvSpPr>
            <a:spLocks noChangeArrowheads="1"/>
          </p:cNvSpPr>
          <p:nvPr/>
        </p:nvSpPr>
        <p:spPr bwMode="auto">
          <a:xfrm>
            <a:off x="1086436" y="2274838"/>
            <a:ext cx="10019127" cy="2308324"/>
          </a:xfrm>
          <a:prstGeom prst="rect">
            <a:avLst/>
          </a:prstGeom>
          <a:solidFill>
            <a:schemeClr val="tx1"/>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spcBef>
                <a:spcPct val="50000"/>
              </a:spcBef>
              <a:buFont typeface="Wingdings" charset="2"/>
              <a:buNone/>
              <a:defRPr/>
            </a:pPr>
            <a:r>
              <a:rPr lang="fr-FR" altLang="fr-FR" sz="4800" dirty="0">
                <a:solidFill>
                  <a:srgbClr val="0070C0"/>
                </a:solidFill>
                <a:latin typeface="+mj-lt"/>
              </a:rPr>
              <a:t>On recense de 300 à 400 formes de psychothérapie (</a:t>
            </a:r>
            <a:r>
              <a:rPr lang="fr-FR" altLang="fr-FR" sz="4800" dirty="0" err="1">
                <a:solidFill>
                  <a:srgbClr val="0070C0"/>
                </a:solidFill>
                <a:latin typeface="+mj-lt"/>
              </a:rPr>
              <a:t>Hemink</a:t>
            </a:r>
            <a:r>
              <a:rPr lang="fr-FR" altLang="fr-FR" sz="4800" dirty="0">
                <a:solidFill>
                  <a:srgbClr val="0070C0"/>
                </a:solidFill>
                <a:latin typeface="+mj-lt"/>
              </a:rPr>
              <a:t>, 1980 ; </a:t>
            </a:r>
            <a:r>
              <a:rPr lang="fr-FR" altLang="fr-FR" sz="4800" dirty="0" err="1">
                <a:solidFill>
                  <a:srgbClr val="0070C0"/>
                </a:solidFill>
                <a:latin typeface="+mj-lt"/>
              </a:rPr>
              <a:t>Kinn</a:t>
            </a:r>
            <a:r>
              <a:rPr lang="fr-FR" altLang="fr-FR" sz="4800" dirty="0">
                <a:solidFill>
                  <a:srgbClr val="0070C0"/>
                </a:solidFill>
                <a:latin typeface="+mj-lt"/>
              </a:rPr>
              <a:t>, 1982).</a:t>
            </a:r>
          </a:p>
        </p:txBody>
      </p:sp>
    </p:spTree>
    <p:extLst>
      <p:ext uri="{BB962C8B-B14F-4D97-AF65-F5344CB8AC3E}">
        <p14:creationId xmlns:p14="http://schemas.microsoft.com/office/powerpoint/2010/main" val="82577778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26666"/>
                                        </p:tgtEl>
                                        <p:attrNameLst>
                                          <p:attrName>style.visibility</p:attrName>
                                        </p:attrNameLst>
                                      </p:cBhvr>
                                      <p:to>
                                        <p:strVal val="visible"/>
                                      </p:to>
                                    </p:set>
                                    <p:animEffect transition="in" filter="wedge">
                                      <p:cBhvr>
                                        <p:cTn id="7" dur="2000"/>
                                        <p:tgtEl>
                                          <p:spTgt spid="326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6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4524315"/>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1. Psychothérapies psychanalytiques et psychodynamiques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approches sont dérivées des théories de Sigmund Freud et de ses successeurs. Elles se concentrent sur l'inconscient, les conflits psychiques et les expériences infantiles.</a:t>
            </a:r>
          </a:p>
          <a:p>
            <a:pPr algn="ctr" eaLnBrk="1" hangingPunct="1">
              <a:defRPr/>
            </a:pPr>
            <a:endParaRPr lang="fr-LU" altLang="fr-FR" sz="3200" dirty="0">
              <a:effectLst>
                <a:outerShdw blurRad="38100" dist="38100" dir="2700000" algn="tl">
                  <a:srgbClr val="C0C0C0"/>
                </a:outerShdw>
              </a:effectLst>
              <a:latin typeface="Abadi" panose="020F0502020204030204" pitchFamily="34" charset="0"/>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Psychanalyse freudienne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Psychothérapie psychodynamique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Psychanalyse lacanienne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jungienne</a:t>
            </a:r>
          </a:p>
        </p:txBody>
      </p:sp>
    </p:spTree>
    <p:extLst>
      <p:ext uri="{BB962C8B-B14F-4D97-AF65-F5344CB8AC3E}">
        <p14:creationId xmlns:p14="http://schemas.microsoft.com/office/powerpoint/2010/main" val="343122461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5016758"/>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2. Thérapies cognitives et comportementales (TCC)</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Fondées sur la science du comportement et de la cognition, ces thérapies cherchent à modifier les comportements problématiques et les schémas de pensée dysfonctionnels.</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cognitive (Aaron Beck)</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comportementale (B.F. Skinner)</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a:t>
            </a:r>
            <a:r>
              <a:rPr lang="fr-LU" altLang="fr-FR" sz="3200" dirty="0" err="1">
                <a:solidFill>
                  <a:srgbClr val="FFC000"/>
                </a:solidFill>
                <a:effectLst>
                  <a:outerShdw blurRad="38100" dist="38100" dir="2700000" algn="tl">
                    <a:srgbClr val="C0C0C0"/>
                  </a:outerShdw>
                </a:effectLst>
                <a:latin typeface="Abadi MT Condensed Light" panose="020B0306030101010103" pitchFamily="34" charset="77"/>
              </a:rPr>
              <a:t>cognitivo</a:t>
            </a: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-comportementale (TCC)</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d'acceptation et d'engagement (ACT)</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dialectique comportementale (TDC)</a:t>
            </a:r>
            <a:endParaRPr lang="fr-LU" altLang="fr-FR" sz="3200" dirty="0">
              <a:solidFill>
                <a:srgbClr val="FFC000"/>
              </a:solidFill>
              <a:effectLst>
                <a:outerShdw blurRad="38100" dist="38100" dir="2700000" algn="tl">
                  <a:srgbClr val="C0C0C0"/>
                </a:outerShdw>
              </a:effectLst>
              <a:latin typeface="Abadi" panose="020F0502020204030204" pitchFamily="34" charset="0"/>
            </a:endParaRPr>
          </a:p>
        </p:txBody>
      </p:sp>
    </p:spTree>
    <p:extLst>
      <p:ext uri="{BB962C8B-B14F-4D97-AF65-F5344CB8AC3E}">
        <p14:creationId xmlns:p14="http://schemas.microsoft.com/office/powerpoint/2010/main" val="224498526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4031873"/>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3. Thérapies humanistes et existentielles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thérapies se concentrent sur la réalisation de soi, le potentiel humain et l'expérience subjective.</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centrée sur la personne (Carl Rogers)</a:t>
            </a: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Gestalt-thérapie (Fritz Perls)</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Logothérapie (Viktor </a:t>
            </a:r>
            <a:r>
              <a:rPr lang="fr-LU" altLang="fr-FR" sz="3200" dirty="0" err="1">
                <a:solidFill>
                  <a:srgbClr val="FFC000"/>
                </a:solidFill>
                <a:effectLst>
                  <a:outerShdw blurRad="38100" dist="38100" dir="2700000" algn="tl">
                    <a:srgbClr val="C0C0C0"/>
                  </a:outerShdw>
                </a:effectLst>
                <a:latin typeface="Abadi MT Condensed Light" panose="020B0306030101010103" pitchFamily="34" charset="77"/>
              </a:rPr>
              <a:t>Frankl</a:t>
            </a: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Analyse existentielle</a:t>
            </a:r>
            <a:endParaRPr lang="fr-LU" altLang="fr-FR" sz="3200" dirty="0">
              <a:solidFill>
                <a:srgbClr val="FFC000"/>
              </a:solidFill>
              <a:effectLst>
                <a:outerShdw blurRad="38100" dist="38100" dir="2700000" algn="tl">
                  <a:srgbClr val="C0C0C0"/>
                </a:outerShdw>
              </a:effectLst>
              <a:latin typeface="Abadi" panose="020F0502020204030204" pitchFamily="34" charset="0"/>
            </a:endParaRPr>
          </a:p>
        </p:txBody>
      </p:sp>
    </p:spTree>
    <p:extLst>
      <p:ext uri="{BB962C8B-B14F-4D97-AF65-F5344CB8AC3E}">
        <p14:creationId xmlns:p14="http://schemas.microsoft.com/office/powerpoint/2010/main" val="27457489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3539430"/>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4. Thérapies systémiques et familiales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approches se focalisent sur les relations interpersonnelles et les dynamiques familiales ou sociales.</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familiale systémique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de couple</a:t>
            </a: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Thérapie contextuelle (Ivan </a:t>
            </a:r>
            <a:r>
              <a:rPr lang="fr-LU" altLang="fr-FR" sz="3200" dirty="0" err="1">
                <a:effectLst>
                  <a:outerShdw blurRad="38100" dist="38100" dir="2700000" algn="tl">
                    <a:srgbClr val="C0C0C0"/>
                  </a:outerShdw>
                </a:effectLst>
                <a:latin typeface="Abadi MT Condensed Light" panose="020B0306030101010103" pitchFamily="34" charset="77"/>
              </a:rPr>
              <a:t>Boszormenyi</a:t>
            </a:r>
            <a:r>
              <a:rPr lang="fr-LU" altLang="fr-FR" sz="3200" dirty="0">
                <a:effectLst>
                  <a:outerShdw blurRad="38100" dist="38100" dir="2700000" algn="tl">
                    <a:srgbClr val="C0C0C0"/>
                  </a:outerShdw>
                </a:effectLst>
                <a:latin typeface="Abadi MT Condensed Light" panose="020B0306030101010103" pitchFamily="34" charset="77"/>
              </a:rPr>
              <a:t>-Nagy)</a:t>
            </a:r>
          </a:p>
        </p:txBody>
      </p:sp>
    </p:spTree>
    <p:extLst>
      <p:ext uri="{BB962C8B-B14F-4D97-AF65-F5344CB8AC3E}">
        <p14:creationId xmlns:p14="http://schemas.microsoft.com/office/powerpoint/2010/main" val="374516733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3539430"/>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5. Thérapies corporelles et somatiques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thérapies prennent en compte l'interaction entre le corps et l'esprit, souvent en intégrant des pratiques physiques.</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Analyse bioénergétique (Alexander </a:t>
            </a:r>
            <a:r>
              <a:rPr lang="fr-LU" altLang="fr-FR" sz="3200" dirty="0" err="1">
                <a:effectLst>
                  <a:outerShdw blurRad="38100" dist="38100" dir="2700000" algn="tl">
                    <a:srgbClr val="C0C0C0"/>
                  </a:outerShdw>
                </a:effectLst>
                <a:latin typeface="Abadi MT Condensed Light" panose="020B0306030101010103" pitchFamily="34" charset="77"/>
              </a:rPr>
              <a:t>Lowen</a:t>
            </a:r>
            <a:r>
              <a:rPr lang="fr-LU" altLang="fr-FR" sz="3200" dirty="0">
                <a:effectLst>
                  <a:outerShdw blurRad="38100" dist="38100" dir="2700000" algn="tl">
                    <a:srgbClr val="C0C0C0"/>
                  </a:outerShdw>
                </a:effectLst>
                <a:latin typeface="Abadi MT Condensed Light" panose="020B0306030101010103" pitchFamily="34" charset="77"/>
              </a:rPr>
              <a:t>)</a:t>
            </a: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Thérapie par le mouvement</a:t>
            </a:r>
          </a:p>
          <a:p>
            <a:pPr algn="ctr" eaLnBrk="1" hangingPunct="1">
              <a:defRPr/>
            </a:pPr>
            <a:r>
              <a:rPr lang="fr-LU" altLang="fr-FR" sz="3200" dirty="0" err="1">
                <a:solidFill>
                  <a:srgbClr val="FFC000"/>
                </a:solidFill>
                <a:effectLst>
                  <a:outerShdw blurRad="38100" dist="38100" dir="2700000" algn="tl">
                    <a:srgbClr val="C0C0C0"/>
                  </a:outerShdw>
                </a:effectLst>
                <a:latin typeface="Abadi MT Condensed Light" panose="020B0306030101010103" pitchFamily="34" charset="77"/>
              </a:rPr>
              <a:t>Somatic</a:t>
            </a: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 </a:t>
            </a:r>
            <a:r>
              <a:rPr lang="fr-LU" altLang="fr-FR" sz="3200" dirty="0" err="1">
                <a:solidFill>
                  <a:srgbClr val="FFC000"/>
                </a:solidFill>
                <a:effectLst>
                  <a:outerShdw blurRad="38100" dist="38100" dir="2700000" algn="tl">
                    <a:srgbClr val="C0C0C0"/>
                  </a:outerShdw>
                </a:effectLst>
                <a:latin typeface="Abadi MT Condensed Light" panose="020B0306030101010103" pitchFamily="34" charset="77"/>
              </a:rPr>
              <a:t>experiencing</a:t>
            </a: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 (Peter Levine)</a:t>
            </a:r>
          </a:p>
        </p:txBody>
      </p:sp>
    </p:spTree>
    <p:extLst>
      <p:ext uri="{BB962C8B-B14F-4D97-AF65-F5344CB8AC3E}">
        <p14:creationId xmlns:p14="http://schemas.microsoft.com/office/powerpoint/2010/main" val="392530592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3539430"/>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6. Thérapies de troisième vague</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approches sont souvent considérées comme des extensions ou des évolutions des TCC, avec une attention particulière aux émotions et à la pleine conscience.</a:t>
            </a:r>
          </a:p>
          <a:p>
            <a:pPr algn="ctr" eaLnBrk="1" hangingPunct="1">
              <a:defRPr/>
            </a:pPr>
            <a:endParaRPr lang="fr-LU" altLang="fr-FR" sz="3200" dirty="0">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Thérapie de pleine conscience (</a:t>
            </a:r>
            <a:r>
              <a:rPr lang="fr-LU" altLang="fr-FR" sz="3200" dirty="0" err="1">
                <a:effectLst>
                  <a:outerShdw blurRad="38100" dist="38100" dir="2700000" algn="tl">
                    <a:srgbClr val="C0C0C0"/>
                  </a:outerShdw>
                </a:effectLst>
                <a:latin typeface="Abadi MT Condensed Light" panose="020B0306030101010103" pitchFamily="34" charset="77"/>
              </a:rPr>
              <a:t>Mindfulness</a:t>
            </a:r>
            <a:r>
              <a:rPr lang="fr-LU" altLang="fr-FR" sz="3200" dirty="0">
                <a:effectLst>
                  <a:outerShdw blurRad="38100" dist="38100" dir="2700000" algn="tl">
                    <a:srgbClr val="C0C0C0"/>
                  </a:outerShdw>
                </a:effectLst>
                <a:latin typeface="Abadi MT Condensed Light" panose="020B0306030101010103" pitchFamily="34" charset="77"/>
              </a:rPr>
              <a:t>)</a:t>
            </a: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Thérapie basée sur la compassion (CFT)</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des schémas (Jeffrey Young)</a:t>
            </a:r>
          </a:p>
        </p:txBody>
      </p:sp>
    </p:spTree>
    <p:extLst>
      <p:ext uri="{BB962C8B-B14F-4D97-AF65-F5344CB8AC3E}">
        <p14:creationId xmlns:p14="http://schemas.microsoft.com/office/powerpoint/2010/main" val="165942821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4031873"/>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7. Thérapies artistiques et créatives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thérapies utilisent les formes artistiques comme moyen d'expression et d'exploration thérapeutique.</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Art-thérapie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par la danse et le mouvement</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Musicothérapie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par le théâtre (dramathérapie)</a:t>
            </a:r>
          </a:p>
        </p:txBody>
      </p:sp>
    </p:spTree>
    <p:extLst>
      <p:ext uri="{BB962C8B-B14F-4D97-AF65-F5344CB8AC3E}">
        <p14:creationId xmlns:p14="http://schemas.microsoft.com/office/powerpoint/2010/main" val="200105828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4D7A130B-959D-C342-BDFF-D599980A5E0D}"/>
              </a:ext>
            </a:extLst>
          </p:cNvPr>
          <p:cNvSpPr>
            <a:spLocks noChangeArrowheads="1"/>
          </p:cNvSpPr>
          <p:nvPr/>
        </p:nvSpPr>
        <p:spPr bwMode="auto">
          <a:xfrm>
            <a:off x="340468" y="1009988"/>
            <a:ext cx="11702375" cy="4031873"/>
          </a:xfrm>
          <a:prstGeom prst="rect">
            <a:avLst/>
          </a:prstGeom>
          <a:noFill/>
          <a:ln w="9525">
            <a:noFill/>
            <a:miter lim="800000"/>
            <a:headEnd/>
            <a:tailEnd/>
          </a:ln>
          <a:effec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just" eaLnBrk="1" hangingPunct="1">
              <a:defRPr/>
            </a:pPr>
            <a:r>
              <a:rPr lang="fr-LU" altLang="fr-FR" sz="3200" dirty="0">
                <a:solidFill>
                  <a:srgbClr val="FF0000"/>
                </a:solidFill>
                <a:effectLst>
                  <a:outerShdw blurRad="38100" dist="38100" dir="2700000" algn="tl">
                    <a:srgbClr val="C0C0C0"/>
                  </a:outerShdw>
                </a:effectLst>
                <a:latin typeface="Abadi MT Condensed Light" panose="020B0306030101010103" pitchFamily="34" charset="77"/>
              </a:rPr>
              <a:t>8. Thérapies alternatives et holistiques</a:t>
            </a:r>
          </a:p>
          <a:p>
            <a:pPr algn="just"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Ces thérapies s'appuient sur des traditions culturelles, des approches alternatives ou des pratiques spirituelles.</a:t>
            </a:r>
          </a:p>
          <a:p>
            <a:pPr algn="just" eaLnBrk="1" hangingPunct="1">
              <a:defRPr/>
            </a:pPr>
            <a:endParaRPr lang="fr-LU" altLang="fr-FR" sz="3200" dirty="0">
              <a:solidFill>
                <a:srgbClr val="FF0000"/>
              </a:solidFill>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Hypnothérapie</a:t>
            </a: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Méditation thérapeutique</a:t>
            </a:r>
          </a:p>
          <a:p>
            <a:pPr algn="ctr" eaLnBrk="1" hangingPunct="1">
              <a:defRPr/>
            </a:pPr>
            <a:r>
              <a:rPr lang="fr-LU" altLang="fr-FR" sz="3200" dirty="0">
                <a:effectLst>
                  <a:outerShdw blurRad="38100" dist="38100" dir="2700000" algn="tl">
                    <a:srgbClr val="C0C0C0"/>
                  </a:outerShdw>
                </a:effectLst>
                <a:latin typeface="Abadi MT Condensed Light" panose="020B0306030101010103" pitchFamily="34" charset="77"/>
              </a:rPr>
              <a:t>Thérapie </a:t>
            </a:r>
            <a:r>
              <a:rPr lang="fr-LU" altLang="fr-FR" sz="3200" dirty="0" err="1">
                <a:effectLst>
                  <a:outerShdw blurRad="38100" dist="38100" dir="2700000" algn="tl">
                    <a:srgbClr val="C0C0C0"/>
                  </a:outerShdw>
                </a:effectLst>
                <a:latin typeface="Abadi MT Condensed Light" panose="020B0306030101010103" pitchFamily="34" charset="77"/>
              </a:rPr>
              <a:t>transpersonnelle</a:t>
            </a:r>
            <a:endParaRPr lang="fr-LU" altLang="fr-FR" sz="3200" dirty="0">
              <a:effectLst>
                <a:outerShdw blurRad="38100" dist="38100" dir="2700000" algn="tl">
                  <a:srgbClr val="C0C0C0"/>
                </a:outerShdw>
              </a:effectLst>
              <a:latin typeface="Abadi MT Condensed Light" panose="020B0306030101010103" pitchFamily="34" charset="77"/>
            </a:endParaRPr>
          </a:p>
          <a:p>
            <a:pPr algn="ctr" eaLnBrk="1" hangingPunct="1">
              <a:defRPr/>
            </a:pPr>
            <a:r>
              <a:rPr lang="fr-LU" altLang="fr-FR" sz="3200" dirty="0">
                <a:solidFill>
                  <a:srgbClr val="FFC000"/>
                </a:solidFill>
                <a:effectLst>
                  <a:outerShdw blurRad="38100" dist="38100" dir="2700000" algn="tl">
                    <a:srgbClr val="C0C0C0"/>
                  </a:outerShdw>
                </a:effectLst>
                <a:latin typeface="Abadi MT Condensed Light" panose="020B0306030101010103" pitchFamily="34" charset="77"/>
              </a:rPr>
              <a:t>Thérapie ayurvédique</a:t>
            </a:r>
          </a:p>
        </p:txBody>
      </p:sp>
    </p:spTree>
    <p:extLst>
      <p:ext uri="{BB962C8B-B14F-4D97-AF65-F5344CB8AC3E}">
        <p14:creationId xmlns:p14="http://schemas.microsoft.com/office/powerpoint/2010/main" val="4042684727"/>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5000"/>
                                  </p:stCondLst>
                                  <p:childTnLst>
                                    <p:set>
                                      <p:cBhvr>
                                        <p:cTn id="6" dur="1" fill="hold">
                                          <p:stCondLst>
                                            <p:cond delay="0"/>
                                          </p:stCondLst>
                                        </p:cTn>
                                        <p:tgtEl>
                                          <p:spTgt spid="327682"/>
                                        </p:tgtEl>
                                        <p:attrNameLst>
                                          <p:attrName>style.visibility</p:attrName>
                                        </p:attrNameLst>
                                      </p:cBhvr>
                                      <p:to>
                                        <p:strVal val="visible"/>
                                      </p:to>
                                    </p:set>
                                    <p:animEffect transition="in" filter="blinds(horizontal)">
                                      <p:cBhvr>
                                        <p:cTn id="7"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fontScale="92500" lnSpcReduction="20000"/>
          </a:bodyPr>
          <a:lstStyle/>
          <a:p>
            <a:pPr marL="0" indent="0" algn="just">
              <a:buNone/>
            </a:pPr>
            <a:r>
              <a:rPr lang="fr-FR" sz="3200" dirty="0">
                <a:latin typeface="Abadi MT Condensed Light" panose="020B0306030101010103" pitchFamily="34" charset="77"/>
              </a:rPr>
              <a:t>La psychothérapie est donc un traitement qui s'opère par le moyen de procédés psychologiques….</a:t>
            </a:r>
          </a:p>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Elle exerce son action dans le cadre de la relation établie entre le patient et une personne, appelée psychothérapeute, qui a une fonction psychothérapique…. </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La psychothérapie se donne pour objet les conflits qui s'expriment dans la vie intérieure du patient ou dans ses rapports avec l'environnement. …</a:t>
            </a:r>
          </a:p>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Elle implique dans son action un processus de changement, dont le terme final n'est que partiellement </a:t>
            </a:r>
            <a:r>
              <a:rPr lang="fr-FR" sz="3200">
                <a:solidFill>
                  <a:srgbClr val="FFFF00"/>
                </a:solidFill>
                <a:latin typeface="Abadi MT Condensed Light" panose="020B0306030101010103" pitchFamily="34" charset="77"/>
              </a:rPr>
              <a:t>prévisible…</a:t>
            </a:r>
            <a:r>
              <a:rPr lang="fr-FR" sz="3200">
                <a:solidFill>
                  <a:srgbClr val="FF0000"/>
                </a:solidFill>
                <a:latin typeface="Abadi MT Condensed Light" panose="020B0306030101010103" pitchFamily="34" charset="77"/>
              </a:rPr>
              <a:t>.XXXXX</a:t>
            </a:r>
            <a:endParaRPr lang="fr-FR" sz="3200" dirty="0">
              <a:solidFill>
                <a:srgbClr val="FF0000"/>
              </a:solidFill>
              <a:latin typeface="Abadi MT Condensed Light" panose="020B0306030101010103" pitchFamily="34" charset="77"/>
            </a:endParaRPr>
          </a:p>
          <a:p>
            <a:pPr marL="0" indent="0" algn="just">
              <a:buNone/>
            </a:pPr>
            <a:endParaRPr lang="fr-FR" sz="3200" dirty="0">
              <a:latin typeface="Abadi MT Condensed Light" panose="020B0306030101010103" pitchFamily="34" charset="77"/>
            </a:endParaRPr>
          </a:p>
        </p:txBody>
      </p:sp>
    </p:spTree>
    <p:extLst>
      <p:ext uri="{BB962C8B-B14F-4D97-AF65-F5344CB8AC3E}">
        <p14:creationId xmlns:p14="http://schemas.microsoft.com/office/powerpoint/2010/main" val="3116641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a:bodyPr>
          <a:lstStyle/>
          <a:p>
            <a:pPr marL="0" indent="0" algn="just">
              <a:buNone/>
            </a:pPr>
            <a:r>
              <a:rPr lang="fr-FR" sz="3200" dirty="0">
                <a:latin typeface="Abadi MT Condensed Light" panose="020B0306030101010103" pitchFamily="34" charset="77"/>
              </a:rPr>
              <a:t>Didier Anzieu : « Méthode de traitement des souffrances psychiques par des moyens essentiellement psychologiques. Selon la démarche utilisée, la psychothérapie cherche soit à faire disparaître une inhibition ou un symptôme gênant pour le patient, soit à remanier l'ensemble de son équilibre psychique » (in Dictionnaire de psychologie, Paris, PUF).</a:t>
            </a:r>
          </a:p>
        </p:txBody>
      </p:sp>
      <p:pic>
        <p:nvPicPr>
          <p:cNvPr id="2" name="Image 1">
            <a:extLst>
              <a:ext uri="{FF2B5EF4-FFF2-40B4-BE49-F238E27FC236}">
                <a16:creationId xmlns:a16="http://schemas.microsoft.com/office/drawing/2014/main" id="{35C32AD9-20A4-9C71-F3F4-E7C5A848B23C}"/>
              </a:ext>
            </a:extLst>
          </p:cNvPr>
          <p:cNvPicPr>
            <a:picLocks noChangeAspect="1"/>
          </p:cNvPicPr>
          <p:nvPr/>
        </p:nvPicPr>
        <p:blipFill>
          <a:blip r:embed="rId2"/>
          <a:stretch>
            <a:fillRect/>
          </a:stretch>
        </p:blipFill>
        <p:spPr>
          <a:xfrm>
            <a:off x="193743" y="80526"/>
            <a:ext cx="1143000" cy="1638300"/>
          </a:xfrm>
          <a:prstGeom prst="rect">
            <a:avLst/>
          </a:prstGeom>
        </p:spPr>
      </p:pic>
    </p:spTree>
    <p:extLst>
      <p:ext uri="{BB962C8B-B14F-4D97-AF65-F5344CB8AC3E}">
        <p14:creationId xmlns:p14="http://schemas.microsoft.com/office/powerpoint/2010/main" val="40247499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fontScale="92500" lnSpcReduction="20000"/>
          </a:bodyPr>
          <a:lstStyle/>
          <a:p>
            <a:pPr marL="0" indent="0" algn="just">
              <a:buNone/>
            </a:pPr>
            <a:r>
              <a:rPr lang="fr-FR" sz="3200" dirty="0">
                <a:solidFill>
                  <a:srgbClr val="FF0000"/>
                </a:solidFill>
                <a:latin typeface="Abadi MT Condensed Light" panose="020B0306030101010103" pitchFamily="34" charset="77"/>
              </a:rPr>
              <a:t>Points clés</a:t>
            </a:r>
            <a:r>
              <a:rPr lang="fr-FR" sz="3200" dirty="0">
                <a:latin typeface="Abadi MT Condensed Light" panose="020B0306030101010103" pitchFamily="34" charset="77"/>
              </a:rPr>
              <a:t>:</a:t>
            </a:r>
          </a:p>
          <a:p>
            <a:pPr marL="0" indent="0" algn="just">
              <a:buNone/>
            </a:pPr>
            <a:r>
              <a:rPr lang="fr-FR" sz="3200" dirty="0">
                <a:latin typeface="Abadi MT Condensed Light" panose="020B0306030101010103" pitchFamily="34" charset="77"/>
              </a:rPr>
              <a:t>Cette définition demande cependant à être complétée ; car certaines thérapies visent bien à soulager les souffrances psychiques mais aussi celles d’origine </a:t>
            </a:r>
            <a:r>
              <a:rPr lang="fr-FR" sz="3200" dirty="0" err="1">
                <a:latin typeface="Abadi MT Condensed Light" panose="020B0306030101010103" pitchFamily="34" charset="77"/>
              </a:rPr>
              <a:t>psycho-somatique</a:t>
            </a:r>
            <a:r>
              <a:rPr lang="fr-FR" sz="3200" dirty="0">
                <a:latin typeface="Abadi MT Condensed Light" panose="020B0306030101010103" pitchFamily="34" charset="77"/>
              </a:rPr>
              <a:t>. Quant aux moyens psychologiques, ils peuvent s’allier à des interventions plus corporelles comme dans la pratique bioénergétique. </a:t>
            </a:r>
          </a:p>
          <a:p>
            <a:pPr marL="0" indent="0" algn="just">
              <a:buNone/>
            </a:pPr>
            <a:r>
              <a:rPr lang="fr-FR" sz="3200" dirty="0">
                <a:latin typeface="Abadi MT Condensed Light" panose="020B0306030101010103" pitchFamily="34" charset="77"/>
              </a:rPr>
              <a:t>C’est pourquoi on parle aujourd’hui des « thérapies </a:t>
            </a:r>
            <a:r>
              <a:rPr lang="fr-FR" sz="3200" dirty="0" err="1">
                <a:latin typeface="Abadi MT Condensed Light" panose="020B0306030101010103" pitchFamily="34" charset="77"/>
              </a:rPr>
              <a:t>psycho-corporelles</a:t>
            </a:r>
            <a:r>
              <a:rPr lang="fr-FR" sz="3200" dirty="0">
                <a:latin typeface="Abadi MT Condensed Light" panose="020B0306030101010103" pitchFamily="34" charset="77"/>
              </a:rPr>
              <a:t>. » Mais ces démarches se distinguent de certaines pratiques proprement corporelles (comme le yoga ou le </a:t>
            </a:r>
            <a:r>
              <a:rPr lang="fr-FR" sz="3200" dirty="0" err="1">
                <a:latin typeface="Abadi MT Condensed Light" panose="020B0306030101010103" pitchFamily="34" charset="77"/>
              </a:rPr>
              <a:t>shiatzu</a:t>
            </a:r>
            <a:r>
              <a:rPr lang="fr-FR" sz="3200" dirty="0">
                <a:latin typeface="Abadi MT Condensed Light" panose="020B0306030101010103" pitchFamily="34" charset="77"/>
              </a:rPr>
              <a:t>) ou de certaines médecines parallèles (comme l’ostéopathie ou la réflexologie) par leurs visées psychothérapiques. </a:t>
            </a:r>
          </a:p>
          <a:p>
            <a:pPr marL="0" indent="0" algn="just">
              <a:buNone/>
            </a:pPr>
            <a:r>
              <a:rPr lang="fr-FR" sz="3200" dirty="0">
                <a:latin typeface="Abadi MT Condensed Light" panose="020B0306030101010103" pitchFamily="34" charset="77"/>
              </a:rPr>
              <a:t>Cependant, les frontières entre ces différentes pratiques ne sont pas toujours aussi claires, et quelques techniques corporelles peuvent être utilisées dans un but de thérapie psychologique (comme dans le massage sensitif ou les techniques de relaxation).</a:t>
            </a:r>
          </a:p>
        </p:txBody>
      </p:sp>
    </p:spTree>
    <p:extLst>
      <p:ext uri="{BB962C8B-B14F-4D97-AF65-F5344CB8AC3E}">
        <p14:creationId xmlns:p14="http://schemas.microsoft.com/office/powerpoint/2010/main" val="10479748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77080" y="899676"/>
            <a:ext cx="11032433" cy="5391794"/>
          </a:xfrm>
        </p:spPr>
        <p:txBody>
          <a:bodyPr>
            <a:normAutofit fontScale="85000" lnSpcReduction="10000"/>
          </a:bodyPr>
          <a:lstStyle/>
          <a:p>
            <a:pPr marL="0" indent="0" algn="just">
              <a:buNone/>
            </a:pPr>
            <a:r>
              <a:rPr lang="fr-FR" sz="3200" dirty="0">
                <a:solidFill>
                  <a:srgbClr val="FF0000"/>
                </a:solidFill>
                <a:latin typeface="Abadi MT Condensed Light" panose="020B0306030101010103" pitchFamily="34" charset="77"/>
              </a:rPr>
              <a:t>Points clés</a:t>
            </a:r>
            <a:r>
              <a:rPr lang="fr-FR" sz="3200" dirty="0">
                <a:latin typeface="Abadi MT Condensed Light" panose="020B0306030101010103" pitchFamily="34" charset="77"/>
              </a:rPr>
              <a:t>:</a:t>
            </a:r>
          </a:p>
          <a:p>
            <a:pPr marL="0" indent="0" algn="just">
              <a:buNone/>
            </a:pPr>
            <a:r>
              <a:rPr lang="fr-FR" sz="3200" dirty="0">
                <a:latin typeface="Abadi MT Condensed Light" panose="020B0306030101010103" pitchFamily="34" charset="77"/>
              </a:rPr>
              <a:t>Cette définition met l'accent sur l'objectif central de la psychothérapie, qui est d'intervenir sur les souffrances psychiques en utilisant des méthodes psychologiques. Elle suggère deux grands axes d'intervention :</a:t>
            </a:r>
          </a:p>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Faire disparaître un symptôme </a:t>
            </a:r>
            <a:r>
              <a:rPr lang="fr-FR" sz="3200" dirty="0">
                <a:latin typeface="Abadi MT Condensed Light" panose="020B0306030101010103" pitchFamily="34" charset="77"/>
              </a:rPr>
              <a:t>: Par exemple, traiter des troubles spécifiques tels que l'anxiété, la dépression, ou les phobies.</a:t>
            </a:r>
          </a:p>
          <a:p>
            <a:pPr marL="0" indent="0" algn="just">
              <a:buNone/>
            </a:pPr>
            <a:r>
              <a:rPr lang="fr-FR" sz="3200" dirty="0">
                <a:solidFill>
                  <a:srgbClr val="FFFF00"/>
                </a:solidFill>
                <a:latin typeface="Abadi MT Condensed Light" panose="020B0306030101010103" pitchFamily="34" charset="77"/>
              </a:rPr>
              <a:t>Remanier l'équilibre psychique global </a:t>
            </a:r>
            <a:r>
              <a:rPr lang="fr-FR" sz="3200" dirty="0">
                <a:latin typeface="Abadi MT Condensed Light" panose="020B0306030101010103" pitchFamily="34" charset="77"/>
              </a:rPr>
              <a:t>: Cela implique un travail plus profond et structurel sur la personnalité du patient, visant à une réorganisation ou rééquilibration générale de son fonctionnement psychologique.</a:t>
            </a:r>
          </a:p>
          <a:p>
            <a:pPr marL="0" indent="0" algn="just">
              <a:buNone/>
            </a:pPr>
            <a:r>
              <a:rPr lang="fr-FR" sz="3200" dirty="0">
                <a:latin typeface="Abadi MT Condensed Light" panose="020B0306030101010103" pitchFamily="34" charset="77"/>
              </a:rPr>
              <a:t>Cette citation illustre la double fonction de la psychothérapie, à la fois en tant que traitement symptomatique et en tant que processus de transformation psychologique plus large.</a:t>
            </a:r>
          </a:p>
          <a:p>
            <a:pPr marL="0" indent="0" algn="just">
              <a:buNone/>
            </a:pPr>
            <a:endParaRPr lang="fr-FR" sz="3200" dirty="0">
              <a:latin typeface="Abadi MT Condensed Light" panose="020B0306030101010103" pitchFamily="34" charset="77"/>
            </a:endParaRPr>
          </a:p>
        </p:txBody>
      </p:sp>
    </p:spTree>
    <p:extLst>
      <p:ext uri="{BB962C8B-B14F-4D97-AF65-F5344CB8AC3E}">
        <p14:creationId xmlns:p14="http://schemas.microsoft.com/office/powerpoint/2010/main" val="31810199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96536" y="1675523"/>
            <a:ext cx="11032433" cy="3506954"/>
          </a:xfrm>
        </p:spPr>
        <p:txBody>
          <a:bodyPr>
            <a:normAutofit fontScale="92500" lnSpcReduction="10000"/>
          </a:bodyPr>
          <a:lstStyle/>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 La psychothérapie constitue toujours une rencontre entre deux ou plusieurs personnes, dans laquelle l'une se définit ou est définie comme ayant besoin d'aide et demande à être soignée ou à changer, alors que l'autre possède et est reconnue pour avoir des qualités personnelles déterminées et un corps de connaissance théorique et technique, qu'elle utilise pour aider l'autre à produire un changement.» (Giusti, 1995)</a:t>
            </a:r>
          </a:p>
          <a:p>
            <a:pPr marL="0" indent="0" algn="just">
              <a:buNone/>
            </a:pPr>
            <a:endParaRPr lang="fr-FR" sz="3200" dirty="0">
              <a:latin typeface="Abadi MT Condensed Light" panose="020B0306030101010103" pitchFamily="34" charset="77"/>
            </a:endParaRPr>
          </a:p>
          <a:p>
            <a:pPr marL="0" indent="0" algn="just">
              <a:buNone/>
            </a:pPr>
            <a:endParaRPr lang="fr-FR" sz="3200" dirty="0">
              <a:latin typeface="Abadi MT Condensed Light" panose="020B0306030101010103" pitchFamily="34" charset="77"/>
            </a:endParaRPr>
          </a:p>
        </p:txBody>
      </p:sp>
    </p:spTree>
    <p:extLst>
      <p:ext uri="{BB962C8B-B14F-4D97-AF65-F5344CB8AC3E}">
        <p14:creationId xmlns:p14="http://schemas.microsoft.com/office/powerpoint/2010/main" val="1995475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496536" y="379379"/>
            <a:ext cx="11032433" cy="6099242"/>
          </a:xfrm>
        </p:spPr>
        <p:txBody>
          <a:bodyPr>
            <a:normAutofit fontScale="70000" lnSpcReduction="20000"/>
          </a:bodyPr>
          <a:lstStyle/>
          <a:p>
            <a:pPr marL="0" indent="0" algn="just">
              <a:buNone/>
            </a:pPr>
            <a:endParaRPr lang="fr-FR" sz="3200" dirty="0">
              <a:solidFill>
                <a:srgbClr val="FF0000"/>
              </a:solidFill>
              <a:latin typeface="Abadi MT Condensed Light" panose="020B0306030101010103" pitchFamily="34" charset="77"/>
            </a:endParaRPr>
          </a:p>
          <a:p>
            <a:pPr marL="0" indent="0" algn="just">
              <a:buNone/>
            </a:pPr>
            <a:r>
              <a:rPr lang="fr-FR" sz="3200" dirty="0">
                <a:solidFill>
                  <a:srgbClr val="FF0000"/>
                </a:solidFill>
                <a:latin typeface="Abadi MT Condensed Light" panose="020B0306030101010103" pitchFamily="34" charset="77"/>
              </a:rPr>
              <a:t>Points clés :</a:t>
            </a:r>
          </a:p>
          <a:p>
            <a:pPr marL="0" indent="0" algn="just">
              <a:buNone/>
            </a:pPr>
            <a:r>
              <a:rPr lang="fr-FR" sz="3200" dirty="0">
                <a:solidFill>
                  <a:srgbClr val="FFFF00"/>
                </a:solidFill>
                <a:latin typeface="Abadi MT Condensed Light" panose="020B0306030101010103" pitchFamily="34" charset="77"/>
              </a:rPr>
              <a:t>Processus interpersonnel </a:t>
            </a:r>
            <a:r>
              <a:rPr lang="fr-FR" sz="3200" dirty="0">
                <a:latin typeface="Abadi MT Condensed Light" panose="020B0306030101010103" pitchFamily="34" charset="77"/>
              </a:rPr>
              <a:t>: La psychothérapie se fonde sur la relation entre le patient et le thérapeute, une dimension essentielle pour favoriser le changement.</a:t>
            </a:r>
          </a:p>
          <a:p>
            <a:pPr marL="0" indent="0" algn="just">
              <a:buNone/>
            </a:pPr>
            <a:r>
              <a:rPr lang="fr-FR" sz="3200" dirty="0">
                <a:solidFill>
                  <a:srgbClr val="FFFF00"/>
                </a:solidFill>
                <a:latin typeface="Abadi MT Condensed Light" panose="020B0306030101010103" pitchFamily="34" charset="77"/>
              </a:rPr>
              <a:t>Changements cognitifs, émotionnels et comportementaux </a:t>
            </a:r>
            <a:r>
              <a:rPr lang="fr-FR" sz="3200" dirty="0">
                <a:latin typeface="Abadi MT Condensed Light" panose="020B0306030101010103" pitchFamily="34" charset="77"/>
              </a:rPr>
              <a:t>: Giusti reconnaît que la psychothérapie agit à plusieurs niveaux, touchant la pensée, les émotions et les comportements.</a:t>
            </a:r>
          </a:p>
          <a:p>
            <a:pPr marL="0" indent="0" algn="just">
              <a:buNone/>
            </a:pPr>
            <a:r>
              <a:rPr lang="fr-FR" sz="3200" dirty="0">
                <a:solidFill>
                  <a:srgbClr val="FFFF00"/>
                </a:solidFill>
                <a:latin typeface="Abadi MT Condensed Light" panose="020B0306030101010103" pitchFamily="34" charset="77"/>
              </a:rPr>
              <a:t>Méthodes et techniques spécifiques </a:t>
            </a:r>
            <a:r>
              <a:rPr lang="fr-FR" sz="3200" dirty="0">
                <a:latin typeface="Abadi MT Condensed Light" panose="020B0306030101010103" pitchFamily="34" charset="77"/>
              </a:rPr>
              <a:t>: La psychothérapie ne se limite pas à l'écoute ou à l'échange, elle utilise des approches précises selon l'école de pensée (par exemple, techniques cognitives, psychanalytiques, systémiques, etc.).</a:t>
            </a:r>
          </a:p>
          <a:p>
            <a:pPr marL="0" indent="0" algn="just">
              <a:buNone/>
            </a:pPr>
            <a:r>
              <a:rPr lang="fr-FR" sz="3200" dirty="0">
                <a:solidFill>
                  <a:srgbClr val="FFFF00"/>
                </a:solidFill>
                <a:latin typeface="Abadi MT Condensed Light" panose="020B0306030101010103" pitchFamily="34" charset="77"/>
              </a:rPr>
              <a:t>But d'amélioration du bien-être </a:t>
            </a:r>
            <a:r>
              <a:rPr lang="fr-FR" sz="3200" dirty="0">
                <a:latin typeface="Abadi MT Condensed Light" panose="020B0306030101010103" pitchFamily="34" charset="77"/>
              </a:rPr>
              <a:t>: L'objectif final est de soulager la souffrance psychologique, de résoudre les troubles ou les dysfonctionnements, et d'améliorer la qualité de vie du patient.</a:t>
            </a:r>
          </a:p>
          <a:p>
            <a:pPr marL="0" indent="0" algn="just">
              <a:buNone/>
            </a:pPr>
            <a:r>
              <a:rPr lang="fr-FR" sz="3200" dirty="0">
                <a:latin typeface="Abadi MT Condensed Light" panose="020B0306030101010103" pitchFamily="34" charset="77"/>
              </a:rPr>
              <a:t>Giusti souligne l'importance des techniques utilisées, mais aussi le rôle fondamental de la relation thérapeutique pour favoriser le changement chez le patient.</a:t>
            </a:r>
          </a:p>
          <a:p>
            <a:pPr marL="0" indent="0" algn="just">
              <a:buNone/>
            </a:pPr>
            <a:endParaRPr lang="fr-FR" sz="3200" dirty="0">
              <a:latin typeface="Abadi MT Condensed Light" panose="020B0306030101010103" pitchFamily="34" charset="77"/>
            </a:endParaRPr>
          </a:p>
          <a:p>
            <a:pPr marL="0" indent="0" algn="just">
              <a:buNone/>
            </a:pPr>
            <a:r>
              <a:rPr lang="fr-FR" sz="3200" dirty="0">
                <a:latin typeface="Abadi MT Condensed Light" panose="020B0306030101010103" pitchFamily="34" charset="77"/>
              </a:rPr>
              <a:t>Cette définition se distingue par sa focalisation sur le caractère scientifique et technique de la psychothérapie, tout en insistant sur l’importance du lien humain.</a:t>
            </a:r>
          </a:p>
          <a:p>
            <a:pPr marL="0" indent="0" algn="just">
              <a:buNone/>
            </a:pPr>
            <a:endParaRPr lang="fr-FR" sz="3200" dirty="0">
              <a:latin typeface="Abadi MT Condensed Light" panose="020B0306030101010103" pitchFamily="34" charset="77"/>
            </a:endParaRPr>
          </a:p>
        </p:txBody>
      </p:sp>
    </p:spTree>
    <p:extLst>
      <p:ext uri="{BB962C8B-B14F-4D97-AF65-F5344CB8AC3E}">
        <p14:creationId xmlns:p14="http://schemas.microsoft.com/office/powerpoint/2010/main" val="13044564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38539" y="506897"/>
            <a:ext cx="11787809" cy="6162260"/>
          </a:xfrm>
        </p:spPr>
        <p:txBody>
          <a:bodyPr>
            <a:normAutofit/>
          </a:bodyPr>
          <a:lstStyle/>
          <a:p>
            <a:pPr marL="0" indent="0" algn="just">
              <a:buNone/>
            </a:pPr>
            <a:r>
              <a:rPr lang="fr-FR" sz="3200" dirty="0">
                <a:latin typeface="Abadi MT Condensed Light" panose="020B0306030101010103" pitchFamily="34" charset="77"/>
              </a:rPr>
              <a:t>« La psychothérapie est un processus interactionnel conscient et planifié visant à influencer les troubles du comportement et les états de souffrance qui, dans un consensus (entre patients, thérapeute et groupe de référence), sont considérés comme nécessitant un traitement, par des moyens psychologiques (par la communication) le plus souvent verbaux, mais aussi non verbaux, dans le sens d'un but défini, si possible élaboré en commun (minimalisation des symptômes et/ou changement structurel de la personnalité), au moyen de techniques pouvant être enseignées sur la base d'une théorie du comportement normal et pathologique. En général, cela nécessite une relation émotionnelle solide ». (</a:t>
            </a:r>
            <a:r>
              <a:rPr lang="fr-FR" sz="3200" dirty="0" err="1">
                <a:latin typeface="Abadi MT Condensed Light" panose="020B0306030101010103" pitchFamily="34" charset="77"/>
              </a:rPr>
              <a:t>Strotzka</a:t>
            </a:r>
            <a:r>
              <a:rPr lang="fr-FR" sz="3200" dirty="0">
                <a:latin typeface="Abadi MT Condensed Light" panose="020B0306030101010103" pitchFamily="34" charset="77"/>
              </a:rPr>
              <a:t>, 1978).</a:t>
            </a:r>
          </a:p>
          <a:p>
            <a:pPr marL="0" indent="0" algn="just">
              <a:buNone/>
            </a:pPr>
            <a:endParaRPr lang="fr-FR" sz="3200" dirty="0"/>
          </a:p>
        </p:txBody>
      </p:sp>
    </p:spTree>
    <p:extLst>
      <p:ext uri="{BB962C8B-B14F-4D97-AF65-F5344CB8AC3E}">
        <p14:creationId xmlns:p14="http://schemas.microsoft.com/office/powerpoint/2010/main" val="4537009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38539" y="506897"/>
            <a:ext cx="11787809" cy="6162260"/>
          </a:xfrm>
        </p:spPr>
        <p:txBody>
          <a:bodyPr>
            <a:normAutofit/>
          </a:bodyPr>
          <a:lstStyle/>
          <a:p>
            <a:pPr marL="0" indent="0" algn="just">
              <a:buNone/>
            </a:pPr>
            <a:r>
              <a:rPr lang="fr-FR" sz="3200" dirty="0">
                <a:solidFill>
                  <a:srgbClr val="FF0000"/>
                </a:solidFill>
                <a:latin typeface="Abadi MT Condensed Light" panose="020B0306030101010103" pitchFamily="34" charset="77"/>
              </a:rPr>
              <a:t>Points clés:</a:t>
            </a:r>
          </a:p>
          <a:p>
            <a:pPr marL="0" indent="0" algn="just">
              <a:buNone/>
            </a:pPr>
            <a:r>
              <a:rPr lang="fr-FR" sz="3200" dirty="0">
                <a:solidFill>
                  <a:srgbClr val="FFFF00"/>
                </a:solidFill>
                <a:latin typeface="Abadi MT Condensed Light" panose="020B0306030101010103" pitchFamily="34" charset="77"/>
              </a:rPr>
              <a:t>Processus interactionnel conscient et planifié </a:t>
            </a:r>
            <a:r>
              <a:rPr lang="fr-FR" sz="3200" dirty="0">
                <a:latin typeface="Abadi MT Condensed Light" panose="020B0306030101010103" pitchFamily="34" charset="77"/>
              </a:rPr>
              <a:t>: La psychothérapie est un acte intentionnel, structuré, et basé sur l'interaction entre le patient et le thérapeute.</a:t>
            </a:r>
          </a:p>
          <a:p>
            <a:pPr marL="0" indent="0" algn="just">
              <a:buNone/>
            </a:pPr>
            <a:r>
              <a:rPr lang="fr-FR" sz="3200" dirty="0">
                <a:solidFill>
                  <a:srgbClr val="FFFF00"/>
                </a:solidFill>
                <a:latin typeface="Abadi MT Condensed Light" panose="020B0306030101010103" pitchFamily="34" charset="77"/>
              </a:rPr>
              <a:t>Troubles du comportement et états de souffrance </a:t>
            </a:r>
            <a:r>
              <a:rPr lang="fr-FR" sz="3200" dirty="0">
                <a:latin typeface="Abadi MT Condensed Light" panose="020B0306030101010103" pitchFamily="34" charset="77"/>
              </a:rPr>
              <a:t>: Elle vise à traiter les comportements problématiques et les souffrances psychologiques que le patient et le thérapeute reconnaissent comme nécessitant une intervention.</a:t>
            </a:r>
          </a:p>
          <a:p>
            <a:pPr marL="0" indent="0" algn="just">
              <a:buNone/>
            </a:pPr>
            <a:r>
              <a:rPr lang="fr-FR" sz="3200" dirty="0">
                <a:solidFill>
                  <a:srgbClr val="FFFF00"/>
                </a:solidFill>
                <a:latin typeface="Abadi MT Condensed Light" panose="020B0306030101010103" pitchFamily="34" charset="77"/>
              </a:rPr>
              <a:t>Consensus entre patient, thérapeute et groupe de référence </a:t>
            </a:r>
            <a:r>
              <a:rPr lang="fr-FR" sz="3200" dirty="0">
                <a:latin typeface="Abadi MT Condensed Light" panose="020B0306030101010103" pitchFamily="34" charset="77"/>
              </a:rPr>
              <a:t>: L'importance du consensus, c'est-à-dire un accord commun sur la nécessité et la forme du traitement, entre le patient, le thérapeute et éventuellement d'autres personnes impliquées (comme la famille ou des institutions).</a:t>
            </a:r>
          </a:p>
        </p:txBody>
      </p:sp>
    </p:spTree>
    <p:extLst>
      <p:ext uri="{BB962C8B-B14F-4D97-AF65-F5344CB8AC3E}">
        <p14:creationId xmlns:p14="http://schemas.microsoft.com/office/powerpoint/2010/main" val="16284598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38539" y="506897"/>
            <a:ext cx="11787809" cy="6162260"/>
          </a:xfrm>
        </p:spPr>
        <p:txBody>
          <a:bodyPr>
            <a:normAutofit fontScale="92500" lnSpcReduction="10000"/>
          </a:bodyPr>
          <a:lstStyle/>
          <a:p>
            <a:pPr marL="0" indent="0" algn="just">
              <a:buNone/>
            </a:pPr>
            <a:r>
              <a:rPr lang="fr-FR" sz="3200" dirty="0">
                <a:solidFill>
                  <a:srgbClr val="FF0000"/>
                </a:solidFill>
                <a:latin typeface="Abadi MT Condensed Light" panose="020B0306030101010103" pitchFamily="34" charset="77"/>
              </a:rPr>
              <a:t>Points clés:</a:t>
            </a:r>
          </a:p>
          <a:p>
            <a:pPr marL="0" indent="0" algn="just">
              <a:buNone/>
            </a:pPr>
            <a:r>
              <a:rPr lang="fr-FR" sz="3200" dirty="0">
                <a:solidFill>
                  <a:srgbClr val="FFFF00"/>
                </a:solidFill>
                <a:latin typeface="Abadi MT Condensed Light" panose="020B0306030101010103" pitchFamily="34" charset="77"/>
              </a:rPr>
              <a:t>Moyens psychologiques, principalement verbaux </a:t>
            </a:r>
            <a:r>
              <a:rPr lang="fr-FR" sz="3200" dirty="0">
                <a:latin typeface="Abadi MT Condensed Light" panose="020B0306030101010103" pitchFamily="34" charset="77"/>
              </a:rPr>
              <a:t>: La psychothérapie se fonde principalement sur la communication, souvent verbale mais aussi non verbale (par exemple, dans les thérapies corporelles).</a:t>
            </a:r>
          </a:p>
          <a:p>
            <a:pPr marL="0" indent="0" algn="just">
              <a:buNone/>
            </a:pPr>
            <a:r>
              <a:rPr lang="fr-FR" sz="3200" dirty="0">
                <a:latin typeface="Abadi MT Condensed Light" panose="020B0306030101010103" pitchFamily="34" charset="77"/>
              </a:rPr>
              <a:t>Obje</a:t>
            </a:r>
            <a:r>
              <a:rPr lang="fr-FR" sz="3200" dirty="0">
                <a:solidFill>
                  <a:srgbClr val="FFFF00"/>
                </a:solidFill>
                <a:latin typeface="Abadi MT Condensed Light" panose="020B0306030101010103" pitchFamily="34" charset="77"/>
              </a:rPr>
              <a:t>ctifs définis ensemble </a:t>
            </a:r>
            <a:r>
              <a:rPr lang="fr-FR" sz="3200" dirty="0">
                <a:latin typeface="Abadi MT Condensed Light" panose="020B0306030101010103" pitchFamily="34" charset="77"/>
              </a:rPr>
              <a:t>: Les buts de la psychothérapie peuvent être élaborés en commun, qu'il s'agisse de la réduction des symptômes ou d'un changement plus profond de la personnalité.</a:t>
            </a:r>
          </a:p>
          <a:p>
            <a:pPr marL="0" indent="0" algn="just">
              <a:buNone/>
            </a:pPr>
            <a:r>
              <a:rPr lang="fr-FR" sz="3200" dirty="0">
                <a:solidFill>
                  <a:srgbClr val="FFFF00"/>
                </a:solidFill>
                <a:latin typeface="Abadi MT Condensed Light" panose="020B0306030101010103" pitchFamily="34" charset="77"/>
              </a:rPr>
              <a:t>Techniques enseignables fondées sur une théorie </a:t>
            </a:r>
            <a:r>
              <a:rPr lang="fr-FR" sz="3200" dirty="0">
                <a:latin typeface="Abadi MT Condensed Light" panose="020B0306030101010103" pitchFamily="34" charset="77"/>
              </a:rPr>
              <a:t>: </a:t>
            </a:r>
            <a:r>
              <a:rPr lang="fr-FR" sz="3200" dirty="0" err="1">
                <a:latin typeface="Abadi MT Condensed Light" panose="020B0306030101010103" pitchFamily="34" charset="77"/>
              </a:rPr>
              <a:t>Strotzka</a:t>
            </a:r>
            <a:r>
              <a:rPr lang="fr-FR" sz="3200" dirty="0">
                <a:latin typeface="Abadi MT Condensed Light" panose="020B0306030101010103" pitchFamily="34" charset="77"/>
              </a:rPr>
              <a:t> souligne que les techniques utilisées en psychothérapie doivent être enseignables et basées sur une compréhension théorique du comportement humain, normal et pathologique.</a:t>
            </a:r>
          </a:p>
          <a:p>
            <a:pPr marL="0" indent="0" algn="just">
              <a:buNone/>
            </a:pPr>
            <a:r>
              <a:rPr lang="fr-FR" sz="3200" dirty="0">
                <a:solidFill>
                  <a:srgbClr val="FFFF00"/>
                </a:solidFill>
                <a:latin typeface="Abadi MT Condensed Light" panose="020B0306030101010103" pitchFamily="34" charset="77"/>
              </a:rPr>
              <a:t>Relation émotionnelle solide </a:t>
            </a:r>
            <a:r>
              <a:rPr lang="fr-FR" sz="3200" dirty="0">
                <a:latin typeface="Abadi MT Condensed Light" panose="020B0306030101010103" pitchFamily="34" charset="77"/>
              </a:rPr>
              <a:t>: Il insiste sur l'importance de la relation thérapeutique, qui repose souvent sur un lien émotionnel fort entre le patient et le thérapeute, ce qui est considéré comme crucial pour la réussite du traitement.</a:t>
            </a:r>
            <a:endParaRPr lang="fr-FR" sz="3200" dirty="0"/>
          </a:p>
        </p:txBody>
      </p:sp>
    </p:spTree>
    <p:extLst>
      <p:ext uri="{BB962C8B-B14F-4D97-AF65-F5344CB8AC3E}">
        <p14:creationId xmlns:p14="http://schemas.microsoft.com/office/powerpoint/2010/main" val="14310416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397566" y="616226"/>
            <a:ext cx="11111948" cy="5675244"/>
          </a:xfrm>
        </p:spPr>
        <p:txBody>
          <a:bodyPr>
            <a:normAutofit fontScale="77500" lnSpcReduction="20000"/>
          </a:bodyPr>
          <a:lstStyle/>
          <a:p>
            <a:pPr marL="0" indent="0" algn="just">
              <a:buNone/>
            </a:pPr>
            <a:r>
              <a:rPr lang="fr-FR" sz="3200" dirty="0"/>
              <a:t>Huber (1993) va même plus loin dans la rigueur scientifique en réclamant qu'une psychothérapie remplisse les conditions suivantes</a:t>
            </a:r>
          </a:p>
          <a:p>
            <a:pPr marL="0" indent="0" algn="just">
              <a:buNone/>
            </a:pPr>
            <a:endParaRPr lang="fr-FR" sz="3200" dirty="0"/>
          </a:p>
          <a:p>
            <a:pPr marL="0" indent="0" algn="just">
              <a:buNone/>
            </a:pPr>
            <a:r>
              <a:rPr lang="fr-FR" sz="3200" dirty="0"/>
              <a:t>- être basée sur une théorie scientifique de la personnalité et de ses troubles ;</a:t>
            </a:r>
          </a:p>
          <a:p>
            <a:pPr marL="0" indent="0" algn="just">
              <a:buNone/>
            </a:pPr>
            <a:endParaRPr lang="fr-FR" sz="3200" dirty="0"/>
          </a:p>
          <a:p>
            <a:pPr marL="0" indent="0" algn="just">
              <a:buNone/>
            </a:pPr>
            <a:r>
              <a:rPr lang="fr-FR" sz="3200" dirty="0"/>
              <a:t>- se fonder sur une théorie scientifique de la modification des troubles et sur un appareil technique éprouvé ;</a:t>
            </a:r>
          </a:p>
          <a:p>
            <a:pPr marL="0" indent="0" algn="just">
              <a:buNone/>
            </a:pPr>
            <a:endParaRPr lang="fr-FR" sz="3200" dirty="0"/>
          </a:p>
          <a:p>
            <a:pPr marL="0" indent="0" algn="just">
              <a:buNone/>
            </a:pPr>
            <a:r>
              <a:rPr lang="fr-FR" sz="3200" dirty="0"/>
              <a:t>- présenter des évaluations empiriques de ses effets, positifs et négatifs ;</a:t>
            </a:r>
          </a:p>
          <a:p>
            <a:pPr marL="0" indent="0" algn="just">
              <a:buNone/>
            </a:pPr>
            <a:endParaRPr lang="fr-FR" sz="3200" dirty="0"/>
          </a:p>
          <a:p>
            <a:pPr marL="0" indent="0" algn="just">
              <a:buNone/>
            </a:pPr>
            <a:r>
              <a:rPr lang="fr-FR" sz="3200" dirty="0"/>
              <a:t>- porter sur des troubles du comportement ou des états de souffrance considérés comme requérant une intervention ;</a:t>
            </a:r>
          </a:p>
          <a:p>
            <a:pPr marL="0" indent="0" algn="just">
              <a:buNone/>
            </a:pPr>
            <a:endParaRPr lang="fr-FR" sz="3200" dirty="0"/>
          </a:p>
          <a:p>
            <a:pPr marL="0" indent="0" algn="just">
              <a:buNone/>
            </a:pPr>
            <a:r>
              <a:rPr lang="fr-FR" sz="3200" dirty="0"/>
              <a:t>- être pratiquée par des personnes formées et compétentes.</a:t>
            </a:r>
          </a:p>
        </p:txBody>
      </p:sp>
    </p:spTree>
    <p:extLst>
      <p:ext uri="{BB962C8B-B14F-4D97-AF65-F5344CB8AC3E}">
        <p14:creationId xmlns:p14="http://schemas.microsoft.com/office/powerpoint/2010/main" val="17675132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7C57C7-B763-DD49-8A35-CDB7AF3E3ED5}"/>
              </a:ext>
            </a:extLst>
          </p:cNvPr>
          <p:cNvSpPr>
            <a:spLocks noGrp="1"/>
          </p:cNvSpPr>
          <p:nvPr>
            <p:ph idx="1"/>
          </p:nvPr>
        </p:nvSpPr>
        <p:spPr>
          <a:xfrm>
            <a:off x="238539" y="506897"/>
            <a:ext cx="11787809" cy="6162260"/>
          </a:xfrm>
        </p:spPr>
        <p:txBody>
          <a:bodyPr>
            <a:normAutofit fontScale="77500" lnSpcReduction="20000"/>
          </a:bodyPr>
          <a:lstStyle/>
          <a:p>
            <a:pPr marL="0" indent="0" algn="just">
              <a:buNone/>
            </a:pPr>
            <a:r>
              <a:rPr lang="fr-FR" sz="3200" dirty="0">
                <a:solidFill>
                  <a:srgbClr val="FF0000"/>
                </a:solidFill>
                <a:latin typeface="Abadi MT Condensed Light" panose="020B0306030101010103" pitchFamily="34" charset="77"/>
              </a:rPr>
              <a:t>Points clés:</a:t>
            </a:r>
          </a:p>
          <a:p>
            <a:pPr marL="0" indent="0" algn="just">
              <a:buNone/>
            </a:pPr>
            <a:endParaRPr lang="fr-FR" sz="3200" dirty="0">
              <a:latin typeface="Abadi MT Condensed Light" panose="020B0306030101010103" pitchFamily="34" charset="77"/>
            </a:endParaRPr>
          </a:p>
          <a:p>
            <a:pPr marL="0" indent="0" algn="just">
              <a:buNone/>
            </a:pPr>
            <a:r>
              <a:rPr lang="fr-FR" sz="3200" dirty="0">
                <a:solidFill>
                  <a:srgbClr val="FFFF00"/>
                </a:solidFill>
                <a:latin typeface="Abadi MT Condensed Light" panose="020B0306030101010103" pitchFamily="34" charset="77"/>
              </a:rPr>
              <a:t>Basée sur une théorie scientifique de la personnalité et de ses troubles </a:t>
            </a:r>
            <a:r>
              <a:rPr lang="fr-FR" sz="3200" dirty="0">
                <a:latin typeface="Abadi MT Condensed Light" panose="020B0306030101010103" pitchFamily="34" charset="77"/>
              </a:rPr>
              <a:t>: La psychothérapie doit s'appuyer sur une compréhension théorique solide et validée scientifiquement de la personnalité humaine et des différents troubles mentaux.</a:t>
            </a:r>
          </a:p>
          <a:p>
            <a:pPr marL="0" indent="0" algn="just">
              <a:buNone/>
            </a:pPr>
            <a:r>
              <a:rPr lang="fr-FR" sz="3200" dirty="0">
                <a:solidFill>
                  <a:srgbClr val="FFFF00"/>
                </a:solidFill>
                <a:latin typeface="Abadi MT Condensed Light" panose="020B0306030101010103" pitchFamily="34" charset="77"/>
              </a:rPr>
              <a:t>Fondée sur une théorie scientifique de la modification des troubles et un appareil technique éprouvé </a:t>
            </a:r>
            <a:r>
              <a:rPr lang="fr-FR" sz="3200" dirty="0">
                <a:latin typeface="Abadi MT Condensed Light" panose="020B0306030101010103" pitchFamily="34" charset="77"/>
              </a:rPr>
              <a:t>: Les méthodes utilisées en psychothérapie doivent être basées sur des principes scientifiques démontrant comment les troubles peuvent être modifiés. De plus, les techniques employées doivent avoir été testées et validées par des recherches.</a:t>
            </a:r>
          </a:p>
          <a:p>
            <a:pPr marL="0" indent="0" algn="just">
              <a:buNone/>
            </a:pPr>
            <a:r>
              <a:rPr lang="fr-FR" sz="3200" dirty="0">
                <a:solidFill>
                  <a:srgbClr val="FFFF00"/>
                </a:solidFill>
                <a:latin typeface="Abadi MT Condensed Light" panose="020B0306030101010103" pitchFamily="34" charset="77"/>
              </a:rPr>
              <a:t>Présenter des évaluations empiriques de ses effets, positifs et négatifs </a:t>
            </a:r>
            <a:r>
              <a:rPr lang="fr-FR" sz="3200" dirty="0">
                <a:latin typeface="Abadi MT Condensed Light" panose="020B0306030101010103" pitchFamily="34" charset="77"/>
              </a:rPr>
              <a:t>: Huber insiste sur l'importance de l'évaluation empirique des interventions thérapeutiques. Il est essentiel que les effets de la psychothérapie, qu'ils soient positifs ou négatifs, soient mesurés et étudiés.</a:t>
            </a:r>
          </a:p>
          <a:p>
            <a:pPr marL="0" indent="0" algn="just">
              <a:buNone/>
            </a:pPr>
            <a:r>
              <a:rPr lang="fr-FR" sz="3200" dirty="0">
                <a:solidFill>
                  <a:srgbClr val="FFFF00"/>
                </a:solidFill>
                <a:latin typeface="Abadi MT Condensed Light" panose="020B0306030101010103" pitchFamily="34" charset="77"/>
              </a:rPr>
              <a:t>Porter sur des troubles du comportement ou des états de souffrance nécessitant une intervention </a:t>
            </a:r>
            <a:r>
              <a:rPr lang="fr-FR" sz="3200" dirty="0">
                <a:latin typeface="Abadi MT Condensed Light" panose="020B0306030101010103" pitchFamily="34" charset="77"/>
              </a:rPr>
              <a:t>: La psychothérapie doit viser à traiter des troubles comportementaux ou des souffrances psychiques qui sont suffisamment importants pour justifier une intervention.</a:t>
            </a:r>
          </a:p>
          <a:p>
            <a:pPr marL="0" indent="0" algn="just">
              <a:buNone/>
            </a:pPr>
            <a:r>
              <a:rPr lang="fr-FR" sz="3200" dirty="0">
                <a:solidFill>
                  <a:srgbClr val="FFFF00"/>
                </a:solidFill>
                <a:latin typeface="Abadi MT Condensed Light" panose="020B0306030101010103" pitchFamily="34" charset="77"/>
              </a:rPr>
              <a:t>Être pratiquée par des personnes formées et compétentes </a:t>
            </a:r>
            <a:r>
              <a:rPr lang="fr-FR" sz="3200" dirty="0">
                <a:latin typeface="Abadi MT Condensed Light" panose="020B0306030101010103" pitchFamily="34" charset="77"/>
              </a:rPr>
              <a:t>: La psychothérapie doit être réalisée par des professionnels ayant reçu une formation adéquate et étant qualifiés pour exercer cette pratique.</a:t>
            </a:r>
            <a:endParaRPr lang="fr-FR" sz="3200" dirty="0"/>
          </a:p>
        </p:txBody>
      </p:sp>
    </p:spTree>
    <p:extLst>
      <p:ext uri="{BB962C8B-B14F-4D97-AF65-F5344CB8AC3E}">
        <p14:creationId xmlns:p14="http://schemas.microsoft.com/office/powerpoint/2010/main" val="31315428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E71F39-069F-B180-4EFC-0F07376874DC}"/>
              </a:ext>
            </a:extLst>
          </p:cNvPr>
          <p:cNvSpPr>
            <a:spLocks noGrp="1"/>
          </p:cNvSpPr>
          <p:nvPr>
            <p:ph type="title"/>
          </p:nvPr>
        </p:nvSpPr>
        <p:spPr/>
        <p:txBody>
          <a:bodyPr/>
          <a:lstStyle/>
          <a:p>
            <a:r>
              <a:rPr lang="fr-FR" dirty="0"/>
              <a:t>UNE clarification</a:t>
            </a:r>
          </a:p>
        </p:txBody>
      </p:sp>
    </p:spTree>
    <p:extLst>
      <p:ext uri="{BB962C8B-B14F-4D97-AF65-F5344CB8AC3E}">
        <p14:creationId xmlns:p14="http://schemas.microsoft.com/office/powerpoint/2010/main" val="2557004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3EDCC-6DCA-3095-E378-BEE9AF8F0A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CA9107-6516-A7AE-82C5-5751D99C706A}"/>
              </a:ext>
            </a:extLst>
          </p:cNvPr>
          <p:cNvSpPr>
            <a:spLocks noGrp="1"/>
          </p:cNvSpPr>
          <p:nvPr>
            <p:ph type="title"/>
          </p:nvPr>
        </p:nvSpPr>
        <p:spPr/>
        <p:txBody>
          <a:bodyPr/>
          <a:lstStyle/>
          <a:p>
            <a:r>
              <a:rPr lang="fr-FR" dirty="0"/>
              <a:t>UNE clarification</a:t>
            </a:r>
          </a:p>
        </p:txBody>
      </p:sp>
      <p:pic>
        <p:nvPicPr>
          <p:cNvPr id="3" name="Image 2">
            <a:extLst>
              <a:ext uri="{FF2B5EF4-FFF2-40B4-BE49-F238E27FC236}">
                <a16:creationId xmlns:a16="http://schemas.microsoft.com/office/drawing/2014/main" id="{EF6028AF-E4CF-F123-61DC-292E08906E2B}"/>
              </a:ext>
            </a:extLst>
          </p:cNvPr>
          <p:cNvPicPr>
            <a:picLocks noChangeAspect="1"/>
          </p:cNvPicPr>
          <p:nvPr/>
        </p:nvPicPr>
        <p:blipFill>
          <a:blip r:embed="rId2"/>
          <a:stretch>
            <a:fillRect/>
          </a:stretch>
        </p:blipFill>
        <p:spPr>
          <a:xfrm>
            <a:off x="-91782" y="0"/>
            <a:ext cx="12283781" cy="6892980"/>
          </a:xfrm>
          <a:prstGeom prst="rect">
            <a:avLst/>
          </a:prstGeom>
        </p:spPr>
      </p:pic>
    </p:spTree>
    <p:extLst>
      <p:ext uri="{BB962C8B-B14F-4D97-AF65-F5344CB8AC3E}">
        <p14:creationId xmlns:p14="http://schemas.microsoft.com/office/powerpoint/2010/main" val="32243592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77A88-2EEE-0B91-FD3D-8763F4A4DB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6205D3-CCDD-97D1-A0F1-91706DC9A862}"/>
              </a:ext>
            </a:extLst>
          </p:cNvPr>
          <p:cNvSpPr>
            <a:spLocks noGrp="1"/>
          </p:cNvSpPr>
          <p:nvPr>
            <p:ph type="title"/>
          </p:nvPr>
        </p:nvSpPr>
        <p:spPr/>
        <p:txBody>
          <a:bodyPr/>
          <a:lstStyle/>
          <a:p>
            <a:r>
              <a:rPr lang="fr-FR" dirty="0"/>
              <a:t>UNE clarification</a:t>
            </a:r>
          </a:p>
        </p:txBody>
      </p:sp>
      <p:pic>
        <p:nvPicPr>
          <p:cNvPr id="4" name="Image 3">
            <a:extLst>
              <a:ext uri="{FF2B5EF4-FFF2-40B4-BE49-F238E27FC236}">
                <a16:creationId xmlns:a16="http://schemas.microsoft.com/office/drawing/2014/main" id="{EA5E9A2F-4DA7-69AC-4A56-F7FAD05DD4AC}"/>
              </a:ext>
            </a:extLst>
          </p:cNvPr>
          <p:cNvPicPr>
            <a:picLocks noChangeAspect="1"/>
          </p:cNvPicPr>
          <p:nvPr/>
        </p:nvPicPr>
        <p:blipFill>
          <a:blip r:embed="rId2"/>
          <a:stretch>
            <a:fillRect/>
          </a:stretch>
        </p:blipFill>
        <p:spPr>
          <a:xfrm>
            <a:off x="-1" y="-1"/>
            <a:ext cx="12221446" cy="6858001"/>
          </a:xfrm>
          <a:prstGeom prst="rect">
            <a:avLst/>
          </a:prstGeom>
        </p:spPr>
      </p:pic>
    </p:spTree>
    <p:extLst>
      <p:ext uri="{BB962C8B-B14F-4D97-AF65-F5344CB8AC3E}">
        <p14:creationId xmlns:p14="http://schemas.microsoft.com/office/powerpoint/2010/main" val="36187842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7EC0A-75C3-FC13-CD14-FC08DBFD04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733350-D5EB-CA62-101A-462DEAECAF14}"/>
              </a:ext>
            </a:extLst>
          </p:cNvPr>
          <p:cNvSpPr>
            <a:spLocks noGrp="1"/>
          </p:cNvSpPr>
          <p:nvPr>
            <p:ph type="title"/>
          </p:nvPr>
        </p:nvSpPr>
        <p:spPr/>
        <p:txBody>
          <a:bodyPr/>
          <a:lstStyle/>
          <a:p>
            <a:r>
              <a:rPr lang="fr-FR" dirty="0"/>
              <a:t>UNE clarification</a:t>
            </a:r>
          </a:p>
        </p:txBody>
      </p:sp>
    </p:spTree>
    <p:extLst>
      <p:ext uri="{BB962C8B-B14F-4D97-AF65-F5344CB8AC3E}">
        <p14:creationId xmlns:p14="http://schemas.microsoft.com/office/powerpoint/2010/main" val="1708213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94360" y="2057400"/>
            <a:ext cx="11018520" cy="1234440"/>
          </a:xfrm>
          <a:prstGeom prst="rect">
            <a:avLst/>
          </a:prstGeom>
          <a:noFill/>
          <a:ln/>
        </p:spPr>
        <p:txBody>
          <a:bodyPr wrap="square" lIns="254" tIns="254" rIns="254" bIns="254" rtlCol="0" anchor="ctr">
            <a:normAutofit lnSpcReduction="10000"/>
          </a:bodyPr>
          <a:lstStyle/>
          <a:p>
            <a:pPr marL="0" indent="0" algn="ctr">
              <a:buNone/>
            </a:pPr>
            <a:r>
              <a:rPr lang="en-US" sz="4200" b="1" dirty="0">
                <a:solidFill>
                  <a:srgbClr val="FFFF00"/>
                </a:solidFill>
                <a:latin typeface="Calibri" pitchFamily="34" charset="0"/>
                <a:ea typeface="Calibri" pitchFamily="34" charset="-122"/>
                <a:cs typeface="Calibri" pitchFamily="34" charset="-120"/>
              </a:rPr>
              <a:t>3. Comment les psychothérapies produisent-elles du changement ?</a:t>
            </a:r>
            <a:endParaRPr lang="en-US" sz="4200" dirty="0"/>
          </a:p>
        </p:txBody>
      </p:sp>
      <p:sp>
        <p:nvSpPr>
          <p:cNvPr id="4" name="Text 1"/>
          <p:cNvSpPr/>
          <p:nvPr/>
        </p:nvSpPr>
        <p:spPr>
          <a:xfrm>
            <a:off x="1234440" y="3401568"/>
            <a:ext cx="9784080" cy="868680"/>
          </a:xfrm>
          <a:prstGeom prst="rect">
            <a:avLst/>
          </a:prstGeom>
          <a:noFill/>
          <a:ln/>
        </p:spPr>
        <p:txBody>
          <a:bodyPr wrap="square" lIns="254" tIns="254" rIns="254" bIns="254" rtlCol="0" anchor="ctr">
            <a:normAutofit/>
          </a:bodyPr>
          <a:lstStyle/>
          <a:p>
            <a:pPr marL="0" indent="0" algn="ctr">
              <a:buNone/>
            </a:pPr>
            <a:r>
              <a:rPr lang="en-US" sz="2500" dirty="0">
                <a:solidFill>
                  <a:srgbClr val="FFFFFF"/>
                </a:solidFill>
                <a:latin typeface="Calibri" pitchFamily="34" charset="0"/>
                <a:ea typeface="Calibri" pitchFamily="34" charset="-122"/>
                <a:cs typeface="Calibri" pitchFamily="34" charset="-120"/>
              </a:rPr>
              <a:t>Passer de la définition de la psychothérapie à l’analyse des processus thérapeutiques</a:t>
            </a:r>
            <a:endParaRPr lang="en-US" sz="25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4195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Du « traitement » au « changement »</a:t>
            </a:r>
            <a:endParaRPr lang="en-US" sz="3200" dirty="0"/>
          </a:p>
        </p:txBody>
      </p:sp>
      <p:sp>
        <p:nvSpPr>
          <p:cNvPr id="4" name="Text 1"/>
          <p:cNvSpPr/>
          <p:nvPr/>
        </p:nvSpPr>
        <p:spPr>
          <a:xfrm>
            <a:off x="635508" y="1463040"/>
            <a:ext cx="10881360" cy="5074920"/>
          </a:xfrm>
          <a:prstGeom prst="rect">
            <a:avLst/>
          </a:prstGeom>
          <a:noFill/>
          <a:ln/>
        </p:spPr>
        <p:txBody>
          <a:bodyPr wrap="square" lIns="635" tIns="635" rIns="635" bIns="635" rtlCol="0" anchor="t">
            <a:normAutofit/>
          </a:bodyPr>
          <a:lstStyle/>
          <a:p>
            <a:pPr marL="0" indent="0" algn="l">
              <a:buNone/>
            </a:pPr>
            <a:r>
              <a:rPr lang="en-US" sz="2220" dirty="0">
                <a:solidFill>
                  <a:srgbClr val="FFFFFF"/>
                </a:solidFill>
                <a:latin typeface="Calibri" pitchFamily="34" charset="0"/>
                <a:ea typeface="Calibri" pitchFamily="34" charset="-122"/>
                <a:cs typeface="Calibri" pitchFamily="34" charset="-120"/>
              </a:rPr>
              <a:t>Définir une psychothérapie ne suffit pas. Il faut ensuite comprendre ce qu’elle transforme réellement. Une psychothérapie peut viser une réduction symptomatique, une modification des conduites, une transformation émotionnelle, une réorganisation des croyances, une évolution des relations interpersonnelles, ou une meilleure capacité d’adaptation au réel.</a:t>
            </a:r>
            <a:endParaRPr lang="en-US" sz="2220" dirty="0"/>
          </a:p>
          <a:p>
            <a:pPr marL="0" indent="0" algn="l">
              <a:buNone/>
            </a:pPr>
            <a:endParaRPr lang="en-US" sz="2220" dirty="0"/>
          </a:p>
          <a:p>
            <a:pPr marL="0" indent="0" algn="l">
              <a:buNone/>
            </a:pPr>
            <a:r>
              <a:rPr lang="en-US" sz="2220" dirty="0">
                <a:solidFill>
                  <a:srgbClr val="FFFFFF"/>
                </a:solidFill>
                <a:latin typeface="Calibri" pitchFamily="34" charset="0"/>
                <a:ea typeface="Calibri" pitchFamily="34" charset="-122"/>
                <a:cs typeface="Calibri" pitchFamily="34" charset="-120"/>
              </a:rPr>
              <a:t>La question centrale n’est donc pas seulement : « ce traitement est-il efficace en moyenne ? ». Elle devient : qu’est-ce qui change, chez qui, par quels processus, dans quelle temporalité, et comment pouvons-nous le démontrer ?</a:t>
            </a:r>
            <a:endParaRPr lang="en-US" sz="2220" dirty="0"/>
          </a:p>
          <a:p>
            <a:pPr marL="0" indent="0" algn="l">
              <a:buNone/>
            </a:pPr>
            <a:endParaRPr lang="en-US" sz="2220" dirty="0"/>
          </a:p>
          <a:p>
            <a:pPr marL="0" indent="0" algn="l">
              <a:buNone/>
            </a:pPr>
            <a:r>
              <a:rPr lang="en-US" sz="2220" dirty="0">
                <a:solidFill>
                  <a:srgbClr val="FFFFFF"/>
                </a:solidFill>
                <a:latin typeface="Calibri" pitchFamily="34" charset="0"/>
                <a:ea typeface="Calibri" pitchFamily="34" charset="-122"/>
                <a:cs typeface="Calibri" pitchFamily="34" charset="-120"/>
              </a:rPr>
              <a:t>Cette transition est décisive : elle déplace la psychothérapie d’une logique de méthode vers une logique de changement observable, théorisable et évalué.</a:t>
            </a:r>
            <a:endParaRPr lang="en-US" sz="222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 Hofmann &amp; Hayes, 2019</a:t>
            </a:r>
            <a:endParaRPr lang="en-US" sz="125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La psychothérapie comme système causal complexe</a:t>
            </a:r>
            <a:endParaRPr lang="en-US" sz="3200" dirty="0"/>
          </a:p>
        </p:txBody>
      </p:sp>
      <p:sp>
        <p:nvSpPr>
          <p:cNvPr id="4" name="Text 1"/>
          <p:cNvSpPr/>
          <p:nvPr/>
        </p:nvSpPr>
        <p:spPr>
          <a:xfrm>
            <a:off x="606920" y="1883664"/>
            <a:ext cx="10881360" cy="5074920"/>
          </a:xfrm>
          <a:prstGeom prst="rect">
            <a:avLst/>
          </a:prstGeom>
          <a:noFill/>
          <a:ln/>
        </p:spPr>
        <p:txBody>
          <a:bodyPr wrap="square" lIns="635" tIns="635" rIns="635" bIns="635" rtlCol="0" anchor="t">
            <a:normAutofit/>
          </a:bodyPr>
          <a:lstStyle/>
          <a:p>
            <a:pPr marL="0" indent="0" algn="l">
              <a:buNone/>
            </a:pPr>
            <a:r>
              <a:rPr lang="en-US" sz="2120" dirty="0">
                <a:solidFill>
                  <a:srgbClr val="FFFFFF"/>
                </a:solidFill>
                <a:latin typeface="Calibri" pitchFamily="34" charset="0"/>
                <a:ea typeface="Calibri" pitchFamily="34" charset="-122"/>
                <a:cs typeface="Calibri" pitchFamily="34" charset="-120"/>
              </a:rPr>
              <a:t>Une psychothérapie ne peut pas être réduite à une technique isolée. Elle engage simultanément un patient, avec son histoire, ses attentes et son contexte ; un thérapeute, avec ses compétences et ses limites ; une relation, plus ou moins sécurisante et collaborative ; une méthode, organisée par une théorie du changement ; et un cadre, qui définit ce qu’il est possible de dire, de faire et d’évaluer.</a:t>
            </a:r>
            <a:endParaRPr lang="en-US" sz="2120" dirty="0"/>
          </a:p>
          <a:p>
            <a:pPr marL="0" indent="0" algn="l">
              <a:buNone/>
            </a:pPr>
            <a:endParaRPr lang="en-US" sz="2120" dirty="0"/>
          </a:p>
          <a:p>
            <a:pPr marL="0" indent="0" algn="l">
              <a:buNone/>
            </a:pPr>
            <a:r>
              <a:rPr lang="en-US" sz="2120" dirty="0">
                <a:solidFill>
                  <a:srgbClr val="FFFFFF"/>
                </a:solidFill>
                <a:latin typeface="Calibri" pitchFamily="34" charset="0"/>
                <a:ea typeface="Calibri" pitchFamily="34" charset="-122"/>
                <a:cs typeface="Calibri" pitchFamily="34" charset="-120"/>
              </a:rPr>
              <a:t>Le changement psychothérapeutique résulte probablement de l’interaction entre ces niveaux plutôt que d’un facteur unique et universel. C’est pourquoi la littérature contemporaine rapproche de plus en plus les psychothérapies des interventions complexes : leurs effets dépendent des composants, de leur mise en œuvre, du contexte et des mécanismes qu’ils activent.</a:t>
            </a:r>
            <a:endParaRPr lang="en-US" sz="212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APA Presidential Task Force, 2006 ; Skivington et al., 2021</a:t>
            </a:r>
            <a:endParaRPr lang="en-US" sz="125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Facteurs spécifiques et facteurs communs</a:t>
            </a:r>
            <a:endParaRPr lang="en-US" sz="3200" dirty="0"/>
          </a:p>
        </p:txBody>
      </p:sp>
      <p:sp>
        <p:nvSpPr>
          <p:cNvPr id="4" name="Text 1"/>
          <p:cNvSpPr/>
          <p:nvPr/>
        </p:nvSpPr>
        <p:spPr>
          <a:xfrm>
            <a:off x="717553" y="2103120"/>
            <a:ext cx="10881360" cy="5074920"/>
          </a:xfrm>
          <a:prstGeom prst="rect">
            <a:avLst/>
          </a:prstGeom>
          <a:noFill/>
          <a:ln/>
        </p:spPr>
        <p:txBody>
          <a:bodyPr wrap="square" lIns="635" tIns="635" rIns="635" bIns="635" rtlCol="0" anchor="t">
            <a:normAutofit/>
          </a:bodyPr>
          <a:lstStyle/>
          <a:p>
            <a:pPr marL="0" indent="0" algn="l">
              <a:buNone/>
            </a:pPr>
            <a:r>
              <a:rPr lang="en-US" sz="2170" dirty="0">
                <a:solidFill>
                  <a:srgbClr val="FFFFFF"/>
                </a:solidFill>
                <a:latin typeface="Calibri" pitchFamily="34" charset="0"/>
                <a:ea typeface="Calibri" pitchFamily="34" charset="-122"/>
                <a:cs typeface="Calibri" pitchFamily="34" charset="-120"/>
              </a:rPr>
              <a:t>Le débat classique oppose deux familles d’explications. Les facteurs spécifiques renvoient aux techniques propres à une méthode : exposition, restructuration cognitive, interprétation, désensibilisation, activation comportementale, entraînement aux compétences. Les facteurs communs traversent plusieurs approches : alliance, empathie, attentes, crédibilité du traitement, engagement du patient, cadre sécurisant.</a:t>
            </a:r>
            <a:endParaRPr lang="en-US" sz="2170" dirty="0"/>
          </a:p>
          <a:p>
            <a:pPr marL="0" indent="0" algn="l">
              <a:buNone/>
            </a:pPr>
            <a:endParaRPr lang="en-US" sz="2170" dirty="0"/>
          </a:p>
          <a:p>
            <a:pPr marL="0" indent="0" algn="l">
              <a:buNone/>
            </a:pPr>
            <a:r>
              <a:rPr lang="en-US" sz="2170" dirty="0">
                <a:solidFill>
                  <a:srgbClr val="FFFFFF"/>
                </a:solidFill>
                <a:latin typeface="Calibri" pitchFamily="34" charset="0"/>
                <a:ea typeface="Calibri" pitchFamily="34" charset="-122"/>
                <a:cs typeface="Calibri" pitchFamily="34" charset="-120"/>
              </a:rPr>
              <a:t>Cette opposition est utile, mais insuffisante. Une technique n’agit jamais dans le vide : elle est toujours proposée par un thérapeute particulier, dans une relation particulière, à un patient particulier. La question moderne n’est donc pas de choisir entre spécifique et commun, mais de comprendre comment ces niveaux interagissent.</a:t>
            </a:r>
            <a:endParaRPr lang="en-US" sz="217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Wampold, 2015 ; Norcross &amp; Wampold, 2011</a:t>
            </a:r>
            <a:endParaRPr lang="en-US" sz="125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L’alliance thérapeutique</a:t>
            </a:r>
            <a:endParaRPr lang="en-US" sz="3200" dirty="0"/>
          </a:p>
        </p:txBody>
      </p:sp>
      <p:sp>
        <p:nvSpPr>
          <p:cNvPr id="4" name="Text 1"/>
          <p:cNvSpPr/>
          <p:nvPr/>
        </p:nvSpPr>
        <p:spPr>
          <a:xfrm>
            <a:off x="683120" y="1883664"/>
            <a:ext cx="10881360" cy="5074920"/>
          </a:xfrm>
          <a:prstGeom prst="rect">
            <a:avLst/>
          </a:prstGeom>
          <a:noFill/>
          <a:ln/>
        </p:spPr>
        <p:txBody>
          <a:bodyPr wrap="square" lIns="635" tIns="635" rIns="635" bIns="635" rtlCol="0" anchor="t">
            <a:normAutofit/>
          </a:bodyPr>
          <a:lstStyle/>
          <a:p>
            <a:pPr marL="0" indent="0" algn="l">
              <a:buNone/>
            </a:pPr>
            <a:r>
              <a:rPr lang="en-US" sz="2150" dirty="0">
                <a:solidFill>
                  <a:srgbClr val="FFFFFF"/>
                </a:solidFill>
                <a:latin typeface="Calibri" pitchFamily="34" charset="0"/>
                <a:ea typeface="Calibri" pitchFamily="34" charset="-122"/>
                <a:cs typeface="Calibri" pitchFamily="34" charset="-120"/>
              </a:rPr>
              <a:t>L’alliance thérapeutique est l’un des facteurs les plus étudiés en psychothérapie. Elle comprend classiquement trois dimensions : le lien entre patient et thérapeute, l’accord sur les objectifs du travail, et l’accord sur les tâches thérapeutiques.</a:t>
            </a:r>
            <a:endParaRPr lang="en-US" sz="2150" dirty="0"/>
          </a:p>
          <a:p>
            <a:pPr marL="0" indent="0" algn="l">
              <a:buNone/>
            </a:pPr>
            <a:endParaRPr lang="en-US" sz="2150" dirty="0"/>
          </a:p>
          <a:p>
            <a:pPr marL="0" indent="0" algn="l">
              <a:buNone/>
            </a:pPr>
            <a:r>
              <a:rPr lang="en-US" sz="2150" dirty="0">
                <a:solidFill>
                  <a:srgbClr val="FFFFFF"/>
                </a:solidFill>
                <a:latin typeface="Calibri" pitchFamily="34" charset="0"/>
                <a:ea typeface="Calibri" pitchFamily="34" charset="-122"/>
                <a:cs typeface="Calibri" pitchFamily="34" charset="-120"/>
              </a:rPr>
              <a:t>La méta-analyse de Flückiger et al. (2018), portant sur 295 études et plus de 30 000 patients, retrouve une association alliance–résultat d’environ r = .28. Cela ne signifie pas que l’alliance explique tout. Cela signifie qu’elle constitue une condition relationnelle robuste du changement, présente dans des orientations théoriques différentes.</a:t>
            </a:r>
            <a:endParaRPr lang="en-US" sz="2150" dirty="0"/>
          </a:p>
          <a:p>
            <a:pPr marL="0" indent="0" algn="l">
              <a:buNone/>
            </a:pPr>
            <a:endParaRPr lang="en-US" sz="2150" dirty="0"/>
          </a:p>
          <a:p>
            <a:pPr marL="0" indent="0" algn="l">
              <a:buNone/>
            </a:pPr>
            <a:r>
              <a:rPr lang="en-US" sz="2150" dirty="0">
                <a:solidFill>
                  <a:srgbClr val="FFFFFF"/>
                </a:solidFill>
                <a:latin typeface="Calibri" pitchFamily="34" charset="0"/>
                <a:ea typeface="Calibri" pitchFamily="34" charset="-122"/>
                <a:cs typeface="Calibri" pitchFamily="34" charset="-120"/>
              </a:rPr>
              <a:t>La relation thérapeutique doit donc être pensée comme un composant actif du traitement, non comme un simple décor humain.</a:t>
            </a:r>
            <a:endParaRPr lang="en-US" sz="215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Flückiger et al., 2018. DOI: 10.1037/pst0000172</a:t>
            </a:r>
            <a:endParaRPr lang="en-US" sz="125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La relation n’est pas l’opposé de la technique</a:t>
            </a:r>
            <a:endParaRPr lang="en-US" sz="3200" dirty="0"/>
          </a:p>
        </p:txBody>
      </p:sp>
      <p:sp>
        <p:nvSpPr>
          <p:cNvPr id="4" name="Text 1"/>
          <p:cNvSpPr/>
          <p:nvPr/>
        </p:nvSpPr>
        <p:spPr>
          <a:xfrm>
            <a:off x="754129" y="1883664"/>
            <a:ext cx="10881360" cy="5074920"/>
          </a:xfrm>
          <a:prstGeom prst="rect">
            <a:avLst/>
          </a:prstGeom>
          <a:noFill/>
          <a:ln/>
        </p:spPr>
        <p:txBody>
          <a:bodyPr wrap="square" lIns="635" tIns="635" rIns="635" bIns="635" rtlCol="0" anchor="t">
            <a:normAutofit/>
          </a:bodyPr>
          <a:lstStyle/>
          <a:p>
            <a:pPr marL="0" indent="0" algn="l">
              <a:buNone/>
            </a:pPr>
            <a:r>
              <a:rPr lang="en-US" sz="2160" dirty="0">
                <a:solidFill>
                  <a:srgbClr val="FFFFFF"/>
                </a:solidFill>
                <a:latin typeface="Calibri" pitchFamily="34" charset="0"/>
                <a:ea typeface="Calibri" pitchFamily="34" charset="-122"/>
                <a:cs typeface="Calibri" pitchFamily="34" charset="-120"/>
              </a:rPr>
              <a:t>Une erreur fréquente consiste à opposer la relation et la méthode. Or, dans la pratique clinique réelle, une technique psychothérapeutique est toujours délivrée à l’intérieur d’une relation.</a:t>
            </a:r>
            <a:endParaRPr lang="en-US" sz="2160" dirty="0"/>
          </a:p>
          <a:p>
            <a:pPr marL="0" indent="0" algn="l">
              <a:buNone/>
            </a:pPr>
            <a:endParaRPr lang="en-US" sz="2160" dirty="0"/>
          </a:p>
          <a:p>
            <a:pPr marL="0" indent="0" algn="l">
              <a:buNone/>
            </a:pPr>
            <a:r>
              <a:rPr lang="en-US" sz="2160" dirty="0">
                <a:solidFill>
                  <a:srgbClr val="FFFFFF"/>
                </a:solidFill>
                <a:latin typeface="Calibri" pitchFamily="34" charset="0"/>
                <a:ea typeface="Calibri" pitchFamily="34" charset="-122"/>
                <a:cs typeface="Calibri" pitchFamily="34" charset="-120"/>
              </a:rPr>
              <a:t>Une exposition, une interprétation, une stimulation bilatérale, une prescription comportementale ou une tâche entre les séances n’ont pas le même sens selon la confiance du patient, la qualité de l’accord thérapeutique, le moment du traitement, le niveau de sécurité affective, et la manière dont le thérapeute introduit puis ajuste l’intervention.</a:t>
            </a:r>
            <a:endParaRPr lang="en-US" sz="2160" dirty="0"/>
          </a:p>
          <a:p>
            <a:pPr marL="0" indent="0" algn="l">
              <a:buNone/>
            </a:pPr>
            <a:endParaRPr lang="en-US" sz="2160" dirty="0"/>
          </a:p>
          <a:p>
            <a:pPr marL="0" indent="0" algn="l">
              <a:buNone/>
            </a:pPr>
            <a:r>
              <a:rPr lang="en-US" sz="2160" dirty="0">
                <a:solidFill>
                  <a:srgbClr val="FFFFFF"/>
                </a:solidFill>
                <a:latin typeface="Calibri" pitchFamily="34" charset="0"/>
                <a:ea typeface="Calibri" pitchFamily="34" charset="-122"/>
                <a:cs typeface="Calibri" pitchFamily="34" charset="-120"/>
              </a:rPr>
              <a:t>La relation ne remplace donc pas la technique : elle en conditionne l’usage clinique, la tolérance, l’acceptabilité et parfois même l’efficacité.</a:t>
            </a:r>
            <a:endParaRPr lang="en-US" sz="216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Norcross &amp; Wampold, 2011 ; Flückiger et al., 2018</a:t>
            </a:r>
            <a:endParaRPr lang="en-US" sz="125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94360" y="2057400"/>
            <a:ext cx="11018520" cy="1234440"/>
          </a:xfrm>
          <a:prstGeom prst="rect">
            <a:avLst/>
          </a:prstGeom>
          <a:noFill/>
          <a:ln/>
        </p:spPr>
        <p:txBody>
          <a:bodyPr wrap="square" lIns="254" tIns="254" rIns="254" bIns="254" rtlCol="0" anchor="ctr">
            <a:normAutofit/>
          </a:bodyPr>
          <a:lstStyle/>
          <a:p>
            <a:pPr marL="0" indent="0" algn="ctr">
              <a:buNone/>
            </a:pPr>
            <a:r>
              <a:rPr lang="en-US" sz="4200" b="1" dirty="0">
                <a:solidFill>
                  <a:srgbClr val="FFFF00"/>
                </a:solidFill>
                <a:latin typeface="Calibri" pitchFamily="34" charset="0"/>
                <a:ea typeface="Calibri" pitchFamily="34" charset="-122"/>
                <a:cs typeface="Calibri" pitchFamily="34" charset="-120"/>
              </a:rPr>
              <a:t>Approfondissement : la théorie du changement</a:t>
            </a:r>
            <a:endParaRPr lang="en-US" sz="4200" dirty="0"/>
          </a:p>
        </p:txBody>
      </p:sp>
      <p:sp>
        <p:nvSpPr>
          <p:cNvPr id="4" name="Text 1"/>
          <p:cNvSpPr/>
          <p:nvPr/>
        </p:nvSpPr>
        <p:spPr>
          <a:xfrm>
            <a:off x="1234440" y="3401568"/>
            <a:ext cx="9784080" cy="868680"/>
          </a:xfrm>
          <a:prstGeom prst="rect">
            <a:avLst/>
          </a:prstGeom>
          <a:noFill/>
          <a:ln/>
        </p:spPr>
        <p:txBody>
          <a:bodyPr wrap="square" lIns="254" tIns="254" rIns="254" bIns="254" rtlCol="0" anchor="ctr">
            <a:normAutofit/>
          </a:bodyPr>
          <a:lstStyle/>
          <a:p>
            <a:pPr marL="0" indent="0" algn="ctr">
              <a:buNone/>
            </a:pPr>
            <a:r>
              <a:rPr lang="en-US" sz="2500" dirty="0">
                <a:solidFill>
                  <a:srgbClr val="FFFFFF"/>
                </a:solidFill>
                <a:latin typeface="Calibri" pitchFamily="34" charset="0"/>
                <a:ea typeface="Calibri" pitchFamily="34" charset="-122"/>
                <a:cs typeface="Calibri" pitchFamily="34" charset="-120"/>
              </a:rPr>
              <a:t>Relier modèle clinique, mécanisme supposé, intervention et résultat</a:t>
            </a:r>
            <a:endParaRPr lang="en-US" sz="25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Théorie du changement : de quoi parle-t-on ?</a:t>
            </a:r>
            <a:endParaRPr lang="en-US" sz="3200" dirty="0"/>
          </a:p>
        </p:txBody>
      </p:sp>
      <p:sp>
        <p:nvSpPr>
          <p:cNvPr id="4" name="Text 1"/>
          <p:cNvSpPr/>
          <p:nvPr/>
        </p:nvSpPr>
        <p:spPr>
          <a:xfrm>
            <a:off x="683120" y="1665514"/>
            <a:ext cx="10881360" cy="5074920"/>
          </a:xfrm>
          <a:prstGeom prst="rect">
            <a:avLst/>
          </a:prstGeom>
          <a:noFill/>
          <a:ln/>
        </p:spPr>
        <p:txBody>
          <a:bodyPr wrap="square" lIns="635" tIns="635" rIns="635" bIns="635" rtlCol="0" anchor="t">
            <a:normAutofit/>
          </a:bodyPr>
          <a:lstStyle/>
          <a:p>
            <a:pPr marL="0" indent="0" algn="l">
              <a:buNone/>
            </a:pPr>
            <a:r>
              <a:rPr lang="en-US" sz="2130" dirty="0">
                <a:solidFill>
                  <a:srgbClr val="FFFFFF"/>
                </a:solidFill>
                <a:latin typeface="Calibri" pitchFamily="34" charset="0"/>
                <a:ea typeface="Calibri" pitchFamily="34" charset="-122"/>
                <a:cs typeface="Calibri" pitchFamily="34" charset="-120"/>
              </a:rPr>
              <a:t>Une théorie du changement n’est pas une théorie psychologique supplémentaire. C’est la structure causale implicite ou explicite qui relie un problème clinique, une cible thérapeutique, une intervention et un résultat attendu.</a:t>
            </a:r>
            <a:endParaRPr lang="en-US" sz="2130" dirty="0"/>
          </a:p>
          <a:p>
            <a:pPr marL="0" indent="0" algn="l">
              <a:buNone/>
            </a:pPr>
            <a:endParaRPr lang="en-US" sz="2130" dirty="0"/>
          </a:p>
          <a:p>
            <a:pPr marL="0" indent="0" algn="l">
              <a:buNone/>
            </a:pPr>
            <a:r>
              <a:rPr lang="en-US" sz="2130" dirty="0">
                <a:solidFill>
                  <a:srgbClr val="FFFFFF"/>
                </a:solidFill>
                <a:latin typeface="Calibri" pitchFamily="34" charset="0"/>
                <a:ea typeface="Calibri" pitchFamily="34" charset="-122"/>
                <a:cs typeface="Calibri" pitchFamily="34" charset="-120"/>
              </a:rPr>
              <a:t>Elle répond à quatre questions : qu’est-ce qui maintient la souffrance ? Qu’est-ce qui doit être transformé ? Par quel processus cette transformation peut-elle survenir ? Quels signes permettront de dire que le changement est réellement engagé ?</a:t>
            </a:r>
            <a:endParaRPr lang="en-US" sz="2130" dirty="0"/>
          </a:p>
          <a:p>
            <a:pPr marL="0" indent="0" algn="l">
              <a:buNone/>
            </a:pPr>
            <a:endParaRPr lang="en-US" sz="2130" dirty="0"/>
          </a:p>
          <a:p>
            <a:pPr marL="0" indent="0" algn="l">
              <a:buNone/>
            </a:pPr>
            <a:r>
              <a:rPr lang="en-US" sz="2130" dirty="0">
                <a:solidFill>
                  <a:srgbClr val="FFFFFF"/>
                </a:solidFill>
                <a:latin typeface="Calibri" pitchFamily="34" charset="0"/>
                <a:ea typeface="Calibri" pitchFamily="34" charset="-122"/>
                <a:cs typeface="Calibri" pitchFamily="34" charset="-120"/>
              </a:rPr>
              <a:t>Dans la littérature sur les interventions complexes, expliciter cette théorie est devenu central : cela oblige à préciser les composants actifs supposés, les mécanismes attendus, le rôle du contexte et les conditions dans lesquelles une intervention devrait produire ses effets.</a:t>
            </a:r>
            <a:endParaRPr lang="en-US" sz="213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 Skivington et al., 2021. DOI: 10.1136/bmj.n2061</a:t>
            </a:r>
            <a:endParaRPr lang="en-US" sz="125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Une chaîne causale à expliciter</a:t>
            </a:r>
            <a:endParaRPr lang="en-US" sz="3200" dirty="0"/>
          </a:p>
        </p:txBody>
      </p:sp>
      <p:sp>
        <p:nvSpPr>
          <p:cNvPr id="4" name="Text 1"/>
          <p:cNvSpPr/>
          <p:nvPr/>
        </p:nvSpPr>
        <p:spPr>
          <a:xfrm>
            <a:off x="683120" y="1783080"/>
            <a:ext cx="10881360" cy="5074920"/>
          </a:xfrm>
          <a:prstGeom prst="rect">
            <a:avLst/>
          </a:prstGeom>
          <a:noFill/>
          <a:ln/>
        </p:spPr>
        <p:txBody>
          <a:bodyPr wrap="square" lIns="635" tIns="635" rIns="635" bIns="635" rtlCol="0" anchor="t">
            <a:normAutofit/>
          </a:bodyPr>
          <a:lstStyle/>
          <a:p>
            <a:pPr marL="0" indent="0" algn="l">
              <a:buNone/>
            </a:pPr>
            <a:r>
              <a:rPr lang="en-US" sz="2200" dirty="0">
                <a:solidFill>
                  <a:srgbClr val="FFFFFF"/>
                </a:solidFill>
                <a:latin typeface="Calibri" pitchFamily="34" charset="0"/>
                <a:ea typeface="Calibri" pitchFamily="34" charset="-122"/>
                <a:cs typeface="Calibri" pitchFamily="34" charset="-120"/>
              </a:rPr>
              <a:t>Toute psychothérapie comporte, au minimum, une chaîne causale :</a:t>
            </a:r>
            <a:endParaRPr lang="en-US" sz="2200" dirty="0"/>
          </a:p>
          <a:p>
            <a:pPr marL="0" indent="0" algn="l">
              <a:buNone/>
            </a:pP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1. Un modèle du problème : ce qui produit ou maintient la souffrance.</a:t>
            </a: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2. Une cible clinique : ce qui doit changer chez ce patient.</a:t>
            </a: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3. Un composant thérapeutique : ce que le thérapeute fait concrètement.</a:t>
            </a: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4. Un processus activé : ce qui est supposé se modifier pendant le traitement.</a:t>
            </a: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5. Un résultat clinique : ce qui devient observable dans les symptômes, les conduites, les relations ou le fonctionnement.</a:t>
            </a:r>
            <a:endParaRPr lang="en-US" sz="2200" dirty="0"/>
          </a:p>
          <a:p>
            <a:pPr marL="0" indent="0" algn="l">
              <a:buNone/>
            </a:pPr>
            <a:endParaRPr lang="en-US" sz="2200" dirty="0"/>
          </a:p>
          <a:p>
            <a:pPr marL="0" indent="0" algn="l">
              <a:buNone/>
            </a:pPr>
            <a:r>
              <a:rPr lang="en-US" sz="2200" dirty="0">
                <a:solidFill>
                  <a:srgbClr val="FFFFFF"/>
                </a:solidFill>
                <a:latin typeface="Calibri" pitchFamily="34" charset="0"/>
                <a:ea typeface="Calibri" pitchFamily="34" charset="-122"/>
                <a:cs typeface="Calibri" pitchFamily="34" charset="-120"/>
              </a:rPr>
              <a:t>La faiblesse de nombreuses approches n’est pas de manquer de techniques. Elle est souvent de ne pas expliciter suffisamment le passage entre technique, processus et résultat.</a:t>
            </a:r>
            <a:endParaRPr lang="en-US" sz="220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 Kraemer et al., 2002</a:t>
            </a:r>
            <a:endParaRPr lang="en-US" sz="12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Trois niveaux à ne pas confondre</a:t>
            </a:r>
            <a:endParaRPr lang="en-US" sz="3200" dirty="0"/>
          </a:p>
        </p:txBody>
      </p:sp>
      <p:sp>
        <p:nvSpPr>
          <p:cNvPr id="4" name="Text 1"/>
          <p:cNvSpPr/>
          <p:nvPr/>
        </p:nvSpPr>
        <p:spPr>
          <a:xfrm>
            <a:off x="690372" y="1563624"/>
            <a:ext cx="10881360" cy="5074920"/>
          </a:xfrm>
          <a:prstGeom prst="rect">
            <a:avLst/>
          </a:prstGeom>
          <a:noFill/>
          <a:ln/>
        </p:spPr>
        <p:txBody>
          <a:bodyPr wrap="square" lIns="635" tIns="635" rIns="635" bIns="635" rtlCol="0" anchor="t">
            <a:normAutofit/>
          </a:bodyPr>
          <a:lstStyle/>
          <a:p>
            <a:pPr marL="0" indent="0" algn="l">
              <a:buNone/>
            </a:pPr>
            <a:r>
              <a:rPr lang="en-US" sz="2110" dirty="0">
                <a:solidFill>
                  <a:srgbClr val="FFFFFF"/>
                </a:solidFill>
                <a:latin typeface="Calibri" pitchFamily="34" charset="0"/>
                <a:ea typeface="Calibri" pitchFamily="34" charset="-122"/>
                <a:cs typeface="Calibri" pitchFamily="34" charset="-120"/>
              </a:rPr>
              <a:t>La littérature moderne oblige à distinguer trois niveaux.</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Le premier est le modèle général : par exemple psychanalytique, cognitif, comportemental, systémique, humaniste, EMDR, contextuel ou processuel. Il fournit une grammaire générale du trouble et du changement.</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Le deuxième est la formulation clinique : elle applique cette grammaire à un patient donné, avec son histoire, ses vulnérabilités, ses ressources, son contexte et ses objectifs.</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Le troisième est le modèle mécanistique : il cherche à démontrer empiriquement que telle intervention modifie tel processus, et que cette modification précède puis explique l’amélioration.</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Une psychothérapie rigoureuse doit articuler ces trois niveaux sans les confondre.</a:t>
            </a:r>
            <a:endParaRPr lang="en-US" sz="211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 Hofmann &amp; Hayes, 2019</a:t>
            </a:r>
            <a:endParaRPr lang="en-US" sz="125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fontScale="92500"/>
          </a:bodyPr>
          <a:lstStyle/>
          <a:p>
            <a:pPr marL="0" indent="0" algn="l">
              <a:buNone/>
            </a:pPr>
            <a:r>
              <a:rPr lang="en-US" sz="3100" b="1" dirty="0">
                <a:solidFill>
                  <a:srgbClr val="FFFF00"/>
                </a:solidFill>
                <a:latin typeface="Calibri" pitchFamily="34" charset="0"/>
                <a:ea typeface="Calibri" pitchFamily="34" charset="-122"/>
                <a:cs typeface="Calibri" pitchFamily="34" charset="-120"/>
              </a:rPr>
              <a:t>Les grandes traditions ne placent pas le changement au même endroit</a:t>
            </a:r>
            <a:endParaRPr lang="en-US" sz="3100" dirty="0"/>
          </a:p>
        </p:txBody>
      </p:sp>
      <p:sp>
        <p:nvSpPr>
          <p:cNvPr id="4" name="Text 1"/>
          <p:cNvSpPr/>
          <p:nvPr/>
        </p:nvSpPr>
        <p:spPr>
          <a:xfrm>
            <a:off x="685800" y="1170432"/>
            <a:ext cx="5212080" cy="347472"/>
          </a:xfrm>
          <a:prstGeom prst="rect">
            <a:avLst/>
          </a:prstGeom>
          <a:noFill/>
          <a:ln/>
        </p:spPr>
        <p:txBody>
          <a:bodyPr wrap="square" lIns="254" tIns="254" rIns="254" bIns="254" rtlCol="0" anchor="ctr">
            <a:normAutofit/>
          </a:bodyPr>
          <a:lstStyle/>
          <a:p>
            <a:pPr marL="0" indent="0">
              <a:buNone/>
            </a:pPr>
            <a:r>
              <a:rPr lang="en-US" sz="2100" b="1" dirty="0">
                <a:solidFill>
                  <a:srgbClr val="FFFF00"/>
                </a:solidFill>
                <a:latin typeface="Calibri" pitchFamily="34" charset="0"/>
                <a:ea typeface="Calibri" pitchFamily="34" charset="-122"/>
                <a:cs typeface="Calibri" pitchFamily="34" charset="-120"/>
              </a:rPr>
              <a:t>Comportemental et cognitif</a:t>
            </a:r>
            <a:endParaRPr lang="en-US" sz="2100" dirty="0"/>
          </a:p>
        </p:txBody>
      </p:sp>
      <p:sp>
        <p:nvSpPr>
          <p:cNvPr id="5" name="Text 2"/>
          <p:cNvSpPr/>
          <p:nvPr/>
        </p:nvSpPr>
        <p:spPr>
          <a:xfrm>
            <a:off x="685800" y="1609344"/>
            <a:ext cx="5257800" cy="4553712"/>
          </a:xfrm>
          <a:prstGeom prst="rect">
            <a:avLst/>
          </a:prstGeom>
          <a:noFill/>
          <a:ln/>
        </p:spPr>
        <p:txBody>
          <a:bodyPr wrap="square" lIns="508" tIns="508" rIns="508" bIns="508" rtlCol="0" anchor="ctr">
            <a:normAutofit/>
          </a:bodyPr>
          <a:lstStyle/>
          <a:p>
            <a:pPr marL="0" indent="0">
              <a:buNone/>
            </a:pPr>
            <a:r>
              <a:rPr lang="en-US" sz="1770" dirty="0">
                <a:solidFill>
                  <a:srgbClr val="FFFFFF"/>
                </a:solidFill>
                <a:latin typeface="Calibri" pitchFamily="34" charset="0"/>
                <a:ea typeface="Calibri" pitchFamily="34" charset="-122"/>
                <a:cs typeface="Calibri" pitchFamily="34" charset="-120"/>
              </a:rPr>
              <a:t>Dans les approches comportementales, la souffrance est souvent maintenue par des apprentissages, des renforcements, des évitements et des répertoires d’action devenus coûteux. Le changement passe par de nouveaux apprentissages, l’exposition, l’activation comportementale ou la modification des contingences.</a:t>
            </a:r>
            <a:endParaRPr lang="en-US" sz="1770" dirty="0"/>
          </a:p>
          <a:p>
            <a:pPr marL="0" indent="0">
              <a:buNone/>
            </a:pPr>
            <a:endParaRPr lang="en-US" sz="1770" dirty="0"/>
          </a:p>
          <a:p>
            <a:pPr marL="0" indent="0">
              <a:buNone/>
            </a:pPr>
            <a:r>
              <a:rPr lang="en-US" sz="1770" dirty="0">
                <a:solidFill>
                  <a:srgbClr val="FFFFFF"/>
                </a:solidFill>
                <a:latin typeface="Calibri" pitchFamily="34" charset="0"/>
                <a:ea typeface="Calibri" pitchFamily="34" charset="-122"/>
                <a:cs typeface="Calibri" pitchFamily="34" charset="-120"/>
              </a:rPr>
              <a:t>Dans les approches cognitives, les difficultés sont maintenues par certaines interprétations, croyances, schémas ou biais de traitement de l’information. Le changement vise la modification des évaluations, du rapport aux pensées et des stratégies de régulation.</a:t>
            </a:r>
            <a:endParaRPr lang="en-US" sz="1770" dirty="0"/>
          </a:p>
        </p:txBody>
      </p:sp>
      <p:sp>
        <p:nvSpPr>
          <p:cNvPr id="6" name="Text 3"/>
          <p:cNvSpPr/>
          <p:nvPr/>
        </p:nvSpPr>
        <p:spPr>
          <a:xfrm>
            <a:off x="6263640" y="1170432"/>
            <a:ext cx="5212080" cy="347472"/>
          </a:xfrm>
          <a:prstGeom prst="rect">
            <a:avLst/>
          </a:prstGeom>
          <a:noFill/>
          <a:ln/>
        </p:spPr>
        <p:txBody>
          <a:bodyPr wrap="square" lIns="254" tIns="254" rIns="254" bIns="254" rtlCol="0" anchor="ctr">
            <a:normAutofit/>
          </a:bodyPr>
          <a:lstStyle/>
          <a:p>
            <a:pPr marL="0" indent="0">
              <a:buNone/>
            </a:pPr>
            <a:r>
              <a:rPr lang="en-US" sz="2100" b="1" dirty="0">
                <a:solidFill>
                  <a:srgbClr val="FFFF00"/>
                </a:solidFill>
                <a:latin typeface="Calibri" pitchFamily="34" charset="0"/>
                <a:ea typeface="Calibri" pitchFamily="34" charset="-122"/>
                <a:cs typeface="Calibri" pitchFamily="34" charset="-120"/>
              </a:rPr>
              <a:t>Psychodynamique et expérientiel</a:t>
            </a:r>
            <a:endParaRPr lang="en-US" sz="2100" dirty="0"/>
          </a:p>
        </p:txBody>
      </p:sp>
      <p:sp>
        <p:nvSpPr>
          <p:cNvPr id="7" name="Text 4"/>
          <p:cNvSpPr/>
          <p:nvPr/>
        </p:nvSpPr>
        <p:spPr>
          <a:xfrm>
            <a:off x="6263640" y="1609344"/>
            <a:ext cx="5257800" cy="4553712"/>
          </a:xfrm>
          <a:prstGeom prst="rect">
            <a:avLst/>
          </a:prstGeom>
          <a:noFill/>
          <a:ln/>
        </p:spPr>
        <p:txBody>
          <a:bodyPr wrap="square" lIns="508" tIns="508" rIns="508" bIns="508" rtlCol="0" anchor="ctr">
            <a:normAutofit/>
          </a:bodyPr>
          <a:lstStyle/>
          <a:p>
            <a:pPr marL="0" indent="0">
              <a:buNone/>
            </a:pPr>
            <a:r>
              <a:rPr lang="en-US" sz="1770" dirty="0">
                <a:solidFill>
                  <a:srgbClr val="FFFFFF"/>
                </a:solidFill>
                <a:latin typeface="Calibri" pitchFamily="34" charset="0"/>
                <a:ea typeface="Calibri" pitchFamily="34" charset="-122"/>
                <a:cs typeface="Calibri" pitchFamily="34" charset="-120"/>
              </a:rPr>
              <a:t>Dans les approches psychodynamiques, les symptômes sont reliés à des conflits, défenses, affects insuffisamment élaborés, représentations de soi et d’autrui, ou scénarios relationnels répétés. Le changement passe par l’insight, l’élaboration affective et la transformation des patterns relationnels.</a:t>
            </a:r>
            <a:endParaRPr lang="en-US" sz="1770" dirty="0"/>
          </a:p>
          <a:p>
            <a:pPr marL="0" indent="0">
              <a:buNone/>
            </a:pPr>
            <a:endParaRPr lang="en-US" sz="1770" dirty="0"/>
          </a:p>
          <a:p>
            <a:pPr marL="0" indent="0">
              <a:buNone/>
            </a:pPr>
            <a:r>
              <a:rPr lang="en-US" sz="1770" dirty="0">
                <a:solidFill>
                  <a:srgbClr val="FFFFFF"/>
                </a:solidFill>
                <a:latin typeface="Calibri" pitchFamily="34" charset="0"/>
                <a:ea typeface="Calibri" pitchFamily="34" charset="-122"/>
                <a:cs typeface="Calibri" pitchFamily="34" charset="-120"/>
              </a:rPr>
              <a:t>Dans les approches humanistes et expérientielles, le changement est souvent pensé comme accès à l’expérience, symbolisation, congruence, différenciation émotionnelle et transformation du rapport à soi.</a:t>
            </a:r>
            <a:endParaRPr lang="en-US" sz="1770" dirty="0"/>
          </a:p>
        </p:txBody>
      </p:sp>
      <p:sp>
        <p:nvSpPr>
          <p:cNvPr id="8" name="Text 5"/>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Gibbons et al., 2009 ; Wampold, 2015</a:t>
            </a:r>
            <a:endParaRPr lang="en-US" sz="125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fontScale="92500" lnSpcReduction="20000"/>
          </a:bodyPr>
          <a:lstStyle/>
          <a:p>
            <a:pPr marL="0" indent="0" algn="l">
              <a:buNone/>
            </a:pPr>
            <a:r>
              <a:rPr lang="en-US" sz="3200" b="1" dirty="0">
                <a:solidFill>
                  <a:srgbClr val="FFFF00"/>
                </a:solidFill>
                <a:latin typeface="Calibri" pitchFamily="34" charset="0"/>
                <a:ea typeface="Calibri" pitchFamily="34" charset="-122"/>
                <a:cs typeface="Calibri" pitchFamily="34" charset="-120"/>
              </a:rPr>
              <a:t>La théorie du changement dans les approches centrées sur les processus</a:t>
            </a:r>
            <a:endParaRPr lang="en-US" sz="3200" dirty="0"/>
          </a:p>
        </p:txBody>
      </p:sp>
      <p:sp>
        <p:nvSpPr>
          <p:cNvPr id="4" name="Text 1"/>
          <p:cNvSpPr/>
          <p:nvPr/>
        </p:nvSpPr>
        <p:spPr>
          <a:xfrm>
            <a:off x="667512" y="1463040"/>
            <a:ext cx="10881360" cy="5074920"/>
          </a:xfrm>
          <a:prstGeom prst="rect">
            <a:avLst/>
          </a:prstGeom>
          <a:noFill/>
          <a:ln/>
        </p:spPr>
        <p:txBody>
          <a:bodyPr wrap="square" lIns="635" tIns="635" rIns="635" bIns="635" rtlCol="0" anchor="t">
            <a:normAutofit/>
          </a:bodyPr>
          <a:lstStyle/>
          <a:p>
            <a:pPr marL="0" indent="0" algn="just">
              <a:buNone/>
            </a:pPr>
            <a:r>
              <a:rPr lang="en-US" sz="2090" dirty="0">
                <a:solidFill>
                  <a:srgbClr val="FFFFFF"/>
                </a:solidFill>
                <a:latin typeface="Calibri" pitchFamily="34" charset="0"/>
                <a:ea typeface="Calibri" pitchFamily="34" charset="-122"/>
                <a:cs typeface="Calibri" pitchFamily="34" charset="-120"/>
              </a:rPr>
              <a:t>Les approches centrées sur les processus déplacent encore le problème. Elles ne demandent pas d’abord : « quel protocole appliquer à quel diagnostic ? ». Elles demandent : « quels processus modifiables maintiennent la souffrance chez cette personne, maintenant, dans ce contexte ? ».</a:t>
            </a:r>
            <a:endParaRPr lang="en-US" sz="2090" dirty="0"/>
          </a:p>
          <a:p>
            <a:pPr marL="0" indent="0" algn="just">
              <a:buNone/>
            </a:pPr>
            <a:endParaRPr lang="en-US" sz="2090" dirty="0"/>
          </a:p>
          <a:p>
            <a:pPr marL="0" indent="0" algn="just">
              <a:buNone/>
            </a:pPr>
            <a:r>
              <a:rPr lang="en-US" sz="2090" dirty="0">
                <a:solidFill>
                  <a:srgbClr val="FFFFFF"/>
                </a:solidFill>
                <a:latin typeface="Calibri" pitchFamily="34" charset="0"/>
                <a:ea typeface="Calibri" pitchFamily="34" charset="-122"/>
                <a:cs typeface="Calibri" pitchFamily="34" charset="-120"/>
              </a:rPr>
              <a:t>Hofmann et Hayes proposent de concevoir l’intervention comme une sélection ajustée de procédures visant des processus cognitifs, émotionnels, attentionnels, comportementaux, interpersonnels, motivationnels, physiologiques ou contextuels.</a:t>
            </a:r>
            <a:endParaRPr lang="en-US" sz="2090" dirty="0"/>
          </a:p>
          <a:p>
            <a:pPr marL="0" indent="0" algn="just">
              <a:buNone/>
            </a:pPr>
            <a:endParaRPr lang="en-US" sz="2090" dirty="0"/>
          </a:p>
          <a:p>
            <a:pPr marL="0" indent="0" algn="just">
              <a:buNone/>
            </a:pPr>
            <a:r>
              <a:rPr lang="en-US" sz="2090" dirty="0">
                <a:solidFill>
                  <a:srgbClr val="FFFFFF"/>
                </a:solidFill>
                <a:latin typeface="Calibri" pitchFamily="34" charset="0"/>
                <a:ea typeface="Calibri" pitchFamily="34" charset="-122"/>
                <a:cs typeface="Calibri" pitchFamily="34" charset="-120"/>
              </a:rPr>
              <a:t>Dans cette perspective, la théorie du changement devient plus idiographique : elle doit être construite à partir du patient réel, révisée au fil de la réponse au traitement, et évaluée par des indicateurs répétés plutôt que seulement par un score pré-post.</a:t>
            </a:r>
            <a:endParaRPr lang="en-US" sz="209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Hofmann &amp; Hayes, 2019 ; Ong, Hayes &amp; Hofmann, 2022. DOI: 10.3389/fpsyg.2022.1002849</a:t>
            </a:r>
            <a:endParaRPr lang="en-US" sz="12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fontScale="92500" lnSpcReduction="20000"/>
          </a:bodyPr>
          <a:lstStyle/>
          <a:p>
            <a:pPr marL="0" indent="0" algn="l">
              <a:buNone/>
            </a:pPr>
            <a:r>
              <a:rPr lang="en-US" sz="3200" b="1" dirty="0">
                <a:solidFill>
                  <a:srgbClr val="FFFF00"/>
                </a:solidFill>
                <a:latin typeface="Calibri" pitchFamily="34" charset="0"/>
                <a:ea typeface="Calibri" pitchFamily="34" charset="-122"/>
                <a:cs typeface="Calibri" pitchFamily="34" charset="-120"/>
              </a:rPr>
              <a:t>Une théorie du changement n’est pas encore un mécanisme démontré</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70" dirty="0">
                <a:solidFill>
                  <a:srgbClr val="FFFFFF"/>
                </a:solidFill>
                <a:latin typeface="Calibri" pitchFamily="34" charset="0"/>
                <a:ea typeface="Calibri" pitchFamily="34" charset="-122"/>
                <a:cs typeface="Calibri" pitchFamily="34" charset="-120"/>
              </a:rPr>
              <a:t>Point crucial : une psychothérapie peut être efficace sans que la théorie qui explique son efficacité soit nécessairement exacte.</a:t>
            </a:r>
            <a:endParaRPr lang="en-US" sz="2070" dirty="0"/>
          </a:p>
          <a:p>
            <a:pPr marL="0" indent="0" algn="l">
              <a:buNone/>
            </a:pPr>
            <a:endParaRPr lang="en-US" sz="2070" dirty="0"/>
          </a:p>
          <a:p>
            <a:pPr marL="0" indent="0" algn="l">
              <a:buNone/>
            </a:pPr>
            <a:r>
              <a:rPr lang="en-US" sz="2070" dirty="0">
                <a:solidFill>
                  <a:srgbClr val="FFFFFF"/>
                </a:solidFill>
                <a:latin typeface="Calibri" pitchFamily="34" charset="0"/>
                <a:ea typeface="Calibri" pitchFamily="34" charset="-122"/>
                <a:cs typeface="Calibri" pitchFamily="34" charset="-120"/>
              </a:rPr>
              <a:t>Il faut distinguer ce que le modèle suppose, ce que le thérapeute cherche à modifier, ce qui change effectivement pendant le traitement, et ce qui explique causalement l’amélioration. Un médiateur est une variable qui change et qui est associée statistiquement au résultat. Un mécanisme est plus exigeant : il désigne le processus causal par lequel l’intervention produit son effet.</a:t>
            </a:r>
            <a:endParaRPr lang="en-US" sz="2070" dirty="0"/>
          </a:p>
          <a:p>
            <a:pPr marL="0" indent="0" algn="l">
              <a:buNone/>
            </a:pPr>
            <a:endParaRPr lang="en-US" sz="2070" dirty="0"/>
          </a:p>
          <a:p>
            <a:pPr marL="0" indent="0" algn="l">
              <a:buNone/>
            </a:pPr>
            <a:r>
              <a:rPr lang="en-US" sz="2070" dirty="0">
                <a:solidFill>
                  <a:srgbClr val="FFFFFF"/>
                </a:solidFill>
                <a:latin typeface="Calibri" pitchFamily="34" charset="0"/>
                <a:ea typeface="Calibri" pitchFamily="34" charset="-122"/>
                <a:cs typeface="Calibri" pitchFamily="34" charset="-120"/>
              </a:rPr>
              <a:t>Démontrer un mécanisme exige une temporalité claire, une spécificité relative, une plausibilité théorique, des mesures répétées, et idéalement une manipulation expérimentale du processus supposé.</a:t>
            </a:r>
            <a:endParaRPr lang="en-US" sz="2070" dirty="0"/>
          </a:p>
          <a:p>
            <a:pPr marL="0" indent="0" algn="l">
              <a:buNone/>
            </a:pPr>
            <a:endParaRPr lang="en-US" sz="2070" dirty="0"/>
          </a:p>
          <a:p>
            <a:pPr marL="0" indent="0" algn="l">
              <a:buNone/>
            </a:pPr>
            <a:r>
              <a:rPr lang="en-US" sz="2070" dirty="0">
                <a:solidFill>
                  <a:srgbClr val="FFFFFF"/>
                </a:solidFill>
                <a:latin typeface="Calibri" pitchFamily="34" charset="0"/>
                <a:ea typeface="Calibri" pitchFamily="34" charset="-122"/>
                <a:cs typeface="Calibri" pitchFamily="34" charset="-120"/>
              </a:rPr>
              <a:t>Efficacité clinique ne signifie donc pas validation automatique du modèle théorique.</a:t>
            </a:r>
            <a:endParaRPr lang="en-US" sz="207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DOI: 10.1146/annurev.clinpsy.3.022806.091432</a:t>
            </a:r>
            <a:endParaRPr lang="en-US" sz="125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Comment tester une théorie du changement ?</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90" dirty="0">
                <a:solidFill>
                  <a:srgbClr val="FFFFFF"/>
                </a:solidFill>
                <a:latin typeface="Calibri" pitchFamily="34" charset="0"/>
                <a:ea typeface="Calibri" pitchFamily="34" charset="-122"/>
                <a:cs typeface="Calibri" pitchFamily="34" charset="-120"/>
              </a:rPr>
              <a:t>Une théorie du changement devient scientifiquement plus robuste lorsqu’elle permet de formuler des prédictions.</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Elle doit préciser : quel processus doit changer en premier ; à quel moment du traitement ce changement est attendu ; pourquoi ce processus devrait expliquer le résultat ; chez quels patients cette chaîne causale devrait être la plus forte ; et quels résultats devraient ne pas apparaître si le processus n’est pas activé.</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Les modèles modernes distinguent ainsi médiateurs et modérateurs : les médiateurs aident à comprendre pourquoi un traitement agit ; les modérateurs indiquent pour qui ou dans quelles conditions il agit davantage.</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Une bonne théorie du changement est donc clinique, mais aussi prédictive, mesurable, révisable et exposée au risque d’être infirmée.</a:t>
            </a:r>
            <a:endParaRPr lang="en-US" sz="209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Kraemer et al., 2002. DOI: 10.1001/archpsyc.59.10.877 ; Kazdin, 2007</a:t>
            </a:r>
            <a:endParaRPr lang="en-US" sz="125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Un même patient, plusieurs théories du changement</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00" dirty="0">
                <a:solidFill>
                  <a:srgbClr val="FFFFFF"/>
                </a:solidFill>
                <a:latin typeface="Calibri" pitchFamily="34" charset="0"/>
                <a:ea typeface="Calibri" pitchFamily="34" charset="-122"/>
                <a:cs typeface="Calibri" pitchFamily="34" charset="-120"/>
              </a:rPr>
              <a:t>Prenons un patient traumatisé qui évite certains lieux, dort mal et interprète le monde comme durablement dangereux.</a:t>
            </a:r>
            <a:endParaRPr lang="en-US" sz="2000" dirty="0"/>
          </a:p>
          <a:p>
            <a:pPr marL="0" indent="0" algn="l">
              <a:buNone/>
            </a:pPr>
            <a:endParaRPr lang="en-US" sz="2000" dirty="0"/>
          </a:p>
          <a:p>
            <a:pPr marL="0" indent="0" algn="l">
              <a:buNone/>
            </a:pPr>
            <a:r>
              <a:rPr lang="en-US" sz="2000" dirty="0">
                <a:solidFill>
                  <a:srgbClr val="FFFFFF"/>
                </a:solidFill>
                <a:latin typeface="Calibri" pitchFamily="34" charset="0"/>
                <a:ea typeface="Calibri" pitchFamily="34" charset="-122"/>
                <a:cs typeface="Calibri" pitchFamily="34" charset="-120"/>
              </a:rPr>
              <a:t>Une lecture comportementale dira : l’évitement empêche les apprentissages correctifs. Une lecture cognitive dira : les évaluations de menace maintiennent la détresse. Une lecture psychodynamique dira : l’événement réactive des conflits, défenses ou représentations relationnelles. Une lecture expérientielle dira : l’expérience émotionnelle n’a pas été symbolisée ou intégrée. Une lecture systémique interrogera les boucles relationnelles qui maintiennent la position traumatique. Une lecture processuelle cherchera quels processus sont causalement centraux chez ce patient.</a:t>
            </a:r>
            <a:endParaRPr lang="en-US" sz="2000" dirty="0"/>
          </a:p>
          <a:p>
            <a:pPr marL="0" indent="0" algn="l">
              <a:buNone/>
            </a:pPr>
            <a:endParaRPr lang="en-US" sz="2000" dirty="0"/>
          </a:p>
          <a:p>
            <a:pPr marL="0" indent="0" algn="l">
              <a:buNone/>
            </a:pPr>
            <a:r>
              <a:rPr lang="en-US" sz="2000" dirty="0">
                <a:solidFill>
                  <a:srgbClr val="FFFFFF"/>
                </a:solidFill>
                <a:latin typeface="Calibri" pitchFamily="34" charset="0"/>
                <a:ea typeface="Calibri" pitchFamily="34" charset="-122"/>
                <a:cs typeface="Calibri" pitchFamily="34" charset="-120"/>
              </a:rPr>
              <a:t>La question scientifique devient alors : ces modèles décrivent-ils des mécanismes différents, ou nomment-ils parfois différemment des changements partiellement communs ?</a:t>
            </a:r>
            <a:endParaRPr lang="en-US" sz="200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Gibbons et al., 2009. DOI: 10.1037/a0016596 ; Hofmann &amp; Hayes, 2019</a:t>
            </a:r>
            <a:endParaRPr lang="en-US" sz="125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fontScale="92500" lnSpcReduction="20000"/>
          </a:bodyPr>
          <a:lstStyle/>
          <a:p>
            <a:pPr marL="0" indent="0" algn="l">
              <a:buNone/>
            </a:pPr>
            <a:r>
              <a:rPr lang="en-US" sz="3200" b="1" dirty="0">
                <a:solidFill>
                  <a:srgbClr val="FFFF00"/>
                </a:solidFill>
                <a:latin typeface="Calibri" pitchFamily="34" charset="0"/>
                <a:ea typeface="Calibri" pitchFamily="34" charset="-122"/>
                <a:cs typeface="Calibri" pitchFamily="34" charset="-120"/>
              </a:rPr>
              <a:t>Pourquoi cette notion est décisive pour former des psychothérapeutes</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90" dirty="0">
                <a:solidFill>
                  <a:srgbClr val="FFFFFF"/>
                </a:solidFill>
                <a:latin typeface="Calibri" pitchFamily="34" charset="0"/>
                <a:ea typeface="Calibri" pitchFamily="34" charset="-122"/>
                <a:cs typeface="Calibri" pitchFamily="34" charset="-120"/>
              </a:rPr>
              <a:t>Former à la psychothérapie ne peut pas consister uniquement à transmettre des techniques. Il faut former à la construction d’hypothèses de changement.</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Cela implique de savoir formuler un problème, identifier les processus de maintien, choisir une cible prioritaire, sélectionner une intervention cohérente, observer la réponse du patient, et modifier la stratégie lorsque les données cliniques contredisent l’hypothèse initiale.</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La théorie du changement donne donc une architecture à la pratique. Elle évite deux dérives : l’empilement techniciste de procédures sans modèle, et l’adhésion dogmatique à une théorie qui ne se laisse plus corriger par l’expérience clinique.</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Le bon clinicien n’applique pas seulement une méthode : il teste et réajuste une hypothèse thérapeutique.</a:t>
            </a:r>
            <a:endParaRPr lang="en-US" sz="209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APA, 2006 ; Skivington et al., 2021 ; Hofmann &amp; Hayes, 2019</a:t>
            </a:r>
            <a:endParaRPr lang="en-US" sz="125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Médiateurs et mécanismes : ne pas confondre</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100" dirty="0">
                <a:solidFill>
                  <a:srgbClr val="FFFFFF"/>
                </a:solidFill>
                <a:latin typeface="Calibri" pitchFamily="34" charset="0"/>
                <a:ea typeface="Calibri" pitchFamily="34" charset="-122"/>
                <a:cs typeface="Calibri" pitchFamily="34" charset="-120"/>
              </a:rPr>
              <a:t>Kazdin propose une distinction décisive. Un médiateur est une variable qui change pendant le traitement et qui est statistiquement associée à l’amélioration. Un mécanisme est une explication plus forte : il désigne le processus causal par lequel le traitement produit le changement.</a:t>
            </a:r>
            <a:endParaRPr lang="en-US" sz="2100" dirty="0"/>
          </a:p>
          <a:p>
            <a:pPr marL="0" indent="0" algn="l">
              <a:buNone/>
            </a:pPr>
            <a:endParaRPr lang="en-US" sz="2100" dirty="0"/>
          </a:p>
          <a:p>
            <a:pPr marL="0" indent="0" algn="l">
              <a:buNone/>
            </a:pPr>
            <a:r>
              <a:rPr lang="en-US" sz="2100" dirty="0">
                <a:solidFill>
                  <a:srgbClr val="FFFFFF"/>
                </a:solidFill>
                <a:latin typeface="Calibri" pitchFamily="34" charset="0"/>
                <a:ea typeface="Calibri" pitchFamily="34" charset="-122"/>
                <a:cs typeface="Calibri" pitchFamily="34" charset="-120"/>
              </a:rPr>
              <a:t>Exemple : si une thérapie réduit les pensées catastrophiques avant la diminution de l’anxiété, ces pensées peuvent être un médiateur. Mais démontrer un mécanisme exige davantage : temporalité, spécificité, cohérence théorique, manipulation expérimentale et réplication.</a:t>
            </a:r>
            <a:endParaRPr lang="en-US" sz="2100" dirty="0"/>
          </a:p>
          <a:p>
            <a:pPr marL="0" indent="0" algn="l">
              <a:buNone/>
            </a:pPr>
            <a:endParaRPr lang="en-US" sz="2100" dirty="0"/>
          </a:p>
          <a:p>
            <a:pPr marL="0" indent="0" algn="l">
              <a:buNone/>
            </a:pPr>
            <a:r>
              <a:rPr lang="en-US" sz="2100" dirty="0">
                <a:solidFill>
                  <a:srgbClr val="FFFFFF"/>
                </a:solidFill>
                <a:latin typeface="Calibri" pitchFamily="34" charset="0"/>
                <a:ea typeface="Calibri" pitchFamily="34" charset="-122"/>
                <a:cs typeface="Calibri" pitchFamily="34" charset="-120"/>
              </a:rPr>
              <a:t>Une psychothérapie efficace ne valide donc pas automatiquement la théorie qui prétend l’expliquer. C’est précisément pour cela que la recherche sur les processus est devenue centrale.</a:t>
            </a:r>
            <a:endParaRPr lang="en-US" sz="210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Kazdin, 2007. DOI: 10.1146/annurev.clinpsy.3.022806.091432</a:t>
            </a:r>
            <a:endParaRPr lang="en-US" sz="125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Pour qui cela fonctionne-t-il ?</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90" dirty="0">
                <a:solidFill>
                  <a:srgbClr val="FFFFFF"/>
                </a:solidFill>
                <a:latin typeface="Calibri" pitchFamily="34" charset="0"/>
                <a:ea typeface="Calibri" pitchFamily="34" charset="-122"/>
                <a:cs typeface="Calibri" pitchFamily="34" charset="-120"/>
              </a:rPr>
              <a:t>Les résultats moyens masquent une forte hétérogénéité clinique. Deux patients ayant le même diagnostic peuvent différer par la sévérité des symptômes, les comorbidités, l’histoire développementale, les traumas antérieurs, les ressources sociales, les attentes envers le traitement, les préférences, la culture, et la capacité à tolérer certaines interventions.</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Dans la dépression, Cuijpers et al. (2021) montrent que les psychothérapies sont efficaces en moyenne, mais que plus de la moitié des patients ne répondent pas pleinement à court terme.</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L’efficacité moyenne ne suffit donc pas pour penser la clinique individuelle. La question des modérateurs devient centrale : quels patients bénéficient de quelle intervention, à quel moment et dans quelles conditions ?</a:t>
            </a:r>
            <a:endParaRPr lang="en-US" sz="209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Cuijpers et al., 2021. DOI: 10.1111/acps.13335 ; Kraemer et al., 2002</a:t>
            </a:r>
            <a:endParaRPr lang="en-US" sz="125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Le thérapeute fait lui-même partie du traitement</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100" dirty="0">
                <a:solidFill>
                  <a:srgbClr val="FFFFFF"/>
                </a:solidFill>
                <a:latin typeface="Calibri" pitchFamily="34" charset="0"/>
                <a:ea typeface="Calibri" pitchFamily="34" charset="-122"/>
                <a:cs typeface="Calibri" pitchFamily="34" charset="-120"/>
              </a:rPr>
              <a:t>À méthode comparable, tous les thérapeutes n’obtiennent pas les mêmes résultats. Les recherches sur les therapist effects indiquent qu’une part mesurable de la variance des issues thérapeutiques est associée au thérapeute.</a:t>
            </a:r>
            <a:endParaRPr lang="en-US" sz="2100" dirty="0"/>
          </a:p>
          <a:p>
            <a:pPr marL="0" indent="0" algn="l">
              <a:buNone/>
            </a:pPr>
            <a:endParaRPr lang="en-US" sz="2100" dirty="0"/>
          </a:p>
          <a:p>
            <a:pPr marL="0" indent="0" algn="l">
              <a:buNone/>
            </a:pPr>
            <a:r>
              <a:rPr lang="en-US" sz="2100" dirty="0">
                <a:solidFill>
                  <a:srgbClr val="FFFFFF"/>
                </a:solidFill>
                <a:latin typeface="Calibri" pitchFamily="34" charset="0"/>
                <a:ea typeface="Calibri" pitchFamily="34" charset="-122"/>
                <a:cs typeface="Calibri" pitchFamily="34" charset="-120"/>
              </a:rPr>
              <a:t>Cela oblige à poser une question exigeante : qu’est-ce qu’un thérapeute efficace ? Sa maîtrise technique ? Sa capacité d’alliance ? Son empathie ? Sa formulation clinique ? Sa capacité à détecter les ruptures ? Sa flexibilité ? Son usage du feedback ? Son travail de supervision et de pratique réflexive ?</a:t>
            </a:r>
            <a:endParaRPr lang="en-US" sz="2100" dirty="0"/>
          </a:p>
          <a:p>
            <a:pPr marL="0" indent="0" algn="l">
              <a:buNone/>
            </a:pPr>
            <a:endParaRPr lang="en-US" sz="2100" dirty="0"/>
          </a:p>
          <a:p>
            <a:pPr marL="0" indent="0" algn="l">
              <a:buNone/>
            </a:pPr>
            <a:r>
              <a:rPr lang="en-US" sz="2100" dirty="0">
                <a:solidFill>
                  <a:srgbClr val="FFFFFF"/>
                </a:solidFill>
                <a:latin typeface="Calibri" pitchFamily="34" charset="0"/>
                <a:ea typeface="Calibri" pitchFamily="34" charset="-122"/>
                <a:cs typeface="Calibri" pitchFamily="34" charset="-120"/>
              </a:rPr>
              <a:t>Dans une théorie du changement complète, le thérapeute n’est donc pas seulement l’opérateur d’une méthode. Il est l’un des paramètres actifs de la mise en œuvre du traitement.</a:t>
            </a:r>
            <a:endParaRPr lang="en-US" sz="210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Baldwin &amp; Imel, 2013 ; Johns et al., 2019</a:t>
            </a:r>
            <a:endParaRPr lang="en-US" sz="125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La responsiveness clinique</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110" dirty="0">
                <a:solidFill>
                  <a:srgbClr val="FFFFFF"/>
                </a:solidFill>
                <a:latin typeface="Calibri" pitchFamily="34" charset="0"/>
                <a:ea typeface="Calibri" pitchFamily="34" charset="-122"/>
                <a:cs typeface="Calibri" pitchFamily="34" charset="-120"/>
              </a:rPr>
              <a:t>La responsiveness désigne la capacité du thérapeute à ajuster son intervention au patient, au moment et au contexte. Elle suppose de ne pas appliquer mécaniquement une méthode, mais de décider quand intervenir, quand attendre, quand soutenir, quand confronter, quand modifier le rythme, quand changer de stratégie, et quand réparer une rupture de l’alliance.</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Cette notion est centrale, car elle relie compétence technique, relation thérapeutique et singularité du patient. Elle transforme la théorie du changement en pratique vivante : l’hypothèse initiale guide l’action, mais la réponse du patient oblige à la réviser.</a:t>
            </a:r>
            <a:endParaRPr lang="en-US" sz="2110" dirty="0"/>
          </a:p>
          <a:p>
            <a:pPr marL="0" indent="0" algn="l">
              <a:buNone/>
            </a:pPr>
            <a:endParaRPr lang="en-US" sz="2110" dirty="0"/>
          </a:p>
          <a:p>
            <a:pPr marL="0" indent="0" algn="l">
              <a:buNone/>
            </a:pPr>
            <a:r>
              <a:rPr lang="en-US" sz="2110" dirty="0">
                <a:solidFill>
                  <a:srgbClr val="FFFFFF"/>
                </a:solidFill>
                <a:latin typeface="Calibri" pitchFamily="34" charset="0"/>
                <a:ea typeface="Calibri" pitchFamily="34" charset="-122"/>
                <a:cs typeface="Calibri" pitchFamily="34" charset="-120"/>
              </a:rPr>
              <a:t>La bonne pratique clinique n’est pas l’abandon des protocoles. C’est leur usage intelligent.</a:t>
            </a:r>
            <a:endParaRPr lang="en-US" sz="211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Stiles, Honos-Webb &amp; Surko, 1998 ; Norcross &amp; Wampold, 2011</a:t>
            </a:r>
            <a:endParaRPr lang="en-US" sz="125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Une psychothérapie peut aussi produire des effets négatifs</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90" dirty="0">
                <a:solidFill>
                  <a:srgbClr val="FFFFFF"/>
                </a:solidFill>
                <a:latin typeface="Calibri" pitchFamily="34" charset="0"/>
                <a:ea typeface="Calibri" pitchFamily="34" charset="-122"/>
                <a:cs typeface="Calibri" pitchFamily="34" charset="-120"/>
              </a:rPr>
              <a:t>Une intervention psychothérapeutique n’est pas intrinsèquement bénigne. Certains patients peuvent présenter une absence de réponse, un abandon prématuré, une aggravation symptomatique, une dépendance excessive au thérapeute, une rupture relationnelle délétère, une activation émotionnelle insuffisamment contenue ou une perte de confiance dans le soin.</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Linden insiste sur la nécessité de définir, repérer et classer les effets indésirables de la psychothérapie. Cette exigence est directement liée à la théorie du changement : si nous supposons qu’un processus thérapeutique est bénéfique, nous devons aussi identifier les conditions dans lesquelles il peut devenir inadapté, inefficace ou iatrogène.</a:t>
            </a:r>
            <a:endParaRPr lang="en-US" sz="2090" dirty="0"/>
          </a:p>
          <a:p>
            <a:pPr marL="0" indent="0" algn="l">
              <a:buNone/>
            </a:pPr>
            <a:endParaRPr lang="en-US" sz="2090" dirty="0"/>
          </a:p>
          <a:p>
            <a:pPr marL="0" indent="0" algn="l">
              <a:buNone/>
            </a:pPr>
            <a:r>
              <a:rPr lang="en-US" sz="2090" dirty="0">
                <a:solidFill>
                  <a:srgbClr val="FFFFFF"/>
                </a:solidFill>
                <a:latin typeface="Calibri" pitchFamily="34" charset="0"/>
                <a:ea typeface="Calibri" pitchFamily="34" charset="-122"/>
                <a:cs typeface="Calibri" pitchFamily="34" charset="-120"/>
              </a:rPr>
              <a:t>Évaluer une psychothérapie, c’est donc évaluer ses bénéfices, mais aussi ses limites.</a:t>
            </a:r>
            <a:endParaRPr lang="en-US" sz="209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Linden, 2013. DOI: 10.1002/cpp.1765</a:t>
            </a:r>
            <a:endParaRPr lang="en-US" sz="125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320040"/>
            <a:ext cx="11018520" cy="749808"/>
          </a:xfrm>
          <a:prstGeom prst="rect">
            <a:avLst/>
          </a:prstGeom>
          <a:noFill/>
          <a:ln/>
        </p:spPr>
        <p:txBody>
          <a:bodyPr wrap="square" lIns="381" tIns="381" rIns="381" bIns="381" rtlCol="0" anchor="ctr">
            <a:normAutofit/>
          </a:bodyPr>
          <a:lstStyle/>
          <a:p>
            <a:pPr marL="0" indent="0" algn="l">
              <a:buNone/>
            </a:pPr>
            <a:r>
              <a:rPr lang="en-US" sz="3200" b="1" dirty="0">
                <a:solidFill>
                  <a:srgbClr val="FFFF00"/>
                </a:solidFill>
                <a:latin typeface="Calibri" pitchFamily="34" charset="0"/>
                <a:ea typeface="Calibri" pitchFamily="34" charset="-122"/>
                <a:cs typeface="Calibri" pitchFamily="34" charset="-120"/>
              </a:rPr>
              <a:t>Définir une psychothérapie par ce qu’elle transforme</a:t>
            </a:r>
            <a:endParaRPr lang="en-US" sz="3200" dirty="0"/>
          </a:p>
        </p:txBody>
      </p:sp>
      <p:sp>
        <p:nvSpPr>
          <p:cNvPr id="4" name="Text 1"/>
          <p:cNvSpPr/>
          <p:nvPr/>
        </p:nvSpPr>
        <p:spPr>
          <a:xfrm>
            <a:off x="685800" y="1143000"/>
            <a:ext cx="10881360" cy="5074920"/>
          </a:xfrm>
          <a:prstGeom prst="rect">
            <a:avLst/>
          </a:prstGeom>
          <a:noFill/>
          <a:ln/>
        </p:spPr>
        <p:txBody>
          <a:bodyPr wrap="square" lIns="635" tIns="635" rIns="635" bIns="635" rtlCol="0" anchor="t">
            <a:normAutofit/>
          </a:bodyPr>
          <a:lstStyle/>
          <a:p>
            <a:pPr marL="0" indent="0" algn="l">
              <a:buNone/>
            </a:pPr>
            <a:r>
              <a:rPr lang="en-US" sz="2060" dirty="0">
                <a:solidFill>
                  <a:srgbClr val="FFFFFF"/>
                </a:solidFill>
                <a:latin typeface="Calibri" pitchFamily="34" charset="0"/>
                <a:ea typeface="Calibri" pitchFamily="34" charset="-122"/>
                <a:cs typeface="Calibri" pitchFamily="34" charset="-120"/>
              </a:rPr>
              <a:t>Au terme de cette discussion, une psychothérapie peut être définie comme une intervention relationnelle, intentionnelle et structurée, menée par un professionnel formé, fondée sur une théorie du fonctionnement psychologique et du changement, utilisant des moyens psychologiques verbaux et non verbaux, visant à modifier des processus impliqués dans la souffrance, les symptômes, les conduites ou les relations, et devant pouvoir être évaluée dans ses bénéfices comme dans ses limites.</a:t>
            </a:r>
            <a:endParaRPr lang="en-US" sz="2060" dirty="0"/>
          </a:p>
          <a:p>
            <a:pPr marL="0" indent="0" algn="l">
              <a:buNone/>
            </a:pPr>
            <a:endParaRPr lang="en-US" sz="2060" dirty="0"/>
          </a:p>
          <a:p>
            <a:pPr marL="0" indent="0" algn="l">
              <a:buNone/>
            </a:pPr>
            <a:r>
              <a:rPr lang="en-US" sz="2060" dirty="0">
                <a:solidFill>
                  <a:srgbClr val="FFFFFF"/>
                </a:solidFill>
                <a:latin typeface="Calibri" pitchFamily="34" charset="0"/>
                <a:ea typeface="Calibri" pitchFamily="34" charset="-122"/>
                <a:cs typeface="Calibri" pitchFamily="34" charset="-120"/>
              </a:rPr>
              <a:t>Cette définition permet de tenir ensemble la relation, la méthode, la théorie, les processus, l’évaluation et l’éthique clinique. Elle permet surtout de déplacer l’enseignement : il ne s’agit plus seulement de présenter des écoles, mais d’apprendre à penser ce qui change effectivement dans la rencontre psychothérapeutique.</a:t>
            </a:r>
            <a:endParaRPr lang="en-US" sz="2060" dirty="0"/>
          </a:p>
        </p:txBody>
      </p:sp>
      <p:sp>
        <p:nvSpPr>
          <p:cNvPr id="5" name="Text 2"/>
          <p:cNvSpPr/>
          <p:nvPr/>
        </p:nvSpPr>
        <p:spPr>
          <a:xfrm>
            <a:off x="713232" y="6345936"/>
            <a:ext cx="10835640" cy="292608"/>
          </a:xfrm>
          <a:prstGeom prst="rect">
            <a:avLst/>
          </a:prstGeom>
          <a:noFill/>
          <a:ln/>
        </p:spPr>
        <p:txBody>
          <a:bodyPr wrap="square" lIns="0" tIns="0" rIns="0" bIns="0" rtlCol="0" anchor="ctr">
            <a:normAutofit/>
          </a:bodyPr>
          <a:lstStyle/>
          <a:p>
            <a:pPr marL="0" indent="0" algn="r">
              <a:buNone/>
            </a:pPr>
            <a:r>
              <a:rPr lang="en-US" sz="1250" i="1" dirty="0">
                <a:solidFill>
                  <a:srgbClr val="D88CFF"/>
                </a:solidFill>
                <a:latin typeface="Calibri" pitchFamily="34" charset="0"/>
                <a:ea typeface="Calibri" pitchFamily="34" charset="-122"/>
                <a:cs typeface="Calibri" pitchFamily="34" charset="-120"/>
              </a:rPr>
              <a:t>Synthèse pédagogique : Anzieu, Giusti, Strotzka, Huber ; APA, 2006 ; Kazdin, 2007</a:t>
            </a:r>
            <a:endParaRPr lang="en-US" sz="125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292608"/>
            <a:ext cx="11064240" cy="640080"/>
          </a:xfrm>
          <a:prstGeom prst="rect">
            <a:avLst/>
          </a:prstGeom>
          <a:noFill/>
          <a:ln/>
        </p:spPr>
        <p:txBody>
          <a:bodyPr wrap="square" lIns="381" tIns="381" rIns="381" bIns="381" rtlCol="0" anchor="ctr"/>
          <a:lstStyle/>
          <a:p>
            <a:pPr marL="0" indent="0">
              <a:buNone/>
            </a:pPr>
            <a:r>
              <a:rPr lang="en-US" sz="3400" b="1" dirty="0" err="1">
                <a:solidFill>
                  <a:srgbClr val="FFFF00"/>
                </a:solidFill>
                <a:latin typeface="Calibri" pitchFamily="34" charset="0"/>
                <a:ea typeface="Calibri" pitchFamily="34" charset="-122"/>
                <a:cs typeface="Calibri" pitchFamily="34" charset="-120"/>
              </a:rPr>
              <a:t>Bibliographie</a:t>
            </a:r>
            <a:endParaRPr lang="en-US" sz="3400" dirty="0"/>
          </a:p>
        </p:txBody>
      </p:sp>
      <p:sp>
        <p:nvSpPr>
          <p:cNvPr id="4" name="Text 1"/>
          <p:cNvSpPr/>
          <p:nvPr/>
        </p:nvSpPr>
        <p:spPr>
          <a:xfrm>
            <a:off x="658368" y="1078992"/>
            <a:ext cx="5349240" cy="5440680"/>
          </a:xfrm>
          <a:prstGeom prst="rect">
            <a:avLst/>
          </a:prstGeom>
          <a:noFill/>
          <a:ln/>
        </p:spPr>
        <p:txBody>
          <a:bodyPr wrap="square" lIns="254" tIns="254" rIns="254" bIns="254" rtlCol="0" anchor="ctr">
            <a:normAutofit/>
          </a:bodyPr>
          <a:lstStyle/>
          <a:p>
            <a:pPr marL="0" indent="0">
              <a:buNone/>
            </a:pPr>
            <a:r>
              <a:rPr lang="en-US" sz="1350" dirty="0">
                <a:solidFill>
                  <a:srgbClr val="FFFFFF"/>
                </a:solidFill>
                <a:latin typeface="Calibri" pitchFamily="34" charset="0"/>
                <a:ea typeface="Calibri" pitchFamily="34" charset="-122"/>
                <a:cs typeface="Calibri" pitchFamily="34" charset="-120"/>
              </a:rPr>
              <a:t>APA Presidential Task Force on Evidence-Based Practice. (2006). Evidence-based practice in psychology. American Psychologist, 61(4), 271–285. DOI: 10.1037/0003-066X.61.4.271</a:t>
            </a:r>
            <a:endParaRPr lang="en-US" sz="1350" dirty="0"/>
          </a:p>
          <a:p>
            <a:pPr marL="0" indent="0">
              <a:buNone/>
            </a:pPr>
            <a:endParaRPr lang="en-US" sz="1350" dirty="0"/>
          </a:p>
          <a:p>
            <a:pPr marL="0" indent="0">
              <a:buNone/>
            </a:pPr>
            <a:r>
              <a:rPr lang="en-US" sz="1350" dirty="0">
                <a:solidFill>
                  <a:srgbClr val="FFFFFF"/>
                </a:solidFill>
                <a:latin typeface="Calibri" pitchFamily="34" charset="0"/>
                <a:ea typeface="Calibri" pitchFamily="34" charset="-122"/>
                <a:cs typeface="Calibri" pitchFamily="34" charset="-120"/>
              </a:rPr>
              <a:t>Cuijpers, P., Karyotaki, E., Ciharova, M., et al. (2021). The effects of psychotherapies for depression on response, remission, reliable change, and deterioration. Acta Psychiatrica Scandinavica, 144(3), 288–299. DOI: 10.1111/acps.13335</a:t>
            </a:r>
            <a:endParaRPr lang="en-US" sz="1350" dirty="0"/>
          </a:p>
          <a:p>
            <a:pPr marL="0" indent="0">
              <a:buNone/>
            </a:pPr>
            <a:endParaRPr lang="en-US" sz="1350" dirty="0"/>
          </a:p>
          <a:p>
            <a:pPr marL="0" indent="0">
              <a:buNone/>
            </a:pPr>
            <a:r>
              <a:rPr lang="en-US" sz="1350" dirty="0">
                <a:solidFill>
                  <a:srgbClr val="FFFFFF"/>
                </a:solidFill>
                <a:latin typeface="Calibri" pitchFamily="34" charset="0"/>
                <a:ea typeface="Calibri" pitchFamily="34" charset="-122"/>
                <a:cs typeface="Calibri" pitchFamily="34" charset="-120"/>
              </a:rPr>
              <a:t>Flückiger, C., Del Re, A. C., Wampold, B. E., &amp; Horvath, A. O. (2018). The alliance in adult psychotherapy: A meta-analytic synthesis. Psychotherapy, 55(4), 316–340. DOI: 10.1037/pst0000172</a:t>
            </a:r>
            <a:endParaRPr lang="en-US" sz="1350" dirty="0"/>
          </a:p>
          <a:p>
            <a:pPr marL="0" indent="0">
              <a:buNone/>
            </a:pPr>
            <a:endParaRPr lang="en-US" sz="1350" dirty="0"/>
          </a:p>
          <a:p>
            <a:pPr marL="0" indent="0">
              <a:buNone/>
            </a:pPr>
            <a:r>
              <a:rPr lang="en-US" sz="1350" dirty="0">
                <a:solidFill>
                  <a:srgbClr val="FFFFFF"/>
                </a:solidFill>
                <a:latin typeface="Calibri" pitchFamily="34" charset="0"/>
                <a:ea typeface="Calibri" pitchFamily="34" charset="-122"/>
                <a:cs typeface="Calibri" pitchFamily="34" charset="-120"/>
              </a:rPr>
              <a:t>Gibbons, M. B. C., et al. (2009). Unique and common mechanisms of change across cognitive and dynamic psychotherapies. Journal of Consulting and Clinical Psychology, 77(5), 801–813. DOI: 10.1037/a0016596</a:t>
            </a:r>
            <a:endParaRPr lang="en-US" sz="1350" dirty="0"/>
          </a:p>
        </p:txBody>
      </p:sp>
      <p:sp>
        <p:nvSpPr>
          <p:cNvPr id="5" name="Text 2"/>
          <p:cNvSpPr/>
          <p:nvPr/>
        </p:nvSpPr>
        <p:spPr>
          <a:xfrm>
            <a:off x="6172200" y="1078992"/>
            <a:ext cx="5349240" cy="5440680"/>
          </a:xfrm>
          <a:prstGeom prst="rect">
            <a:avLst/>
          </a:prstGeom>
          <a:noFill/>
          <a:ln/>
        </p:spPr>
        <p:txBody>
          <a:bodyPr wrap="square" lIns="254" tIns="254" rIns="254" bIns="254" rtlCol="0" anchor="ctr">
            <a:normAutofit/>
          </a:bodyPr>
          <a:lstStyle/>
          <a:p>
            <a:pPr marL="0" indent="0">
              <a:buNone/>
            </a:pPr>
            <a:r>
              <a:rPr lang="en-US" sz="1350" dirty="0">
                <a:solidFill>
                  <a:srgbClr val="FFFFFF"/>
                </a:solidFill>
                <a:latin typeface="Calibri" pitchFamily="34" charset="0"/>
                <a:ea typeface="Calibri" pitchFamily="34" charset="-122"/>
                <a:cs typeface="Calibri" pitchFamily="34" charset="-120"/>
              </a:rPr>
              <a:t>Hofmann, S. G., &amp; Hayes, S. C. (2019). The future of intervention science: Process-based therapy. Clinical Psychological Science, 7(1), 37–50. DOI: 10.1177/2167702618772296</a:t>
            </a:r>
            <a:endParaRPr lang="en-US" sz="1350" dirty="0"/>
          </a:p>
          <a:p>
            <a:pPr marL="0" indent="0">
              <a:buNone/>
            </a:pPr>
            <a:endParaRPr lang="en-US" sz="1350" dirty="0"/>
          </a:p>
          <a:p>
            <a:pPr marL="0" indent="0">
              <a:buNone/>
            </a:pPr>
            <a:r>
              <a:rPr lang="en-US" sz="1350" dirty="0">
                <a:solidFill>
                  <a:srgbClr val="FFFFFF"/>
                </a:solidFill>
                <a:latin typeface="Calibri" pitchFamily="34" charset="0"/>
                <a:ea typeface="Calibri" pitchFamily="34" charset="-122"/>
                <a:cs typeface="Calibri" pitchFamily="34" charset="-120"/>
              </a:rPr>
              <a:t>Kazdin, A. E. (2007). Mediators and mechanisms of change in psychotherapy research. Annual Review of Clinical Psychology, 3, 1–27. DOI: 10.1146/annurev.clinpsy.3.022806.091432</a:t>
            </a:r>
            <a:endParaRPr lang="en-US" sz="1350" dirty="0"/>
          </a:p>
          <a:p>
            <a:pPr marL="0" indent="0">
              <a:buNone/>
            </a:pPr>
            <a:endParaRPr lang="en-US" sz="1350" dirty="0"/>
          </a:p>
          <a:p>
            <a:pPr marL="0" indent="0">
              <a:buNone/>
            </a:pPr>
            <a:r>
              <a:rPr lang="en-US" sz="1350" dirty="0">
                <a:solidFill>
                  <a:srgbClr val="FFFFFF"/>
                </a:solidFill>
                <a:latin typeface="Calibri" pitchFamily="34" charset="0"/>
                <a:ea typeface="Calibri" pitchFamily="34" charset="-122"/>
                <a:cs typeface="Calibri" pitchFamily="34" charset="-120"/>
              </a:rPr>
              <a:t>Kraemer, H. C., Wilson, G. T., Fairburn, C. G., &amp; Agras, W. S. (2002). Mediators and moderators of treatment effects in randomized clinical trials. Archives of General Psychiatry, 59(10), 877–883. DOI: 10.1001/archpsyc.59.10.877</a:t>
            </a:r>
            <a:endParaRPr lang="en-US" sz="135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ppt_media/image1.jpe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66928" y="292608"/>
            <a:ext cx="11064240" cy="640080"/>
          </a:xfrm>
          <a:prstGeom prst="rect">
            <a:avLst/>
          </a:prstGeom>
          <a:noFill/>
          <a:ln/>
        </p:spPr>
        <p:txBody>
          <a:bodyPr wrap="square" lIns="381" tIns="381" rIns="381" bIns="381" rtlCol="0" anchor="ctr"/>
          <a:lstStyle/>
          <a:p>
            <a:pPr marL="0" indent="0">
              <a:buNone/>
            </a:pPr>
            <a:r>
              <a:rPr lang="en-US" sz="3400" b="1" dirty="0" err="1">
                <a:solidFill>
                  <a:srgbClr val="FFFF00"/>
                </a:solidFill>
                <a:latin typeface="Calibri" pitchFamily="34" charset="0"/>
                <a:ea typeface="Calibri" pitchFamily="34" charset="-122"/>
                <a:cs typeface="Calibri" pitchFamily="34" charset="-120"/>
              </a:rPr>
              <a:t>Bibliographie</a:t>
            </a:r>
            <a:endParaRPr lang="en-US" sz="3400" dirty="0"/>
          </a:p>
        </p:txBody>
      </p:sp>
      <p:sp>
        <p:nvSpPr>
          <p:cNvPr id="4" name="Text 1"/>
          <p:cNvSpPr/>
          <p:nvPr/>
        </p:nvSpPr>
        <p:spPr>
          <a:xfrm>
            <a:off x="658368" y="1078992"/>
            <a:ext cx="5349240" cy="5440680"/>
          </a:xfrm>
          <a:prstGeom prst="rect">
            <a:avLst/>
          </a:prstGeom>
          <a:noFill/>
          <a:ln/>
        </p:spPr>
        <p:txBody>
          <a:bodyPr wrap="square" lIns="254" tIns="254" rIns="254" bIns="254" rtlCol="0" anchor="ctr">
            <a:normAutofit/>
          </a:bodyPr>
          <a:lstStyle/>
          <a:p>
            <a:pPr marL="0" indent="0">
              <a:buNone/>
            </a:pPr>
            <a:r>
              <a:rPr lang="en-US" sz="1370" dirty="0">
                <a:solidFill>
                  <a:srgbClr val="FFFFFF"/>
                </a:solidFill>
                <a:latin typeface="Calibri" pitchFamily="34" charset="0"/>
                <a:ea typeface="Calibri" pitchFamily="34" charset="-122"/>
                <a:cs typeface="Calibri" pitchFamily="34" charset="-120"/>
              </a:rPr>
              <a:t>Linden, M. (2013). How to define, find and classify side effects in psychotherapy. Clinical Psychology &amp; Psychotherapy, 20(4), 286–296. DOI: 10.1002/cpp.1765</a:t>
            </a:r>
            <a:endParaRPr lang="en-US" sz="1370" dirty="0"/>
          </a:p>
          <a:p>
            <a:pPr marL="0" indent="0">
              <a:buNone/>
            </a:pPr>
            <a:endParaRPr lang="en-US" sz="1370" dirty="0"/>
          </a:p>
          <a:p>
            <a:pPr marL="0" indent="0">
              <a:buNone/>
            </a:pPr>
            <a:r>
              <a:rPr lang="en-US" sz="1370" dirty="0">
                <a:solidFill>
                  <a:srgbClr val="FFFFFF"/>
                </a:solidFill>
                <a:latin typeface="Calibri" pitchFamily="34" charset="0"/>
                <a:ea typeface="Calibri" pitchFamily="34" charset="-122"/>
                <a:cs typeface="Calibri" pitchFamily="34" charset="-120"/>
              </a:rPr>
              <a:t>Norcross, J. C., &amp; Wampold, B. E. (2011). Evidence-based therapy relationships: Research conclusions and clinical practices. Psychotherapy, 48(1), 98–102. DOI: 10.1037/a0022161</a:t>
            </a:r>
            <a:endParaRPr lang="en-US" sz="1370" dirty="0"/>
          </a:p>
          <a:p>
            <a:pPr marL="0" indent="0">
              <a:buNone/>
            </a:pPr>
            <a:endParaRPr lang="en-US" sz="1370" dirty="0"/>
          </a:p>
          <a:p>
            <a:pPr marL="0" indent="0">
              <a:buNone/>
            </a:pPr>
            <a:r>
              <a:rPr lang="en-US" sz="1370" dirty="0">
                <a:solidFill>
                  <a:srgbClr val="FFFFFF"/>
                </a:solidFill>
                <a:latin typeface="Calibri" pitchFamily="34" charset="0"/>
                <a:ea typeface="Calibri" pitchFamily="34" charset="-122"/>
                <a:cs typeface="Calibri" pitchFamily="34" charset="-120"/>
              </a:rPr>
              <a:t>Ong, C. W., Hayes, S. C., &amp; Hofmann, S. G. (2022). A process-based approach to cognitive behavioral therapy: A theory-based case illustration. Frontiers in Psychology, 13, 1002849. DOI: 10.3389/fpsyg.2022.1002849</a:t>
            </a:r>
            <a:endParaRPr lang="en-US" sz="1370" dirty="0"/>
          </a:p>
        </p:txBody>
      </p:sp>
      <p:sp>
        <p:nvSpPr>
          <p:cNvPr id="5" name="Text 2"/>
          <p:cNvSpPr/>
          <p:nvPr/>
        </p:nvSpPr>
        <p:spPr>
          <a:xfrm>
            <a:off x="6172200" y="1078992"/>
            <a:ext cx="5349240" cy="5440680"/>
          </a:xfrm>
          <a:prstGeom prst="rect">
            <a:avLst/>
          </a:prstGeom>
          <a:noFill/>
          <a:ln/>
        </p:spPr>
        <p:txBody>
          <a:bodyPr wrap="square" lIns="254" tIns="254" rIns="254" bIns="254" rtlCol="0" anchor="ctr">
            <a:normAutofit/>
          </a:bodyPr>
          <a:lstStyle/>
          <a:p>
            <a:pPr marL="0" indent="0">
              <a:buNone/>
            </a:pPr>
            <a:r>
              <a:rPr lang="en-US" sz="1370" dirty="0">
                <a:solidFill>
                  <a:srgbClr val="FFFFFF"/>
                </a:solidFill>
                <a:latin typeface="Calibri" pitchFamily="34" charset="0"/>
                <a:ea typeface="Calibri" pitchFamily="34" charset="-122"/>
                <a:cs typeface="Calibri" pitchFamily="34" charset="-120"/>
              </a:rPr>
              <a:t>Skivington, K., Matthews, L., Simpson, S. A., et al. (2021). A new framework for developing and evaluating complex interventions: Update of Medical Research Council guidance. BMJ, 374, n2061. DOI: 10.1136/bmj.n2061</a:t>
            </a:r>
            <a:endParaRPr lang="en-US" sz="1370" dirty="0"/>
          </a:p>
          <a:p>
            <a:pPr marL="0" indent="0">
              <a:buNone/>
            </a:pPr>
            <a:endParaRPr lang="en-US" sz="1370" dirty="0"/>
          </a:p>
          <a:p>
            <a:pPr marL="0" indent="0">
              <a:buNone/>
            </a:pPr>
            <a:r>
              <a:rPr lang="en-US" sz="1370" dirty="0">
                <a:solidFill>
                  <a:srgbClr val="FFFFFF"/>
                </a:solidFill>
                <a:latin typeface="Calibri" pitchFamily="34" charset="0"/>
                <a:ea typeface="Calibri" pitchFamily="34" charset="-122"/>
                <a:cs typeface="Calibri" pitchFamily="34" charset="-120"/>
              </a:rPr>
              <a:t>Stiles, W. B., Honos-Webb, L., &amp; Surko, M. (1998). Responsiveness in psychotherapy. Clinical Psychology: Science and Practice, 5(4), 439–458. DOI: 10.1111/j.1468-2850.1998.tb00166.x</a:t>
            </a:r>
            <a:endParaRPr lang="en-US" sz="1370" dirty="0"/>
          </a:p>
          <a:p>
            <a:pPr marL="0" indent="0">
              <a:buNone/>
            </a:pPr>
            <a:endParaRPr lang="en-US" sz="1370" dirty="0"/>
          </a:p>
          <a:p>
            <a:pPr marL="0" indent="0">
              <a:buNone/>
            </a:pPr>
            <a:r>
              <a:rPr lang="en-US" sz="1370" dirty="0">
                <a:solidFill>
                  <a:srgbClr val="FFFFFF"/>
                </a:solidFill>
                <a:latin typeface="Calibri" pitchFamily="34" charset="0"/>
                <a:ea typeface="Calibri" pitchFamily="34" charset="-122"/>
                <a:cs typeface="Calibri" pitchFamily="34" charset="-120"/>
              </a:rPr>
              <a:t>Wampold, B. E. (2015). How important are the common factors in psychotherapy? An update. World Psychiatry, 14(3), 270–277. DOI: 10.1002/wps.20238</a:t>
            </a:r>
            <a:endParaRPr lang="en-US" sz="137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Personnalisé 1">
      <a:dk1>
        <a:srgbClr val="000000"/>
      </a:dk1>
      <a:lt1>
        <a:srgbClr val="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Céleste</Template>
  <TotalTime>4590</TotalTime>
  <Words>10396</Words>
  <Application>Microsoft Macintosh PowerPoint</Application>
  <PresentationFormat>Grand écran</PresentationFormat>
  <Paragraphs>510</Paragraphs>
  <Slides>99</Slides>
  <Notes>24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99</vt:i4>
      </vt:variant>
    </vt:vector>
  </HeadingPairs>
  <TitlesOfParts>
    <vt:vector size="107" baseType="lpstr">
      <vt:lpstr>ＭＳ Ｐゴシック</vt:lpstr>
      <vt:lpstr>Abadi</vt:lpstr>
      <vt:lpstr>Abadi MT Condensed Light</vt:lpstr>
      <vt:lpstr>Arial</vt:lpstr>
      <vt:lpstr>Calibri</vt:lpstr>
      <vt:lpstr>Calibri Light</vt:lpstr>
      <vt:lpstr>Wingdings</vt:lpstr>
      <vt:lpstr>Céleste</vt:lpstr>
      <vt:lpstr>Initiation aux théories et pratiques psychothérapeutiques</vt:lpstr>
      <vt:lpstr>1. Introduction générale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 Circonscrire la psychothérapie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UNE clarification</vt:lpstr>
      <vt:lpstr>UNE clarification</vt:lpstr>
      <vt:lpstr>UNE clarification</vt:lpstr>
      <vt:lpstr>UNE clarification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Psychothérapie et Dimensions traumatiques Année 2018/2019</dc:title>
  <dc:creator>Cyril Tarquinio</dc:creator>
  <cp:lastModifiedBy>Cyril Tarquinio</cp:lastModifiedBy>
  <cp:revision>56</cp:revision>
  <dcterms:created xsi:type="dcterms:W3CDTF">2019-02-03T17:34:56Z</dcterms:created>
  <dcterms:modified xsi:type="dcterms:W3CDTF">2026-10-07T12:29:04Z</dcterms:modified>
</cp:coreProperties>
</file>