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10" r:id="rId55"/>
    <p:sldId id="309" r:id="rId5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venir Next Regular"/>
        <a:ea typeface="Avenir Next Regular"/>
        <a:cs typeface="Avenir Next Regular"/>
        <a:sym typeface="Avenir Next Regular"/>
      </a:defRPr>
    </a:lvl1pPr>
    <a:lvl2pPr marL="0" marR="0" indent="457200" algn="ctr"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venir Next Regular"/>
        <a:ea typeface="Avenir Next Regular"/>
        <a:cs typeface="Avenir Next Regular"/>
        <a:sym typeface="Avenir Next Regular"/>
      </a:defRPr>
    </a:lvl2pPr>
    <a:lvl3pPr marL="0" marR="0" indent="914400" algn="ctr"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venir Next Regular"/>
        <a:ea typeface="Avenir Next Regular"/>
        <a:cs typeface="Avenir Next Regular"/>
        <a:sym typeface="Avenir Next Regular"/>
      </a:defRPr>
    </a:lvl3pPr>
    <a:lvl4pPr marL="0" marR="0" indent="1371600" algn="ctr"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venir Next Regular"/>
        <a:ea typeface="Avenir Next Regular"/>
        <a:cs typeface="Avenir Next Regular"/>
        <a:sym typeface="Avenir Next Regular"/>
      </a:defRPr>
    </a:lvl4pPr>
    <a:lvl5pPr marL="0" marR="0" indent="1828800" algn="ctr"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venir Next Regular"/>
        <a:ea typeface="Avenir Next Regular"/>
        <a:cs typeface="Avenir Next Regular"/>
        <a:sym typeface="Avenir Next Regular"/>
      </a:defRPr>
    </a:lvl5pPr>
    <a:lvl6pPr marL="0" marR="0" indent="2286000" algn="ctr"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venir Next Regular"/>
        <a:ea typeface="Avenir Next Regular"/>
        <a:cs typeface="Avenir Next Regular"/>
        <a:sym typeface="Avenir Next Regular"/>
      </a:defRPr>
    </a:lvl6pPr>
    <a:lvl7pPr marL="0" marR="0" indent="2743200" algn="ctr"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venir Next Regular"/>
        <a:ea typeface="Avenir Next Regular"/>
        <a:cs typeface="Avenir Next Regular"/>
        <a:sym typeface="Avenir Next Regular"/>
      </a:defRPr>
    </a:lvl7pPr>
    <a:lvl8pPr marL="0" marR="0" indent="3200400" algn="ctr"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venir Next Regular"/>
        <a:ea typeface="Avenir Next Regular"/>
        <a:cs typeface="Avenir Next Regular"/>
        <a:sym typeface="Avenir Next Regular"/>
      </a:defRPr>
    </a:lvl8pPr>
    <a:lvl9pPr marL="0" marR="0" indent="3657600" algn="ctr"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venir Next Regular"/>
        <a:ea typeface="Avenir Next Regular"/>
        <a:cs typeface="Avenir Next Regular"/>
        <a:sym typeface="Avenir Next Regular"/>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A9A9A9"/>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Avenir Next Regular"/>
          <a:ea typeface="Avenir Next Regular"/>
          <a:cs typeface="Avenir Next Regular"/>
        </a:font>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wholeTbl>
    <a:band2H>
      <a:tcTxStyle/>
      <a:tcStyle>
        <a:tcBdr/>
        <a:fill>
          <a:solidFill>
            <a:srgbClr val="A9A9A9"/>
          </a:solidFill>
        </a:fill>
      </a:tcStyle>
    </a:band2H>
    <a:firstCol>
      <a:tcTxStyle b="on" i="off">
        <a:fontRef idx="minor">
          <a:srgbClr val="000000"/>
        </a:fontRef>
        <a:srgbClr val="000000"/>
      </a:tcTxStyle>
      <a:tcStyle>
        <a:tcBdr>
          <a:left>
            <a:ln w="12700" cap="flat">
              <a:solidFill>
                <a:srgbClr val="A9A9A9"/>
              </a:solidFill>
              <a:prstDash val="solid"/>
              <a:miter lim="400000"/>
            </a:ln>
          </a:left>
          <a:right>
            <a:ln w="254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firstCol>
    <a:lastRow>
      <a:tcTxStyle b="off" i="off">
        <a:font>
          <a:latin typeface="Avenir Next Regular"/>
          <a:ea typeface="Avenir Next Regular"/>
          <a:cs typeface="Avenir Next Regular"/>
        </a:font>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rgbClr val="00A1FF"/>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381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solidFill>
            <a:srgbClr val="014D80"/>
          </a:solidFill>
        </a:fill>
      </a:tcStyle>
    </a:firstRow>
  </a:tblStyle>
  <a:tblStyle styleId="{EEE7283C-3CF3-47DC-8721-378D4A62B228}" styleName="">
    <a:tblBg/>
    <a:wholeTbl>
      <a:tcTxStyle b="off" i="off">
        <a:font>
          <a:latin typeface="Avenir Next Regular"/>
          <a:ea typeface="Avenir Next Regular"/>
          <a:cs typeface="Avenir Next Regular"/>
        </a:font>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wholeTbl>
    <a:band2H>
      <a:tcTxStyle/>
      <a:tcStyle>
        <a:tcBdr/>
        <a:fill>
          <a:solidFill>
            <a:srgbClr val="A9A9A9"/>
          </a:solidFill>
        </a:fill>
      </a:tcStyle>
    </a:band2H>
    <a:firstCol>
      <a:tcTxStyle b="off" i="off">
        <a:font>
          <a:latin typeface="Avenir Next Medium"/>
          <a:ea typeface="Avenir Next Medium"/>
          <a:cs typeface="Avenir Next Medium"/>
        </a:font>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13B100"/>
          </a:solidFill>
        </a:fill>
      </a:tcStyle>
    </a:firstCol>
    <a:lastRow>
      <a:tcTxStyle b="off" i="off">
        <a:font>
          <a:latin typeface="Avenir Next Regular"/>
          <a:ea typeface="Avenir Next Regular"/>
          <a:cs typeface="Avenir Next Regular"/>
        </a:font>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rgbClr val="61D836"/>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ff" i="off">
        <a:font>
          <a:latin typeface="Avenir Next Medium"/>
          <a:ea typeface="Avenir Next Medium"/>
          <a:cs typeface="Avenir Next Medium"/>
        </a:font>
        <a:srgbClr val="FFFFFF"/>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A9A9A9"/>
              </a:solidFill>
              <a:prstDash val="solid"/>
              <a:miter lim="400000"/>
            </a:ln>
          </a:top>
          <a:bottom>
            <a:ln w="38100" cap="flat">
              <a:solidFill>
                <a:srgbClr val="A9A9A9"/>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solidFill>
            <a:schemeClr val="accent3">
              <a:hueOff val="552055"/>
              <a:lumOff val="-12548"/>
            </a:schemeClr>
          </a:solidFill>
        </a:fill>
      </a:tcStyle>
    </a:firstRow>
  </a:tblStyle>
  <a:tblStyle styleId="{CF821DB8-F4EB-4A41-A1BA-3FCAFE7338EE}" styleName="">
    <a:tblBg/>
    <a:wholeTbl>
      <a:tcTxStyle b="off" i="off">
        <a:font>
          <a:latin typeface="Avenir Next Regular"/>
          <a:ea typeface="Avenir Next Regular"/>
          <a:cs typeface="Avenir Next Regular"/>
        </a:font>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wholeTbl>
    <a:band2H>
      <a:tcTxStyle/>
      <a:tcStyle>
        <a:tcBdr/>
        <a:fill>
          <a:solidFill>
            <a:srgbClr val="A9A9A9"/>
          </a:solidFill>
        </a:fill>
      </a:tcStyle>
    </a:band2H>
    <a:firstCol>
      <a:tcTxStyle b="off" i="off">
        <a:font>
          <a:latin typeface="Avenir Next Medium"/>
          <a:ea typeface="Avenir Next Medium"/>
          <a:cs typeface="Avenir Next Medium"/>
        </a:font>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chemeClr val="accent4">
              <a:hueOff val="-613784"/>
              <a:lumOff val="1275"/>
            </a:schemeClr>
          </a:solidFill>
        </a:fill>
      </a:tcStyle>
    </a:firstCol>
    <a:lastRow>
      <a:tcTxStyle b="on" i="off">
        <a:fontRef idx="minor">
          <a:srgbClr val="000000"/>
        </a:fontRef>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4">
                  <a:hueOff val="-613784"/>
                  <a:lumOff val="1275"/>
                </a:schemeClr>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ff" i="off">
        <a:font>
          <a:latin typeface="Avenir Next Medium"/>
          <a:ea typeface="Avenir Next Medium"/>
          <a:cs typeface="Avenir Next Medium"/>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381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FF5300"/>
          </a:solidFill>
        </a:fill>
      </a:tcStyle>
    </a:firstRow>
  </a:tblStyle>
  <a:tblStyle styleId="{33BA23B1-9221-436E-865A-0063620EA4FD}" styleName="">
    <a:tblBg/>
    <a:wholeTbl>
      <a:tcTxStyle b="off" i="off">
        <a:font>
          <a:latin typeface="Avenir Next Regular"/>
          <a:ea typeface="Avenir Next Regular"/>
          <a:cs typeface="Avenir Next Regular"/>
        </a:font>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wholeTbl>
    <a:band2H>
      <a:tcTxStyle/>
      <a:tcStyle>
        <a:tcBdr/>
        <a:fill>
          <a:solidFill>
            <a:srgbClr val="A9A9A9"/>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98195F"/>
          </a:solidFill>
        </a:fill>
      </a:tcStyle>
    </a:firstCol>
    <a:lastRow>
      <a:tcTxStyle b="on" i="off">
        <a:fontRef idx="minor">
          <a:srgbClr val="000000"/>
        </a:fontRef>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6"/>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A9A9A9"/>
              </a:solidFill>
              <a:prstDash val="solid"/>
              <a:miter lim="400000"/>
            </a:ln>
          </a:top>
          <a:bottom>
            <a:ln w="381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650E48"/>
          </a:solidFill>
        </a:fill>
      </a:tcStyle>
    </a:firstRow>
  </a:tblStyle>
  <a:tblStyle styleId="{2708684C-4D16-4618-839F-0558EEFCDFE6}" styleName="">
    <a:tblBg/>
    <a:wholeTbl>
      <a:tcTxStyle b="off" i="off">
        <a:font>
          <a:latin typeface="Avenir Next Regular"/>
          <a:ea typeface="Avenir Next Regular"/>
          <a:cs typeface="Avenir Next Regular"/>
        </a:font>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wholeTbl>
    <a:band2H>
      <a:tcTxStyle/>
      <a:tcStyle>
        <a:tcBdr/>
        <a:fill>
          <a:solidFill>
            <a:srgbClr val="A9A9A9"/>
          </a:solidFill>
        </a:fill>
      </a:tcStyle>
    </a:band2H>
    <a:firstCol>
      <a:tcTxStyle b="on" i="off">
        <a:fontRef idx="minor">
          <a:srgbClr val="000000"/>
        </a:fontRef>
        <a:srgbClr val="000000"/>
      </a:tcTxStyle>
      <a:tcStyle>
        <a:tcBdr>
          <a:left>
            <a:ln w="12700" cap="flat">
              <a:solidFill>
                <a:srgbClr val="A9A9A9"/>
              </a:solidFill>
              <a:prstDash val="solid"/>
              <a:miter lim="400000"/>
            </a:ln>
          </a:left>
          <a:right>
            <a:ln w="381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firstCol>
    <a:lastRow>
      <a:tcTxStyle b="on" i="off">
        <a:fontRef idx="minor">
          <a:srgbClr val="000000"/>
        </a:fontRef>
        <a:srgbClr val="000000"/>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381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64646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p:cViewPr varScale="1">
        <p:scale>
          <a:sx n="62" d="100"/>
          <a:sy n="62" d="100"/>
        </p:scale>
        <p:origin x="6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re">
    <p:spTree>
      <p:nvGrpSpPr>
        <p:cNvPr id="1" name=""/>
        <p:cNvGrpSpPr/>
        <p:nvPr/>
      </p:nvGrpSpPr>
      <p:grpSpPr>
        <a:xfrm>
          <a:off x="0" y="0"/>
          <a:ext cx="0" cy="0"/>
          <a:chOff x="0" y="0"/>
          <a:chExt cx="0" cy="0"/>
        </a:xfrm>
      </p:grpSpPr>
      <p:sp>
        <p:nvSpPr>
          <p:cNvPr id="11" name="Titre de la présentation"/>
          <p:cNvSpPr txBox="1">
            <a:spLocks noGrp="1"/>
          </p:cNvSpPr>
          <p:nvPr>
            <p:ph type="title" hasCustomPrompt="1"/>
          </p:nvPr>
        </p:nvSpPr>
        <p:spPr>
          <a:xfrm>
            <a:off x="1270000" y="3289300"/>
            <a:ext cx="21844000" cy="3879454"/>
          </a:xfrm>
          <a:prstGeom prst="rect">
            <a:avLst/>
          </a:prstGeom>
        </p:spPr>
        <p:txBody>
          <a:bodyPr/>
          <a:lstStyle>
            <a:lvl1pPr defTabSz="2438338">
              <a:lnSpc>
                <a:spcPct val="90000"/>
              </a:lnSpc>
              <a:defRPr sz="11600" spc="-348">
                <a:gradFill flip="none" rotWithShape="1">
                  <a:gsLst>
                    <a:gs pos="0">
                      <a:srgbClr val="1E98FD"/>
                    </a:gs>
                    <a:gs pos="100000">
                      <a:srgbClr val="FF00F7"/>
                    </a:gs>
                  </a:gsLst>
                  <a:lin ang="3960000" scaled="0"/>
                </a:gradFill>
              </a:defRPr>
            </a:lvl1pPr>
          </a:lstStyle>
          <a:p>
            <a:r>
              <a:t>Titre de la présentation</a:t>
            </a:r>
          </a:p>
        </p:txBody>
      </p:sp>
      <p:sp>
        <p:nvSpPr>
          <p:cNvPr id="12" name="Auteur et date"/>
          <p:cNvSpPr txBox="1">
            <a:spLocks noGrp="1"/>
          </p:cNvSpPr>
          <p:nvPr>
            <p:ph type="body" sz="quarter" idx="21" hasCustomPrompt="1"/>
          </p:nvPr>
        </p:nvSpPr>
        <p:spPr>
          <a:xfrm>
            <a:off x="1270000" y="12160429"/>
            <a:ext cx="21844000" cy="694056"/>
          </a:xfrm>
          <a:prstGeom prst="rect">
            <a:avLst/>
          </a:prstGeom>
        </p:spPr>
        <p:txBody>
          <a:bodyPr/>
          <a:lstStyle>
            <a:lvl1pPr marL="0" indent="0" algn="ctr" defTabSz="808990">
              <a:spcBef>
                <a:spcPts val="0"/>
              </a:spcBef>
              <a:buClrTx/>
              <a:buSzTx/>
              <a:buNone/>
              <a:defRPr sz="3430">
                <a:latin typeface="Avenir Next Medium"/>
                <a:ea typeface="Avenir Next Medium"/>
                <a:cs typeface="Avenir Next Medium"/>
                <a:sym typeface="Avenir Next Medium"/>
              </a:defRPr>
            </a:lvl1pPr>
          </a:lstStyle>
          <a:p>
            <a:r>
              <a:t>Auteur et date</a:t>
            </a:r>
          </a:p>
        </p:txBody>
      </p:sp>
      <p:sp>
        <p:nvSpPr>
          <p:cNvPr id="13" name="Texte niveau 1…"/>
          <p:cNvSpPr txBox="1">
            <a:spLocks noGrp="1"/>
          </p:cNvSpPr>
          <p:nvPr>
            <p:ph type="body" sz="quarter" idx="1" hasCustomPrompt="1"/>
          </p:nvPr>
        </p:nvSpPr>
        <p:spPr>
          <a:xfrm>
            <a:off x="1270000" y="6985000"/>
            <a:ext cx="21844000" cy="2512352"/>
          </a:xfrm>
          <a:prstGeom prst="rect">
            <a:avLst/>
          </a:prstGeom>
        </p:spPr>
        <p:txBody>
          <a:bodyPr/>
          <a:lstStyle>
            <a:lvl1pPr marL="0" indent="0" algn="ctr" defTabSz="825500">
              <a:spcBef>
                <a:spcPts val="0"/>
              </a:spcBef>
              <a:buClrTx/>
              <a:buSzTx/>
              <a:buNone/>
              <a:defRPr sz="6400">
                <a:latin typeface="Avenir Next Medium"/>
                <a:ea typeface="Avenir Next Medium"/>
                <a:cs typeface="Avenir Next Medium"/>
                <a:sym typeface="Avenir Next Medium"/>
              </a:defRPr>
            </a:lvl1pPr>
            <a:lvl2pPr marL="0" indent="0" algn="ctr" defTabSz="825500">
              <a:spcBef>
                <a:spcPts val="0"/>
              </a:spcBef>
              <a:buClrTx/>
              <a:buSzTx/>
              <a:buNone/>
              <a:defRPr sz="6400">
                <a:latin typeface="Avenir Next Medium"/>
                <a:ea typeface="Avenir Next Medium"/>
                <a:cs typeface="Avenir Next Medium"/>
                <a:sym typeface="Avenir Next Medium"/>
              </a:defRPr>
            </a:lvl2pPr>
            <a:lvl3pPr marL="0" indent="0" algn="ctr" defTabSz="825500">
              <a:spcBef>
                <a:spcPts val="0"/>
              </a:spcBef>
              <a:buClrTx/>
              <a:buSzTx/>
              <a:buNone/>
              <a:defRPr sz="6400">
                <a:latin typeface="Avenir Next Medium"/>
                <a:ea typeface="Avenir Next Medium"/>
                <a:cs typeface="Avenir Next Medium"/>
                <a:sym typeface="Avenir Next Medium"/>
              </a:defRPr>
            </a:lvl3pPr>
            <a:lvl4pPr marL="0" indent="0" algn="ctr" defTabSz="825500">
              <a:spcBef>
                <a:spcPts val="0"/>
              </a:spcBef>
              <a:buClrTx/>
              <a:buSzTx/>
              <a:buNone/>
              <a:defRPr sz="6400">
                <a:latin typeface="Avenir Next Medium"/>
                <a:ea typeface="Avenir Next Medium"/>
                <a:cs typeface="Avenir Next Medium"/>
                <a:sym typeface="Avenir Next Medium"/>
              </a:defRPr>
            </a:lvl4pPr>
            <a:lvl5pPr marL="0" indent="0" algn="ctr" defTabSz="825500">
              <a:spcBef>
                <a:spcPts val="0"/>
              </a:spcBef>
              <a:buClrTx/>
              <a:buSzTx/>
              <a:buNone/>
              <a:defRPr sz="6400">
                <a:latin typeface="Avenir Next Medium"/>
                <a:ea typeface="Avenir Next Medium"/>
                <a:cs typeface="Avenir Next Medium"/>
                <a:sym typeface="Avenir Next Medium"/>
              </a:defRPr>
            </a:lvl5pPr>
          </a:lstStyle>
          <a:p>
            <a:r>
              <a:t>Sous-titre de la présentation</a:t>
            </a:r>
          </a:p>
          <a:p>
            <a:pPr lvl="1"/>
            <a:endParaRPr/>
          </a:p>
          <a:p>
            <a:pPr lvl="2"/>
            <a:endParaRPr/>
          </a:p>
          <a:p>
            <a:pPr lvl="3"/>
            <a:endParaRPr/>
          </a:p>
          <a:p>
            <a:pPr lvl="4"/>
            <a:endParaRPr/>
          </a:p>
        </p:txBody>
      </p:sp>
      <p:sp>
        <p:nvSpPr>
          <p:cNvPr id="1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Déclaration">
    <p:spTree>
      <p:nvGrpSpPr>
        <p:cNvPr id="1" name=""/>
        <p:cNvGrpSpPr/>
        <p:nvPr/>
      </p:nvGrpSpPr>
      <p:grpSpPr>
        <a:xfrm>
          <a:off x="0" y="0"/>
          <a:ext cx="0" cy="0"/>
          <a:chOff x="0" y="0"/>
          <a:chExt cx="0" cy="0"/>
        </a:xfrm>
      </p:grpSpPr>
      <p:sp>
        <p:nvSpPr>
          <p:cNvPr id="98" name="Texte niveau 1…"/>
          <p:cNvSpPr txBox="1">
            <a:spLocks noGrp="1"/>
          </p:cNvSpPr>
          <p:nvPr>
            <p:ph type="body" sz="half" idx="1" hasCustomPrompt="1"/>
          </p:nvPr>
        </p:nvSpPr>
        <p:spPr>
          <a:xfrm>
            <a:off x="1270000" y="4927600"/>
            <a:ext cx="21844000" cy="3902869"/>
          </a:xfrm>
          <a:prstGeom prst="rect">
            <a:avLst/>
          </a:prstGeom>
        </p:spPr>
        <p:txBody>
          <a:bodyPr anchor="ctr"/>
          <a:lstStyle>
            <a:lvl1pPr marL="0" indent="0" algn="ctr">
              <a:spcBef>
                <a:spcPts val="0"/>
              </a:spcBef>
              <a:buClrTx/>
              <a:buSzTx/>
              <a:buNone/>
              <a:defRPr sz="8400" spc="-252">
                <a:gradFill flip="none" rotWithShape="1">
                  <a:gsLst>
                    <a:gs pos="0">
                      <a:srgbClr val="1E98FD"/>
                    </a:gs>
                    <a:gs pos="100000">
                      <a:srgbClr val="FF00F7"/>
                    </a:gs>
                  </a:gsLst>
                  <a:lin ang="3960000" scaled="0"/>
                </a:gradFill>
                <a:latin typeface="Avenir Next Medium"/>
                <a:ea typeface="Avenir Next Medium"/>
                <a:cs typeface="Avenir Next Medium"/>
                <a:sym typeface="Avenir Next Medium"/>
              </a:defRPr>
            </a:lvl1pPr>
            <a:lvl2pPr marL="0" indent="457200" algn="ctr">
              <a:spcBef>
                <a:spcPts val="0"/>
              </a:spcBef>
              <a:buClrTx/>
              <a:buSzTx/>
              <a:buNone/>
              <a:defRPr sz="8400" spc="-252">
                <a:gradFill flip="none" rotWithShape="1">
                  <a:gsLst>
                    <a:gs pos="0">
                      <a:srgbClr val="1E98FD"/>
                    </a:gs>
                    <a:gs pos="100000">
                      <a:srgbClr val="FF00F7"/>
                    </a:gs>
                  </a:gsLst>
                  <a:lin ang="3960000" scaled="0"/>
                </a:gradFill>
                <a:latin typeface="Avenir Next Medium"/>
                <a:ea typeface="Avenir Next Medium"/>
                <a:cs typeface="Avenir Next Medium"/>
                <a:sym typeface="Avenir Next Medium"/>
              </a:defRPr>
            </a:lvl2pPr>
            <a:lvl3pPr marL="0" indent="914400" algn="ctr">
              <a:spcBef>
                <a:spcPts val="0"/>
              </a:spcBef>
              <a:buClrTx/>
              <a:buSzTx/>
              <a:buNone/>
              <a:defRPr sz="8400" spc="-252">
                <a:gradFill flip="none" rotWithShape="1">
                  <a:gsLst>
                    <a:gs pos="0">
                      <a:srgbClr val="1E98FD"/>
                    </a:gs>
                    <a:gs pos="100000">
                      <a:srgbClr val="FF00F7"/>
                    </a:gs>
                  </a:gsLst>
                  <a:lin ang="3960000" scaled="0"/>
                </a:gradFill>
                <a:latin typeface="Avenir Next Medium"/>
                <a:ea typeface="Avenir Next Medium"/>
                <a:cs typeface="Avenir Next Medium"/>
                <a:sym typeface="Avenir Next Medium"/>
              </a:defRPr>
            </a:lvl3pPr>
            <a:lvl4pPr marL="0" indent="1371600" algn="ctr">
              <a:spcBef>
                <a:spcPts val="0"/>
              </a:spcBef>
              <a:buClrTx/>
              <a:buSzTx/>
              <a:buNone/>
              <a:defRPr sz="8400" spc="-252">
                <a:gradFill flip="none" rotWithShape="1">
                  <a:gsLst>
                    <a:gs pos="0">
                      <a:srgbClr val="1E98FD"/>
                    </a:gs>
                    <a:gs pos="100000">
                      <a:srgbClr val="FF00F7"/>
                    </a:gs>
                  </a:gsLst>
                  <a:lin ang="3960000" scaled="0"/>
                </a:gradFill>
                <a:latin typeface="Avenir Next Medium"/>
                <a:ea typeface="Avenir Next Medium"/>
                <a:cs typeface="Avenir Next Medium"/>
                <a:sym typeface="Avenir Next Medium"/>
              </a:defRPr>
            </a:lvl4pPr>
            <a:lvl5pPr marL="0" indent="1828800" algn="ctr">
              <a:spcBef>
                <a:spcPts val="0"/>
              </a:spcBef>
              <a:buClrTx/>
              <a:buSzTx/>
              <a:buNone/>
              <a:defRPr sz="8400" spc="-252">
                <a:gradFill flip="none" rotWithShape="1">
                  <a:gsLst>
                    <a:gs pos="0">
                      <a:srgbClr val="1E98FD"/>
                    </a:gs>
                    <a:gs pos="100000">
                      <a:srgbClr val="FF00F7"/>
                    </a:gs>
                  </a:gsLst>
                  <a:lin ang="3960000" scaled="0"/>
                </a:gradFill>
                <a:latin typeface="Avenir Next Medium"/>
                <a:ea typeface="Avenir Next Medium"/>
                <a:cs typeface="Avenir Next Medium"/>
                <a:sym typeface="Avenir Next Medium"/>
              </a:defRPr>
            </a:lvl5pPr>
          </a:lstStyle>
          <a:p>
            <a:r>
              <a:t>Déclaration</a:t>
            </a:r>
          </a:p>
          <a:p>
            <a:pPr lvl="1"/>
            <a:endParaRPr/>
          </a:p>
          <a:p>
            <a:pPr lvl="2"/>
            <a:endParaRPr/>
          </a:p>
          <a:p>
            <a:pPr lvl="3"/>
            <a:endParaRPr/>
          </a:p>
          <a:p>
            <a:pPr lvl="4"/>
            <a:endParaRPr/>
          </a:p>
        </p:txBody>
      </p:sp>
      <p:sp>
        <p:nvSpPr>
          <p:cNvPr id="99"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Fait important">
    <p:spTree>
      <p:nvGrpSpPr>
        <p:cNvPr id="1" name=""/>
        <p:cNvGrpSpPr/>
        <p:nvPr/>
      </p:nvGrpSpPr>
      <p:grpSpPr>
        <a:xfrm>
          <a:off x="0" y="0"/>
          <a:ext cx="0" cy="0"/>
          <a:chOff x="0" y="0"/>
          <a:chExt cx="0" cy="0"/>
        </a:xfrm>
      </p:grpSpPr>
      <p:sp>
        <p:nvSpPr>
          <p:cNvPr id="106" name="Texte niveau 1…"/>
          <p:cNvSpPr txBox="1">
            <a:spLocks noGrp="1"/>
          </p:cNvSpPr>
          <p:nvPr>
            <p:ph type="body" sz="half" idx="1" hasCustomPrompt="1"/>
          </p:nvPr>
        </p:nvSpPr>
        <p:spPr>
          <a:xfrm>
            <a:off x="1270000" y="3906096"/>
            <a:ext cx="21844000" cy="4488604"/>
          </a:xfrm>
          <a:prstGeom prst="rect">
            <a:avLst/>
          </a:prstGeom>
        </p:spPr>
        <p:txBody>
          <a:bodyPr anchor="b"/>
          <a:lstStyle>
            <a:lvl1pPr marL="0" indent="0" algn="ctr" defTabSz="2438338">
              <a:lnSpc>
                <a:spcPct val="80000"/>
              </a:lnSpc>
              <a:spcBef>
                <a:spcPts val="0"/>
              </a:spcBef>
              <a:buClrTx/>
              <a:buSzTx/>
              <a:buNone/>
              <a:defRPr sz="22400" spc="-448">
                <a:gradFill flip="none" rotWithShape="1">
                  <a:gsLst>
                    <a:gs pos="0">
                      <a:srgbClr val="1E98FD"/>
                    </a:gs>
                    <a:gs pos="100000">
                      <a:srgbClr val="FF00F7"/>
                    </a:gs>
                  </a:gsLst>
                  <a:lin ang="3960000" scaled="0"/>
                </a:gradFill>
                <a:latin typeface="+mn-lt"/>
                <a:ea typeface="+mn-ea"/>
                <a:cs typeface="+mn-cs"/>
                <a:sym typeface="Avenir Next Demi Bold"/>
              </a:defRPr>
            </a:lvl1pPr>
            <a:lvl2pPr marL="0" indent="457200" algn="ctr" defTabSz="2438338">
              <a:lnSpc>
                <a:spcPct val="80000"/>
              </a:lnSpc>
              <a:spcBef>
                <a:spcPts val="0"/>
              </a:spcBef>
              <a:buClrTx/>
              <a:buSzTx/>
              <a:buNone/>
              <a:defRPr sz="22400" spc="-448">
                <a:gradFill flip="none" rotWithShape="1">
                  <a:gsLst>
                    <a:gs pos="0">
                      <a:srgbClr val="1E98FD"/>
                    </a:gs>
                    <a:gs pos="100000">
                      <a:srgbClr val="FF00F7"/>
                    </a:gs>
                  </a:gsLst>
                  <a:lin ang="3960000" scaled="0"/>
                </a:gradFill>
                <a:latin typeface="+mn-lt"/>
                <a:ea typeface="+mn-ea"/>
                <a:cs typeface="+mn-cs"/>
                <a:sym typeface="Avenir Next Demi Bold"/>
              </a:defRPr>
            </a:lvl2pPr>
            <a:lvl3pPr marL="0" indent="914400" algn="ctr" defTabSz="2438338">
              <a:lnSpc>
                <a:spcPct val="80000"/>
              </a:lnSpc>
              <a:spcBef>
                <a:spcPts val="0"/>
              </a:spcBef>
              <a:buClrTx/>
              <a:buSzTx/>
              <a:buNone/>
              <a:defRPr sz="22400" spc="-448">
                <a:gradFill flip="none" rotWithShape="1">
                  <a:gsLst>
                    <a:gs pos="0">
                      <a:srgbClr val="1E98FD"/>
                    </a:gs>
                    <a:gs pos="100000">
                      <a:srgbClr val="FF00F7"/>
                    </a:gs>
                  </a:gsLst>
                  <a:lin ang="3960000" scaled="0"/>
                </a:gradFill>
                <a:latin typeface="+mn-lt"/>
                <a:ea typeface="+mn-ea"/>
                <a:cs typeface="+mn-cs"/>
                <a:sym typeface="Avenir Next Demi Bold"/>
              </a:defRPr>
            </a:lvl3pPr>
            <a:lvl4pPr marL="0" indent="1371600" algn="ctr" defTabSz="2438338">
              <a:lnSpc>
                <a:spcPct val="80000"/>
              </a:lnSpc>
              <a:spcBef>
                <a:spcPts val="0"/>
              </a:spcBef>
              <a:buClrTx/>
              <a:buSzTx/>
              <a:buNone/>
              <a:defRPr sz="22400" spc="-448">
                <a:gradFill flip="none" rotWithShape="1">
                  <a:gsLst>
                    <a:gs pos="0">
                      <a:srgbClr val="1E98FD"/>
                    </a:gs>
                    <a:gs pos="100000">
                      <a:srgbClr val="FF00F7"/>
                    </a:gs>
                  </a:gsLst>
                  <a:lin ang="3960000" scaled="0"/>
                </a:gradFill>
                <a:latin typeface="+mn-lt"/>
                <a:ea typeface="+mn-ea"/>
                <a:cs typeface="+mn-cs"/>
                <a:sym typeface="Avenir Next Demi Bold"/>
              </a:defRPr>
            </a:lvl4pPr>
            <a:lvl5pPr marL="0" indent="1828800" algn="ctr" defTabSz="2438338">
              <a:lnSpc>
                <a:spcPct val="80000"/>
              </a:lnSpc>
              <a:spcBef>
                <a:spcPts val="0"/>
              </a:spcBef>
              <a:buClrTx/>
              <a:buSzTx/>
              <a:buNone/>
              <a:defRPr sz="22400" spc="-448">
                <a:gradFill flip="none" rotWithShape="1">
                  <a:gsLst>
                    <a:gs pos="0">
                      <a:srgbClr val="1E98FD"/>
                    </a:gs>
                    <a:gs pos="100000">
                      <a:srgbClr val="FF00F7"/>
                    </a:gs>
                  </a:gsLst>
                  <a:lin ang="3960000" scaled="0"/>
                </a:gradFill>
                <a:latin typeface="+mn-lt"/>
                <a:ea typeface="+mn-ea"/>
                <a:cs typeface="+mn-cs"/>
                <a:sym typeface="Avenir Next Demi Bold"/>
              </a:defRPr>
            </a:lvl5pPr>
          </a:lstStyle>
          <a:p>
            <a:r>
              <a:t>100 %</a:t>
            </a:r>
          </a:p>
          <a:p>
            <a:pPr lvl="1"/>
            <a:endParaRPr/>
          </a:p>
          <a:p>
            <a:pPr lvl="2"/>
            <a:endParaRPr/>
          </a:p>
          <a:p>
            <a:pPr lvl="3"/>
            <a:endParaRPr/>
          </a:p>
          <a:p>
            <a:pPr lvl="4"/>
            <a:endParaRPr/>
          </a:p>
        </p:txBody>
      </p:sp>
      <p:sp>
        <p:nvSpPr>
          <p:cNvPr id="107" name="Données clés"/>
          <p:cNvSpPr txBox="1">
            <a:spLocks noGrp="1"/>
          </p:cNvSpPr>
          <p:nvPr>
            <p:ph type="body" sz="quarter" idx="21" hasCustomPrompt="1"/>
          </p:nvPr>
        </p:nvSpPr>
        <p:spPr>
          <a:xfrm>
            <a:off x="1270000" y="8521700"/>
            <a:ext cx="21844000" cy="1016000"/>
          </a:xfrm>
          <a:prstGeom prst="rect">
            <a:avLst/>
          </a:prstGeom>
        </p:spPr>
        <p:txBody>
          <a:bodyPr/>
          <a:lstStyle>
            <a:lvl1pPr marL="0" indent="0" algn="ctr" defTabSz="825500">
              <a:spcBef>
                <a:spcPts val="0"/>
              </a:spcBef>
              <a:buClrTx/>
              <a:buSzTx/>
              <a:buNone/>
              <a:defRPr sz="4400">
                <a:latin typeface="Avenir Next Medium"/>
                <a:ea typeface="Avenir Next Medium"/>
                <a:cs typeface="Avenir Next Medium"/>
                <a:sym typeface="Avenir Next Medium"/>
              </a:defRPr>
            </a:lvl1pPr>
          </a:lstStyle>
          <a:p>
            <a:r>
              <a:t>Données clés</a:t>
            </a:r>
          </a:p>
        </p:txBody>
      </p:sp>
      <p:sp>
        <p:nvSpPr>
          <p:cNvPr id="108"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Citation">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1270000" y="11155086"/>
            <a:ext cx="21844000" cy="832613"/>
          </a:xfrm>
          <a:prstGeom prst="rect">
            <a:avLst/>
          </a:prstGeom>
        </p:spPr>
        <p:txBody>
          <a:bodyPr anchor="ctr"/>
          <a:lstStyle>
            <a:lvl1pPr marL="0" indent="0" algn="ctr" defTabSz="792479">
              <a:spcBef>
                <a:spcPts val="0"/>
              </a:spcBef>
              <a:buClrTx/>
              <a:buSzTx/>
              <a:buNone/>
              <a:defRPr sz="4224">
                <a:latin typeface="Avenir Next Medium"/>
                <a:ea typeface="Avenir Next Medium"/>
                <a:cs typeface="Avenir Next Medium"/>
                <a:sym typeface="Avenir Next Medium"/>
              </a:defRPr>
            </a:lvl1pPr>
          </a:lstStyle>
          <a:p>
            <a:r>
              <a:t>Attribution</a:t>
            </a:r>
          </a:p>
        </p:txBody>
      </p:sp>
      <p:sp>
        <p:nvSpPr>
          <p:cNvPr id="116" name="Texte niveau 1…"/>
          <p:cNvSpPr txBox="1">
            <a:spLocks noGrp="1"/>
          </p:cNvSpPr>
          <p:nvPr>
            <p:ph type="body" sz="half" idx="1" hasCustomPrompt="1"/>
          </p:nvPr>
        </p:nvSpPr>
        <p:spPr>
          <a:xfrm>
            <a:off x="1270000" y="5141969"/>
            <a:ext cx="21844000" cy="3430191"/>
          </a:xfrm>
          <a:prstGeom prst="rect">
            <a:avLst/>
          </a:prstGeom>
        </p:spPr>
        <p:txBody>
          <a:bodyPr anchor="ctr"/>
          <a:lstStyle>
            <a:lvl1pPr marL="0" indent="0" algn="ctr">
              <a:lnSpc>
                <a:spcPct val="80000"/>
              </a:lnSpc>
              <a:spcBef>
                <a:spcPts val="0"/>
              </a:spcBef>
              <a:buClrTx/>
              <a:buSzTx/>
              <a:buNone/>
              <a:defRPr sz="8400" spc="-168">
                <a:gradFill flip="none" rotWithShape="1">
                  <a:gsLst>
                    <a:gs pos="0">
                      <a:srgbClr val="FF00D8"/>
                    </a:gs>
                    <a:gs pos="100000">
                      <a:srgbClr val="FF542E"/>
                    </a:gs>
                  </a:gsLst>
                  <a:lin ang="3960000" scaled="0"/>
                </a:gradFill>
                <a:latin typeface="+mn-lt"/>
                <a:ea typeface="+mn-ea"/>
                <a:cs typeface="+mn-cs"/>
                <a:sym typeface="Avenir Next Demi Bold"/>
              </a:defRPr>
            </a:lvl1pPr>
            <a:lvl2pPr marL="0" indent="457200" algn="ctr">
              <a:lnSpc>
                <a:spcPct val="80000"/>
              </a:lnSpc>
              <a:spcBef>
                <a:spcPts val="0"/>
              </a:spcBef>
              <a:buClrTx/>
              <a:buSzTx/>
              <a:buNone/>
              <a:defRPr sz="8400" spc="-168">
                <a:gradFill flip="none" rotWithShape="1">
                  <a:gsLst>
                    <a:gs pos="0">
                      <a:srgbClr val="FF00D8"/>
                    </a:gs>
                    <a:gs pos="100000">
                      <a:srgbClr val="FF542E"/>
                    </a:gs>
                  </a:gsLst>
                  <a:lin ang="3960000" scaled="0"/>
                </a:gradFill>
                <a:latin typeface="+mn-lt"/>
                <a:ea typeface="+mn-ea"/>
                <a:cs typeface="+mn-cs"/>
                <a:sym typeface="Avenir Next Demi Bold"/>
              </a:defRPr>
            </a:lvl2pPr>
            <a:lvl3pPr marL="0" indent="914400" algn="ctr">
              <a:lnSpc>
                <a:spcPct val="80000"/>
              </a:lnSpc>
              <a:spcBef>
                <a:spcPts val="0"/>
              </a:spcBef>
              <a:buClrTx/>
              <a:buSzTx/>
              <a:buNone/>
              <a:defRPr sz="8400" spc="-168">
                <a:gradFill flip="none" rotWithShape="1">
                  <a:gsLst>
                    <a:gs pos="0">
                      <a:srgbClr val="FF00D8"/>
                    </a:gs>
                    <a:gs pos="100000">
                      <a:srgbClr val="FF542E"/>
                    </a:gs>
                  </a:gsLst>
                  <a:lin ang="3960000" scaled="0"/>
                </a:gradFill>
                <a:latin typeface="+mn-lt"/>
                <a:ea typeface="+mn-ea"/>
                <a:cs typeface="+mn-cs"/>
                <a:sym typeface="Avenir Next Demi Bold"/>
              </a:defRPr>
            </a:lvl3pPr>
            <a:lvl4pPr marL="0" indent="1371600" algn="ctr">
              <a:lnSpc>
                <a:spcPct val="80000"/>
              </a:lnSpc>
              <a:spcBef>
                <a:spcPts val="0"/>
              </a:spcBef>
              <a:buClrTx/>
              <a:buSzTx/>
              <a:buNone/>
              <a:defRPr sz="8400" spc="-168">
                <a:gradFill flip="none" rotWithShape="1">
                  <a:gsLst>
                    <a:gs pos="0">
                      <a:srgbClr val="FF00D8"/>
                    </a:gs>
                    <a:gs pos="100000">
                      <a:srgbClr val="FF542E"/>
                    </a:gs>
                  </a:gsLst>
                  <a:lin ang="3960000" scaled="0"/>
                </a:gradFill>
                <a:latin typeface="+mn-lt"/>
                <a:ea typeface="+mn-ea"/>
                <a:cs typeface="+mn-cs"/>
                <a:sym typeface="Avenir Next Demi Bold"/>
              </a:defRPr>
            </a:lvl4pPr>
            <a:lvl5pPr marL="0" indent="1828800" algn="ctr">
              <a:lnSpc>
                <a:spcPct val="80000"/>
              </a:lnSpc>
              <a:spcBef>
                <a:spcPts val="0"/>
              </a:spcBef>
              <a:buClrTx/>
              <a:buSzTx/>
              <a:buNone/>
              <a:defRPr sz="8400" spc="-168">
                <a:gradFill flip="none" rotWithShape="1">
                  <a:gsLst>
                    <a:gs pos="0">
                      <a:srgbClr val="FF00D8"/>
                    </a:gs>
                    <a:gs pos="100000">
                      <a:srgbClr val="FF542E"/>
                    </a:gs>
                  </a:gsLst>
                  <a:lin ang="3960000" scaled="0"/>
                </a:gradFill>
                <a:latin typeface="+mn-lt"/>
                <a:ea typeface="+mn-ea"/>
                <a:cs typeface="+mn-cs"/>
                <a:sym typeface="Avenir Next Demi Bold"/>
              </a:defRPr>
            </a:lvl5pPr>
          </a:lstStyle>
          <a:p>
            <a:r>
              <a:t>« Citation notable »</a:t>
            </a:r>
          </a:p>
          <a:p>
            <a:pPr lvl="1"/>
            <a:endParaRPr/>
          </a:p>
          <a:p>
            <a:pPr lvl="2"/>
            <a:endParaRPr/>
          </a:p>
          <a:p>
            <a:pPr lvl="3"/>
            <a:endParaRPr/>
          </a:p>
          <a:p>
            <a:pPr lvl="4"/>
            <a:endParaRPr/>
          </a:p>
        </p:txBody>
      </p:sp>
      <p:sp>
        <p:nvSpPr>
          <p:cNvPr id="117"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3 photos">
    <p:spTree>
      <p:nvGrpSpPr>
        <p:cNvPr id="1" name=""/>
        <p:cNvGrpSpPr/>
        <p:nvPr/>
      </p:nvGrpSpPr>
      <p:grpSpPr>
        <a:xfrm>
          <a:off x="0" y="0"/>
          <a:ext cx="0" cy="0"/>
          <a:chOff x="0" y="0"/>
          <a:chExt cx="0" cy="0"/>
        </a:xfrm>
      </p:grpSpPr>
      <p:sp>
        <p:nvSpPr>
          <p:cNvPr id="124" name="Deux méduses sur un arrière-plan rose"/>
          <p:cNvSpPr>
            <a:spLocks noGrp="1"/>
          </p:cNvSpPr>
          <p:nvPr>
            <p:ph type="pic" sz="half" idx="21"/>
          </p:nvPr>
        </p:nvSpPr>
        <p:spPr>
          <a:xfrm>
            <a:off x="12192000" y="4813300"/>
            <a:ext cx="12192000" cy="9207945"/>
          </a:xfrm>
          <a:prstGeom prst="rect">
            <a:avLst/>
          </a:prstGeom>
        </p:spPr>
        <p:txBody>
          <a:bodyPr lIns="91439" tIns="45719" rIns="91439" bIns="45719">
            <a:noAutofit/>
          </a:bodyPr>
          <a:lstStyle/>
          <a:p>
            <a:endParaRPr/>
          </a:p>
        </p:txBody>
      </p:sp>
      <p:sp>
        <p:nvSpPr>
          <p:cNvPr id="125" name="Deux méduses qui se touchent sur un arrière-plan bleu foncé"/>
          <p:cNvSpPr>
            <a:spLocks noGrp="1"/>
          </p:cNvSpPr>
          <p:nvPr>
            <p:ph type="pic" sz="half" idx="22"/>
          </p:nvPr>
        </p:nvSpPr>
        <p:spPr>
          <a:xfrm>
            <a:off x="12192000" y="-628650"/>
            <a:ext cx="12192000" cy="8128000"/>
          </a:xfrm>
          <a:prstGeom prst="rect">
            <a:avLst/>
          </a:prstGeom>
        </p:spPr>
        <p:txBody>
          <a:bodyPr lIns="91439" tIns="45719" rIns="91439" bIns="45719">
            <a:noAutofit/>
          </a:bodyPr>
          <a:lstStyle/>
          <a:p>
            <a:endParaRPr/>
          </a:p>
        </p:txBody>
      </p:sp>
      <p:sp>
        <p:nvSpPr>
          <p:cNvPr id="126" name="Deux méduses sur un arrière-plan noir"/>
          <p:cNvSpPr>
            <a:spLocks noGrp="1"/>
          </p:cNvSpPr>
          <p:nvPr>
            <p:ph type="pic" idx="23"/>
          </p:nvPr>
        </p:nvSpPr>
        <p:spPr>
          <a:xfrm>
            <a:off x="-4203700" y="0"/>
            <a:ext cx="20574000" cy="13716000"/>
          </a:xfrm>
          <a:prstGeom prst="rect">
            <a:avLst/>
          </a:prstGeom>
        </p:spPr>
        <p:txBody>
          <a:bodyPr lIns="91439" tIns="45719" rIns="91439" bIns="45719">
            <a:noAutofit/>
          </a:bodyPr>
          <a:lstStyle/>
          <a:p>
            <a:endParaRPr/>
          </a:p>
        </p:txBody>
      </p:sp>
      <p:sp>
        <p:nvSpPr>
          <p:cNvPr id="127"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Deux méduses qui se touchent sur un arrière-plan bleu foncé"/>
          <p:cNvSpPr>
            <a:spLocks noGrp="1"/>
          </p:cNvSpPr>
          <p:nvPr>
            <p:ph type="pic" idx="21"/>
          </p:nvPr>
        </p:nvSpPr>
        <p:spPr>
          <a:xfrm>
            <a:off x="0" y="-1270000"/>
            <a:ext cx="24384000" cy="16256001"/>
          </a:xfrm>
          <a:prstGeom prst="rect">
            <a:avLst/>
          </a:prstGeom>
        </p:spPr>
        <p:txBody>
          <a:bodyPr lIns="91439" tIns="45719" rIns="91439" bIns="45719">
            <a:noAutofit/>
          </a:bodyPr>
          <a:lstStyle/>
          <a:p>
            <a:endParaRPr/>
          </a:p>
        </p:txBody>
      </p:sp>
      <p:sp>
        <p:nvSpPr>
          <p:cNvPr id="135" name="Numéro de diapositive"/>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‹N°›</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Vierge">
    <p:spTree>
      <p:nvGrpSpPr>
        <p:cNvPr id="1" name=""/>
        <p:cNvGrpSpPr/>
        <p:nvPr/>
      </p:nvGrpSpPr>
      <p:grpSpPr>
        <a:xfrm>
          <a:off x="0" y="0"/>
          <a:ext cx="0" cy="0"/>
          <a:chOff x="0" y="0"/>
          <a:chExt cx="0" cy="0"/>
        </a:xfrm>
      </p:grpSpPr>
      <p:sp>
        <p:nvSpPr>
          <p:cNvPr id="142"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re et photo">
    <p:spTree>
      <p:nvGrpSpPr>
        <p:cNvPr id="1" name=""/>
        <p:cNvGrpSpPr/>
        <p:nvPr/>
      </p:nvGrpSpPr>
      <p:grpSpPr>
        <a:xfrm>
          <a:off x="0" y="0"/>
          <a:ext cx="0" cy="0"/>
          <a:chOff x="0" y="0"/>
          <a:chExt cx="0" cy="0"/>
        </a:xfrm>
      </p:grpSpPr>
      <p:sp>
        <p:nvSpPr>
          <p:cNvPr id="21" name="Deux méduses qui se touchent sur un arrière-plan bleu foncé"/>
          <p:cNvSpPr>
            <a:spLocks noGrp="1"/>
          </p:cNvSpPr>
          <p:nvPr>
            <p:ph type="pic" idx="21"/>
          </p:nvPr>
        </p:nvSpPr>
        <p:spPr>
          <a:xfrm>
            <a:off x="0" y="-1270000"/>
            <a:ext cx="24384000" cy="16256001"/>
          </a:xfrm>
          <a:prstGeom prst="rect">
            <a:avLst/>
          </a:prstGeom>
        </p:spPr>
        <p:txBody>
          <a:bodyPr lIns="91439" tIns="45719" rIns="91439" bIns="45719">
            <a:noAutofit/>
          </a:bodyPr>
          <a:lstStyle/>
          <a:p>
            <a:endParaRPr/>
          </a:p>
        </p:txBody>
      </p:sp>
      <p:sp>
        <p:nvSpPr>
          <p:cNvPr id="22" name="Auteur et date"/>
          <p:cNvSpPr txBox="1">
            <a:spLocks noGrp="1"/>
          </p:cNvSpPr>
          <p:nvPr>
            <p:ph type="body" sz="quarter" idx="22" hasCustomPrompt="1"/>
          </p:nvPr>
        </p:nvSpPr>
        <p:spPr>
          <a:xfrm>
            <a:off x="1270000" y="12166600"/>
            <a:ext cx="21844000" cy="694055"/>
          </a:xfrm>
          <a:prstGeom prst="rect">
            <a:avLst/>
          </a:prstGeom>
        </p:spPr>
        <p:txBody>
          <a:bodyPr/>
          <a:lstStyle>
            <a:lvl1pPr marL="0" indent="0" algn="ctr" defTabSz="808990">
              <a:spcBef>
                <a:spcPts val="0"/>
              </a:spcBef>
              <a:buClrTx/>
              <a:buSzTx/>
              <a:buNone/>
              <a:defRPr sz="3430">
                <a:solidFill>
                  <a:srgbClr val="FFFFFF"/>
                </a:solidFill>
                <a:latin typeface="Avenir Next Medium"/>
                <a:ea typeface="Avenir Next Medium"/>
                <a:cs typeface="Avenir Next Medium"/>
                <a:sym typeface="Avenir Next Medium"/>
              </a:defRPr>
            </a:lvl1pPr>
          </a:lstStyle>
          <a:p>
            <a:r>
              <a:t>Auteur et date</a:t>
            </a:r>
          </a:p>
        </p:txBody>
      </p:sp>
      <p:sp>
        <p:nvSpPr>
          <p:cNvPr id="23" name="Titre de la présentation"/>
          <p:cNvSpPr txBox="1">
            <a:spLocks noGrp="1"/>
          </p:cNvSpPr>
          <p:nvPr>
            <p:ph type="title" hasCustomPrompt="1"/>
          </p:nvPr>
        </p:nvSpPr>
        <p:spPr>
          <a:xfrm>
            <a:off x="1270000" y="3289300"/>
            <a:ext cx="21844000" cy="3873500"/>
          </a:xfrm>
          <a:prstGeom prst="rect">
            <a:avLst/>
          </a:prstGeom>
        </p:spPr>
        <p:txBody>
          <a:bodyPr/>
          <a:lstStyle>
            <a:lvl1pPr defTabSz="2438400">
              <a:lnSpc>
                <a:spcPct val="90000"/>
              </a:lnSpc>
              <a:defRPr sz="11600" spc="-348">
                <a:solidFill>
                  <a:srgbClr val="FFFFFF"/>
                </a:solidFill>
              </a:defRPr>
            </a:lvl1pPr>
          </a:lstStyle>
          <a:p>
            <a:r>
              <a:t>Titre de la présentation</a:t>
            </a:r>
          </a:p>
        </p:txBody>
      </p:sp>
      <p:sp>
        <p:nvSpPr>
          <p:cNvPr id="24" name="Texte niveau 1…"/>
          <p:cNvSpPr txBox="1">
            <a:spLocks noGrp="1"/>
          </p:cNvSpPr>
          <p:nvPr>
            <p:ph type="body" sz="quarter" idx="1" hasCustomPrompt="1"/>
          </p:nvPr>
        </p:nvSpPr>
        <p:spPr>
          <a:xfrm>
            <a:off x="1270000" y="6985000"/>
            <a:ext cx="21844000" cy="2514600"/>
          </a:xfrm>
          <a:prstGeom prst="rect">
            <a:avLst/>
          </a:prstGeom>
        </p:spPr>
        <p:txBody>
          <a:bodyPr/>
          <a:lstStyle>
            <a:lvl1pPr marL="0" indent="0" algn="ctr" defTabSz="825500">
              <a:spcBef>
                <a:spcPts val="0"/>
              </a:spcBef>
              <a:buClrTx/>
              <a:buSzTx/>
              <a:buNone/>
              <a:defRPr sz="6400">
                <a:solidFill>
                  <a:srgbClr val="FFFFFF"/>
                </a:solidFill>
                <a:latin typeface="Avenir Next Medium"/>
                <a:ea typeface="Avenir Next Medium"/>
                <a:cs typeface="Avenir Next Medium"/>
                <a:sym typeface="Avenir Next Medium"/>
              </a:defRPr>
            </a:lvl1pPr>
            <a:lvl2pPr marL="0" indent="0" algn="ctr" defTabSz="825500">
              <a:spcBef>
                <a:spcPts val="0"/>
              </a:spcBef>
              <a:buClrTx/>
              <a:buSzTx/>
              <a:buNone/>
              <a:defRPr sz="6400">
                <a:solidFill>
                  <a:srgbClr val="FFFFFF"/>
                </a:solidFill>
                <a:latin typeface="Avenir Next Medium"/>
                <a:ea typeface="Avenir Next Medium"/>
                <a:cs typeface="Avenir Next Medium"/>
                <a:sym typeface="Avenir Next Medium"/>
              </a:defRPr>
            </a:lvl2pPr>
            <a:lvl3pPr marL="0" indent="0" algn="ctr" defTabSz="825500">
              <a:spcBef>
                <a:spcPts val="0"/>
              </a:spcBef>
              <a:buClrTx/>
              <a:buSzTx/>
              <a:buNone/>
              <a:defRPr sz="6400">
                <a:solidFill>
                  <a:srgbClr val="FFFFFF"/>
                </a:solidFill>
                <a:latin typeface="Avenir Next Medium"/>
                <a:ea typeface="Avenir Next Medium"/>
                <a:cs typeface="Avenir Next Medium"/>
                <a:sym typeface="Avenir Next Medium"/>
              </a:defRPr>
            </a:lvl3pPr>
            <a:lvl4pPr marL="0" indent="0" algn="ctr" defTabSz="825500">
              <a:spcBef>
                <a:spcPts val="0"/>
              </a:spcBef>
              <a:buClrTx/>
              <a:buSzTx/>
              <a:buNone/>
              <a:defRPr sz="6400">
                <a:solidFill>
                  <a:srgbClr val="FFFFFF"/>
                </a:solidFill>
                <a:latin typeface="Avenir Next Medium"/>
                <a:ea typeface="Avenir Next Medium"/>
                <a:cs typeface="Avenir Next Medium"/>
                <a:sym typeface="Avenir Next Medium"/>
              </a:defRPr>
            </a:lvl4pPr>
            <a:lvl5pPr marL="0" indent="0" algn="ctr" defTabSz="825500">
              <a:spcBef>
                <a:spcPts val="0"/>
              </a:spcBef>
              <a:buClrTx/>
              <a:buSzTx/>
              <a:buNone/>
              <a:defRPr sz="6400">
                <a:solidFill>
                  <a:srgbClr val="FFFFFF"/>
                </a:solidFill>
                <a:latin typeface="Avenir Next Medium"/>
                <a:ea typeface="Avenir Next Medium"/>
                <a:cs typeface="Avenir Next Medium"/>
                <a:sym typeface="Avenir Next Medium"/>
              </a:defRPr>
            </a:lvl5pPr>
          </a:lstStyle>
          <a:p>
            <a:r>
              <a:t>Sous-titre de la présentation</a:t>
            </a:r>
          </a:p>
          <a:p>
            <a:pPr lvl="1"/>
            <a:endParaRPr/>
          </a:p>
          <a:p>
            <a:pPr lvl="2"/>
            <a:endParaRPr/>
          </a:p>
          <a:p>
            <a:pPr lvl="3"/>
            <a:endParaRPr/>
          </a:p>
          <a:p>
            <a:pPr lvl="4"/>
            <a:endParaRPr/>
          </a:p>
        </p:txBody>
      </p:sp>
      <p:sp>
        <p:nvSpPr>
          <p:cNvPr id="25" name="Numéro de diapositive"/>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Autre titre et photo">
    <p:spTree>
      <p:nvGrpSpPr>
        <p:cNvPr id="1" name=""/>
        <p:cNvGrpSpPr/>
        <p:nvPr/>
      </p:nvGrpSpPr>
      <p:grpSpPr>
        <a:xfrm>
          <a:off x="0" y="0"/>
          <a:ext cx="0" cy="0"/>
          <a:chOff x="0" y="0"/>
          <a:chExt cx="0" cy="0"/>
        </a:xfrm>
      </p:grpSpPr>
      <p:sp>
        <p:nvSpPr>
          <p:cNvPr id="32" name="Deux méduses sur un arrière-plan noir"/>
          <p:cNvSpPr>
            <a:spLocks noGrp="1"/>
          </p:cNvSpPr>
          <p:nvPr>
            <p:ph type="pic" idx="21"/>
          </p:nvPr>
        </p:nvSpPr>
        <p:spPr>
          <a:xfrm>
            <a:off x="7962900" y="-25400"/>
            <a:ext cx="20650200" cy="13766800"/>
          </a:xfrm>
          <a:prstGeom prst="rect">
            <a:avLst/>
          </a:prstGeom>
        </p:spPr>
        <p:txBody>
          <a:bodyPr lIns="91439" tIns="45719" rIns="91439" bIns="45719">
            <a:noAutofit/>
          </a:bodyPr>
          <a:lstStyle/>
          <a:p>
            <a:endParaRPr/>
          </a:p>
        </p:txBody>
      </p:sp>
      <p:sp>
        <p:nvSpPr>
          <p:cNvPr id="33" name="Titre de diapositive"/>
          <p:cNvSpPr txBox="1">
            <a:spLocks noGrp="1"/>
          </p:cNvSpPr>
          <p:nvPr>
            <p:ph type="title" hasCustomPrompt="1"/>
          </p:nvPr>
        </p:nvSpPr>
        <p:spPr>
          <a:xfrm>
            <a:off x="1270000" y="3885108"/>
            <a:ext cx="9652000" cy="3200203"/>
          </a:xfrm>
          <a:prstGeom prst="rect">
            <a:avLst/>
          </a:prstGeom>
        </p:spPr>
        <p:txBody>
          <a:bodyPr/>
          <a:lstStyle>
            <a:lvl1pPr>
              <a:defRPr>
                <a:gradFill flip="none" rotWithShape="1">
                  <a:gsLst>
                    <a:gs pos="0">
                      <a:srgbClr val="FF00D8"/>
                    </a:gs>
                    <a:gs pos="100000">
                      <a:srgbClr val="FF542E"/>
                    </a:gs>
                  </a:gsLst>
                  <a:lin ang="3960000" scaled="0"/>
                </a:gradFill>
              </a:defRPr>
            </a:lvl1pPr>
          </a:lstStyle>
          <a:p>
            <a:r>
              <a:t>Titre de diapositive</a:t>
            </a:r>
          </a:p>
        </p:txBody>
      </p:sp>
      <p:sp>
        <p:nvSpPr>
          <p:cNvPr id="34" name="Texte niveau 1…"/>
          <p:cNvSpPr txBox="1">
            <a:spLocks noGrp="1"/>
          </p:cNvSpPr>
          <p:nvPr>
            <p:ph type="body" sz="quarter" idx="1" hasCustomPrompt="1"/>
          </p:nvPr>
        </p:nvSpPr>
        <p:spPr>
          <a:xfrm>
            <a:off x="1270000" y="6845300"/>
            <a:ext cx="9652000" cy="5664200"/>
          </a:xfrm>
          <a:prstGeom prst="rect">
            <a:avLst/>
          </a:prstGeom>
        </p:spPr>
        <p:txBody>
          <a:bodyPr/>
          <a:lstStyle>
            <a:lvl1pPr marL="0" indent="0" algn="ctr" defTabSz="825500">
              <a:spcBef>
                <a:spcPts val="0"/>
              </a:spcBef>
              <a:buClrTx/>
              <a:buSzTx/>
              <a:buNone/>
              <a:defRPr sz="5400">
                <a:latin typeface="Avenir Next Medium"/>
                <a:ea typeface="Avenir Next Medium"/>
                <a:cs typeface="Avenir Next Medium"/>
                <a:sym typeface="Avenir Next Medium"/>
              </a:defRPr>
            </a:lvl1pPr>
            <a:lvl2pPr marL="0" indent="457200" algn="ctr" defTabSz="825500">
              <a:spcBef>
                <a:spcPts val="0"/>
              </a:spcBef>
              <a:buClrTx/>
              <a:buSzTx/>
              <a:buNone/>
              <a:defRPr sz="5400">
                <a:latin typeface="Avenir Next Medium"/>
                <a:ea typeface="Avenir Next Medium"/>
                <a:cs typeface="Avenir Next Medium"/>
                <a:sym typeface="Avenir Next Medium"/>
              </a:defRPr>
            </a:lvl2pPr>
            <a:lvl3pPr marL="0" indent="914400" algn="ctr" defTabSz="825500">
              <a:spcBef>
                <a:spcPts val="0"/>
              </a:spcBef>
              <a:buClrTx/>
              <a:buSzTx/>
              <a:buNone/>
              <a:defRPr sz="5400">
                <a:latin typeface="Avenir Next Medium"/>
                <a:ea typeface="Avenir Next Medium"/>
                <a:cs typeface="Avenir Next Medium"/>
                <a:sym typeface="Avenir Next Medium"/>
              </a:defRPr>
            </a:lvl3pPr>
            <a:lvl4pPr marL="0" indent="1371600" algn="ctr" defTabSz="825500">
              <a:spcBef>
                <a:spcPts val="0"/>
              </a:spcBef>
              <a:buClrTx/>
              <a:buSzTx/>
              <a:buNone/>
              <a:defRPr sz="5400">
                <a:latin typeface="Avenir Next Medium"/>
                <a:ea typeface="Avenir Next Medium"/>
                <a:cs typeface="Avenir Next Medium"/>
                <a:sym typeface="Avenir Next Medium"/>
              </a:defRPr>
            </a:lvl4pPr>
            <a:lvl5pPr marL="0" indent="1828800" algn="ctr" defTabSz="825500">
              <a:spcBef>
                <a:spcPts val="0"/>
              </a:spcBef>
              <a:buClrTx/>
              <a:buSzTx/>
              <a:buNone/>
              <a:defRPr sz="5400">
                <a:latin typeface="Avenir Next Medium"/>
                <a:ea typeface="Avenir Next Medium"/>
                <a:cs typeface="Avenir Next Medium"/>
                <a:sym typeface="Avenir Next Medium"/>
              </a:defRPr>
            </a:lvl5pPr>
          </a:lstStyle>
          <a:p>
            <a:r>
              <a:t>Sous-titre de diapositive</a:t>
            </a:r>
          </a:p>
          <a:p>
            <a:pPr lvl="1"/>
            <a:endParaRPr/>
          </a:p>
          <a:p>
            <a:pPr lvl="2"/>
            <a:endParaRPr/>
          </a:p>
          <a:p>
            <a:pPr lvl="3"/>
            <a:endParaRPr/>
          </a:p>
          <a:p>
            <a:pPr lvl="4"/>
            <a:endParaRPr/>
          </a:p>
        </p:txBody>
      </p:sp>
      <p:sp>
        <p:nvSpPr>
          <p:cNvPr id="35"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re et puces">
    <p:spTree>
      <p:nvGrpSpPr>
        <p:cNvPr id="1" name=""/>
        <p:cNvGrpSpPr/>
        <p:nvPr/>
      </p:nvGrpSpPr>
      <p:grpSpPr>
        <a:xfrm>
          <a:off x="0" y="0"/>
          <a:ext cx="0" cy="0"/>
          <a:chOff x="0" y="0"/>
          <a:chExt cx="0" cy="0"/>
        </a:xfrm>
      </p:grpSpPr>
      <p:sp>
        <p:nvSpPr>
          <p:cNvPr id="42" name="Titre de diapositive"/>
          <p:cNvSpPr txBox="1">
            <a:spLocks noGrp="1"/>
          </p:cNvSpPr>
          <p:nvPr>
            <p:ph type="title" hasCustomPrompt="1"/>
          </p:nvPr>
        </p:nvSpPr>
        <p:spPr>
          <a:prstGeom prst="rect">
            <a:avLst/>
          </a:prstGeom>
        </p:spPr>
        <p:txBody>
          <a:bodyPr/>
          <a:lstStyle/>
          <a:p>
            <a:r>
              <a:t>Titre de diapositive</a:t>
            </a:r>
          </a:p>
        </p:txBody>
      </p:sp>
      <p:sp>
        <p:nvSpPr>
          <p:cNvPr id="43" name="Sous-titre de diapositive"/>
          <p:cNvSpPr txBox="1">
            <a:spLocks noGrp="1"/>
          </p:cNvSpPr>
          <p:nvPr>
            <p:ph type="body" sz="quarter" idx="21" hasCustomPrompt="1"/>
          </p:nvPr>
        </p:nvSpPr>
        <p:spPr>
          <a:xfrm>
            <a:off x="1270000" y="2133600"/>
            <a:ext cx="21844000" cy="1016000"/>
          </a:xfrm>
          <a:prstGeom prst="rect">
            <a:avLst/>
          </a:prstGeom>
        </p:spPr>
        <p:txBody>
          <a:bodyPr/>
          <a:lstStyle>
            <a:lvl1pPr marL="0" indent="0" algn="ctr" defTabSz="808990">
              <a:spcBef>
                <a:spcPts val="0"/>
              </a:spcBef>
              <a:buClrTx/>
              <a:buSzTx/>
              <a:buNone/>
              <a:defRPr sz="5292">
                <a:latin typeface="Avenir Next Medium"/>
                <a:ea typeface="Avenir Next Medium"/>
                <a:cs typeface="Avenir Next Medium"/>
                <a:sym typeface="Avenir Next Medium"/>
              </a:defRPr>
            </a:lvl1pPr>
          </a:lstStyle>
          <a:p>
            <a:r>
              <a:t>Sous-titre de diapositive</a:t>
            </a:r>
          </a:p>
        </p:txBody>
      </p:sp>
      <p:sp>
        <p:nvSpPr>
          <p:cNvPr id="44" name="Texte niveau 1…"/>
          <p:cNvSpPr txBox="1">
            <a:spLocks noGrp="1"/>
          </p:cNvSpPr>
          <p:nvPr>
            <p:ph type="body" idx="1" hasCustomPrompt="1"/>
          </p:nvPr>
        </p:nvSpPr>
        <p:spPr>
          <a:prstGeom prst="rect">
            <a:avLst/>
          </a:prstGeom>
        </p:spPr>
        <p:txBody>
          <a:bodyPr/>
          <a:lstStyle/>
          <a:p>
            <a:r>
              <a:t>Texte de puce de diapositive</a:t>
            </a:r>
          </a:p>
          <a:p>
            <a:pPr lvl="1"/>
            <a:endParaRPr/>
          </a:p>
          <a:p>
            <a:pPr lvl="2"/>
            <a:endParaRPr/>
          </a:p>
          <a:p>
            <a:pPr lvl="3"/>
            <a:endParaRPr/>
          </a:p>
          <a:p>
            <a:pPr lvl="4"/>
            <a:endParaRPr/>
          </a:p>
        </p:txBody>
      </p:sp>
      <p:sp>
        <p:nvSpPr>
          <p:cNvPr id="45"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uces">
    <p:spTree>
      <p:nvGrpSpPr>
        <p:cNvPr id="1" name=""/>
        <p:cNvGrpSpPr/>
        <p:nvPr/>
      </p:nvGrpSpPr>
      <p:grpSpPr>
        <a:xfrm>
          <a:off x="0" y="0"/>
          <a:ext cx="0" cy="0"/>
          <a:chOff x="0" y="0"/>
          <a:chExt cx="0" cy="0"/>
        </a:xfrm>
      </p:grpSpPr>
      <p:sp>
        <p:nvSpPr>
          <p:cNvPr id="52" name="Texte niveau 1…"/>
          <p:cNvSpPr txBox="1">
            <a:spLocks noGrp="1"/>
          </p:cNvSpPr>
          <p:nvPr>
            <p:ph type="body" idx="1" hasCustomPrompt="1"/>
          </p:nvPr>
        </p:nvSpPr>
        <p:spPr>
          <a:xfrm>
            <a:off x="1270000" y="4269316"/>
            <a:ext cx="21844000" cy="8432801"/>
          </a:xfrm>
          <a:prstGeom prst="rect">
            <a:avLst/>
          </a:prstGeom>
        </p:spPr>
        <p:txBody>
          <a:bodyPr numCol="2" spcCol="1092200"/>
          <a:lstStyle/>
          <a:p>
            <a:r>
              <a:t>Texte de puce de diapositive</a:t>
            </a:r>
          </a:p>
          <a:p>
            <a:pPr lvl="1"/>
            <a:endParaRPr/>
          </a:p>
          <a:p>
            <a:pPr lvl="2"/>
            <a:endParaRPr/>
          </a:p>
          <a:p>
            <a:pPr lvl="3"/>
            <a:endParaRPr/>
          </a:p>
          <a:p>
            <a:pPr lvl="4"/>
            <a:endParaRPr/>
          </a:p>
        </p:txBody>
      </p:sp>
      <p:sp>
        <p:nvSpPr>
          <p:cNvPr id="53"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re, puces et photo">
    <p:spTree>
      <p:nvGrpSpPr>
        <p:cNvPr id="1" name=""/>
        <p:cNvGrpSpPr/>
        <p:nvPr/>
      </p:nvGrpSpPr>
      <p:grpSpPr>
        <a:xfrm>
          <a:off x="0" y="0"/>
          <a:ext cx="0" cy="0"/>
          <a:chOff x="0" y="0"/>
          <a:chExt cx="0" cy="0"/>
        </a:xfrm>
      </p:grpSpPr>
      <p:sp>
        <p:nvSpPr>
          <p:cNvPr id="60" name="Deux méduses sur un arrière-plan rose"/>
          <p:cNvSpPr>
            <a:spLocks noGrp="1"/>
          </p:cNvSpPr>
          <p:nvPr>
            <p:ph type="pic" idx="21"/>
          </p:nvPr>
        </p:nvSpPr>
        <p:spPr>
          <a:xfrm>
            <a:off x="10185400" y="0"/>
            <a:ext cx="18161000" cy="13716000"/>
          </a:xfrm>
          <a:prstGeom prst="rect">
            <a:avLst/>
          </a:prstGeom>
        </p:spPr>
        <p:txBody>
          <a:bodyPr lIns="91439" tIns="45719" rIns="91439" bIns="45719">
            <a:noAutofit/>
          </a:bodyPr>
          <a:lstStyle/>
          <a:p>
            <a:endParaRPr/>
          </a:p>
        </p:txBody>
      </p:sp>
      <p:sp>
        <p:nvSpPr>
          <p:cNvPr id="61" name="Titre de diapositive"/>
          <p:cNvSpPr txBox="1">
            <a:spLocks noGrp="1"/>
          </p:cNvSpPr>
          <p:nvPr>
            <p:ph type="title" hasCustomPrompt="1"/>
          </p:nvPr>
        </p:nvSpPr>
        <p:spPr>
          <a:xfrm>
            <a:off x="1270000" y="838200"/>
            <a:ext cx="9652000" cy="1549400"/>
          </a:xfrm>
          <a:prstGeom prst="rect">
            <a:avLst/>
          </a:prstGeom>
        </p:spPr>
        <p:txBody>
          <a:bodyPr/>
          <a:lstStyle>
            <a:lvl1pPr>
              <a:defRPr>
                <a:gradFill flip="none" rotWithShape="1">
                  <a:gsLst>
                    <a:gs pos="0">
                      <a:srgbClr val="5E03FF"/>
                    </a:gs>
                    <a:gs pos="100000">
                      <a:srgbClr val="FF00F7"/>
                    </a:gs>
                  </a:gsLst>
                  <a:lin ang="3960000" scaled="0"/>
                </a:gradFill>
              </a:defRPr>
            </a:lvl1pPr>
          </a:lstStyle>
          <a:p>
            <a:r>
              <a:t>Titre de diapositive</a:t>
            </a:r>
          </a:p>
        </p:txBody>
      </p:sp>
      <p:sp>
        <p:nvSpPr>
          <p:cNvPr id="62" name="Texte niveau 1…"/>
          <p:cNvSpPr txBox="1">
            <a:spLocks noGrp="1"/>
          </p:cNvSpPr>
          <p:nvPr>
            <p:ph type="body" sz="half" idx="1" hasCustomPrompt="1"/>
          </p:nvPr>
        </p:nvSpPr>
        <p:spPr>
          <a:xfrm>
            <a:off x="1270000" y="4267200"/>
            <a:ext cx="9652000" cy="8432800"/>
          </a:xfrm>
          <a:prstGeom prst="rect">
            <a:avLst/>
          </a:prstGeom>
        </p:spPr>
        <p:txBody>
          <a:bodyPr/>
          <a:lstStyle/>
          <a:p>
            <a:r>
              <a:t>Texte de puce de diapositive</a:t>
            </a:r>
          </a:p>
          <a:p>
            <a:pPr lvl="1"/>
            <a:endParaRPr/>
          </a:p>
          <a:p>
            <a:pPr lvl="2"/>
            <a:endParaRPr/>
          </a:p>
          <a:p>
            <a:pPr lvl="3"/>
            <a:endParaRPr/>
          </a:p>
          <a:p>
            <a:pPr lvl="4"/>
            <a:endParaRPr/>
          </a:p>
        </p:txBody>
      </p:sp>
      <p:sp>
        <p:nvSpPr>
          <p:cNvPr id="63" name="Sous-titre de diapositive"/>
          <p:cNvSpPr txBox="1">
            <a:spLocks noGrp="1"/>
          </p:cNvSpPr>
          <p:nvPr>
            <p:ph type="body" sz="quarter" idx="22" hasCustomPrompt="1"/>
          </p:nvPr>
        </p:nvSpPr>
        <p:spPr>
          <a:xfrm>
            <a:off x="1270000" y="2133600"/>
            <a:ext cx="9652000" cy="1016000"/>
          </a:xfrm>
          <a:prstGeom prst="rect">
            <a:avLst/>
          </a:prstGeom>
        </p:spPr>
        <p:txBody>
          <a:bodyPr/>
          <a:lstStyle>
            <a:lvl1pPr marL="0" indent="0" algn="ctr" defTabSz="808990">
              <a:spcBef>
                <a:spcPts val="0"/>
              </a:spcBef>
              <a:buClrTx/>
              <a:buSzTx/>
              <a:buNone/>
              <a:defRPr sz="5292">
                <a:latin typeface="Avenir Next Medium"/>
                <a:ea typeface="Avenir Next Medium"/>
                <a:cs typeface="Avenir Next Medium"/>
                <a:sym typeface="Avenir Next Medium"/>
              </a:defRPr>
            </a:lvl1pPr>
          </a:lstStyle>
          <a:p>
            <a:r>
              <a:t>Sous-titre de diapositive</a:t>
            </a:r>
          </a:p>
        </p:txBody>
      </p:sp>
      <p:sp>
        <p:nvSpPr>
          <p:cNvPr id="6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Titre de section"/>
          <p:cNvSpPr txBox="1">
            <a:spLocks noGrp="1"/>
          </p:cNvSpPr>
          <p:nvPr>
            <p:ph type="title" hasCustomPrompt="1"/>
          </p:nvPr>
        </p:nvSpPr>
        <p:spPr>
          <a:xfrm>
            <a:off x="1270000" y="3289300"/>
            <a:ext cx="21844000" cy="3873500"/>
          </a:xfrm>
          <a:prstGeom prst="rect">
            <a:avLst/>
          </a:prstGeom>
        </p:spPr>
        <p:txBody>
          <a:bodyPr/>
          <a:lstStyle>
            <a:lvl1pPr>
              <a:lnSpc>
                <a:spcPct val="90000"/>
              </a:lnSpc>
              <a:defRPr sz="11600" spc="-348">
                <a:gradFill flip="none" rotWithShape="1">
                  <a:gsLst>
                    <a:gs pos="0">
                      <a:srgbClr val="FF00D8"/>
                    </a:gs>
                    <a:gs pos="100000">
                      <a:srgbClr val="FF542E"/>
                    </a:gs>
                  </a:gsLst>
                  <a:lin ang="3960000" scaled="0"/>
                </a:gradFill>
              </a:defRPr>
            </a:lvl1pPr>
          </a:lstStyle>
          <a:p>
            <a:r>
              <a:t>Titre de section</a:t>
            </a:r>
          </a:p>
        </p:txBody>
      </p:sp>
      <p:sp>
        <p:nvSpPr>
          <p:cNvPr id="72"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re seulement">
    <p:spTree>
      <p:nvGrpSpPr>
        <p:cNvPr id="1" name=""/>
        <p:cNvGrpSpPr/>
        <p:nvPr/>
      </p:nvGrpSpPr>
      <p:grpSpPr>
        <a:xfrm>
          <a:off x="0" y="0"/>
          <a:ext cx="0" cy="0"/>
          <a:chOff x="0" y="0"/>
          <a:chExt cx="0" cy="0"/>
        </a:xfrm>
      </p:grpSpPr>
      <p:sp>
        <p:nvSpPr>
          <p:cNvPr id="79" name="Titre de diapositive"/>
          <p:cNvSpPr txBox="1">
            <a:spLocks noGrp="1"/>
          </p:cNvSpPr>
          <p:nvPr>
            <p:ph type="title" hasCustomPrompt="1"/>
          </p:nvPr>
        </p:nvSpPr>
        <p:spPr>
          <a:prstGeom prst="rect">
            <a:avLst/>
          </a:prstGeom>
        </p:spPr>
        <p:txBody>
          <a:bodyPr/>
          <a:lstStyle/>
          <a:p>
            <a:r>
              <a:t>Titre de diapositive</a:t>
            </a:r>
          </a:p>
        </p:txBody>
      </p:sp>
      <p:sp>
        <p:nvSpPr>
          <p:cNvPr id="80" name="Sous-titre de diapositive"/>
          <p:cNvSpPr txBox="1">
            <a:spLocks noGrp="1"/>
          </p:cNvSpPr>
          <p:nvPr>
            <p:ph type="body" sz="quarter" idx="21" hasCustomPrompt="1"/>
          </p:nvPr>
        </p:nvSpPr>
        <p:spPr>
          <a:xfrm>
            <a:off x="1270000" y="2133600"/>
            <a:ext cx="21844000" cy="1016000"/>
          </a:xfrm>
          <a:prstGeom prst="rect">
            <a:avLst/>
          </a:prstGeom>
        </p:spPr>
        <p:txBody>
          <a:bodyPr/>
          <a:lstStyle>
            <a:lvl1pPr marL="0" indent="0" algn="ctr" defTabSz="808990">
              <a:spcBef>
                <a:spcPts val="0"/>
              </a:spcBef>
              <a:buClrTx/>
              <a:buSzTx/>
              <a:buNone/>
              <a:defRPr sz="5292">
                <a:latin typeface="Avenir Next Medium"/>
                <a:ea typeface="Avenir Next Medium"/>
                <a:cs typeface="Avenir Next Medium"/>
                <a:sym typeface="Avenir Next Medium"/>
              </a:defRPr>
            </a:lvl1pPr>
          </a:lstStyle>
          <a:p>
            <a:r>
              <a:t>Sous-titre de diapositive</a:t>
            </a:r>
          </a:p>
        </p:txBody>
      </p:sp>
      <p:sp>
        <p:nvSpPr>
          <p:cNvPr id="8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Ordre du jour">
    <p:spTree>
      <p:nvGrpSpPr>
        <p:cNvPr id="1" name=""/>
        <p:cNvGrpSpPr/>
        <p:nvPr/>
      </p:nvGrpSpPr>
      <p:grpSpPr>
        <a:xfrm>
          <a:off x="0" y="0"/>
          <a:ext cx="0" cy="0"/>
          <a:chOff x="0" y="0"/>
          <a:chExt cx="0" cy="0"/>
        </a:xfrm>
      </p:grpSpPr>
      <p:sp>
        <p:nvSpPr>
          <p:cNvPr id="88" name="Titre de l’ordre du jour"/>
          <p:cNvSpPr txBox="1">
            <a:spLocks noGrp="1"/>
          </p:cNvSpPr>
          <p:nvPr>
            <p:ph type="title" hasCustomPrompt="1"/>
          </p:nvPr>
        </p:nvSpPr>
        <p:spPr>
          <a:xfrm>
            <a:off x="1270000" y="812800"/>
            <a:ext cx="21844000" cy="1562100"/>
          </a:xfrm>
          <a:prstGeom prst="rect">
            <a:avLst/>
          </a:prstGeom>
        </p:spPr>
        <p:txBody>
          <a:bodyPr/>
          <a:lstStyle/>
          <a:p>
            <a:r>
              <a:t>Titre de l’ordre du jour</a:t>
            </a:r>
          </a:p>
        </p:txBody>
      </p:sp>
      <p:sp>
        <p:nvSpPr>
          <p:cNvPr id="89" name="Sous-titre de l’ordre du jour"/>
          <p:cNvSpPr txBox="1">
            <a:spLocks noGrp="1"/>
          </p:cNvSpPr>
          <p:nvPr>
            <p:ph type="body" sz="quarter" idx="21" hasCustomPrompt="1"/>
          </p:nvPr>
        </p:nvSpPr>
        <p:spPr>
          <a:xfrm>
            <a:off x="1270000" y="2133600"/>
            <a:ext cx="21844000" cy="1016000"/>
          </a:xfrm>
          <a:prstGeom prst="rect">
            <a:avLst/>
          </a:prstGeom>
        </p:spPr>
        <p:txBody>
          <a:bodyPr/>
          <a:lstStyle>
            <a:lvl1pPr marL="0" indent="0" algn="ctr" defTabSz="808990">
              <a:spcBef>
                <a:spcPts val="0"/>
              </a:spcBef>
              <a:buClrTx/>
              <a:buSzTx/>
              <a:buNone/>
              <a:defRPr sz="5292">
                <a:latin typeface="Avenir Next Medium"/>
                <a:ea typeface="Avenir Next Medium"/>
                <a:cs typeface="Avenir Next Medium"/>
                <a:sym typeface="Avenir Next Medium"/>
              </a:defRPr>
            </a:lvl1pPr>
          </a:lstStyle>
          <a:p>
            <a:r>
              <a:t>Sous-titre de l’ordre du jour</a:t>
            </a:r>
          </a:p>
        </p:txBody>
      </p:sp>
      <p:sp>
        <p:nvSpPr>
          <p:cNvPr id="90" name="Texte niveau 1…"/>
          <p:cNvSpPr txBox="1">
            <a:spLocks noGrp="1"/>
          </p:cNvSpPr>
          <p:nvPr>
            <p:ph type="body" idx="1" hasCustomPrompt="1"/>
          </p:nvPr>
        </p:nvSpPr>
        <p:spPr>
          <a:prstGeom prst="rect">
            <a:avLst/>
          </a:prstGeom>
        </p:spPr>
        <p:txBody>
          <a:bodyPr/>
          <a:lstStyle>
            <a:lvl1pPr marL="0" indent="0" defTabSz="825500">
              <a:buClrTx/>
              <a:buSzTx/>
              <a:buNone/>
              <a:defRPr sz="5500" spc="-55"/>
            </a:lvl1pPr>
            <a:lvl2pPr marL="0" indent="457200" defTabSz="825500">
              <a:buClrTx/>
              <a:buSzTx/>
              <a:buNone/>
              <a:defRPr sz="5500" spc="-55"/>
            </a:lvl2pPr>
            <a:lvl3pPr marL="0" indent="914400" defTabSz="825500">
              <a:buClrTx/>
              <a:buSzTx/>
              <a:buNone/>
              <a:defRPr sz="5500" spc="-55"/>
            </a:lvl3pPr>
            <a:lvl4pPr marL="0" indent="1371600" defTabSz="825500">
              <a:buClrTx/>
              <a:buSzTx/>
              <a:buNone/>
              <a:defRPr sz="5500" spc="-55"/>
            </a:lvl4pPr>
            <a:lvl5pPr marL="0" indent="1828800" defTabSz="825500">
              <a:buClrTx/>
              <a:buSzTx/>
              <a:buNone/>
              <a:defRPr sz="5500" spc="-55"/>
            </a:lvl5pPr>
          </a:lstStyle>
          <a:p>
            <a:r>
              <a:t>Rubriques de l’ordre du jour</a:t>
            </a:r>
          </a:p>
          <a:p>
            <a:pPr lvl="1"/>
            <a:endParaRPr/>
          </a:p>
          <a:p>
            <a:pPr lvl="2"/>
            <a:endParaRPr/>
          </a:p>
          <a:p>
            <a:pPr lvl="3"/>
            <a:endParaRPr/>
          </a:p>
          <a:p>
            <a:pPr lvl="4"/>
            <a:endParaRPr/>
          </a:p>
        </p:txBody>
      </p:sp>
      <p:sp>
        <p:nvSpPr>
          <p:cNvPr id="9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re de diapositive"/>
          <p:cNvSpPr txBox="1">
            <a:spLocks noGrp="1"/>
          </p:cNvSpPr>
          <p:nvPr>
            <p:ph type="title" hasCustomPrompt="1"/>
          </p:nvPr>
        </p:nvSpPr>
        <p:spPr>
          <a:xfrm>
            <a:off x="1270000" y="812800"/>
            <a:ext cx="21844000" cy="15574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b">
            <a:normAutofit/>
          </a:bodyPr>
          <a:lstStyle/>
          <a:p>
            <a:r>
              <a:t>Titre de diapositive</a:t>
            </a:r>
          </a:p>
        </p:txBody>
      </p:sp>
      <p:sp>
        <p:nvSpPr>
          <p:cNvPr id="3" name="Texte niveau 1…"/>
          <p:cNvSpPr txBox="1">
            <a:spLocks noGrp="1"/>
          </p:cNvSpPr>
          <p:nvPr>
            <p:ph type="body" idx="1" hasCustomPrompt="1"/>
          </p:nvPr>
        </p:nvSpPr>
        <p:spPr>
          <a:xfrm>
            <a:off x="1270000" y="4267200"/>
            <a:ext cx="21844000" cy="8432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Texte de puce de diapositive</a:t>
            </a:r>
          </a:p>
          <a:p>
            <a:pPr lvl="1"/>
            <a:endParaRPr/>
          </a:p>
          <a:p>
            <a:pPr lvl="2"/>
            <a:endParaRPr/>
          </a:p>
          <a:p>
            <a:pPr lvl="3"/>
            <a:endParaRPr/>
          </a:p>
          <a:p>
            <a:pPr lvl="4"/>
            <a:endParaRPr/>
          </a:p>
        </p:txBody>
      </p:sp>
      <p:sp>
        <p:nvSpPr>
          <p:cNvPr id="4" name="Numéro de diapositive"/>
          <p:cNvSpPr txBox="1">
            <a:spLocks noGrp="1"/>
          </p:cNvSpPr>
          <p:nvPr>
            <p:ph type="sldNum" sz="quarter" idx="2"/>
          </p:nvPr>
        </p:nvSpPr>
        <p:spPr>
          <a:xfrm>
            <a:off x="11966448" y="13065506"/>
            <a:ext cx="438405" cy="482601"/>
          </a:xfrm>
          <a:prstGeom prst="rect">
            <a:avLst/>
          </a:prstGeom>
          <a:ln w="12700">
            <a:miter lim="400000"/>
          </a:ln>
        </p:spPr>
        <p:txBody>
          <a:bodyPr wrap="none" lIns="50800" tIns="50800" rIns="50800" bIns="50800" anchor="b">
            <a:spAutoFit/>
          </a:bodyPr>
          <a:lstStyle>
            <a:lvl1pPr>
              <a:defRPr sz="2200"/>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825500" rtl="0" latinLnBrk="0">
        <a:lnSpc>
          <a:spcPct val="80000"/>
        </a:lnSpc>
        <a:spcBef>
          <a:spcPts val="0"/>
        </a:spcBef>
        <a:spcAft>
          <a:spcPts val="0"/>
        </a:spcAft>
        <a:buClrTx/>
        <a:buSzTx/>
        <a:buFontTx/>
        <a:buNone/>
        <a:tabLst/>
        <a:defRPr sz="8400" b="0" i="0" u="none" strike="noStrike" cap="none" spc="-252" baseline="0">
          <a:solidFill>
            <a:srgbClr val="000000"/>
          </a:solidFill>
          <a:uFillTx/>
          <a:latin typeface="+mn-lt"/>
          <a:ea typeface="+mn-ea"/>
          <a:cs typeface="+mn-cs"/>
          <a:sym typeface="Avenir Next Demi Bold"/>
        </a:defRPr>
      </a:lvl1pPr>
      <a:lvl2pPr marL="0" marR="0" indent="457200" algn="ctr" defTabSz="825500" rtl="0" latinLnBrk="0">
        <a:lnSpc>
          <a:spcPct val="80000"/>
        </a:lnSpc>
        <a:spcBef>
          <a:spcPts val="0"/>
        </a:spcBef>
        <a:spcAft>
          <a:spcPts val="0"/>
        </a:spcAft>
        <a:buClrTx/>
        <a:buSzTx/>
        <a:buFontTx/>
        <a:buNone/>
        <a:tabLst/>
        <a:defRPr sz="8400" b="0" i="0" u="none" strike="noStrike" cap="none" spc="-252" baseline="0">
          <a:solidFill>
            <a:srgbClr val="000000"/>
          </a:solidFill>
          <a:uFillTx/>
          <a:latin typeface="+mn-lt"/>
          <a:ea typeface="+mn-ea"/>
          <a:cs typeface="+mn-cs"/>
          <a:sym typeface="Avenir Next Demi Bold"/>
        </a:defRPr>
      </a:lvl2pPr>
      <a:lvl3pPr marL="0" marR="0" indent="914400" algn="ctr" defTabSz="825500" rtl="0" latinLnBrk="0">
        <a:lnSpc>
          <a:spcPct val="80000"/>
        </a:lnSpc>
        <a:spcBef>
          <a:spcPts val="0"/>
        </a:spcBef>
        <a:spcAft>
          <a:spcPts val="0"/>
        </a:spcAft>
        <a:buClrTx/>
        <a:buSzTx/>
        <a:buFontTx/>
        <a:buNone/>
        <a:tabLst/>
        <a:defRPr sz="8400" b="0" i="0" u="none" strike="noStrike" cap="none" spc="-252" baseline="0">
          <a:solidFill>
            <a:srgbClr val="000000"/>
          </a:solidFill>
          <a:uFillTx/>
          <a:latin typeface="+mn-lt"/>
          <a:ea typeface="+mn-ea"/>
          <a:cs typeface="+mn-cs"/>
          <a:sym typeface="Avenir Next Demi Bold"/>
        </a:defRPr>
      </a:lvl3pPr>
      <a:lvl4pPr marL="0" marR="0" indent="1371600" algn="ctr" defTabSz="825500" rtl="0" latinLnBrk="0">
        <a:lnSpc>
          <a:spcPct val="80000"/>
        </a:lnSpc>
        <a:spcBef>
          <a:spcPts val="0"/>
        </a:spcBef>
        <a:spcAft>
          <a:spcPts val="0"/>
        </a:spcAft>
        <a:buClrTx/>
        <a:buSzTx/>
        <a:buFontTx/>
        <a:buNone/>
        <a:tabLst/>
        <a:defRPr sz="8400" b="0" i="0" u="none" strike="noStrike" cap="none" spc="-252" baseline="0">
          <a:solidFill>
            <a:srgbClr val="000000"/>
          </a:solidFill>
          <a:uFillTx/>
          <a:latin typeface="+mn-lt"/>
          <a:ea typeface="+mn-ea"/>
          <a:cs typeface="+mn-cs"/>
          <a:sym typeface="Avenir Next Demi Bold"/>
        </a:defRPr>
      </a:lvl4pPr>
      <a:lvl5pPr marL="0" marR="0" indent="1828800" algn="ctr" defTabSz="825500" rtl="0" latinLnBrk="0">
        <a:lnSpc>
          <a:spcPct val="80000"/>
        </a:lnSpc>
        <a:spcBef>
          <a:spcPts val="0"/>
        </a:spcBef>
        <a:spcAft>
          <a:spcPts val="0"/>
        </a:spcAft>
        <a:buClrTx/>
        <a:buSzTx/>
        <a:buFontTx/>
        <a:buNone/>
        <a:tabLst/>
        <a:defRPr sz="8400" b="0" i="0" u="none" strike="noStrike" cap="none" spc="-252" baseline="0">
          <a:solidFill>
            <a:srgbClr val="000000"/>
          </a:solidFill>
          <a:uFillTx/>
          <a:latin typeface="+mn-lt"/>
          <a:ea typeface="+mn-ea"/>
          <a:cs typeface="+mn-cs"/>
          <a:sym typeface="Avenir Next Demi Bold"/>
        </a:defRPr>
      </a:lvl5pPr>
      <a:lvl6pPr marL="0" marR="0" indent="2286000" algn="ctr" defTabSz="825500" rtl="0" latinLnBrk="0">
        <a:lnSpc>
          <a:spcPct val="80000"/>
        </a:lnSpc>
        <a:spcBef>
          <a:spcPts val="0"/>
        </a:spcBef>
        <a:spcAft>
          <a:spcPts val="0"/>
        </a:spcAft>
        <a:buClrTx/>
        <a:buSzTx/>
        <a:buFontTx/>
        <a:buNone/>
        <a:tabLst/>
        <a:defRPr sz="8400" b="0" i="0" u="none" strike="noStrike" cap="none" spc="-252" baseline="0">
          <a:solidFill>
            <a:srgbClr val="000000"/>
          </a:solidFill>
          <a:uFillTx/>
          <a:latin typeface="+mn-lt"/>
          <a:ea typeface="+mn-ea"/>
          <a:cs typeface="+mn-cs"/>
          <a:sym typeface="Avenir Next Demi Bold"/>
        </a:defRPr>
      </a:lvl6pPr>
      <a:lvl7pPr marL="0" marR="0" indent="2743200" algn="ctr" defTabSz="825500" rtl="0" latinLnBrk="0">
        <a:lnSpc>
          <a:spcPct val="80000"/>
        </a:lnSpc>
        <a:spcBef>
          <a:spcPts val="0"/>
        </a:spcBef>
        <a:spcAft>
          <a:spcPts val="0"/>
        </a:spcAft>
        <a:buClrTx/>
        <a:buSzTx/>
        <a:buFontTx/>
        <a:buNone/>
        <a:tabLst/>
        <a:defRPr sz="8400" b="0" i="0" u="none" strike="noStrike" cap="none" spc="-252" baseline="0">
          <a:solidFill>
            <a:srgbClr val="000000"/>
          </a:solidFill>
          <a:uFillTx/>
          <a:latin typeface="+mn-lt"/>
          <a:ea typeface="+mn-ea"/>
          <a:cs typeface="+mn-cs"/>
          <a:sym typeface="Avenir Next Demi Bold"/>
        </a:defRPr>
      </a:lvl7pPr>
      <a:lvl8pPr marL="0" marR="0" indent="3200400" algn="ctr" defTabSz="825500" rtl="0" latinLnBrk="0">
        <a:lnSpc>
          <a:spcPct val="80000"/>
        </a:lnSpc>
        <a:spcBef>
          <a:spcPts val="0"/>
        </a:spcBef>
        <a:spcAft>
          <a:spcPts val="0"/>
        </a:spcAft>
        <a:buClrTx/>
        <a:buSzTx/>
        <a:buFontTx/>
        <a:buNone/>
        <a:tabLst/>
        <a:defRPr sz="8400" b="0" i="0" u="none" strike="noStrike" cap="none" spc="-252" baseline="0">
          <a:solidFill>
            <a:srgbClr val="000000"/>
          </a:solidFill>
          <a:uFillTx/>
          <a:latin typeface="+mn-lt"/>
          <a:ea typeface="+mn-ea"/>
          <a:cs typeface="+mn-cs"/>
          <a:sym typeface="Avenir Next Demi Bold"/>
        </a:defRPr>
      </a:lvl8pPr>
      <a:lvl9pPr marL="0" marR="0" indent="3657600" algn="ctr" defTabSz="825500" rtl="0" latinLnBrk="0">
        <a:lnSpc>
          <a:spcPct val="80000"/>
        </a:lnSpc>
        <a:spcBef>
          <a:spcPts val="0"/>
        </a:spcBef>
        <a:spcAft>
          <a:spcPts val="0"/>
        </a:spcAft>
        <a:buClrTx/>
        <a:buSzTx/>
        <a:buFontTx/>
        <a:buNone/>
        <a:tabLst/>
        <a:defRPr sz="8400" b="0" i="0" u="none" strike="noStrike" cap="none" spc="-252" baseline="0">
          <a:solidFill>
            <a:srgbClr val="000000"/>
          </a:solidFill>
          <a:uFillTx/>
          <a:latin typeface="+mn-lt"/>
          <a:ea typeface="+mn-ea"/>
          <a:cs typeface="+mn-cs"/>
          <a:sym typeface="Avenir Next Demi Bold"/>
        </a:defRPr>
      </a:lvl9pPr>
    </p:titleStyle>
    <p:bodyStyle>
      <a:lvl1pPr marL="558800" marR="0" indent="-558800" algn="l" defTabSz="2438400" rtl="0" latinLnBrk="0">
        <a:lnSpc>
          <a:spcPct val="100000"/>
        </a:lnSpc>
        <a:spcBef>
          <a:spcPts val="2400"/>
        </a:spcBef>
        <a:spcAft>
          <a:spcPts val="0"/>
        </a:spcAft>
        <a:buClr>
          <a:srgbClr val="000000"/>
        </a:buClr>
        <a:buSzPct val="100000"/>
        <a:buFontTx/>
        <a:buChar char="•"/>
        <a:tabLst/>
        <a:defRPr sz="4800" b="0" i="0" u="none" strike="noStrike" cap="none" spc="0" baseline="0">
          <a:solidFill>
            <a:srgbClr val="000000"/>
          </a:solidFill>
          <a:uFillTx/>
          <a:latin typeface="Avenir Next Regular"/>
          <a:ea typeface="Avenir Next Regular"/>
          <a:cs typeface="Avenir Next Regular"/>
          <a:sym typeface="Avenir Next Regular"/>
        </a:defRPr>
      </a:lvl1pPr>
      <a:lvl2pPr marL="1117600" marR="0" indent="-558800" algn="l" defTabSz="2438400" rtl="0" latinLnBrk="0">
        <a:lnSpc>
          <a:spcPct val="100000"/>
        </a:lnSpc>
        <a:spcBef>
          <a:spcPts val="2400"/>
        </a:spcBef>
        <a:spcAft>
          <a:spcPts val="0"/>
        </a:spcAft>
        <a:buClr>
          <a:srgbClr val="000000"/>
        </a:buClr>
        <a:buSzPct val="100000"/>
        <a:buFontTx/>
        <a:buChar char="•"/>
        <a:tabLst/>
        <a:defRPr sz="4800" b="0" i="0" u="none" strike="noStrike" cap="none" spc="0" baseline="0">
          <a:solidFill>
            <a:srgbClr val="000000"/>
          </a:solidFill>
          <a:uFillTx/>
          <a:latin typeface="Avenir Next Regular"/>
          <a:ea typeface="Avenir Next Regular"/>
          <a:cs typeface="Avenir Next Regular"/>
          <a:sym typeface="Avenir Next Regular"/>
        </a:defRPr>
      </a:lvl2pPr>
      <a:lvl3pPr marL="1676400" marR="0" indent="-558800" algn="l" defTabSz="2438400" rtl="0" latinLnBrk="0">
        <a:lnSpc>
          <a:spcPct val="100000"/>
        </a:lnSpc>
        <a:spcBef>
          <a:spcPts val="2400"/>
        </a:spcBef>
        <a:spcAft>
          <a:spcPts val="0"/>
        </a:spcAft>
        <a:buClr>
          <a:srgbClr val="000000"/>
        </a:buClr>
        <a:buSzPct val="100000"/>
        <a:buFontTx/>
        <a:buChar char="•"/>
        <a:tabLst/>
        <a:defRPr sz="4800" b="0" i="0" u="none" strike="noStrike" cap="none" spc="0" baseline="0">
          <a:solidFill>
            <a:srgbClr val="000000"/>
          </a:solidFill>
          <a:uFillTx/>
          <a:latin typeface="Avenir Next Regular"/>
          <a:ea typeface="Avenir Next Regular"/>
          <a:cs typeface="Avenir Next Regular"/>
          <a:sym typeface="Avenir Next Regular"/>
        </a:defRPr>
      </a:lvl3pPr>
      <a:lvl4pPr marL="2235200" marR="0" indent="-558800" algn="l" defTabSz="2438400" rtl="0" latinLnBrk="0">
        <a:lnSpc>
          <a:spcPct val="100000"/>
        </a:lnSpc>
        <a:spcBef>
          <a:spcPts val="2400"/>
        </a:spcBef>
        <a:spcAft>
          <a:spcPts val="0"/>
        </a:spcAft>
        <a:buClr>
          <a:srgbClr val="000000"/>
        </a:buClr>
        <a:buSzPct val="100000"/>
        <a:buFontTx/>
        <a:buChar char="•"/>
        <a:tabLst/>
        <a:defRPr sz="4800" b="0" i="0" u="none" strike="noStrike" cap="none" spc="0" baseline="0">
          <a:solidFill>
            <a:srgbClr val="000000"/>
          </a:solidFill>
          <a:uFillTx/>
          <a:latin typeface="Avenir Next Regular"/>
          <a:ea typeface="Avenir Next Regular"/>
          <a:cs typeface="Avenir Next Regular"/>
          <a:sym typeface="Avenir Next Regular"/>
        </a:defRPr>
      </a:lvl4pPr>
      <a:lvl5pPr marL="2794000" marR="0" indent="-558800" algn="l" defTabSz="2438400" rtl="0" latinLnBrk="0">
        <a:lnSpc>
          <a:spcPct val="100000"/>
        </a:lnSpc>
        <a:spcBef>
          <a:spcPts val="2400"/>
        </a:spcBef>
        <a:spcAft>
          <a:spcPts val="0"/>
        </a:spcAft>
        <a:buClr>
          <a:srgbClr val="000000"/>
        </a:buClr>
        <a:buSzPct val="100000"/>
        <a:buFontTx/>
        <a:buChar char="•"/>
        <a:tabLst/>
        <a:defRPr sz="4800" b="0" i="0" u="none" strike="noStrike" cap="none" spc="0" baseline="0">
          <a:solidFill>
            <a:srgbClr val="000000"/>
          </a:solidFill>
          <a:uFillTx/>
          <a:latin typeface="Avenir Next Regular"/>
          <a:ea typeface="Avenir Next Regular"/>
          <a:cs typeface="Avenir Next Regular"/>
          <a:sym typeface="Avenir Next Regular"/>
        </a:defRPr>
      </a:lvl5pPr>
      <a:lvl6pPr marL="3352800" marR="0" indent="-558800" algn="l" defTabSz="2438400" rtl="0" latinLnBrk="0">
        <a:lnSpc>
          <a:spcPct val="100000"/>
        </a:lnSpc>
        <a:spcBef>
          <a:spcPts val="2400"/>
        </a:spcBef>
        <a:spcAft>
          <a:spcPts val="0"/>
        </a:spcAft>
        <a:buClr>
          <a:srgbClr val="000000"/>
        </a:buClr>
        <a:buSzPct val="100000"/>
        <a:buFontTx/>
        <a:buChar char="•"/>
        <a:tabLst/>
        <a:defRPr sz="4800" b="0" i="0" u="none" strike="noStrike" cap="none" spc="0" baseline="0">
          <a:solidFill>
            <a:srgbClr val="000000"/>
          </a:solidFill>
          <a:uFillTx/>
          <a:latin typeface="Avenir Next Regular"/>
          <a:ea typeface="Avenir Next Regular"/>
          <a:cs typeface="Avenir Next Regular"/>
          <a:sym typeface="Avenir Next Regular"/>
        </a:defRPr>
      </a:lvl6pPr>
      <a:lvl7pPr marL="3911600" marR="0" indent="-558800" algn="l" defTabSz="2438400" rtl="0" latinLnBrk="0">
        <a:lnSpc>
          <a:spcPct val="100000"/>
        </a:lnSpc>
        <a:spcBef>
          <a:spcPts val="2400"/>
        </a:spcBef>
        <a:spcAft>
          <a:spcPts val="0"/>
        </a:spcAft>
        <a:buClr>
          <a:srgbClr val="000000"/>
        </a:buClr>
        <a:buSzPct val="100000"/>
        <a:buFontTx/>
        <a:buChar char="•"/>
        <a:tabLst/>
        <a:defRPr sz="4800" b="0" i="0" u="none" strike="noStrike" cap="none" spc="0" baseline="0">
          <a:solidFill>
            <a:srgbClr val="000000"/>
          </a:solidFill>
          <a:uFillTx/>
          <a:latin typeface="Avenir Next Regular"/>
          <a:ea typeface="Avenir Next Regular"/>
          <a:cs typeface="Avenir Next Regular"/>
          <a:sym typeface="Avenir Next Regular"/>
        </a:defRPr>
      </a:lvl7pPr>
      <a:lvl8pPr marL="4470400" marR="0" indent="-558800" algn="l" defTabSz="2438400" rtl="0" latinLnBrk="0">
        <a:lnSpc>
          <a:spcPct val="100000"/>
        </a:lnSpc>
        <a:spcBef>
          <a:spcPts val="2400"/>
        </a:spcBef>
        <a:spcAft>
          <a:spcPts val="0"/>
        </a:spcAft>
        <a:buClr>
          <a:srgbClr val="000000"/>
        </a:buClr>
        <a:buSzPct val="100000"/>
        <a:buFontTx/>
        <a:buChar char="•"/>
        <a:tabLst/>
        <a:defRPr sz="4800" b="0" i="0" u="none" strike="noStrike" cap="none" spc="0" baseline="0">
          <a:solidFill>
            <a:srgbClr val="000000"/>
          </a:solidFill>
          <a:uFillTx/>
          <a:latin typeface="Avenir Next Regular"/>
          <a:ea typeface="Avenir Next Regular"/>
          <a:cs typeface="Avenir Next Regular"/>
          <a:sym typeface="Avenir Next Regular"/>
        </a:defRPr>
      </a:lvl8pPr>
      <a:lvl9pPr marL="5029200" marR="0" indent="-558800" algn="l" defTabSz="2438400" rtl="0" latinLnBrk="0">
        <a:lnSpc>
          <a:spcPct val="100000"/>
        </a:lnSpc>
        <a:spcBef>
          <a:spcPts val="2400"/>
        </a:spcBef>
        <a:spcAft>
          <a:spcPts val="0"/>
        </a:spcAft>
        <a:buClr>
          <a:srgbClr val="000000"/>
        </a:buClr>
        <a:buSzPct val="100000"/>
        <a:buFontTx/>
        <a:buChar char="•"/>
        <a:tabLst/>
        <a:defRPr sz="4800" b="0" i="0" u="none" strike="noStrike" cap="none" spc="0" baseline="0">
          <a:solidFill>
            <a:srgbClr val="000000"/>
          </a:solidFill>
          <a:uFillTx/>
          <a:latin typeface="Avenir Next Regular"/>
          <a:ea typeface="Avenir Next Regular"/>
          <a:cs typeface="Avenir Next Regular"/>
          <a:sym typeface="Avenir Next Regular"/>
        </a:defRPr>
      </a:lvl9pPr>
    </p:bodyStyle>
    <p:otherStyle>
      <a:lvl1pPr marL="0" marR="0" indent="0" algn="ctr"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Avenir Next Regular"/>
        </a:defRPr>
      </a:lvl1pPr>
      <a:lvl2pPr marL="0" marR="0" indent="457200" algn="ctr"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Avenir Next Regular"/>
        </a:defRPr>
      </a:lvl2pPr>
      <a:lvl3pPr marL="0" marR="0" indent="914400" algn="ctr"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Avenir Next Regular"/>
        </a:defRPr>
      </a:lvl3pPr>
      <a:lvl4pPr marL="0" marR="0" indent="1371600" algn="ctr"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Avenir Next Regular"/>
        </a:defRPr>
      </a:lvl4pPr>
      <a:lvl5pPr marL="0" marR="0" indent="1828800" algn="ctr"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Avenir Next Regular"/>
        </a:defRPr>
      </a:lvl5pPr>
      <a:lvl6pPr marL="0" marR="0" indent="2286000" algn="ctr"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Avenir Next Regular"/>
        </a:defRPr>
      </a:lvl6pPr>
      <a:lvl7pPr marL="0" marR="0" indent="2743200" algn="ctr"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Avenir Next Regular"/>
        </a:defRPr>
      </a:lvl7pPr>
      <a:lvl8pPr marL="0" marR="0" indent="3200400" algn="ctr"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Avenir Next Regular"/>
        </a:defRPr>
      </a:lvl8pPr>
      <a:lvl9pPr marL="0" marR="0" indent="3657600" algn="ctr" defTabSz="825500" rtl="0"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Avenir Next Regular"/>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Techniques d’entretien"/>
          <p:cNvSpPr txBox="1">
            <a:spLocks noGrp="1"/>
          </p:cNvSpPr>
          <p:nvPr>
            <p:ph type="ctrTitle"/>
          </p:nvPr>
        </p:nvSpPr>
        <p:spPr>
          <a:prstGeom prst="rect">
            <a:avLst/>
          </a:prstGeom>
        </p:spPr>
        <p:txBody>
          <a:bodyPr/>
          <a:lstStyle/>
          <a:p>
            <a:r>
              <a:t>Techniques d’entretien</a:t>
            </a:r>
          </a:p>
        </p:txBody>
      </p:sp>
      <p:sp>
        <p:nvSpPr>
          <p:cNvPr id="152" name="Master 2 UE904…"/>
          <p:cNvSpPr txBox="1">
            <a:spLocks noGrp="1"/>
          </p:cNvSpPr>
          <p:nvPr>
            <p:ph type="subTitle" sz="quarter" idx="1"/>
          </p:nvPr>
        </p:nvSpPr>
        <p:spPr>
          <a:prstGeom prst="rect">
            <a:avLst/>
          </a:prstGeom>
        </p:spPr>
        <p:txBody>
          <a:bodyPr/>
          <a:lstStyle/>
          <a:p>
            <a:r>
              <a:rPr lang="fr-FR" dirty="0"/>
              <a:t>Master 1</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1. Introduction"/>
          <p:cNvSpPr txBox="1">
            <a:spLocks noGrp="1"/>
          </p:cNvSpPr>
          <p:nvPr>
            <p:ph type="title"/>
          </p:nvPr>
        </p:nvSpPr>
        <p:spPr>
          <a:prstGeom prst="rect">
            <a:avLst/>
          </a:prstGeom>
        </p:spPr>
        <p:txBody>
          <a:bodyPr/>
          <a:lstStyle/>
          <a:p>
            <a:r>
              <a:t>1. Introduction</a:t>
            </a:r>
          </a:p>
        </p:txBody>
      </p:sp>
      <p:sp>
        <p:nvSpPr>
          <p:cNvPr id="179" name="L’approche systémique tient compte des phénomènes conscients et interactifs au sein du groupe avec les entretiens familiaux notamment ;…"/>
          <p:cNvSpPr txBox="1">
            <a:spLocks noGrp="1"/>
          </p:cNvSpPr>
          <p:nvPr>
            <p:ph type="body" idx="1"/>
          </p:nvPr>
        </p:nvSpPr>
        <p:spPr>
          <a:xfrm>
            <a:off x="1270000" y="4602678"/>
            <a:ext cx="21844000" cy="8432801"/>
          </a:xfrm>
          <a:prstGeom prst="rect">
            <a:avLst/>
          </a:prstGeom>
        </p:spPr>
        <p:txBody>
          <a:bodyPr/>
          <a:lstStyle/>
          <a:p>
            <a:pPr marL="0" indent="0" algn="ctr" defTabSz="1365504">
              <a:spcBef>
                <a:spcPts val="1300"/>
              </a:spcBef>
              <a:buClrTx/>
              <a:buSzTx/>
              <a:buNone/>
              <a:defRPr sz="6160"/>
            </a:pPr>
            <a:endParaRPr/>
          </a:p>
          <a:p>
            <a:pPr marL="0" indent="0" algn="ctr" defTabSz="1365504">
              <a:spcBef>
                <a:spcPts val="1300"/>
              </a:spcBef>
              <a:buClrTx/>
              <a:buSzTx/>
              <a:buNone/>
              <a:defRPr sz="6160"/>
            </a:pPr>
            <a:endParaRPr/>
          </a:p>
          <a:p>
            <a:pPr marL="0" indent="0" algn="ctr" defTabSz="1365504">
              <a:spcBef>
                <a:spcPts val="1300"/>
              </a:spcBef>
              <a:buClrTx/>
              <a:buSzTx/>
              <a:buNone/>
              <a:defRPr sz="6160"/>
            </a:pPr>
            <a:r>
              <a:rPr>
                <a:solidFill>
                  <a:schemeClr val="accent5"/>
                </a:solidFill>
              </a:rPr>
              <a:t>L’approche systémique</a:t>
            </a:r>
            <a:r>
              <a:t> tient compte des phénomènes conscients et interactifs au sein du groupe avec les entretiens familiaux notamment ;</a:t>
            </a:r>
          </a:p>
          <a:p>
            <a:pPr marL="0" indent="0" algn="ctr" defTabSz="1365504">
              <a:spcBef>
                <a:spcPts val="1300"/>
              </a:spcBef>
              <a:buClrTx/>
              <a:buSzTx/>
              <a:buNone/>
              <a:defRPr sz="6160"/>
            </a:pPr>
            <a:r>
              <a:t>.</a:t>
            </a:r>
          </a:p>
          <a:p>
            <a:pPr marL="0" indent="0" algn="ctr" defTabSz="1365504">
              <a:spcBef>
                <a:spcPts val="1300"/>
              </a:spcBef>
              <a:buClrTx/>
              <a:buSzTx/>
              <a:buNone/>
              <a:defRPr sz="2688"/>
            </a:pPr>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1. Introduction"/>
          <p:cNvSpPr txBox="1">
            <a:spLocks noGrp="1"/>
          </p:cNvSpPr>
          <p:nvPr>
            <p:ph type="title"/>
          </p:nvPr>
        </p:nvSpPr>
        <p:spPr>
          <a:prstGeom prst="rect">
            <a:avLst/>
          </a:prstGeom>
        </p:spPr>
        <p:txBody>
          <a:bodyPr/>
          <a:lstStyle/>
          <a:p>
            <a:r>
              <a:t>1. Introduction</a:t>
            </a:r>
          </a:p>
        </p:txBody>
      </p:sp>
      <p:sp>
        <p:nvSpPr>
          <p:cNvPr id="182" name="Des notions clés…"/>
          <p:cNvSpPr txBox="1">
            <a:spLocks noGrp="1"/>
          </p:cNvSpPr>
          <p:nvPr>
            <p:ph type="body" idx="1"/>
          </p:nvPr>
        </p:nvSpPr>
        <p:spPr>
          <a:prstGeom prst="rect">
            <a:avLst/>
          </a:prstGeom>
        </p:spPr>
        <p:txBody>
          <a:bodyPr/>
          <a:lstStyle/>
          <a:p>
            <a:pPr marL="0" indent="0" algn="ctr">
              <a:buClrTx/>
              <a:buSzTx/>
              <a:buNone/>
            </a:pPr>
            <a:endParaRPr/>
          </a:p>
          <a:p>
            <a:pPr marL="0" indent="0" algn="ctr">
              <a:buClrTx/>
              <a:buSzTx/>
              <a:buNone/>
            </a:pPr>
            <a:r>
              <a:t>Des notions clés</a:t>
            </a:r>
          </a:p>
          <a:p>
            <a:pPr marL="0" indent="0" algn="ctr">
              <a:buClrTx/>
              <a:buSzTx/>
              <a:buNone/>
            </a:pPr>
            <a:endParaRPr/>
          </a:p>
          <a:p>
            <a:pPr marL="0" indent="0" algn="ctr">
              <a:buClrTx/>
              <a:buSzTx/>
              <a:buNone/>
            </a:pPr>
            <a:r>
              <a:t>L’INTÉRIORITÉ, L’UNICITÉ ET LA TOTALITÉ</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1. Introduction"/>
          <p:cNvSpPr txBox="1">
            <a:spLocks noGrp="1"/>
          </p:cNvSpPr>
          <p:nvPr>
            <p:ph type="title"/>
          </p:nvPr>
        </p:nvSpPr>
        <p:spPr>
          <a:prstGeom prst="rect">
            <a:avLst/>
          </a:prstGeom>
        </p:spPr>
        <p:txBody>
          <a:bodyPr/>
          <a:lstStyle/>
          <a:p>
            <a:r>
              <a:t>1. Introduction</a:t>
            </a:r>
          </a:p>
        </p:txBody>
      </p:sp>
      <p:sp>
        <p:nvSpPr>
          <p:cNvPr id="185" name="INTERIORITE…"/>
          <p:cNvSpPr txBox="1">
            <a:spLocks noGrp="1"/>
          </p:cNvSpPr>
          <p:nvPr>
            <p:ph type="body" idx="1"/>
          </p:nvPr>
        </p:nvSpPr>
        <p:spPr>
          <a:prstGeom prst="rect">
            <a:avLst/>
          </a:prstGeom>
        </p:spPr>
        <p:txBody>
          <a:bodyPr/>
          <a:lstStyle/>
          <a:p>
            <a:pPr marL="0" indent="0" algn="ctr">
              <a:buClrTx/>
              <a:buSzTx/>
              <a:buNone/>
            </a:pPr>
            <a:endParaRPr/>
          </a:p>
          <a:p>
            <a:pPr marL="0" indent="0" algn="ctr">
              <a:buClrTx/>
              <a:buSzTx/>
              <a:buNone/>
              <a:defRPr sz="5400" b="1"/>
            </a:pPr>
            <a:r>
              <a:t>INTERIORITE</a:t>
            </a:r>
          </a:p>
          <a:p>
            <a:pPr marL="0" indent="0" algn="ctr">
              <a:buClrTx/>
              <a:buSzTx/>
              <a:buNone/>
            </a:pPr>
            <a:endParaRPr/>
          </a:p>
          <a:p>
            <a:pPr marL="0" indent="0" algn="ctr">
              <a:buClrTx/>
              <a:buSzTx/>
              <a:buNone/>
            </a:pPr>
            <a:r>
              <a:t>Dans le travail clinique, toute situation est appréhendée de l’intérieur, telle que le sujet la vit ou est censé la vivre au-dedans de lui. Notre objet de centration en tant que clinicien est celui-ci.</a:t>
            </a:r>
          </a:p>
          <a:p>
            <a:pPr marL="0" indent="0" algn="ctr">
              <a:buClrTx/>
              <a:buSzTx/>
              <a:buNone/>
            </a:pPr>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1. Introduction"/>
          <p:cNvSpPr txBox="1">
            <a:spLocks noGrp="1"/>
          </p:cNvSpPr>
          <p:nvPr>
            <p:ph type="title"/>
          </p:nvPr>
        </p:nvSpPr>
        <p:spPr>
          <a:prstGeom prst="rect">
            <a:avLst/>
          </a:prstGeom>
        </p:spPr>
        <p:txBody>
          <a:bodyPr/>
          <a:lstStyle/>
          <a:p>
            <a:r>
              <a:t>1. Introduction</a:t>
            </a:r>
          </a:p>
        </p:txBody>
      </p:sp>
      <p:sp>
        <p:nvSpPr>
          <p:cNvPr id="188" name="UNICITE…"/>
          <p:cNvSpPr txBox="1">
            <a:spLocks noGrp="1"/>
          </p:cNvSpPr>
          <p:nvPr>
            <p:ph type="body" idx="1"/>
          </p:nvPr>
        </p:nvSpPr>
        <p:spPr>
          <a:prstGeom prst="rect">
            <a:avLst/>
          </a:prstGeom>
        </p:spPr>
        <p:txBody>
          <a:bodyPr/>
          <a:lstStyle/>
          <a:p>
            <a:pPr marL="0" indent="0" algn="ctr" defTabSz="1267967">
              <a:spcBef>
                <a:spcPts val="1200"/>
              </a:spcBef>
              <a:buClrTx/>
              <a:buSzTx/>
              <a:buNone/>
              <a:defRPr sz="2496"/>
            </a:pPr>
            <a:endParaRPr/>
          </a:p>
          <a:p>
            <a:pPr marL="0" indent="0" algn="ctr" defTabSz="1267967">
              <a:spcBef>
                <a:spcPts val="1200"/>
              </a:spcBef>
              <a:buClrTx/>
              <a:buSzTx/>
              <a:buNone/>
              <a:defRPr sz="4212" b="1"/>
            </a:pPr>
            <a:r>
              <a:t>UNICITE</a:t>
            </a:r>
          </a:p>
          <a:p>
            <a:pPr marL="0" indent="0" algn="ctr" defTabSz="1267967">
              <a:spcBef>
                <a:spcPts val="1200"/>
              </a:spcBef>
              <a:buClrTx/>
              <a:buSzTx/>
              <a:buNone/>
              <a:defRPr sz="4783"/>
            </a:pPr>
            <a:endParaRPr/>
          </a:p>
          <a:p>
            <a:pPr marL="0" indent="0" algn="ctr" defTabSz="1267967">
              <a:spcBef>
                <a:spcPts val="1200"/>
              </a:spcBef>
              <a:buClrTx/>
              <a:buSzTx/>
              <a:buNone/>
              <a:defRPr sz="4783"/>
            </a:pPr>
            <a:r>
              <a:t>L’unicité de tout être humain est une vérité clinique, mais c’est également un principe méthodologique fondamental. Aucun d’entre nous n’a la même histoire, ou plutôt chacun vit les choses différemment. Chaque vécu est singulier, chaque pathologie est exprimée personnellement de façon distincte.</a:t>
            </a:r>
          </a:p>
          <a:p>
            <a:pPr marL="0" indent="0" algn="ctr" defTabSz="1267967">
              <a:spcBef>
                <a:spcPts val="1200"/>
              </a:spcBef>
              <a:buClrTx/>
              <a:buSzTx/>
              <a:buNone/>
              <a:defRPr sz="2496"/>
            </a:pPr>
            <a:endParaRPr/>
          </a:p>
          <a:p>
            <a:pPr marL="0" indent="0" algn="ctr" defTabSz="1267967">
              <a:spcBef>
                <a:spcPts val="1200"/>
              </a:spcBef>
              <a:buClrTx/>
              <a:buSzTx/>
              <a:buNone/>
              <a:defRPr sz="2496"/>
            </a:pPr>
            <a:endParaRPr/>
          </a:p>
          <a:p>
            <a:pPr marL="0" indent="0" algn="ctr" defTabSz="1267967">
              <a:spcBef>
                <a:spcPts val="1200"/>
              </a:spcBef>
              <a:buClrTx/>
              <a:buSzTx/>
              <a:buNone/>
              <a:defRPr sz="2496"/>
            </a:pPr>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1. Introduction"/>
          <p:cNvSpPr txBox="1">
            <a:spLocks noGrp="1"/>
          </p:cNvSpPr>
          <p:nvPr>
            <p:ph type="title"/>
          </p:nvPr>
        </p:nvSpPr>
        <p:spPr>
          <a:prstGeom prst="rect">
            <a:avLst/>
          </a:prstGeom>
        </p:spPr>
        <p:txBody>
          <a:bodyPr/>
          <a:lstStyle/>
          <a:p>
            <a:r>
              <a:t>1. Introduction</a:t>
            </a:r>
          </a:p>
        </p:txBody>
      </p:sp>
      <p:sp>
        <p:nvSpPr>
          <p:cNvPr id="191" name="TOTALITE…"/>
          <p:cNvSpPr txBox="1">
            <a:spLocks noGrp="1"/>
          </p:cNvSpPr>
          <p:nvPr>
            <p:ph type="body" idx="1"/>
          </p:nvPr>
        </p:nvSpPr>
        <p:spPr>
          <a:prstGeom prst="rect">
            <a:avLst/>
          </a:prstGeom>
        </p:spPr>
        <p:txBody>
          <a:bodyPr/>
          <a:lstStyle/>
          <a:p>
            <a:pPr marL="0" indent="0" algn="ctr" defTabSz="999744">
              <a:spcBef>
                <a:spcPts val="900"/>
              </a:spcBef>
              <a:buClrTx/>
              <a:buSzTx/>
              <a:buNone/>
              <a:defRPr sz="1968"/>
            </a:pPr>
            <a:endParaRPr/>
          </a:p>
          <a:p>
            <a:pPr marL="0" indent="0" algn="ctr" defTabSz="999744">
              <a:spcBef>
                <a:spcPts val="900"/>
              </a:spcBef>
              <a:buClrTx/>
              <a:buSzTx/>
              <a:buNone/>
              <a:defRPr sz="5166" b="1"/>
            </a:pPr>
            <a:r>
              <a:t>TOTALITE</a:t>
            </a:r>
          </a:p>
          <a:p>
            <a:pPr marL="0" indent="0" algn="ctr" defTabSz="999744">
              <a:spcBef>
                <a:spcPts val="900"/>
              </a:spcBef>
              <a:buClrTx/>
              <a:buSzTx/>
              <a:buNone/>
              <a:defRPr sz="1968"/>
            </a:pPr>
            <a:endParaRPr/>
          </a:p>
          <a:p>
            <a:pPr marL="0" indent="0" algn="ctr" defTabSz="999744">
              <a:spcBef>
                <a:spcPts val="900"/>
              </a:spcBef>
              <a:buClrTx/>
              <a:buSzTx/>
              <a:buNone/>
              <a:defRPr sz="3731"/>
            </a:pPr>
            <a:endParaRPr/>
          </a:p>
          <a:p>
            <a:pPr marL="0" indent="0" algn="ctr" defTabSz="999744">
              <a:spcBef>
                <a:spcPts val="900"/>
              </a:spcBef>
              <a:buClrTx/>
              <a:buSzTx/>
              <a:buNone/>
              <a:defRPr sz="3731"/>
            </a:pPr>
            <a:r>
              <a:t>« Tout m’intéresse. » Ainsi pourrait être formulé le credo du clinicien : appréhender la vie psychique de l’autre dans sa totalité. Ce point de vue holistique – du grec holos signifiant « tout » – suppose une considération globale de la réalité psychique, qui refuse de parcelliser ses connaissances sur ce que le sujet dit, qui s’oppose à une centration sur tel ou tel aspect de la vie de celui-ci.</a:t>
            </a:r>
          </a:p>
          <a:p>
            <a:pPr marL="0" indent="0" algn="ctr" defTabSz="999744">
              <a:spcBef>
                <a:spcPts val="900"/>
              </a:spcBef>
              <a:buClrTx/>
              <a:buSzTx/>
              <a:buNone/>
              <a:defRPr sz="1968"/>
            </a:pPr>
            <a:endParaRPr/>
          </a:p>
          <a:p>
            <a:pPr marL="0" indent="0" algn="ctr" defTabSz="999744">
              <a:spcBef>
                <a:spcPts val="900"/>
              </a:spcBef>
              <a:buClrTx/>
              <a:buSzTx/>
              <a:buNone/>
              <a:defRPr sz="1968"/>
            </a:pPr>
            <a:endParaRPr/>
          </a:p>
          <a:p>
            <a:pPr marL="0" indent="0" algn="ctr" defTabSz="999744">
              <a:spcBef>
                <a:spcPts val="900"/>
              </a:spcBef>
              <a:buClrTx/>
              <a:buSzTx/>
              <a:buNone/>
              <a:defRPr sz="1968"/>
            </a:pPr>
            <a:endParaRPr/>
          </a:p>
          <a:p>
            <a:pPr marL="0" indent="0" algn="ctr" defTabSz="999744">
              <a:spcBef>
                <a:spcPts val="900"/>
              </a:spcBef>
              <a:buClrTx/>
              <a:buSzTx/>
              <a:buNone/>
              <a:defRPr sz="1968"/>
            </a:pPr>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1. Introduction"/>
          <p:cNvSpPr txBox="1">
            <a:spLocks noGrp="1"/>
          </p:cNvSpPr>
          <p:nvPr>
            <p:ph type="title"/>
          </p:nvPr>
        </p:nvSpPr>
        <p:spPr>
          <a:prstGeom prst="rect">
            <a:avLst/>
          </a:prstGeom>
        </p:spPr>
        <p:txBody>
          <a:bodyPr/>
          <a:lstStyle/>
          <a:p>
            <a:r>
              <a:t>1. Introduction</a:t>
            </a:r>
          </a:p>
        </p:txBody>
      </p:sp>
      <p:sp>
        <p:nvSpPr>
          <p:cNvPr id="194" name="TOTALITE…"/>
          <p:cNvSpPr txBox="1">
            <a:spLocks noGrp="1"/>
          </p:cNvSpPr>
          <p:nvPr>
            <p:ph type="body" idx="1"/>
          </p:nvPr>
        </p:nvSpPr>
        <p:spPr>
          <a:prstGeom prst="rect">
            <a:avLst/>
          </a:prstGeom>
        </p:spPr>
        <p:txBody>
          <a:bodyPr/>
          <a:lstStyle/>
          <a:p>
            <a:pPr marL="0" indent="0" algn="ctr" defTabSz="1024127">
              <a:spcBef>
                <a:spcPts val="1000"/>
              </a:spcBef>
              <a:buClrTx/>
              <a:buSzTx/>
              <a:buNone/>
              <a:defRPr sz="2016"/>
            </a:pPr>
            <a:endParaRPr/>
          </a:p>
          <a:p>
            <a:pPr marL="0" indent="0" algn="ctr" defTabSz="1024127">
              <a:spcBef>
                <a:spcPts val="1000"/>
              </a:spcBef>
              <a:buClrTx/>
              <a:buSzTx/>
              <a:buNone/>
              <a:defRPr sz="5292" b="1"/>
            </a:pPr>
            <a:r>
              <a:t>TOTALITE</a:t>
            </a:r>
          </a:p>
          <a:p>
            <a:pPr marL="0" indent="0" algn="ctr" defTabSz="1024127">
              <a:spcBef>
                <a:spcPts val="1000"/>
              </a:spcBef>
              <a:buClrTx/>
              <a:buSzTx/>
              <a:buNone/>
              <a:defRPr sz="2016"/>
            </a:pPr>
            <a:endParaRPr/>
          </a:p>
          <a:p>
            <a:pPr marL="0" indent="0" algn="ctr" defTabSz="1024127">
              <a:spcBef>
                <a:spcPts val="1000"/>
              </a:spcBef>
              <a:buClrTx/>
              <a:buSzTx/>
              <a:buNone/>
              <a:defRPr sz="3821"/>
            </a:pPr>
            <a:endParaRPr/>
          </a:p>
          <a:p>
            <a:pPr marL="0" indent="0" algn="ctr" defTabSz="1024127">
              <a:spcBef>
                <a:spcPts val="1000"/>
              </a:spcBef>
              <a:buClrTx/>
              <a:buSzTx/>
              <a:buNone/>
              <a:defRPr sz="3821"/>
            </a:pPr>
            <a:r>
              <a:t>. Le clinicien n’a pas une compétence en tout mais, en revanche, il adopte la référence au tout du sujet comme le centre même de sa démarche. Il ne s’agit pas d’épuiser tous les aspects de la vie psychique, l’identité professionnelle, l’identité relationnelle, l’appartenance familiale ou autres, mais de chercher intuitivement ce qui fait lien entre toutes ces dimensions.</a:t>
            </a:r>
          </a:p>
          <a:p>
            <a:pPr marL="0" indent="0" algn="ctr" defTabSz="1024127">
              <a:spcBef>
                <a:spcPts val="1000"/>
              </a:spcBef>
              <a:buClrTx/>
              <a:buSzTx/>
              <a:buNone/>
              <a:defRPr sz="2016"/>
            </a:pPr>
            <a:endParaRPr/>
          </a:p>
          <a:p>
            <a:pPr marL="0" indent="0" algn="ctr" defTabSz="1024127">
              <a:spcBef>
                <a:spcPts val="1000"/>
              </a:spcBef>
              <a:buClrTx/>
              <a:buSzTx/>
              <a:buNone/>
              <a:defRPr sz="2016"/>
            </a:pPr>
            <a:endParaRPr/>
          </a:p>
          <a:p>
            <a:pPr marL="0" indent="0" algn="ctr" defTabSz="1024127">
              <a:spcBef>
                <a:spcPts val="1000"/>
              </a:spcBef>
              <a:buClrTx/>
              <a:buSzTx/>
              <a:buNone/>
              <a:defRPr sz="2016"/>
            </a:pPr>
            <a:endParaRPr/>
          </a:p>
          <a:p>
            <a:pPr marL="0" indent="0" algn="ctr" defTabSz="1024127">
              <a:spcBef>
                <a:spcPts val="1000"/>
              </a:spcBef>
              <a:buClrTx/>
              <a:buSzTx/>
              <a:buNone/>
              <a:defRPr sz="2016"/>
            </a:pPr>
            <a:endParaRPr/>
          </a:p>
          <a:p>
            <a:pPr marL="0" indent="0" algn="ctr" defTabSz="1024127">
              <a:spcBef>
                <a:spcPts val="1000"/>
              </a:spcBef>
              <a:buClrTx/>
              <a:buSzTx/>
              <a:buNone/>
              <a:defRPr sz="2016"/>
            </a:pPr>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1. Introduction"/>
          <p:cNvSpPr txBox="1">
            <a:spLocks noGrp="1"/>
          </p:cNvSpPr>
          <p:nvPr>
            <p:ph type="title"/>
          </p:nvPr>
        </p:nvSpPr>
        <p:spPr>
          <a:prstGeom prst="rect">
            <a:avLst/>
          </a:prstGeom>
        </p:spPr>
        <p:txBody>
          <a:bodyPr/>
          <a:lstStyle/>
          <a:p>
            <a:r>
              <a:t>1. Introduction</a:t>
            </a:r>
          </a:p>
        </p:txBody>
      </p:sp>
      <p:sp>
        <p:nvSpPr>
          <p:cNvPr id="197" name="LA PRESENCE…"/>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LA PRESENCE</a:t>
            </a:r>
          </a:p>
          <a:p>
            <a:pPr marL="0" indent="0" algn="ctr" defTabSz="975360">
              <a:spcBef>
                <a:spcPts val="900"/>
              </a:spcBef>
              <a:buClrTx/>
              <a:buSzTx/>
              <a:buNone/>
              <a:defRPr sz="192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La présence est une donnée essentielle et particulièrement significative de ce qui constitue l’entretien. Être présent, pour le clinicien, c’est être attentif à ce qui se dit et à ce qui se passe dans l’infraverbal, la mimo-gestuelle, les regards, l’intonation de la voix et l’ensemble de ce que nous apportent nos sens. Mais c’est aussi être attentif à ses propres mouvements psychiques, à ses propres éprouvés face à la situation et à ses associations.</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1. Introduction"/>
          <p:cNvSpPr txBox="1">
            <a:spLocks noGrp="1"/>
          </p:cNvSpPr>
          <p:nvPr>
            <p:ph type="title"/>
          </p:nvPr>
        </p:nvSpPr>
        <p:spPr>
          <a:prstGeom prst="rect">
            <a:avLst/>
          </a:prstGeom>
        </p:spPr>
        <p:txBody>
          <a:bodyPr/>
          <a:lstStyle/>
          <a:p>
            <a:r>
              <a:t>1. Introduction</a:t>
            </a:r>
          </a:p>
        </p:txBody>
      </p:sp>
      <p:sp>
        <p:nvSpPr>
          <p:cNvPr id="200" name="LA PRESENCE…"/>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LA PRESENCE</a:t>
            </a:r>
          </a:p>
          <a:p>
            <a:pPr marL="0" indent="0" algn="ctr" defTabSz="975360">
              <a:spcBef>
                <a:spcPts val="900"/>
              </a:spcBef>
              <a:buClrTx/>
              <a:buSzTx/>
              <a:buNone/>
              <a:defRPr sz="192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Une attention psychique en résonnance intime avec ce que l’autre dit, ne dit pas, semble dire ou voudrait dire. À l’écoute d’un discours logorrhéique ou monotone par exemple, face à un écran de mots pouvant empêcher la rencontre, qu’est-ce que je vis de ce que l’autre me dit ? Pourquoi m’arrive-t-il de divaguer ? Quels sont les processus transférentiels et contre-transférentiels en jeu dans ces « moments de rencontres » (D.N. Stern, 1985) ?</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1. Introduction"/>
          <p:cNvSpPr txBox="1">
            <a:spLocks noGrp="1"/>
          </p:cNvSpPr>
          <p:nvPr>
            <p:ph type="title"/>
          </p:nvPr>
        </p:nvSpPr>
        <p:spPr>
          <a:prstGeom prst="rect">
            <a:avLst/>
          </a:prstGeom>
        </p:spPr>
        <p:txBody>
          <a:bodyPr/>
          <a:lstStyle/>
          <a:p>
            <a:r>
              <a:t>1. Introduction</a:t>
            </a:r>
          </a:p>
        </p:txBody>
      </p:sp>
      <p:sp>
        <p:nvSpPr>
          <p:cNvPr id="203" name="LA COMPREHENSION…"/>
          <p:cNvSpPr txBox="1">
            <a:spLocks noGrp="1"/>
          </p:cNvSpPr>
          <p:nvPr>
            <p:ph type="body" idx="1"/>
          </p:nvPr>
        </p:nvSpPr>
        <p:spPr>
          <a:xfrm>
            <a:off x="1075775" y="4443767"/>
            <a:ext cx="21844001" cy="8432801"/>
          </a:xfrm>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LA COMPREHENSION</a:t>
            </a:r>
          </a:p>
          <a:p>
            <a:pPr marL="0" indent="0" algn="ctr" defTabSz="975360">
              <a:spcBef>
                <a:spcPts val="900"/>
              </a:spcBef>
              <a:buClrTx/>
              <a:buSzTx/>
              <a:buNone/>
              <a:defRPr sz="192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Au sens étymologique du terme, « comprendre », c’est « prendre avec ». Chercher à comprendre, c’est saisir dans son ensemble la complexité de l’autre sans vouloir néanmoins la maîtriser, c’est aller vers l’autre ou laisser venir à soi ce qui est dit.</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1. Introduction"/>
          <p:cNvSpPr txBox="1">
            <a:spLocks noGrp="1"/>
          </p:cNvSpPr>
          <p:nvPr>
            <p:ph type="title"/>
          </p:nvPr>
        </p:nvSpPr>
        <p:spPr>
          <a:prstGeom prst="rect">
            <a:avLst/>
          </a:prstGeom>
        </p:spPr>
        <p:txBody>
          <a:bodyPr/>
          <a:lstStyle/>
          <a:p>
            <a:r>
              <a:t>1. Introduction</a:t>
            </a:r>
          </a:p>
        </p:txBody>
      </p:sp>
      <p:sp>
        <p:nvSpPr>
          <p:cNvPr id="206" name="LA COMPREHENSION…"/>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LA COMPREHENSION</a:t>
            </a:r>
          </a:p>
          <a:p>
            <a:pPr marL="0" indent="0" algn="ctr" defTabSz="975360">
              <a:spcBef>
                <a:spcPts val="900"/>
              </a:spcBef>
              <a:buClrTx/>
              <a:buSzTx/>
              <a:buNone/>
              <a:defRPr sz="192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Comprendre, ce n’est pas expliquer, ce n’est pas trouver des modes d’explication théorique au fonctionnement psychique du sujet, mais c’est être impliqué dans la relation. Comprendre se fait dans un échange, en lien avec une pensée et avec une personne : c’est le processus d’une écoute globale dans un rapport direct à celui qui est en face de soi.</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1. Introduction"/>
          <p:cNvSpPr txBox="1">
            <a:spLocks noGrp="1"/>
          </p:cNvSpPr>
          <p:nvPr>
            <p:ph type="title"/>
          </p:nvPr>
        </p:nvSpPr>
        <p:spPr>
          <a:prstGeom prst="rect">
            <a:avLst/>
          </a:prstGeom>
        </p:spPr>
        <p:txBody>
          <a:bodyPr/>
          <a:lstStyle/>
          <a:p>
            <a:r>
              <a:t>1. Introduction</a:t>
            </a:r>
          </a:p>
        </p:txBody>
      </p:sp>
      <p:sp>
        <p:nvSpPr>
          <p:cNvPr id="155" name="Qu’est-ce qu’un entretien?…"/>
          <p:cNvSpPr txBox="1">
            <a:spLocks noGrp="1"/>
          </p:cNvSpPr>
          <p:nvPr>
            <p:ph type="body" idx="1"/>
          </p:nvPr>
        </p:nvSpPr>
        <p:spPr>
          <a:prstGeom prst="rect">
            <a:avLst/>
          </a:prstGeom>
        </p:spPr>
        <p:txBody>
          <a:bodyPr/>
          <a:lstStyle/>
          <a:p>
            <a:pPr marL="0" indent="0" algn="ctr">
              <a:buClrTx/>
              <a:buSzTx/>
              <a:buNone/>
            </a:pPr>
            <a:endParaRPr/>
          </a:p>
          <a:p>
            <a:pPr marL="0" indent="0" algn="ctr">
              <a:buClrTx/>
              <a:buSzTx/>
              <a:buNone/>
            </a:pPr>
            <a:r>
              <a:t>Qu’est-ce qu’un entretien?</a:t>
            </a:r>
          </a:p>
          <a:p>
            <a:pPr marL="0" indent="0" algn="ctr">
              <a:buClrTx/>
              <a:buSzTx/>
              <a:buNone/>
            </a:pPr>
            <a:endParaRPr/>
          </a:p>
          <a:p>
            <a:pPr marL="0" indent="0" algn="ctr">
              <a:buClrTx/>
              <a:buSzTx/>
              <a:buNone/>
            </a:pPr>
            <a:r>
              <a:t>Qu’est-ce-qu’un entretien clinique?</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1. Introduction"/>
          <p:cNvSpPr txBox="1">
            <a:spLocks noGrp="1"/>
          </p:cNvSpPr>
          <p:nvPr>
            <p:ph type="title"/>
          </p:nvPr>
        </p:nvSpPr>
        <p:spPr>
          <a:prstGeom prst="rect">
            <a:avLst/>
          </a:prstGeom>
        </p:spPr>
        <p:txBody>
          <a:bodyPr/>
          <a:lstStyle/>
          <a:p>
            <a:r>
              <a:t>1. Introduction</a:t>
            </a:r>
          </a:p>
        </p:txBody>
      </p:sp>
      <p:sp>
        <p:nvSpPr>
          <p:cNvPr id="209" name="ASYMETRIE…"/>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ASYMETRIE</a:t>
            </a:r>
          </a:p>
          <a:p>
            <a:pPr marL="0" indent="0" algn="ctr" defTabSz="975360">
              <a:spcBef>
                <a:spcPts val="900"/>
              </a:spcBef>
              <a:buClrTx/>
              <a:buSzTx/>
              <a:buNone/>
              <a:defRPr sz="192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Il y a toujours une inégalité, une asymétrie dans la position de chacun des partenaires. Le sujet vient voir un clinicien, sujet « supposé savoir » dirait J. Lacan, c’est-à-dire quelqu’un qui a été formé à des pratiques de l’entretien et qui possède un certain savoir clinique. s.</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1. Introduction"/>
          <p:cNvSpPr txBox="1">
            <a:spLocks noGrp="1"/>
          </p:cNvSpPr>
          <p:nvPr>
            <p:ph type="title"/>
          </p:nvPr>
        </p:nvSpPr>
        <p:spPr>
          <a:prstGeom prst="rect">
            <a:avLst/>
          </a:prstGeom>
        </p:spPr>
        <p:txBody>
          <a:bodyPr/>
          <a:lstStyle/>
          <a:p>
            <a:r>
              <a:t>1. Introduction</a:t>
            </a:r>
          </a:p>
        </p:txBody>
      </p:sp>
      <p:sp>
        <p:nvSpPr>
          <p:cNvPr id="212" name="ASYMETRIE…"/>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ASYMETRIE</a:t>
            </a:r>
          </a:p>
          <a:p>
            <a:pPr marL="0" indent="0" algn="ctr" defTabSz="975360">
              <a:spcBef>
                <a:spcPts val="900"/>
              </a:spcBef>
              <a:buClrTx/>
              <a:buSzTx/>
              <a:buNone/>
              <a:defRPr sz="192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En ce sens, il est possible de dire que la connaissance de soi passe par le recours à une personne extérieure, « qui connaît pour soi », c’est-à-dire qui a la connaissance du fonctionnement psychique et qui, « moi-auxiliaire » au sens de Freud, permettra un étayage intersubjectif aidant le sujet à maîtriser les forces internes qui le dépassent et qui créent chez lui de véritables souffrances.</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1. Introduction"/>
          <p:cNvSpPr txBox="1">
            <a:spLocks noGrp="1"/>
          </p:cNvSpPr>
          <p:nvPr>
            <p:ph type="title"/>
          </p:nvPr>
        </p:nvSpPr>
        <p:spPr>
          <a:prstGeom prst="rect">
            <a:avLst/>
          </a:prstGeom>
        </p:spPr>
        <p:txBody>
          <a:bodyPr/>
          <a:lstStyle/>
          <a:p>
            <a:r>
              <a:t>1. Introduction</a:t>
            </a:r>
          </a:p>
        </p:txBody>
      </p:sp>
      <p:sp>
        <p:nvSpPr>
          <p:cNvPr id="215" name="ASYMETRIE…"/>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ASYMETRIE</a:t>
            </a:r>
          </a:p>
          <a:p>
            <a:pPr marL="0" indent="0" algn="ctr" defTabSz="975360">
              <a:spcBef>
                <a:spcPts val="900"/>
              </a:spcBef>
              <a:buClrTx/>
              <a:buSzTx/>
              <a:buNone/>
              <a:defRPr sz="192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À avoir une fonction contenante de la parole qui lui est adressée pendant l’entretien, à tenter de comprendre ce que l’autre vit, dans une présence physique, en chair et en os. C’est la présence du clinicien qui détermine son implication : </a:t>
            </a:r>
            <a:r>
              <a:rPr>
                <a:solidFill>
                  <a:schemeClr val="accent5"/>
                </a:solidFill>
              </a:rPr>
              <a:t>il n’est pas un miroir neutre </a:t>
            </a:r>
            <a:r>
              <a:t>qui renverrait au sujet l’image de ce qu’il voit et entend. Non, il reçoit cette image, il contient cette parole et il est là, dans sa corporéité et dans toute sa vie psychique propre, avec ses réactions personnelles qui ne seront pas des réactions d’imitation ou de contagion.</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1. Introduction"/>
          <p:cNvSpPr txBox="1">
            <a:spLocks noGrp="1"/>
          </p:cNvSpPr>
          <p:nvPr>
            <p:ph type="title"/>
          </p:nvPr>
        </p:nvSpPr>
        <p:spPr>
          <a:prstGeom prst="rect">
            <a:avLst/>
          </a:prstGeom>
        </p:spPr>
        <p:txBody>
          <a:bodyPr/>
          <a:lstStyle/>
          <a:p>
            <a:r>
              <a:t>1. Introduction</a:t>
            </a:r>
          </a:p>
        </p:txBody>
      </p:sp>
      <p:sp>
        <p:nvSpPr>
          <p:cNvPr id="218" name="EMPATHIE…"/>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EMPATHIE</a:t>
            </a:r>
          </a:p>
          <a:p>
            <a:pPr marL="0" indent="0" algn="ctr" defTabSz="975360">
              <a:spcBef>
                <a:spcPts val="900"/>
              </a:spcBef>
              <a:buClrTx/>
              <a:buSzTx/>
              <a:buNone/>
              <a:defRPr sz="192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La capacité d’empathie – du grec en, « dans » et pathein « éprouver, souffrir » – la capacité d’« identification projective positive », au sens de M. Klein (1921), de pouvoir se mettre à la place de l’autre, en se projetant dans sa vie, dans la relation présente, au moment où il nous parle.</a:t>
            </a:r>
          </a:p>
          <a:p>
            <a:pPr marL="0" indent="0" algn="ctr" defTabSz="975360">
              <a:spcBef>
                <a:spcPts val="900"/>
              </a:spcBef>
              <a:buClrTx/>
              <a:buSzTx/>
              <a:buNone/>
              <a:defRPr sz="3640"/>
            </a:pPr>
            <a:r>
              <a:t>Les neurones miroirs!</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1. Introduction"/>
          <p:cNvSpPr txBox="1">
            <a:spLocks noGrp="1"/>
          </p:cNvSpPr>
          <p:nvPr>
            <p:ph type="title"/>
          </p:nvPr>
        </p:nvSpPr>
        <p:spPr>
          <a:prstGeom prst="rect">
            <a:avLst/>
          </a:prstGeom>
        </p:spPr>
        <p:txBody>
          <a:bodyPr/>
          <a:lstStyle/>
          <a:p>
            <a:r>
              <a:t>1. Introduction</a:t>
            </a:r>
          </a:p>
        </p:txBody>
      </p:sp>
      <p:sp>
        <p:nvSpPr>
          <p:cNvPr id="221" name="INTUITION…"/>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INTUITION</a:t>
            </a:r>
          </a:p>
          <a:p>
            <a:pPr marL="0" indent="0" algn="ctr" defTabSz="975360">
              <a:spcBef>
                <a:spcPts val="900"/>
              </a:spcBef>
              <a:buClrTx/>
              <a:buSzTx/>
              <a:buNone/>
              <a:defRPr sz="192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In-tueor en latin signifie « fixer », « porter attentivement un regard sur », « voir à l’intérieur ». L’intuition, bien qu’elle implique une sorte d’instantanéité, se décompose en trois temps principaux (J. Guillaumin, 1968) qu’il importe de bien distinguer pour s’imprégner de la logique implicite du processus qu’elle met en jeu.</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1. Introduction"/>
          <p:cNvSpPr txBox="1">
            <a:spLocks noGrp="1"/>
          </p:cNvSpPr>
          <p:nvPr>
            <p:ph type="title"/>
          </p:nvPr>
        </p:nvSpPr>
        <p:spPr>
          <a:prstGeom prst="rect">
            <a:avLst/>
          </a:prstGeom>
        </p:spPr>
        <p:txBody>
          <a:bodyPr/>
          <a:lstStyle/>
          <a:p>
            <a:r>
              <a:t>1. Introduction</a:t>
            </a:r>
          </a:p>
        </p:txBody>
      </p:sp>
      <p:sp>
        <p:nvSpPr>
          <p:cNvPr id="224" name="INTUITION…"/>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INTUITION</a:t>
            </a:r>
          </a:p>
          <a:p>
            <a:pPr marL="0" indent="0" algn="ctr" defTabSz="975360">
              <a:spcBef>
                <a:spcPts val="900"/>
              </a:spcBef>
              <a:buClrTx/>
              <a:buSzTx/>
              <a:buNone/>
              <a:defRPr sz="192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Dans un premier temps en effet, le clinicien s’oublie pour être entièrement dans les propos que l’autre exprime, absorbé qu’il est dans le souci de rendre compte au plus près de son vécu, de restituer le plus authentiquement ses éprouvés. Le psychologue se rend le plus possible disponible à la réalité psychique de l’autre. Il est dans l’autre, en lieu et place de l’autre, en miroir en quelque sorte avec lui.</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1. Introduction"/>
          <p:cNvSpPr txBox="1">
            <a:spLocks noGrp="1"/>
          </p:cNvSpPr>
          <p:nvPr>
            <p:ph type="title"/>
          </p:nvPr>
        </p:nvSpPr>
        <p:spPr>
          <a:prstGeom prst="rect">
            <a:avLst/>
          </a:prstGeom>
        </p:spPr>
        <p:txBody>
          <a:bodyPr/>
          <a:lstStyle/>
          <a:p>
            <a:r>
              <a:t>1. Introduction</a:t>
            </a:r>
          </a:p>
        </p:txBody>
      </p:sp>
      <p:sp>
        <p:nvSpPr>
          <p:cNvPr id="227" name="INTUITION…"/>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INTUITION</a:t>
            </a:r>
          </a:p>
          <a:p>
            <a:pPr marL="0" indent="0" algn="ctr" defTabSz="975360">
              <a:spcBef>
                <a:spcPts val="900"/>
              </a:spcBef>
              <a:buClrTx/>
              <a:buSzTx/>
              <a:buNone/>
              <a:defRPr sz="192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Dans un second temps, il éprouve dans son propre appareil psychique les affects et les émotions de l’autre, mais à distance, c’est-à-dire qu’il les évalue à l’aune de ses propres affects et émotions éprouvés lors de circonstances similaires. Cependant, il ne se laisse pas envahir par ses vécus, il est en mesure de les contenir sans se laisser déborder par eux.</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1. Introduction"/>
          <p:cNvSpPr txBox="1">
            <a:spLocks noGrp="1"/>
          </p:cNvSpPr>
          <p:nvPr>
            <p:ph type="title"/>
          </p:nvPr>
        </p:nvSpPr>
        <p:spPr>
          <a:prstGeom prst="rect">
            <a:avLst/>
          </a:prstGeom>
        </p:spPr>
        <p:txBody>
          <a:bodyPr/>
          <a:lstStyle/>
          <a:p>
            <a:r>
              <a:t>1. Introduction</a:t>
            </a:r>
          </a:p>
        </p:txBody>
      </p:sp>
      <p:sp>
        <p:nvSpPr>
          <p:cNvPr id="230" name="Le(s) BUT(S)…"/>
          <p:cNvSpPr txBox="1">
            <a:spLocks noGrp="1"/>
          </p:cNvSpPr>
          <p:nvPr>
            <p:ph type="body" idx="1"/>
          </p:nvPr>
        </p:nvSpPr>
        <p:spPr>
          <a:xfrm>
            <a:off x="1269999" y="2292081"/>
            <a:ext cx="21844001" cy="10407919"/>
          </a:xfrm>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Le(s) BUT(S)</a:t>
            </a:r>
          </a:p>
          <a:p>
            <a:pPr marL="0" indent="0" algn="ctr" defTabSz="975360">
              <a:spcBef>
                <a:spcPts val="900"/>
              </a:spcBef>
              <a:buClrTx/>
              <a:buSzTx/>
              <a:buNone/>
              <a:defRPr sz="3920"/>
            </a:pPr>
            <a:r>
              <a:t>Le Principe de Tarquinio :) </a:t>
            </a:r>
            <a:r>
              <a:rPr sz="4560" b="1">
                <a:solidFill>
                  <a:schemeClr val="accent6"/>
                </a:solidFill>
              </a:rPr>
              <a:t>DSIPOE</a:t>
            </a:r>
          </a:p>
          <a:p>
            <a:pPr marL="0" indent="0" algn="just" defTabSz="975360">
              <a:spcBef>
                <a:spcPts val="900"/>
              </a:spcBef>
              <a:buClrTx/>
              <a:buSzTx/>
              <a:buNone/>
              <a:defRPr sz="3920"/>
            </a:pPr>
            <a:r>
              <a:t>- </a:t>
            </a:r>
            <a:r>
              <a:rPr b="1">
                <a:solidFill>
                  <a:schemeClr val="accent5"/>
                </a:solidFill>
              </a:rPr>
              <a:t>Diagnostiquer </a:t>
            </a:r>
            <a:r>
              <a:t>une pathologie;</a:t>
            </a:r>
          </a:p>
          <a:p>
            <a:pPr marL="0" indent="0" algn="just" defTabSz="975360">
              <a:spcBef>
                <a:spcPts val="900"/>
              </a:spcBef>
              <a:buClrTx/>
              <a:buSzTx/>
              <a:buNone/>
              <a:defRPr sz="3920"/>
            </a:pPr>
            <a:r>
              <a:t>- </a:t>
            </a:r>
            <a:r>
              <a:rPr b="1">
                <a:solidFill>
                  <a:schemeClr val="accent5"/>
                </a:solidFill>
              </a:rPr>
              <a:t>Spécifier </a:t>
            </a:r>
            <a:r>
              <a:t>les particularités du fonctionnement psychique d’un sujet dans l’articulation avec son histoire.</a:t>
            </a:r>
          </a:p>
          <a:p>
            <a:pPr marL="0" indent="0" algn="just" defTabSz="975360">
              <a:spcBef>
                <a:spcPts val="900"/>
              </a:spcBef>
              <a:buClrTx/>
              <a:buSzTx/>
              <a:buNone/>
              <a:defRPr sz="3920"/>
            </a:pPr>
            <a:r>
              <a:t>- </a:t>
            </a:r>
            <a:r>
              <a:rPr b="1">
                <a:solidFill>
                  <a:schemeClr val="accent5"/>
                </a:solidFill>
              </a:rPr>
              <a:t>Investiger,</a:t>
            </a:r>
            <a:r>
              <a:t> ici l’investigation concerne l’appréhension des troubles dans son histoire actuelle et passée et dans sa structure.</a:t>
            </a:r>
          </a:p>
          <a:p>
            <a:pPr marL="0" indent="0" algn="just" defTabSz="975360">
              <a:spcBef>
                <a:spcPts val="900"/>
              </a:spcBef>
              <a:buClrTx/>
              <a:buSzTx/>
              <a:buNone/>
              <a:defRPr sz="3920"/>
            </a:pPr>
            <a:r>
              <a:t>- </a:t>
            </a:r>
            <a:r>
              <a:rPr b="1">
                <a:solidFill>
                  <a:schemeClr val="accent5"/>
                </a:solidFill>
              </a:rPr>
              <a:t>Produire des connaissances</a:t>
            </a:r>
            <a:r>
              <a:t> pour permettre une prise de décision (avec un recueil pour élaborer des données). </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1. Introduction"/>
          <p:cNvSpPr txBox="1">
            <a:spLocks noGrp="1"/>
          </p:cNvSpPr>
          <p:nvPr>
            <p:ph type="title"/>
          </p:nvPr>
        </p:nvSpPr>
        <p:spPr>
          <a:prstGeom prst="rect">
            <a:avLst/>
          </a:prstGeom>
        </p:spPr>
        <p:txBody>
          <a:bodyPr/>
          <a:lstStyle/>
          <a:p>
            <a:r>
              <a:t>1. Introduction</a:t>
            </a:r>
          </a:p>
        </p:txBody>
      </p:sp>
      <p:sp>
        <p:nvSpPr>
          <p:cNvPr id="233" name="Le(s) BUT(S)…"/>
          <p:cNvSpPr txBox="1">
            <a:spLocks noGrp="1"/>
          </p:cNvSpPr>
          <p:nvPr>
            <p:ph type="body" idx="1"/>
          </p:nvPr>
        </p:nvSpPr>
        <p:spPr>
          <a:xfrm>
            <a:off x="1270000" y="2292081"/>
            <a:ext cx="21844000" cy="10407919"/>
          </a:xfrm>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Le(s) BUT(S)</a:t>
            </a:r>
          </a:p>
          <a:p>
            <a:pPr marL="0" indent="0" algn="just" defTabSz="975360">
              <a:spcBef>
                <a:spcPts val="900"/>
              </a:spcBef>
              <a:buClrTx/>
              <a:buSzTx/>
              <a:buNone/>
              <a:defRPr sz="3920"/>
            </a:pPr>
            <a:endParaRPr/>
          </a:p>
          <a:p>
            <a:pPr marL="0" indent="0" algn="just" defTabSz="975360">
              <a:spcBef>
                <a:spcPts val="900"/>
              </a:spcBef>
              <a:buClrTx/>
              <a:buSzTx/>
              <a:buNone/>
              <a:defRPr sz="4200"/>
            </a:pPr>
            <a:r>
              <a:t>- </a:t>
            </a:r>
            <a:r>
              <a:rPr b="1">
                <a:solidFill>
                  <a:schemeClr val="accent5"/>
                </a:solidFill>
              </a:rPr>
              <a:t>Organiser</a:t>
            </a:r>
            <a:r>
              <a:t> les données cliniques en accord avec le référentiel théorique.</a:t>
            </a:r>
          </a:p>
          <a:p>
            <a:pPr marL="0" indent="0" algn="just" defTabSz="975360">
              <a:spcBef>
                <a:spcPts val="900"/>
              </a:spcBef>
              <a:buClrTx/>
              <a:buSzTx/>
              <a:buNone/>
              <a:defRPr sz="4200"/>
            </a:pPr>
            <a:r>
              <a:t>- </a:t>
            </a:r>
            <a:r>
              <a:rPr b="1">
                <a:solidFill>
                  <a:schemeClr val="accent5"/>
                </a:solidFill>
              </a:rPr>
              <a:t>Eclaircir </a:t>
            </a:r>
            <a:r>
              <a:t>quel est le vrai problème amené derrière ce qui est manifeste.</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r>
              <a:t>Certaines théories en psychologie clinique font abstraction de la question diagnostique comme l’existentialisme, la phénoménologie, l’ethnopsychiatrie, la systémique et la psychanalyse.</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1. Introduction"/>
          <p:cNvSpPr txBox="1">
            <a:spLocks noGrp="1"/>
          </p:cNvSpPr>
          <p:nvPr>
            <p:ph type="title"/>
          </p:nvPr>
        </p:nvSpPr>
        <p:spPr>
          <a:prstGeom prst="rect">
            <a:avLst/>
          </a:prstGeom>
        </p:spPr>
        <p:txBody>
          <a:bodyPr/>
          <a:lstStyle/>
          <a:p>
            <a:r>
              <a:t>1. Introduction</a:t>
            </a:r>
          </a:p>
        </p:txBody>
      </p:sp>
      <p:sp>
        <p:nvSpPr>
          <p:cNvPr id="236" name="Les 3 principes de Rogers…"/>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r>
              <a:t>Les 3 principes de Rogers</a:t>
            </a:r>
          </a:p>
          <a:p>
            <a:pPr marL="0" indent="0" algn="ctr" defTabSz="975360">
              <a:spcBef>
                <a:spcPts val="900"/>
              </a:spcBef>
              <a:buClrTx/>
              <a:buSzTx/>
              <a:buNone/>
              <a:defRPr sz="1920"/>
            </a:pPr>
            <a:endParaRPr/>
          </a:p>
          <a:p>
            <a:pPr marL="0" indent="0" algn="ctr" defTabSz="975360">
              <a:spcBef>
                <a:spcPts val="900"/>
              </a:spcBef>
              <a:buClrTx/>
              <a:buSzTx/>
              <a:buNone/>
              <a:defRPr sz="3640"/>
            </a:pPr>
            <a:r>
              <a:t>Selon Rogers, l’importance est le degré de possession d’attitudes personnelles dans la relation. Les trois grands principes d’efficacité sont :</a:t>
            </a:r>
          </a:p>
          <a:p>
            <a:pPr marL="0" indent="0" algn="ctr" defTabSz="975360">
              <a:spcBef>
                <a:spcPts val="900"/>
              </a:spcBef>
              <a:buClrTx/>
              <a:buSzTx/>
              <a:buNone/>
              <a:defRPr sz="5840"/>
            </a:pPr>
            <a:r>
              <a:t>Le vrai, l’authentique;</a:t>
            </a:r>
          </a:p>
          <a:p>
            <a:pPr marL="0" indent="0" algn="ctr" defTabSz="975360">
              <a:spcBef>
                <a:spcPts val="900"/>
              </a:spcBef>
              <a:buClrTx/>
              <a:buSzTx/>
              <a:buNone/>
              <a:defRPr sz="5840"/>
            </a:pPr>
            <a:r>
              <a:t>La compréhension empathique;</a:t>
            </a:r>
          </a:p>
          <a:p>
            <a:pPr marL="0" indent="0" algn="ctr" defTabSz="975360">
              <a:spcBef>
                <a:spcPts val="900"/>
              </a:spcBef>
              <a:buClrTx/>
              <a:buSzTx/>
              <a:buNone/>
              <a:defRPr sz="5840"/>
            </a:pPr>
            <a:r>
              <a:t>Le regard positif inconditionnel, l’affection non possessive (vis-à-vis du client).</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1. Introduction"/>
          <p:cNvSpPr txBox="1">
            <a:spLocks noGrp="1"/>
          </p:cNvSpPr>
          <p:nvPr>
            <p:ph type="title"/>
          </p:nvPr>
        </p:nvSpPr>
        <p:spPr>
          <a:prstGeom prst="rect">
            <a:avLst/>
          </a:prstGeom>
        </p:spPr>
        <p:txBody>
          <a:bodyPr/>
          <a:lstStyle/>
          <a:p>
            <a:r>
              <a:t>1. Introduction</a:t>
            </a:r>
          </a:p>
        </p:txBody>
      </p:sp>
      <p:sp>
        <p:nvSpPr>
          <p:cNvPr id="158" name="Définitions…"/>
          <p:cNvSpPr txBox="1">
            <a:spLocks noGrp="1"/>
          </p:cNvSpPr>
          <p:nvPr>
            <p:ph type="body" idx="1"/>
          </p:nvPr>
        </p:nvSpPr>
        <p:spPr>
          <a:prstGeom prst="rect">
            <a:avLst/>
          </a:prstGeom>
        </p:spPr>
        <p:txBody>
          <a:bodyPr/>
          <a:lstStyle/>
          <a:p>
            <a:pPr marL="0" indent="0" algn="ctr" defTabSz="2389632">
              <a:spcBef>
                <a:spcPts val="2300"/>
              </a:spcBef>
              <a:buClrTx/>
              <a:buSzTx/>
              <a:buNone/>
              <a:defRPr sz="4704"/>
            </a:pPr>
            <a:endParaRPr/>
          </a:p>
          <a:p>
            <a:pPr marL="0" indent="0" algn="ctr" defTabSz="2389632">
              <a:spcBef>
                <a:spcPts val="2300"/>
              </a:spcBef>
              <a:buClrTx/>
              <a:buSzTx/>
              <a:buNone/>
              <a:defRPr sz="4704"/>
            </a:pPr>
            <a:r>
              <a:t>Définitions</a:t>
            </a:r>
          </a:p>
          <a:p>
            <a:pPr marL="0" indent="0" algn="ctr" defTabSz="2389632">
              <a:spcBef>
                <a:spcPts val="2300"/>
              </a:spcBef>
              <a:buClrTx/>
              <a:buSzTx/>
              <a:buNone/>
              <a:defRPr sz="4704"/>
            </a:pPr>
            <a:endParaRPr/>
          </a:p>
          <a:p>
            <a:pPr marL="0" indent="0" algn="ctr" defTabSz="2389632">
              <a:spcBef>
                <a:spcPts val="2300"/>
              </a:spcBef>
              <a:buClrTx/>
              <a:buSzTx/>
              <a:buNone/>
              <a:defRPr sz="4704"/>
            </a:pPr>
            <a:r>
              <a:t>L’entretien clinique se définit comme une rencontre intersubjective, au cours de laquelle c’est une subjectivité qui rencontre une autre subjectivité.</a:t>
            </a:r>
          </a:p>
          <a:p>
            <a:pPr marL="0" indent="0" algn="ctr" defTabSz="2389632">
              <a:spcBef>
                <a:spcPts val="2300"/>
              </a:spcBef>
              <a:buClrTx/>
              <a:buSzTx/>
              <a:buNone/>
              <a:defRPr sz="4704"/>
            </a:pPr>
            <a:endParaRPr/>
          </a:p>
          <a:p>
            <a:pPr marL="0" indent="0" algn="ctr" defTabSz="2389632">
              <a:spcBef>
                <a:spcPts val="2300"/>
              </a:spcBef>
              <a:buClrTx/>
              <a:buSzTx/>
              <a:buNone/>
              <a:defRPr sz="4704"/>
            </a:pPr>
            <a:endParaRP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1. Introduction"/>
          <p:cNvSpPr txBox="1">
            <a:spLocks noGrp="1"/>
          </p:cNvSpPr>
          <p:nvPr>
            <p:ph type="title"/>
          </p:nvPr>
        </p:nvSpPr>
        <p:spPr>
          <a:prstGeom prst="rect">
            <a:avLst/>
          </a:prstGeom>
        </p:spPr>
        <p:txBody>
          <a:bodyPr/>
          <a:lstStyle/>
          <a:p>
            <a:r>
              <a:t>1. Introduction</a:t>
            </a:r>
          </a:p>
        </p:txBody>
      </p:sp>
      <p:sp>
        <p:nvSpPr>
          <p:cNvPr id="239" name="Les travaux de Sandifer (1970) montrent que les psychologues ont une évaluation diagnostique dès les premières minutes de l’entretien et ensuite ils recherchent les éléments cliniques en accord avec leurs hypothèses et les modèles théoriques (Bateson, 19"/>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840"/>
            </a:pPr>
            <a:r>
              <a:t>Les travaux de Sandifer (1970) montrent que les psychologues ont une évaluation diagnostique </a:t>
            </a:r>
            <a:r>
              <a:rPr b="1">
                <a:solidFill>
                  <a:schemeClr val="accent5"/>
                </a:solidFill>
              </a:rPr>
              <a:t>dès les premières minutes de l’entretien et ensuite ils recherchent les éléments cliniques en accord </a:t>
            </a:r>
            <a:r>
              <a:t>avec leurs hypothèses et les modèles théoriques (Bateson, 1982 et Wilson, 1985).</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2. Trois types d’entretiens"/>
          <p:cNvSpPr txBox="1">
            <a:spLocks noGrp="1"/>
          </p:cNvSpPr>
          <p:nvPr>
            <p:ph type="title"/>
          </p:nvPr>
        </p:nvSpPr>
        <p:spPr>
          <a:prstGeom prst="rect">
            <a:avLst/>
          </a:prstGeom>
        </p:spPr>
        <p:txBody>
          <a:bodyPr/>
          <a:lstStyle/>
          <a:p>
            <a:r>
              <a:t>2. Trois types d’entretiens </a:t>
            </a:r>
          </a:p>
        </p:txBody>
      </p:sp>
      <p:sp>
        <p:nvSpPr>
          <p:cNvPr id="242" name="Directif, Semi-Directif et Non-Directif"/>
          <p:cNvSpPr txBox="1">
            <a:spLocks noGrp="1"/>
          </p:cNvSpPr>
          <p:nvPr>
            <p:ph type="body" idx="1"/>
          </p:nvPr>
        </p:nvSpPr>
        <p:spPr>
          <a:prstGeom prst="rect">
            <a:avLst/>
          </a:prstGeom>
        </p:spPr>
        <p:txBody>
          <a:bodyPr/>
          <a:lstStyle/>
          <a:p>
            <a:pPr marL="0" indent="0" algn="ctr" defTabSz="975360">
              <a:spcBef>
                <a:spcPts val="900"/>
              </a:spcBef>
              <a:buClrTx/>
              <a:buSzTx/>
              <a:buNone/>
              <a:defRPr sz="1920"/>
            </a:pPr>
            <a:endParaRPr/>
          </a:p>
          <a:p>
            <a:pPr marL="0" indent="0" algn="ctr" defTabSz="975360">
              <a:spcBef>
                <a:spcPts val="900"/>
              </a:spcBef>
              <a:buClrTx/>
              <a:buSzTx/>
              <a:buNone/>
              <a:defRPr sz="5040" b="1"/>
            </a:pPr>
            <a:endParaRPr/>
          </a:p>
          <a:p>
            <a:pPr marL="0" indent="0" algn="ctr" defTabSz="975360">
              <a:spcBef>
                <a:spcPts val="900"/>
              </a:spcBef>
              <a:buClrTx/>
              <a:buSzTx/>
              <a:buNone/>
              <a:defRPr sz="6240"/>
            </a:pPr>
            <a:r>
              <a:t>Directif, Semi-Directif et Non-Directif</a:t>
            </a: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364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a:p>
            <a:pPr marL="0" indent="0" algn="ctr" defTabSz="975360">
              <a:spcBef>
                <a:spcPts val="900"/>
              </a:spcBef>
              <a:buClrTx/>
              <a:buSzTx/>
              <a:buNone/>
              <a:defRPr sz="1920"/>
            </a:pPr>
            <a:endParaRP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 name="3. La technique"/>
          <p:cNvSpPr txBox="1">
            <a:spLocks noGrp="1"/>
          </p:cNvSpPr>
          <p:nvPr>
            <p:ph type="title"/>
          </p:nvPr>
        </p:nvSpPr>
        <p:spPr>
          <a:prstGeom prst="rect">
            <a:avLst/>
          </a:prstGeom>
        </p:spPr>
        <p:txBody>
          <a:bodyPr/>
          <a:lstStyle/>
          <a:p>
            <a:r>
              <a:t>3. La technique</a:t>
            </a:r>
          </a:p>
        </p:txBody>
      </p:sp>
      <p:sp>
        <p:nvSpPr>
          <p:cNvPr id="245" name="Les relances…"/>
          <p:cNvSpPr txBox="1">
            <a:spLocks noGrp="1"/>
          </p:cNvSpPr>
          <p:nvPr>
            <p:ph type="body" idx="1"/>
          </p:nvPr>
        </p:nvSpPr>
        <p:spPr>
          <a:xfrm>
            <a:off x="1270000" y="2872315"/>
            <a:ext cx="21844001" cy="8432801"/>
          </a:xfrm>
          <a:prstGeom prst="rect">
            <a:avLst/>
          </a:prstGeom>
        </p:spPr>
        <p:txBody>
          <a:bodyPr/>
          <a:lstStyle/>
          <a:p>
            <a:pPr marL="0" indent="0" algn="ctr" defTabSz="975360">
              <a:spcBef>
                <a:spcPts val="900"/>
              </a:spcBef>
              <a:buClrTx/>
              <a:buSzTx/>
              <a:buNone/>
              <a:defRPr sz="3880"/>
            </a:pPr>
            <a:endParaRPr/>
          </a:p>
          <a:p>
            <a:pPr marL="0" indent="0" algn="ctr" defTabSz="975360">
              <a:spcBef>
                <a:spcPts val="900"/>
              </a:spcBef>
              <a:buClrTx/>
              <a:buSzTx/>
              <a:buNone/>
              <a:defRPr sz="3880" b="1"/>
            </a:pPr>
            <a:endParaRPr/>
          </a:p>
          <a:p>
            <a:pPr marL="0" indent="0" algn="ctr" defTabSz="975360">
              <a:spcBef>
                <a:spcPts val="900"/>
              </a:spcBef>
              <a:buClrTx/>
              <a:buSzTx/>
              <a:buNone/>
              <a:defRPr sz="5040" b="1"/>
            </a:pPr>
            <a:r>
              <a:t>Les relances</a:t>
            </a:r>
          </a:p>
          <a:p>
            <a:pPr marL="0" indent="0" algn="ctr" defTabSz="975360">
              <a:spcBef>
                <a:spcPts val="900"/>
              </a:spcBef>
              <a:buClrTx/>
              <a:buSzTx/>
              <a:buNone/>
              <a:defRPr sz="3880"/>
            </a:pPr>
            <a:endParaRPr/>
          </a:p>
          <a:p>
            <a:pPr marL="0" indent="0" algn="ctr" defTabSz="975360">
              <a:spcBef>
                <a:spcPts val="900"/>
              </a:spcBef>
              <a:buClrTx/>
              <a:buSzTx/>
              <a:buNone/>
              <a:defRPr sz="3880"/>
            </a:pPr>
            <a:r>
              <a:t>Une relance correspond à une intervention de thérapeute Elle prend la forme d’une paraphrase ou d’un commentaire du propos précédemment exprimé par le patient. Il s’agit donc d’un « acte réactif » du thérapeute par lequel il réagit aux propos de son patient (mais sans FORCEMENT donner son avis). Les relances ne sont pas que des questions directes visant à approfondir les thèmes à évoquer. Les relances doivent donc s’inscrire dans le déroulement des énoncés du patient. </a:t>
            </a:r>
            <a:r>
              <a:rPr>
                <a:solidFill>
                  <a:schemeClr val="accent5"/>
                </a:solidFill>
              </a:rPr>
              <a:t>Il faut apprendre à les placer</a:t>
            </a:r>
            <a:r>
              <a:t>. C’est dans la maîtrise des relances que se joue essentiellement l’acquisition de la technique propre à l’entretien </a:t>
            </a: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3. La technique"/>
          <p:cNvSpPr txBox="1">
            <a:spLocks noGrp="1"/>
          </p:cNvSpPr>
          <p:nvPr>
            <p:ph type="title"/>
          </p:nvPr>
        </p:nvSpPr>
        <p:spPr>
          <a:prstGeom prst="rect">
            <a:avLst/>
          </a:prstGeom>
        </p:spPr>
        <p:txBody>
          <a:bodyPr/>
          <a:lstStyle/>
          <a:p>
            <a:r>
              <a:t>3. La technique</a:t>
            </a:r>
          </a:p>
        </p:txBody>
      </p:sp>
      <p:sp>
        <p:nvSpPr>
          <p:cNvPr id="248" name="Quel est l’objectif d’une relance ?…"/>
          <p:cNvSpPr txBox="1">
            <a:spLocks noGrp="1"/>
          </p:cNvSpPr>
          <p:nvPr>
            <p:ph type="body" idx="1"/>
          </p:nvPr>
        </p:nvSpPr>
        <p:spPr>
          <a:xfrm>
            <a:off x="1270000" y="2872315"/>
            <a:ext cx="21844000" cy="8432801"/>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Quel est l’objectif d’une relance ?  </a:t>
            </a:r>
          </a:p>
          <a:p>
            <a:pPr marL="0" indent="0" algn="ctr" defTabSz="975360">
              <a:spcBef>
                <a:spcPts val="900"/>
              </a:spcBef>
              <a:buClrTx/>
              <a:buSzTx/>
              <a:buNone/>
              <a:defRPr sz="3880"/>
            </a:pPr>
            <a:endParaRPr/>
          </a:p>
          <a:p>
            <a:pPr marL="0" indent="0" algn="ctr" defTabSz="975360">
              <a:spcBef>
                <a:spcPts val="900"/>
              </a:spcBef>
              <a:buClrTx/>
              <a:buSzTx/>
              <a:buNone/>
              <a:defRPr sz="3880"/>
            </a:pPr>
            <a:r>
              <a:t>Une relance sert à s’arrêter sur un point, une remarque du patient, et à l’approfondir. Une relance est aussi utile pour encourager la parole, donner confiance au patient. Dans ce cas, les encouragements et incitations peuvent passer par des signes corporels (hochements de tête, sourire) ou par des petits mots (« hmmm », « oui, oui », « c’est sûr… »). Une relance permet de dépasser ce qui relève des conventions de parole propre à une conversation où les interlocuteurs peuvent faire mine de se comprendre sans que cela ne soit réellement le cas.</a:t>
            </a: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 name="3. La technique"/>
          <p:cNvSpPr txBox="1">
            <a:spLocks noGrp="1"/>
          </p:cNvSpPr>
          <p:nvPr>
            <p:ph type="title"/>
          </p:nvPr>
        </p:nvSpPr>
        <p:spPr>
          <a:prstGeom prst="rect">
            <a:avLst/>
          </a:prstGeom>
        </p:spPr>
        <p:txBody>
          <a:bodyPr/>
          <a:lstStyle/>
          <a:p>
            <a:r>
              <a:t>3. La technique</a:t>
            </a:r>
          </a:p>
        </p:txBody>
      </p:sp>
      <p:sp>
        <p:nvSpPr>
          <p:cNvPr id="251" name="Quel est l’objectif d’une relance ?…"/>
          <p:cNvSpPr txBox="1">
            <a:spLocks noGrp="1"/>
          </p:cNvSpPr>
          <p:nvPr>
            <p:ph type="body" idx="1"/>
          </p:nvPr>
        </p:nvSpPr>
        <p:spPr>
          <a:xfrm>
            <a:off x="1270000" y="2872315"/>
            <a:ext cx="21844000" cy="8432801"/>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Quel est l’objectif d’une relance ?  </a:t>
            </a:r>
          </a:p>
          <a:p>
            <a:pPr marL="0" indent="0" algn="ctr" defTabSz="975360">
              <a:spcBef>
                <a:spcPts val="900"/>
              </a:spcBef>
              <a:buClrTx/>
              <a:buSzTx/>
              <a:buNone/>
              <a:defRPr sz="3880"/>
            </a:pPr>
            <a:endParaRPr/>
          </a:p>
          <a:p>
            <a:pPr marL="0" indent="0" algn="ctr" defTabSz="975360">
              <a:spcBef>
                <a:spcPts val="900"/>
              </a:spcBef>
              <a:buClrTx/>
              <a:buSzTx/>
              <a:buNone/>
              <a:defRPr sz="3880"/>
            </a:pPr>
            <a:r>
              <a:t>Dans une conversation il est rare de demander à son interlocuteur de préciser sa pensée : les allusions, le langage à demi-mot peuvent suffire. </a:t>
            </a:r>
            <a:r>
              <a:rPr>
                <a:solidFill>
                  <a:schemeClr val="accent5"/>
                </a:solidFill>
              </a:rPr>
              <a:t>C’est à ce moment précis que l’entretien se différencie de la conversation pour gagner en précision.</a:t>
            </a: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a:p>
            <a:pPr marL="0" indent="0" algn="ctr" defTabSz="975360">
              <a:spcBef>
                <a:spcPts val="900"/>
              </a:spcBef>
              <a:buClrTx/>
              <a:buSzTx/>
              <a:buNone/>
              <a:defRPr sz="3880"/>
            </a:pPr>
            <a:endParaRPr>
              <a:solidFill>
                <a:schemeClr val="accent5"/>
              </a:solidFill>
            </a:endParaRP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3. La technique"/>
          <p:cNvSpPr txBox="1">
            <a:spLocks noGrp="1"/>
          </p:cNvSpPr>
          <p:nvPr>
            <p:ph type="title"/>
          </p:nvPr>
        </p:nvSpPr>
        <p:spPr>
          <a:prstGeom prst="rect">
            <a:avLst/>
          </a:prstGeom>
        </p:spPr>
        <p:txBody>
          <a:bodyPr/>
          <a:lstStyle/>
          <a:p>
            <a:r>
              <a:t>3. La technique</a:t>
            </a:r>
          </a:p>
        </p:txBody>
      </p:sp>
      <p:sp>
        <p:nvSpPr>
          <p:cNvPr id="254" name="Les différents types de relance…"/>
          <p:cNvSpPr txBox="1">
            <a:spLocks noGrp="1"/>
          </p:cNvSpPr>
          <p:nvPr>
            <p:ph type="body" idx="1"/>
          </p:nvPr>
        </p:nvSpPr>
        <p:spPr>
          <a:xfrm>
            <a:off x="1270000" y="2872315"/>
            <a:ext cx="21844000" cy="8432801"/>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Les différents types de relance   </a:t>
            </a:r>
          </a:p>
          <a:p>
            <a:pPr marL="0" indent="0" algn="ctr" defTabSz="975360">
              <a:spcBef>
                <a:spcPts val="900"/>
              </a:spcBef>
              <a:buClrTx/>
              <a:buSzTx/>
              <a:buNone/>
              <a:defRPr sz="3880"/>
            </a:pPr>
            <a:endParaRPr/>
          </a:p>
          <a:p>
            <a:pPr marL="0" indent="0" algn="ctr" defTabSz="975360">
              <a:spcBef>
                <a:spcPts val="900"/>
              </a:spcBef>
              <a:buClrTx/>
              <a:buSzTx/>
              <a:buNone/>
              <a:defRPr sz="3880"/>
            </a:pPr>
            <a:r>
              <a:t>Il ne faut pas hésiter à demander des précisions ou à reformuler la réponse, peut-être en l’illustrant, pour s’assurer que tout a été bien compris des deux côtés. Il y a donc différents modes d’intervention du psychologue, chacun ayant des effets spécifiques sur les discours produits par le patient</a:t>
            </a: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3. La technique"/>
          <p:cNvSpPr txBox="1">
            <a:spLocks noGrp="1"/>
          </p:cNvSpPr>
          <p:nvPr>
            <p:ph type="title"/>
          </p:nvPr>
        </p:nvSpPr>
        <p:spPr>
          <a:prstGeom prst="rect">
            <a:avLst/>
          </a:prstGeom>
        </p:spPr>
        <p:txBody>
          <a:bodyPr/>
          <a:lstStyle/>
          <a:p>
            <a:r>
              <a:t>3. La technique</a:t>
            </a:r>
          </a:p>
        </p:txBody>
      </p:sp>
      <p:sp>
        <p:nvSpPr>
          <p:cNvPr id="257" name="Les différents types de relance…"/>
          <p:cNvSpPr txBox="1">
            <a:spLocks noGrp="1"/>
          </p:cNvSpPr>
          <p:nvPr>
            <p:ph type="body" idx="1"/>
          </p:nvPr>
        </p:nvSpPr>
        <p:spPr>
          <a:xfrm>
            <a:off x="1270000" y="4271367"/>
            <a:ext cx="21844001" cy="8432801"/>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Les différents types de relance   </a:t>
            </a:r>
          </a:p>
          <a:p>
            <a:pPr marL="0" indent="0" algn="ctr" defTabSz="975360">
              <a:spcBef>
                <a:spcPts val="900"/>
              </a:spcBef>
              <a:buClrTx/>
              <a:buSzTx/>
              <a:buNone/>
              <a:defRPr sz="3880"/>
            </a:pPr>
            <a:endParaRPr/>
          </a:p>
          <a:p>
            <a:pPr marL="0" indent="0" algn="ctr" defTabSz="975360">
              <a:spcBef>
                <a:spcPts val="900"/>
              </a:spcBef>
              <a:buClrTx/>
              <a:buSzTx/>
              <a:buNone/>
              <a:defRPr sz="3880"/>
            </a:pPr>
            <a:r>
              <a:rPr b="1"/>
              <a:t>La répétition en écho </a:t>
            </a:r>
            <a:r>
              <a:t>: L’enquêteur reprend, en le répétant ou en le reformulant c’est-à-dire en reproduisant un mot ou un segment de phrase, un point de vue énoncé par l’enquêté.</a:t>
            </a: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3. La technique"/>
          <p:cNvSpPr txBox="1">
            <a:spLocks noGrp="1"/>
          </p:cNvSpPr>
          <p:nvPr>
            <p:ph type="title"/>
          </p:nvPr>
        </p:nvSpPr>
        <p:spPr>
          <a:prstGeom prst="rect">
            <a:avLst/>
          </a:prstGeom>
        </p:spPr>
        <p:txBody>
          <a:bodyPr/>
          <a:lstStyle/>
          <a:p>
            <a:r>
              <a:t>3. La technique</a:t>
            </a:r>
          </a:p>
        </p:txBody>
      </p:sp>
      <p:sp>
        <p:nvSpPr>
          <p:cNvPr id="260" name="Les différents types de relance…"/>
          <p:cNvSpPr txBox="1">
            <a:spLocks noGrp="1"/>
          </p:cNvSpPr>
          <p:nvPr>
            <p:ph type="body" idx="1"/>
          </p:nvPr>
        </p:nvSpPr>
        <p:spPr>
          <a:xfrm>
            <a:off x="1270000" y="4271367"/>
            <a:ext cx="21844000" cy="8432801"/>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Les différents types de relance   </a:t>
            </a:r>
          </a:p>
          <a:p>
            <a:pPr marL="0" indent="0" algn="ctr" defTabSz="975360">
              <a:spcBef>
                <a:spcPts val="900"/>
              </a:spcBef>
              <a:buClrTx/>
              <a:buSzTx/>
              <a:buNone/>
              <a:defRPr sz="3880"/>
            </a:pPr>
            <a:endParaRPr/>
          </a:p>
          <a:p>
            <a:pPr marL="0" indent="0" algn="ctr" defTabSz="975360">
              <a:spcBef>
                <a:spcPts val="900"/>
              </a:spcBef>
              <a:buClrTx/>
              <a:buSzTx/>
              <a:buNone/>
              <a:defRPr sz="3880"/>
            </a:pPr>
            <a:r>
              <a:rPr b="1"/>
              <a:t>Le reflet </a:t>
            </a:r>
            <a:r>
              <a:t>: Le psychologue répète ou reformule, en faisant référence à la personne de l’enquêté, la formule qu’il a utilisée. Ce procédé invite le patient à approfondir son discours en dévoilant son opinion ou ses sentiments. Ex : La patient : « Celles qui font cela sont courageuses. » ; Le psy : « Vous pensez qu’elles sont courageuses ?».</a:t>
            </a: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3. La technique"/>
          <p:cNvSpPr txBox="1">
            <a:spLocks noGrp="1"/>
          </p:cNvSpPr>
          <p:nvPr>
            <p:ph type="title"/>
          </p:nvPr>
        </p:nvSpPr>
        <p:spPr>
          <a:prstGeom prst="rect">
            <a:avLst/>
          </a:prstGeom>
        </p:spPr>
        <p:txBody>
          <a:bodyPr/>
          <a:lstStyle/>
          <a:p>
            <a:r>
              <a:t>3. La technique</a:t>
            </a:r>
          </a:p>
        </p:txBody>
      </p:sp>
      <p:sp>
        <p:nvSpPr>
          <p:cNvPr id="263" name="Les différents types de relance…"/>
          <p:cNvSpPr txBox="1">
            <a:spLocks noGrp="1"/>
          </p:cNvSpPr>
          <p:nvPr>
            <p:ph type="body" idx="1"/>
          </p:nvPr>
        </p:nvSpPr>
        <p:spPr>
          <a:xfrm>
            <a:off x="1270000" y="4271367"/>
            <a:ext cx="21844000" cy="8432801"/>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Les différents types de relance   </a:t>
            </a:r>
          </a:p>
          <a:p>
            <a:pPr marL="0" indent="0" algn="ctr" defTabSz="975360">
              <a:spcBef>
                <a:spcPts val="900"/>
              </a:spcBef>
              <a:buClrTx/>
              <a:buSzTx/>
              <a:buNone/>
              <a:defRPr sz="3880"/>
            </a:pPr>
            <a:endParaRPr/>
          </a:p>
          <a:p>
            <a:pPr marL="0" indent="0" algn="ctr" defTabSz="975360">
              <a:spcBef>
                <a:spcPts val="900"/>
              </a:spcBef>
              <a:buClrTx/>
              <a:buSzTx/>
              <a:buNone/>
              <a:defRPr sz="3880"/>
            </a:pPr>
            <a:r>
              <a:rPr b="1"/>
              <a:t>L’intervention en miroir : </a:t>
            </a:r>
            <a:r>
              <a:t>Le psychologue invite le patient à expliciter une attitude ou un sentiment exprimé par l’intonation mais qui n’est pas verbalisé. Ex : « Vous espérez que… », « Vous craignez que… ».</a:t>
            </a: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3. La technique"/>
          <p:cNvSpPr txBox="1">
            <a:spLocks noGrp="1"/>
          </p:cNvSpPr>
          <p:nvPr>
            <p:ph type="title"/>
          </p:nvPr>
        </p:nvSpPr>
        <p:spPr>
          <a:prstGeom prst="rect">
            <a:avLst/>
          </a:prstGeom>
        </p:spPr>
        <p:txBody>
          <a:bodyPr/>
          <a:lstStyle/>
          <a:p>
            <a:r>
              <a:t>3. La technique</a:t>
            </a:r>
          </a:p>
        </p:txBody>
      </p:sp>
      <p:sp>
        <p:nvSpPr>
          <p:cNvPr id="266" name="Les différents types de relance…"/>
          <p:cNvSpPr txBox="1">
            <a:spLocks noGrp="1"/>
          </p:cNvSpPr>
          <p:nvPr>
            <p:ph type="body" idx="1"/>
          </p:nvPr>
        </p:nvSpPr>
        <p:spPr>
          <a:xfrm>
            <a:off x="1270000" y="4271367"/>
            <a:ext cx="21844000" cy="8432801"/>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Les différents types de relance   </a:t>
            </a:r>
          </a:p>
          <a:p>
            <a:pPr marL="0" indent="0" algn="ctr" defTabSz="975360">
              <a:spcBef>
                <a:spcPts val="900"/>
              </a:spcBef>
              <a:buClrTx/>
              <a:buSzTx/>
              <a:buNone/>
              <a:defRPr sz="3880"/>
            </a:pPr>
            <a:endParaRPr/>
          </a:p>
          <a:p>
            <a:pPr marL="0" indent="0" algn="ctr" defTabSz="975360">
              <a:spcBef>
                <a:spcPts val="900"/>
              </a:spcBef>
              <a:buClrTx/>
              <a:buSzTx/>
              <a:buNone/>
              <a:defRPr sz="3880"/>
            </a:pPr>
            <a:r>
              <a:rPr b="1"/>
              <a:t>La reformulation-résumé : </a:t>
            </a:r>
            <a:r>
              <a:t>Le Psychologue indique par une phrase courte ce qu’il a compris des propos de son patient. Il s’agit d’encourager ce dernierà poursuivre (on lui montre qu’il a été entendu), à approfondir ou à apporter d’éventuelles corrections à son propos. Ex : « Vous m’avez dit que. .. » ou « Si je comprends bien… ».</a:t>
            </a: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1. Introduction"/>
          <p:cNvSpPr txBox="1">
            <a:spLocks noGrp="1"/>
          </p:cNvSpPr>
          <p:nvPr>
            <p:ph type="title"/>
          </p:nvPr>
        </p:nvSpPr>
        <p:spPr>
          <a:prstGeom prst="rect">
            <a:avLst/>
          </a:prstGeom>
        </p:spPr>
        <p:txBody>
          <a:bodyPr/>
          <a:lstStyle/>
          <a:p>
            <a:r>
              <a:t>1. Introduction</a:t>
            </a:r>
          </a:p>
        </p:txBody>
      </p:sp>
      <p:sp>
        <p:nvSpPr>
          <p:cNvPr id="161" name="Définitions…"/>
          <p:cNvSpPr txBox="1">
            <a:spLocks noGrp="1"/>
          </p:cNvSpPr>
          <p:nvPr>
            <p:ph type="body" idx="1"/>
          </p:nvPr>
        </p:nvSpPr>
        <p:spPr>
          <a:prstGeom prst="rect">
            <a:avLst/>
          </a:prstGeom>
        </p:spPr>
        <p:txBody>
          <a:bodyPr/>
          <a:lstStyle/>
          <a:p>
            <a:pPr marL="0" indent="0" algn="ctr" defTabSz="2389632">
              <a:spcBef>
                <a:spcPts val="2300"/>
              </a:spcBef>
              <a:buClrTx/>
              <a:buSzTx/>
              <a:buNone/>
              <a:defRPr sz="4704"/>
            </a:pPr>
            <a:endParaRPr/>
          </a:p>
          <a:p>
            <a:pPr marL="0" indent="0" algn="ctr" defTabSz="2389632">
              <a:spcBef>
                <a:spcPts val="2300"/>
              </a:spcBef>
              <a:buClrTx/>
              <a:buSzTx/>
              <a:buNone/>
              <a:defRPr sz="4704"/>
            </a:pPr>
            <a:r>
              <a:t>Définitions</a:t>
            </a:r>
          </a:p>
          <a:p>
            <a:pPr marL="0" indent="0" algn="ctr" defTabSz="2389632">
              <a:spcBef>
                <a:spcPts val="2300"/>
              </a:spcBef>
              <a:buClrTx/>
              <a:buSzTx/>
              <a:buNone/>
              <a:defRPr sz="4704"/>
            </a:pPr>
            <a:endParaRPr/>
          </a:p>
          <a:p>
            <a:pPr marL="0" indent="0" algn="ctr" defTabSz="2389632">
              <a:spcBef>
                <a:spcPts val="2300"/>
              </a:spcBef>
              <a:buClrTx/>
              <a:buSzTx/>
              <a:buNone/>
              <a:defRPr sz="4704"/>
            </a:pPr>
            <a:r>
              <a:t>La psychologie clinique consiste en l’investigation systématique et complète des cas individuels. L’entretien psychologique est le lieu où s’observe une partie de la vie du patient qui se développe en relation avec nous et face à nous. La psychologie clinique est une psychologie rigoureuse et humaniste où le sujet/objet est l’homme total en situation et en évolution. Le principe majeur est la singularité.</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3. La technique"/>
          <p:cNvSpPr txBox="1">
            <a:spLocks noGrp="1"/>
          </p:cNvSpPr>
          <p:nvPr>
            <p:ph type="title"/>
          </p:nvPr>
        </p:nvSpPr>
        <p:spPr>
          <a:prstGeom prst="rect">
            <a:avLst/>
          </a:prstGeom>
        </p:spPr>
        <p:txBody>
          <a:bodyPr/>
          <a:lstStyle/>
          <a:p>
            <a:r>
              <a:t>3. La technique</a:t>
            </a:r>
          </a:p>
        </p:txBody>
      </p:sp>
      <p:sp>
        <p:nvSpPr>
          <p:cNvPr id="269" name="Les différents types de relance…"/>
          <p:cNvSpPr txBox="1">
            <a:spLocks noGrp="1"/>
          </p:cNvSpPr>
          <p:nvPr>
            <p:ph type="body" idx="1"/>
          </p:nvPr>
        </p:nvSpPr>
        <p:spPr>
          <a:xfrm>
            <a:off x="1270000" y="4271367"/>
            <a:ext cx="21844000" cy="8432801"/>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Les différents types de relance   </a:t>
            </a:r>
          </a:p>
          <a:p>
            <a:pPr marL="0" indent="0" algn="ctr" defTabSz="975360">
              <a:spcBef>
                <a:spcPts val="900"/>
              </a:spcBef>
              <a:buClrTx/>
              <a:buSzTx/>
              <a:buNone/>
              <a:defRPr sz="3880"/>
            </a:pPr>
            <a:endParaRPr/>
          </a:p>
          <a:p>
            <a:pPr marL="0" indent="0" algn="ctr" defTabSz="975360">
              <a:spcBef>
                <a:spcPts val="900"/>
              </a:spcBef>
              <a:buClrTx/>
              <a:buSzTx/>
              <a:buNone/>
              <a:defRPr sz="3880"/>
            </a:pPr>
            <a:r>
              <a:rPr b="1"/>
              <a:t>La complémentation : </a:t>
            </a:r>
            <a:r>
              <a:t>Le psychologue peut mettre en avant une conclusion qui découle des explications avancées par le patient pour l’aider à développer ses raisonnements ou l’amener à confirmer ou corriger la compréhension que le psychologue a de son propos. Exemple : « J’en déduis que… ».</a:t>
            </a: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3. La technique"/>
          <p:cNvSpPr txBox="1">
            <a:spLocks noGrp="1"/>
          </p:cNvSpPr>
          <p:nvPr>
            <p:ph type="title"/>
          </p:nvPr>
        </p:nvSpPr>
        <p:spPr>
          <a:prstGeom prst="rect">
            <a:avLst/>
          </a:prstGeom>
        </p:spPr>
        <p:txBody>
          <a:bodyPr/>
          <a:lstStyle/>
          <a:p>
            <a:r>
              <a:t>3. La technique</a:t>
            </a:r>
          </a:p>
        </p:txBody>
      </p:sp>
      <p:sp>
        <p:nvSpPr>
          <p:cNvPr id="272" name="Les différents types de relance…"/>
          <p:cNvSpPr txBox="1">
            <a:spLocks noGrp="1"/>
          </p:cNvSpPr>
          <p:nvPr>
            <p:ph type="body" idx="1"/>
          </p:nvPr>
        </p:nvSpPr>
        <p:spPr>
          <a:xfrm>
            <a:off x="1270000" y="4271367"/>
            <a:ext cx="21844000" cy="8432801"/>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Les différents types de relance   </a:t>
            </a:r>
          </a:p>
          <a:p>
            <a:pPr marL="0" indent="0" algn="ctr" defTabSz="975360">
              <a:spcBef>
                <a:spcPts val="900"/>
              </a:spcBef>
              <a:buClrTx/>
              <a:buSzTx/>
              <a:buNone/>
              <a:defRPr sz="3880"/>
            </a:pPr>
            <a:endParaRPr/>
          </a:p>
          <a:p>
            <a:pPr marL="0" indent="0" algn="ctr" defTabSz="975360">
              <a:spcBef>
                <a:spcPts val="900"/>
              </a:spcBef>
              <a:buClrTx/>
              <a:buSzTx/>
              <a:buNone/>
              <a:defRPr sz="3880"/>
            </a:pPr>
            <a:r>
              <a:rPr b="1"/>
              <a:t>L’interrogation spécifique : </a:t>
            </a:r>
            <a:r>
              <a:t>Le psychologue pose au patient une question directe relative à ce qu’il vient de dire. Ce procédé doit être rare car il met le patient dans une posture passive. Le patient risque alors d’avoir tendance à « attendre » les questions.</a:t>
            </a:r>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3. La technique"/>
          <p:cNvSpPr txBox="1">
            <a:spLocks noGrp="1"/>
          </p:cNvSpPr>
          <p:nvPr>
            <p:ph type="title"/>
          </p:nvPr>
        </p:nvSpPr>
        <p:spPr>
          <a:prstGeom prst="rect">
            <a:avLst/>
          </a:prstGeom>
        </p:spPr>
        <p:txBody>
          <a:bodyPr/>
          <a:lstStyle/>
          <a:p>
            <a:r>
              <a:t>3. La technique</a:t>
            </a:r>
          </a:p>
        </p:txBody>
      </p:sp>
      <p:sp>
        <p:nvSpPr>
          <p:cNvPr id="275" name="Les différents types de relance"/>
          <p:cNvSpPr txBox="1">
            <a:spLocks noGrp="1"/>
          </p:cNvSpPr>
          <p:nvPr>
            <p:ph type="body" sz="quarter" idx="1"/>
          </p:nvPr>
        </p:nvSpPr>
        <p:spPr>
          <a:xfrm>
            <a:off x="882325" y="2152554"/>
            <a:ext cx="23007799" cy="2532681"/>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Les différents types de relance   </a:t>
            </a:r>
          </a:p>
          <a:p>
            <a:pPr marL="0" indent="0" algn="ctr" defTabSz="975360">
              <a:spcBef>
                <a:spcPts val="900"/>
              </a:spcBef>
              <a:buClrTx/>
              <a:buSzTx/>
              <a:buNone/>
              <a:defRPr sz="388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graphicFrame>
        <p:nvGraphicFramePr>
          <p:cNvPr id="276" name="Tableau"/>
          <p:cNvGraphicFramePr/>
          <p:nvPr/>
        </p:nvGraphicFramePr>
        <p:xfrm>
          <a:off x="3510989" y="4860390"/>
          <a:ext cx="18136348" cy="8420099"/>
        </p:xfrm>
        <a:graphic>
          <a:graphicData uri="http://schemas.openxmlformats.org/drawingml/2006/table">
            <a:tbl>
              <a:tblPr>
                <a:tableStyleId>{4C3C2611-4C71-4FC5-86AE-919BDF0F9419}</a:tableStyleId>
              </a:tblPr>
              <a:tblGrid>
                <a:gridCol w="4534087">
                  <a:extLst>
                    <a:ext uri="{9D8B030D-6E8A-4147-A177-3AD203B41FA5}">
                      <a16:colId xmlns:a16="http://schemas.microsoft.com/office/drawing/2014/main" val="20000"/>
                    </a:ext>
                  </a:extLst>
                </a:gridCol>
                <a:gridCol w="4534087">
                  <a:extLst>
                    <a:ext uri="{9D8B030D-6E8A-4147-A177-3AD203B41FA5}">
                      <a16:colId xmlns:a16="http://schemas.microsoft.com/office/drawing/2014/main" val="20001"/>
                    </a:ext>
                  </a:extLst>
                </a:gridCol>
                <a:gridCol w="4534087">
                  <a:extLst>
                    <a:ext uri="{9D8B030D-6E8A-4147-A177-3AD203B41FA5}">
                      <a16:colId xmlns:a16="http://schemas.microsoft.com/office/drawing/2014/main" val="20002"/>
                    </a:ext>
                  </a:extLst>
                </a:gridCol>
                <a:gridCol w="4534087">
                  <a:extLst>
                    <a:ext uri="{9D8B030D-6E8A-4147-A177-3AD203B41FA5}">
                      <a16:colId xmlns:a16="http://schemas.microsoft.com/office/drawing/2014/main" val="20003"/>
                    </a:ext>
                  </a:extLst>
                </a:gridCol>
              </a:tblGrid>
              <a:tr h="1326245">
                <a:tc>
                  <a:txBody>
                    <a:bodyPr/>
                    <a:lstStyle/>
                    <a:p>
                      <a:pPr defTabSz="914400">
                        <a:defRPr sz="3200"/>
                      </a:pPr>
                      <a:endParaRPr/>
                    </a:p>
                  </a:txBody>
                  <a:tcPr marL="50800" marR="50800" marT="50800" marB="50800" anchor="ctr" horzOverflow="overflow"/>
                </a:tc>
                <a:tc gridSpan="3">
                  <a:txBody>
                    <a:bodyPr/>
                    <a:lstStyle/>
                    <a:p>
                      <a:pPr defTabSz="914400">
                        <a:defRPr sz="1800"/>
                      </a:pPr>
                      <a:r>
                        <a:rPr sz="3200" b="1"/>
                        <a:t>Type d’acte</a:t>
                      </a:r>
                    </a:p>
                  </a:txBody>
                  <a:tcPr marL="50800" marR="50800" marT="50800" marB="50800" anchor="ctr" horzOverflow="overflow"/>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000"/>
                  </a:ext>
                </a:extLst>
              </a:tr>
              <a:tr h="2883804">
                <a:tc>
                  <a:txBody>
                    <a:bodyPr/>
                    <a:lstStyle/>
                    <a:p>
                      <a:pPr defTabSz="914400">
                        <a:defRPr sz="1800"/>
                      </a:pPr>
                      <a:r>
                        <a:rPr sz="3200" b="1"/>
                        <a:t>Registre</a:t>
                      </a:r>
                    </a:p>
                  </a:txBody>
                  <a:tcPr marL="50800" marR="50800" marT="50800" marB="50800" anchor="ctr" horzOverflow="overflow"/>
                </a:tc>
                <a:tc>
                  <a:txBody>
                    <a:bodyPr/>
                    <a:lstStyle/>
                    <a:p>
                      <a:pPr defTabSz="914400">
                        <a:defRPr sz="1800"/>
                      </a:pPr>
                      <a:r>
                        <a:rPr sz="3200">
                          <a:solidFill>
                            <a:schemeClr val="accent5"/>
                          </a:solidFill>
                        </a:rPr>
                        <a:t>Réitération (ou répétition)</a:t>
                      </a:r>
                    </a:p>
                  </a:txBody>
                  <a:tcPr marL="50800" marR="50800" marT="50800" marB="50800" anchor="ctr" horzOverflow="overflow"/>
                </a:tc>
                <a:tc>
                  <a:txBody>
                    <a:bodyPr/>
                    <a:lstStyle/>
                    <a:p>
                      <a:pPr defTabSz="914400">
                        <a:defRPr sz="1800"/>
                      </a:pPr>
                      <a:r>
                        <a:rPr sz="3200">
                          <a:solidFill>
                            <a:schemeClr val="accent5"/>
                          </a:solidFill>
                        </a:rPr>
                        <a:t>Déclaration</a:t>
                      </a:r>
                    </a:p>
                  </a:txBody>
                  <a:tcPr marL="50800" marR="50800" marT="50800" marB="50800" anchor="ctr" horzOverflow="overflow"/>
                </a:tc>
                <a:tc>
                  <a:txBody>
                    <a:bodyPr/>
                    <a:lstStyle/>
                    <a:p>
                      <a:pPr defTabSz="914400">
                        <a:defRPr sz="1800"/>
                      </a:pPr>
                      <a:r>
                        <a:rPr sz="3200">
                          <a:solidFill>
                            <a:schemeClr val="accent5"/>
                          </a:solidFill>
                        </a:rPr>
                        <a:t>Interrogation</a:t>
                      </a:r>
                    </a:p>
                  </a:txBody>
                  <a:tcPr marL="50800" marR="50800" marT="50800" marB="50800" anchor="ctr" horzOverflow="overflow"/>
                </a:tc>
                <a:extLst>
                  <a:ext uri="{0D108BD9-81ED-4DB2-BD59-A6C34878D82A}">
                    <a16:rowId xmlns:a16="http://schemas.microsoft.com/office/drawing/2014/main" val="10001"/>
                  </a:ext>
                </a:extLst>
              </a:tr>
              <a:tr h="2105025">
                <a:tc>
                  <a:txBody>
                    <a:bodyPr/>
                    <a:lstStyle/>
                    <a:p>
                      <a:pPr defTabSz="914400">
                        <a:defRPr sz="1800"/>
                      </a:pPr>
                      <a:r>
                        <a:rPr sz="3200">
                          <a:solidFill>
                            <a:schemeClr val="accent5"/>
                          </a:solidFill>
                        </a:rPr>
                        <a:t>Modal</a:t>
                      </a:r>
                    </a:p>
                  </a:txBody>
                  <a:tcPr marL="50800" marR="50800" marT="50800" marB="50800" anchor="ctr" horzOverflow="overflow"/>
                </a:tc>
                <a:tc>
                  <a:txBody>
                    <a:bodyPr/>
                    <a:lstStyle/>
                    <a:p>
                      <a:pPr defTabSz="914400">
                        <a:defRPr sz="1800"/>
                      </a:pPr>
                      <a:r>
                        <a:rPr sz="3200"/>
                        <a:t>Reflets</a:t>
                      </a:r>
                    </a:p>
                  </a:txBody>
                  <a:tcPr marL="50800" marR="50800" marT="50800" marB="50800" anchor="ctr" horzOverflow="overflow"/>
                </a:tc>
                <a:tc>
                  <a:txBody>
                    <a:bodyPr/>
                    <a:lstStyle/>
                    <a:p>
                      <a:pPr defTabSz="914400">
                        <a:defRPr sz="1800"/>
                      </a:pPr>
                      <a:r>
                        <a:rPr sz="3200"/>
                        <a:t>Interprétation (ou reformulation)</a:t>
                      </a:r>
                    </a:p>
                  </a:txBody>
                  <a:tcPr marL="50800" marR="50800" marT="50800" marB="50800" anchor="ctr" horzOverflow="overflow"/>
                </a:tc>
                <a:tc>
                  <a:txBody>
                    <a:bodyPr/>
                    <a:lstStyle/>
                    <a:p>
                      <a:pPr defTabSz="914400">
                        <a:defRPr sz="1800"/>
                      </a:pPr>
                      <a:r>
                        <a:rPr sz="3200"/>
                        <a:t>Question modale</a:t>
                      </a:r>
                    </a:p>
                  </a:txBody>
                  <a:tcPr marL="50800" marR="50800" marT="50800" marB="50800" anchor="ctr" horzOverflow="overflow"/>
                </a:tc>
                <a:extLst>
                  <a:ext uri="{0D108BD9-81ED-4DB2-BD59-A6C34878D82A}">
                    <a16:rowId xmlns:a16="http://schemas.microsoft.com/office/drawing/2014/main" val="10002"/>
                  </a:ext>
                </a:extLst>
              </a:tr>
              <a:tr h="2105025">
                <a:tc>
                  <a:txBody>
                    <a:bodyPr/>
                    <a:lstStyle/>
                    <a:p>
                      <a:pPr defTabSz="914400">
                        <a:defRPr sz="1800"/>
                      </a:pPr>
                      <a:r>
                        <a:rPr sz="3200">
                          <a:solidFill>
                            <a:schemeClr val="accent5"/>
                          </a:solidFill>
                        </a:rPr>
                        <a:t>Référentiel</a:t>
                      </a:r>
                    </a:p>
                  </a:txBody>
                  <a:tcPr marL="50800" marR="50800" marT="50800" marB="50800" anchor="ctr" horzOverflow="overflow"/>
                </a:tc>
                <a:tc>
                  <a:txBody>
                    <a:bodyPr/>
                    <a:lstStyle/>
                    <a:p>
                      <a:pPr defTabSz="914400">
                        <a:defRPr sz="1800"/>
                      </a:pPr>
                      <a:r>
                        <a:rPr sz="3200"/>
                        <a:t>Echo (ou miroir)</a:t>
                      </a:r>
                    </a:p>
                  </a:txBody>
                  <a:tcPr marL="50800" marR="50800" marT="50800" marB="50800" anchor="ctr" horzOverflow="overflow"/>
                </a:tc>
                <a:tc>
                  <a:txBody>
                    <a:bodyPr/>
                    <a:lstStyle/>
                    <a:p>
                      <a:pPr defTabSz="914400">
                        <a:defRPr sz="1800"/>
                      </a:pPr>
                      <a:r>
                        <a:rPr sz="3200"/>
                        <a:t>Complémentation</a:t>
                      </a:r>
                    </a:p>
                  </a:txBody>
                  <a:tcPr marL="50800" marR="50800" marT="50800" marB="50800" anchor="ctr" horzOverflow="overflow"/>
                </a:tc>
                <a:tc>
                  <a:txBody>
                    <a:bodyPr/>
                    <a:lstStyle/>
                    <a:p>
                      <a:pPr defTabSz="914400">
                        <a:defRPr sz="1800"/>
                      </a:pPr>
                      <a:r>
                        <a:rPr sz="3200"/>
                        <a:t>Question référentielle</a:t>
                      </a:r>
                    </a:p>
                  </a:txBody>
                  <a:tcPr marL="50800" marR="50800" marT="50800" marB="50800" anchor="ctr" horzOverflow="overflow"/>
                </a:tc>
                <a:extLst>
                  <a:ext uri="{0D108BD9-81ED-4DB2-BD59-A6C34878D82A}">
                    <a16:rowId xmlns:a16="http://schemas.microsoft.com/office/drawing/2014/main" val="10003"/>
                  </a:ext>
                </a:extLst>
              </a:tr>
            </a:tbl>
          </a:graphicData>
        </a:graphic>
      </p:graphicFrame>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3. La technique"/>
          <p:cNvSpPr txBox="1">
            <a:spLocks noGrp="1"/>
          </p:cNvSpPr>
          <p:nvPr>
            <p:ph type="title"/>
          </p:nvPr>
        </p:nvSpPr>
        <p:spPr>
          <a:prstGeom prst="rect">
            <a:avLst/>
          </a:prstGeom>
        </p:spPr>
        <p:txBody>
          <a:bodyPr/>
          <a:lstStyle/>
          <a:p>
            <a:r>
              <a:t>3. La technique</a:t>
            </a:r>
          </a:p>
        </p:txBody>
      </p:sp>
      <p:sp>
        <p:nvSpPr>
          <p:cNvPr id="279" name="Les différents types de relance…"/>
          <p:cNvSpPr txBox="1">
            <a:spLocks noGrp="1"/>
          </p:cNvSpPr>
          <p:nvPr>
            <p:ph type="body" idx="1"/>
          </p:nvPr>
        </p:nvSpPr>
        <p:spPr>
          <a:xfrm>
            <a:off x="1269999" y="4071574"/>
            <a:ext cx="21844001" cy="8632594"/>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Les différents types de relance   </a:t>
            </a:r>
          </a:p>
          <a:p>
            <a:pPr marL="0" indent="0" algn="ctr" defTabSz="975360">
              <a:spcBef>
                <a:spcPts val="900"/>
              </a:spcBef>
              <a:buClrTx/>
              <a:buSzTx/>
              <a:buNone/>
              <a:defRPr sz="5040" b="1"/>
            </a:pPr>
            <a:endParaRPr/>
          </a:p>
          <a:p>
            <a:pPr marL="0" indent="0" algn="ctr" defTabSz="975360">
              <a:spcBef>
                <a:spcPts val="900"/>
              </a:spcBef>
              <a:buClrTx/>
              <a:buSzTx/>
              <a:buNone/>
              <a:defRPr sz="5040" b="1"/>
            </a:pPr>
            <a:endParaRPr/>
          </a:p>
          <a:p>
            <a:pPr marL="0" indent="0" algn="ctr" defTabSz="975360">
              <a:spcBef>
                <a:spcPts val="900"/>
              </a:spcBef>
              <a:buClrTx/>
              <a:buSzTx/>
              <a:buNone/>
              <a:defRPr sz="4440"/>
            </a:pPr>
            <a:r>
              <a:rPr b="1">
                <a:solidFill>
                  <a:schemeClr val="accent5"/>
                </a:solidFill>
              </a:rPr>
              <a:t>Le registre reférentiel </a:t>
            </a:r>
            <a:r>
              <a:t>représente les objets et faits qui font la matière du propos discursif. </a:t>
            </a:r>
          </a:p>
          <a:p>
            <a:pPr marL="0" indent="0" algn="ctr" defTabSz="975360">
              <a:spcBef>
                <a:spcPts val="900"/>
              </a:spcBef>
              <a:buClrTx/>
              <a:buSzTx/>
              <a:buNone/>
              <a:defRPr sz="4440"/>
            </a:pPr>
            <a:endParaRPr/>
          </a:p>
          <a:p>
            <a:pPr marL="0" indent="0" algn="ctr" defTabSz="975360">
              <a:spcBef>
                <a:spcPts val="900"/>
              </a:spcBef>
              <a:buClrTx/>
              <a:buSzTx/>
              <a:buNone/>
              <a:defRPr sz="4440"/>
            </a:pPr>
            <a:r>
              <a:rPr b="1">
                <a:solidFill>
                  <a:schemeClr val="accent5"/>
                </a:solidFill>
              </a:rPr>
              <a:t>Le registre modal </a:t>
            </a:r>
            <a:r>
              <a:t>représente un certain état psychologique du locuteur (Bally, 1944 ; Rüssel, 1940). </a:t>
            </a:r>
          </a:p>
          <a:p>
            <a:pPr marL="0" indent="0" algn="ctr" defTabSz="975360">
              <a:spcBef>
                <a:spcPts val="900"/>
              </a:spcBef>
              <a:buClrTx/>
              <a:buSzTx/>
              <a:buNone/>
              <a:defRPr sz="3880"/>
            </a:pPr>
            <a:endParaRPr/>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 name="3. La technique"/>
          <p:cNvSpPr txBox="1">
            <a:spLocks noGrp="1"/>
          </p:cNvSpPr>
          <p:nvPr>
            <p:ph type="title"/>
          </p:nvPr>
        </p:nvSpPr>
        <p:spPr>
          <a:prstGeom prst="rect">
            <a:avLst/>
          </a:prstGeom>
        </p:spPr>
        <p:txBody>
          <a:bodyPr/>
          <a:lstStyle/>
          <a:p>
            <a:r>
              <a:t>3. La technique</a:t>
            </a:r>
          </a:p>
        </p:txBody>
      </p:sp>
      <p:sp>
        <p:nvSpPr>
          <p:cNvPr id="282" name="Les différents types de relance…"/>
          <p:cNvSpPr txBox="1">
            <a:spLocks noGrp="1"/>
          </p:cNvSpPr>
          <p:nvPr>
            <p:ph type="body" idx="1"/>
          </p:nvPr>
        </p:nvSpPr>
        <p:spPr>
          <a:xfrm>
            <a:off x="1269999" y="2545986"/>
            <a:ext cx="21844001" cy="10158182"/>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Les différents types de relance   </a:t>
            </a:r>
          </a:p>
          <a:p>
            <a:pPr marL="0" indent="0" algn="ctr" defTabSz="975360">
              <a:spcBef>
                <a:spcPts val="900"/>
              </a:spcBef>
              <a:buClrTx/>
              <a:buSzTx/>
              <a:buNone/>
              <a:defRPr sz="4440"/>
            </a:pPr>
            <a:r>
              <a:rPr b="1">
                <a:solidFill>
                  <a:schemeClr val="accent5"/>
                </a:solidFill>
              </a:rPr>
              <a:t>Registre modal </a:t>
            </a: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r>
              <a:rPr b="1">
                <a:solidFill>
                  <a:schemeClr val="accent5"/>
                </a:solidFill>
              </a:rPr>
              <a:t>F</a:t>
            </a:r>
            <a:r>
              <a:t>onctionne comme un miroir, en reflet (reformulation)</a:t>
            </a:r>
          </a:p>
          <a:p>
            <a:pPr marL="0" indent="0" algn="ctr" defTabSz="975360">
              <a:spcBef>
                <a:spcPts val="900"/>
              </a:spcBef>
              <a:buClrTx/>
              <a:buSzTx/>
              <a:buNone/>
              <a:defRPr sz="4440"/>
            </a:pPr>
            <a:r>
              <a:t>Il renvoie son discours au patient « selon vous », « à votre avis », « selon votre perception » + contenu du discours.</a:t>
            </a:r>
          </a:p>
          <a:p>
            <a:pPr marL="0" indent="0" algn="ctr" defTabSz="975360">
              <a:spcBef>
                <a:spcPts val="900"/>
              </a:spcBef>
              <a:buClrTx/>
              <a:buSzTx/>
              <a:buNone/>
              <a:defRPr sz="4440"/>
            </a:pPr>
            <a:r>
              <a:t>Le registre modal entraîne une modalisation du discours et se traduit par l’apparition de marques explicitant l’attitude (« il me semble » « pour moi »).</a:t>
            </a:r>
          </a:p>
          <a:p>
            <a:pPr marL="0" indent="0" algn="ctr" defTabSz="975360">
              <a:spcBef>
                <a:spcPts val="900"/>
              </a:spcBef>
              <a:buClrTx/>
              <a:buSzTx/>
              <a:buNone/>
              <a:defRPr sz="4440"/>
            </a:pPr>
            <a:r>
              <a:t>Le registre modal consiste à traduire l’état du locuteur : état psychologique du locuteur. Les relances concernent les sentiments et les croyances du sujet.</a:t>
            </a:r>
          </a:p>
          <a:p>
            <a:pPr marL="0" indent="0" algn="ctr" defTabSz="975360">
              <a:spcBef>
                <a:spcPts val="900"/>
              </a:spcBef>
              <a:buClrTx/>
              <a:buSzTx/>
              <a:buNone/>
              <a:defRPr sz="4440"/>
            </a:pPr>
            <a:endParaRPr/>
          </a:p>
          <a:p>
            <a:pPr marL="0" indent="0" algn="ctr" defTabSz="975360">
              <a:spcBef>
                <a:spcPts val="900"/>
              </a:spcBef>
              <a:buClrTx/>
              <a:buSzTx/>
              <a:buNone/>
              <a:defRPr sz="444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3. La technique"/>
          <p:cNvSpPr txBox="1">
            <a:spLocks noGrp="1"/>
          </p:cNvSpPr>
          <p:nvPr>
            <p:ph type="title"/>
          </p:nvPr>
        </p:nvSpPr>
        <p:spPr>
          <a:prstGeom prst="rect">
            <a:avLst/>
          </a:prstGeom>
        </p:spPr>
        <p:txBody>
          <a:bodyPr/>
          <a:lstStyle/>
          <a:p>
            <a:r>
              <a:t>3. La technique</a:t>
            </a:r>
          </a:p>
        </p:txBody>
      </p:sp>
      <p:sp>
        <p:nvSpPr>
          <p:cNvPr id="285" name="Les différents types de relance…"/>
          <p:cNvSpPr txBox="1">
            <a:spLocks noGrp="1"/>
          </p:cNvSpPr>
          <p:nvPr>
            <p:ph type="body" idx="1"/>
          </p:nvPr>
        </p:nvSpPr>
        <p:spPr>
          <a:xfrm>
            <a:off x="1270000" y="2545986"/>
            <a:ext cx="21844000" cy="10158182"/>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Les différents types de relance   </a:t>
            </a:r>
          </a:p>
          <a:p>
            <a:pPr marL="0" indent="0" algn="ctr" defTabSz="975360">
              <a:spcBef>
                <a:spcPts val="900"/>
              </a:spcBef>
              <a:buClrTx/>
              <a:buSzTx/>
              <a:buNone/>
              <a:defRPr sz="4440"/>
            </a:pPr>
            <a:r>
              <a:rPr b="1">
                <a:solidFill>
                  <a:schemeClr val="accent5"/>
                </a:solidFill>
              </a:rPr>
              <a:t>Registre référentiel </a:t>
            </a: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r>
              <a:t> Fonctionne en écho (répétition mot à mot)</a:t>
            </a:r>
          </a:p>
          <a:p>
            <a:pPr marL="0" indent="0" algn="ctr" defTabSz="975360">
              <a:spcBef>
                <a:spcPts val="900"/>
              </a:spcBef>
              <a:buClrTx/>
              <a:buSzTx/>
              <a:buNone/>
              <a:defRPr sz="4440"/>
            </a:pPr>
            <a:r>
              <a:t>Il renvoie le contenu du discours à l’Ié</a:t>
            </a:r>
          </a:p>
          <a:p>
            <a:pPr marL="0" indent="0" algn="ctr" defTabSz="975360">
              <a:spcBef>
                <a:spcPts val="900"/>
              </a:spcBef>
              <a:buClrTx/>
              <a:buSzTx/>
              <a:buNone/>
              <a:defRPr sz="4440"/>
            </a:pPr>
            <a:r>
              <a:t>=&gt; référentialisation du discours de l’interviewé, parce que la relance est perçue comme une question indirecte visant 1 approfondissement</a:t>
            </a:r>
          </a:p>
          <a:p>
            <a:pPr marL="0" indent="0" algn="ctr" defTabSz="975360">
              <a:spcBef>
                <a:spcPts val="900"/>
              </a:spcBef>
              <a:buClrTx/>
              <a:buSzTx/>
              <a:buNone/>
              <a:defRPr sz="4440"/>
            </a:pPr>
            <a:r>
              <a:t>Le registre référentiel consiste à dire comment sont les choses : objets et faits. Les relances permettent de mieux les identifier, obtenir des informations ou interroger les actions du sujet.</a:t>
            </a:r>
          </a:p>
          <a:p>
            <a:pPr marL="0" indent="0" algn="ctr" defTabSz="975360">
              <a:spcBef>
                <a:spcPts val="900"/>
              </a:spcBef>
              <a:buClrTx/>
              <a:buSzTx/>
              <a:buNone/>
              <a:defRPr sz="4440"/>
            </a:pPr>
            <a:endParaRPr/>
          </a:p>
          <a:p>
            <a:pPr marL="0" indent="0" algn="ctr" defTabSz="975360">
              <a:spcBef>
                <a:spcPts val="900"/>
              </a:spcBef>
              <a:buClrTx/>
              <a:buSzTx/>
              <a:buNone/>
              <a:defRPr sz="444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4. Les réactions du patients"/>
          <p:cNvSpPr txBox="1">
            <a:spLocks noGrp="1"/>
          </p:cNvSpPr>
          <p:nvPr>
            <p:ph type="title"/>
          </p:nvPr>
        </p:nvSpPr>
        <p:spPr>
          <a:prstGeom prst="rect">
            <a:avLst/>
          </a:prstGeom>
        </p:spPr>
        <p:txBody>
          <a:bodyPr/>
          <a:lstStyle/>
          <a:p>
            <a:r>
              <a:t>4. Les réactions du patients</a:t>
            </a:r>
          </a:p>
        </p:txBody>
      </p:sp>
      <p:sp>
        <p:nvSpPr>
          <p:cNvPr id="288" name="Il existe différentes réactions du patient :…"/>
          <p:cNvSpPr txBox="1">
            <a:spLocks noGrp="1"/>
          </p:cNvSpPr>
          <p:nvPr>
            <p:ph type="body" idx="1"/>
          </p:nvPr>
        </p:nvSpPr>
        <p:spPr>
          <a:xfrm>
            <a:off x="1270000" y="2545986"/>
            <a:ext cx="21844000" cy="10158182"/>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Il existe différentes réactions du patient :</a:t>
            </a: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r>
              <a:rPr b="1"/>
              <a:t>La validation:</a:t>
            </a:r>
            <a:r>
              <a:t> acceptation de la relance par le patient</a:t>
            </a:r>
          </a:p>
          <a:p>
            <a:pPr marL="0" indent="0" algn="ctr" defTabSz="975360">
              <a:spcBef>
                <a:spcPts val="900"/>
              </a:spcBef>
              <a:buClrTx/>
              <a:buSzTx/>
              <a:buNone/>
              <a:defRPr sz="4440"/>
            </a:pPr>
            <a:r>
              <a:t>La validation peut se faire de manière directe (par des indicateurs langagiers) ou de manière indirecte (par enrichissement du discours).</a:t>
            </a:r>
          </a:p>
          <a:p>
            <a:pPr marL="0" indent="0" algn="ctr" defTabSz="975360">
              <a:spcBef>
                <a:spcPts val="900"/>
              </a:spcBef>
              <a:buClrTx/>
              <a:buSzTx/>
              <a:buNone/>
              <a:defRPr sz="4440"/>
            </a:pPr>
            <a:endParaRPr/>
          </a:p>
          <a:p>
            <a:pPr marL="0" indent="0" algn="ctr" defTabSz="975360">
              <a:spcBef>
                <a:spcPts val="900"/>
              </a:spcBef>
              <a:buClrTx/>
              <a:buSzTx/>
              <a:buNone/>
              <a:defRPr sz="4440"/>
            </a:pPr>
            <a:endParaRPr/>
          </a:p>
          <a:p>
            <a:pPr marL="0" indent="0" algn="ctr" defTabSz="975360">
              <a:spcBef>
                <a:spcPts val="900"/>
              </a:spcBef>
              <a:buClrTx/>
              <a:buSzTx/>
              <a:buNone/>
              <a:defRPr sz="444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4. Les réactions du patients"/>
          <p:cNvSpPr txBox="1">
            <a:spLocks noGrp="1"/>
          </p:cNvSpPr>
          <p:nvPr>
            <p:ph type="title"/>
          </p:nvPr>
        </p:nvSpPr>
        <p:spPr>
          <a:prstGeom prst="rect">
            <a:avLst/>
          </a:prstGeom>
        </p:spPr>
        <p:txBody>
          <a:bodyPr/>
          <a:lstStyle/>
          <a:p>
            <a:r>
              <a:t>4. Les réactions du patients</a:t>
            </a:r>
          </a:p>
        </p:txBody>
      </p:sp>
      <p:sp>
        <p:nvSpPr>
          <p:cNvPr id="291" name="Il existe différentes réactions du patient :…"/>
          <p:cNvSpPr txBox="1">
            <a:spLocks noGrp="1"/>
          </p:cNvSpPr>
          <p:nvPr>
            <p:ph type="body" idx="1"/>
          </p:nvPr>
        </p:nvSpPr>
        <p:spPr>
          <a:xfrm>
            <a:off x="1270000" y="2545986"/>
            <a:ext cx="21844000" cy="10158182"/>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Il existe différentes réactions du patient :</a:t>
            </a: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r>
              <a:rPr b="1"/>
              <a:t>L’indécidabilité</a:t>
            </a:r>
            <a:r>
              <a:t>: aucun élément ne permet d’évaluer l’effet de l’intervention</a:t>
            </a:r>
          </a:p>
          <a:p>
            <a:pPr marL="0" indent="0" algn="ctr" defTabSz="975360">
              <a:spcBef>
                <a:spcPts val="900"/>
              </a:spcBef>
              <a:buClrTx/>
              <a:buSzTx/>
              <a:buNone/>
              <a:defRPr sz="4440"/>
            </a:pPr>
            <a:r>
              <a:t>Le silence peut signifier l’acceptation, le refus ou l’opposition. L’attention doit alors être portée sur les indices non verbaux (froncement de sourcils, changement de postures).</a:t>
            </a:r>
          </a:p>
          <a:p>
            <a:pPr marL="0" indent="0" algn="ctr" defTabSz="975360">
              <a:spcBef>
                <a:spcPts val="900"/>
              </a:spcBef>
              <a:buClrTx/>
              <a:buSzTx/>
              <a:buNone/>
              <a:defRPr sz="4440"/>
            </a:pPr>
            <a:r>
              <a:t>Cela peut aussi signifier l’incompréhension</a:t>
            </a:r>
          </a:p>
          <a:p>
            <a:pPr marL="0" indent="0" algn="ctr" defTabSz="975360">
              <a:spcBef>
                <a:spcPts val="900"/>
              </a:spcBef>
              <a:buClrTx/>
              <a:buSzTx/>
              <a:buNone/>
              <a:defRPr sz="4440"/>
            </a:pPr>
            <a:r>
              <a:t> les actions du sujet.</a:t>
            </a:r>
          </a:p>
          <a:p>
            <a:pPr marL="0" indent="0" algn="ctr" defTabSz="975360">
              <a:spcBef>
                <a:spcPts val="900"/>
              </a:spcBef>
              <a:buClrTx/>
              <a:buSzTx/>
              <a:buNone/>
              <a:defRPr sz="4440"/>
            </a:pPr>
            <a:endParaRPr/>
          </a:p>
          <a:p>
            <a:pPr marL="0" indent="0" algn="ctr" defTabSz="975360">
              <a:spcBef>
                <a:spcPts val="900"/>
              </a:spcBef>
              <a:buClrTx/>
              <a:buSzTx/>
              <a:buNone/>
              <a:defRPr sz="444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 name="4. Les réactions du patients"/>
          <p:cNvSpPr txBox="1">
            <a:spLocks noGrp="1"/>
          </p:cNvSpPr>
          <p:nvPr>
            <p:ph type="title"/>
          </p:nvPr>
        </p:nvSpPr>
        <p:spPr>
          <a:prstGeom prst="rect">
            <a:avLst/>
          </a:prstGeom>
        </p:spPr>
        <p:txBody>
          <a:bodyPr/>
          <a:lstStyle/>
          <a:p>
            <a:r>
              <a:t>4. Les réactions du patients</a:t>
            </a:r>
          </a:p>
        </p:txBody>
      </p:sp>
      <p:sp>
        <p:nvSpPr>
          <p:cNvPr id="294" name="Il existe différentes réactions du patient :…"/>
          <p:cNvSpPr txBox="1">
            <a:spLocks noGrp="1"/>
          </p:cNvSpPr>
          <p:nvPr>
            <p:ph type="body" idx="1"/>
          </p:nvPr>
        </p:nvSpPr>
        <p:spPr>
          <a:xfrm>
            <a:off x="1270000" y="2545986"/>
            <a:ext cx="21844000" cy="10158182"/>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Il existe différentes réactions du patient :</a:t>
            </a: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r>
              <a:rPr b="1"/>
              <a:t>Le silence</a:t>
            </a:r>
            <a:r>
              <a:t> peut signifier l’acceptation, le refus ou l’opposition. L’attention doit alors être portée sur les indices non verbaux (froncement de sourcils, changement de postures).</a:t>
            </a:r>
          </a:p>
          <a:p>
            <a:pPr marL="0" indent="0" algn="ctr" defTabSz="975360">
              <a:spcBef>
                <a:spcPts val="900"/>
              </a:spcBef>
              <a:buClrTx/>
              <a:buSzTx/>
              <a:buNone/>
              <a:defRPr sz="4440"/>
            </a:pPr>
            <a:r>
              <a:t>Cela peut aussi signifier l’incompréhension</a:t>
            </a:r>
          </a:p>
          <a:p>
            <a:pPr marL="0" indent="0" algn="ctr" defTabSz="975360">
              <a:spcBef>
                <a:spcPts val="900"/>
              </a:spcBef>
              <a:buClrTx/>
              <a:buSzTx/>
              <a:buNone/>
              <a:defRPr sz="4440"/>
            </a:pPr>
            <a:r>
              <a:t> les actions du sujet.</a:t>
            </a:r>
          </a:p>
          <a:p>
            <a:pPr marL="0" indent="0" algn="ctr" defTabSz="975360">
              <a:spcBef>
                <a:spcPts val="900"/>
              </a:spcBef>
              <a:buClrTx/>
              <a:buSzTx/>
              <a:buNone/>
              <a:defRPr sz="4440"/>
            </a:pPr>
            <a:endParaRPr/>
          </a:p>
          <a:p>
            <a:pPr marL="0" indent="0" algn="ctr" defTabSz="975360">
              <a:spcBef>
                <a:spcPts val="900"/>
              </a:spcBef>
              <a:buClrTx/>
              <a:buSzTx/>
              <a:buNone/>
              <a:defRPr sz="4440"/>
            </a:pPr>
            <a:endParaRPr/>
          </a:p>
          <a:p>
            <a:pPr marL="0" indent="0" algn="ctr" defTabSz="975360">
              <a:spcBef>
                <a:spcPts val="900"/>
              </a:spcBef>
              <a:buClrTx/>
              <a:buSzTx/>
              <a:buNone/>
              <a:defRPr sz="3880"/>
            </a:pPr>
            <a:endParaRPr/>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4. Les réactions du patients"/>
          <p:cNvSpPr txBox="1">
            <a:spLocks noGrp="1"/>
          </p:cNvSpPr>
          <p:nvPr>
            <p:ph type="title"/>
          </p:nvPr>
        </p:nvSpPr>
        <p:spPr>
          <a:prstGeom prst="rect">
            <a:avLst/>
          </a:prstGeom>
        </p:spPr>
        <p:txBody>
          <a:bodyPr/>
          <a:lstStyle/>
          <a:p>
            <a:r>
              <a:t>4. Les réactions du patients</a:t>
            </a:r>
          </a:p>
        </p:txBody>
      </p:sp>
      <p:sp>
        <p:nvSpPr>
          <p:cNvPr id="297" name="Il existe différentes réactions du patient :…"/>
          <p:cNvSpPr txBox="1">
            <a:spLocks noGrp="1"/>
          </p:cNvSpPr>
          <p:nvPr>
            <p:ph type="body" idx="1"/>
          </p:nvPr>
        </p:nvSpPr>
        <p:spPr>
          <a:xfrm>
            <a:off x="1270000" y="2528329"/>
            <a:ext cx="21844001" cy="10158182"/>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Il existe différentes réactions du patient :</a:t>
            </a: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r>
              <a:rPr b="1"/>
              <a:t>Le débrayage conversationnel </a:t>
            </a:r>
            <a:r>
              <a:t>correspond à la production du discours sans répondre à l’intervention du clinicien. D’où une impression d’incohérence (thématique ou pragmatique).</a:t>
            </a:r>
          </a:p>
          <a:p>
            <a:pPr marL="0" indent="0" algn="ctr" defTabSz="975360">
              <a:spcBef>
                <a:spcPts val="900"/>
              </a:spcBef>
              <a:buClrTx/>
              <a:buSzTx/>
              <a:buNone/>
              <a:defRPr sz="4440"/>
            </a:pPr>
            <a:r>
              <a:t>Remarque : le débrayage conversationnel est fréquent dans la schizophrénie, l’atteinte cérébrale, l’aphasie …</a:t>
            </a: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1. Introduction"/>
          <p:cNvSpPr txBox="1">
            <a:spLocks noGrp="1"/>
          </p:cNvSpPr>
          <p:nvPr>
            <p:ph type="title"/>
          </p:nvPr>
        </p:nvSpPr>
        <p:spPr>
          <a:prstGeom prst="rect">
            <a:avLst/>
          </a:prstGeom>
        </p:spPr>
        <p:txBody>
          <a:bodyPr/>
          <a:lstStyle/>
          <a:p>
            <a:r>
              <a:t>1. Introduction</a:t>
            </a:r>
          </a:p>
        </p:txBody>
      </p:sp>
      <p:sp>
        <p:nvSpPr>
          <p:cNvPr id="164" name="Tobie Nathan a proposé le concept de l’influence qui guérit (1994).…"/>
          <p:cNvSpPr txBox="1">
            <a:spLocks noGrp="1"/>
          </p:cNvSpPr>
          <p:nvPr>
            <p:ph type="body" idx="1"/>
          </p:nvPr>
        </p:nvSpPr>
        <p:spPr>
          <a:prstGeom prst="rect">
            <a:avLst/>
          </a:prstGeom>
        </p:spPr>
        <p:txBody>
          <a:bodyPr/>
          <a:lstStyle/>
          <a:p>
            <a:pPr marL="0" indent="0" algn="ctr">
              <a:buClrTx/>
              <a:buSzTx/>
              <a:buNone/>
            </a:pPr>
            <a:endParaRPr/>
          </a:p>
          <a:p>
            <a:pPr marL="0" indent="0" algn="ctr">
              <a:buClrTx/>
              <a:buSzTx/>
              <a:buNone/>
              <a:defRPr b="1"/>
            </a:pPr>
            <a:r>
              <a:t>Tobie Nathan a proposé le concept de l’influence qui guérit (1994). </a:t>
            </a:r>
          </a:p>
          <a:p>
            <a:pPr marL="0" indent="0" algn="ctr">
              <a:buClrTx/>
              <a:buSzTx/>
              <a:buNone/>
            </a:pPr>
            <a:endParaRPr/>
          </a:p>
          <a:p>
            <a:pPr marL="0" indent="0" algn="ctr">
              <a:buClrTx/>
              <a:buSzTx/>
              <a:buNone/>
            </a:pPr>
            <a:r>
              <a:t>Selon Tobie Nathan, la psychothérapie est une procédure d’influence destinée à modifier radicalement et profondément, durablement une personne, une famille ou une situation à partir d’une intention thérapeutique.</a:t>
            </a:r>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4. Les réactions du patients"/>
          <p:cNvSpPr txBox="1">
            <a:spLocks noGrp="1"/>
          </p:cNvSpPr>
          <p:nvPr>
            <p:ph type="title"/>
          </p:nvPr>
        </p:nvSpPr>
        <p:spPr>
          <a:prstGeom prst="rect">
            <a:avLst/>
          </a:prstGeom>
        </p:spPr>
        <p:txBody>
          <a:bodyPr/>
          <a:lstStyle/>
          <a:p>
            <a:r>
              <a:t>4. Les réactions du patients</a:t>
            </a:r>
          </a:p>
        </p:txBody>
      </p:sp>
      <p:sp>
        <p:nvSpPr>
          <p:cNvPr id="300" name="Il existe différentes réactions du patient :…"/>
          <p:cNvSpPr txBox="1">
            <a:spLocks noGrp="1"/>
          </p:cNvSpPr>
          <p:nvPr>
            <p:ph type="body" idx="1"/>
          </p:nvPr>
        </p:nvSpPr>
        <p:spPr>
          <a:xfrm>
            <a:off x="1270000" y="2528329"/>
            <a:ext cx="21844000" cy="10158182"/>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Il existe différentes réactions du patient :</a:t>
            </a: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r>
              <a:rPr b="1"/>
              <a:t>Les réponses à côté </a:t>
            </a:r>
            <a:r>
              <a:t>révèlent un état clinique altéré ou une dissimulation. Dans ce cas, on fera attention à la dimension de la coopération.</a:t>
            </a: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 name="4. Les réactions du patients"/>
          <p:cNvSpPr txBox="1">
            <a:spLocks noGrp="1"/>
          </p:cNvSpPr>
          <p:nvPr>
            <p:ph type="title"/>
          </p:nvPr>
        </p:nvSpPr>
        <p:spPr>
          <a:prstGeom prst="rect">
            <a:avLst/>
          </a:prstGeom>
        </p:spPr>
        <p:txBody>
          <a:bodyPr/>
          <a:lstStyle/>
          <a:p>
            <a:r>
              <a:t>4. Les réactions du patients</a:t>
            </a:r>
          </a:p>
        </p:txBody>
      </p:sp>
      <p:sp>
        <p:nvSpPr>
          <p:cNvPr id="303" name="Il existe différentes réactions du patient :…"/>
          <p:cNvSpPr txBox="1">
            <a:spLocks noGrp="1"/>
          </p:cNvSpPr>
          <p:nvPr>
            <p:ph type="body" idx="1"/>
          </p:nvPr>
        </p:nvSpPr>
        <p:spPr>
          <a:xfrm>
            <a:off x="1270000" y="2528329"/>
            <a:ext cx="21844000" cy="10158182"/>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Il existe différentes réactions du patient :</a:t>
            </a: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r>
              <a:rPr b="1"/>
              <a:t>Le débrayage c</a:t>
            </a:r>
            <a:r>
              <a:t>oncerne souvent un thème gênant, douloureux pour le sujet qui préfère une fuite discursive plutôt qu’un refus.</a:t>
            </a:r>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 name="4. Les réactions du patients"/>
          <p:cNvSpPr txBox="1">
            <a:spLocks noGrp="1"/>
          </p:cNvSpPr>
          <p:nvPr>
            <p:ph type="title"/>
          </p:nvPr>
        </p:nvSpPr>
        <p:spPr>
          <a:prstGeom prst="rect">
            <a:avLst/>
          </a:prstGeom>
        </p:spPr>
        <p:txBody>
          <a:bodyPr/>
          <a:lstStyle/>
          <a:p>
            <a:r>
              <a:t>4. Les réactions du patients</a:t>
            </a:r>
          </a:p>
        </p:txBody>
      </p:sp>
      <p:sp>
        <p:nvSpPr>
          <p:cNvPr id="306" name="Il existe différentes réactions du patient :…"/>
          <p:cNvSpPr txBox="1">
            <a:spLocks noGrp="1"/>
          </p:cNvSpPr>
          <p:nvPr>
            <p:ph type="body" idx="1"/>
          </p:nvPr>
        </p:nvSpPr>
        <p:spPr>
          <a:xfrm>
            <a:off x="1270000" y="2528329"/>
            <a:ext cx="21844000" cy="10158182"/>
          </a:xfrm>
          <a:prstGeom prst="rect">
            <a:avLst/>
          </a:prstGeom>
        </p:spPr>
        <p:txBody>
          <a:bodyPr/>
          <a:lstStyle/>
          <a:p>
            <a:pPr marL="0" indent="0" algn="ctr" defTabSz="975360">
              <a:spcBef>
                <a:spcPts val="900"/>
              </a:spcBef>
              <a:buClrTx/>
              <a:buSzTx/>
              <a:buNone/>
              <a:defRPr sz="3880" b="1"/>
            </a:pPr>
            <a:endParaRPr/>
          </a:p>
          <a:p>
            <a:pPr marL="0" indent="0" algn="ctr" defTabSz="975360">
              <a:spcBef>
                <a:spcPts val="900"/>
              </a:spcBef>
              <a:buClrTx/>
              <a:buSzTx/>
              <a:buNone/>
              <a:defRPr sz="5040" b="1"/>
            </a:pPr>
            <a:r>
              <a:t>Il existe différentes réactions du patient :</a:t>
            </a: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endParaRPr b="1">
              <a:solidFill>
                <a:schemeClr val="accent5"/>
              </a:solidFill>
            </a:endParaRPr>
          </a:p>
          <a:p>
            <a:pPr marL="0" indent="0" algn="ctr" defTabSz="975360">
              <a:spcBef>
                <a:spcPts val="900"/>
              </a:spcBef>
              <a:buClrTx/>
              <a:buSzTx/>
              <a:buNone/>
              <a:defRPr sz="4440"/>
            </a:pPr>
            <a:r>
              <a:rPr b="1"/>
              <a:t>La</a:t>
            </a:r>
            <a:r>
              <a:t> </a:t>
            </a:r>
            <a:r>
              <a:rPr b="1"/>
              <a:t>non-validation est un </a:t>
            </a:r>
            <a:r>
              <a:t>rejet de la proposition/suggestion du clinicien</a:t>
            </a:r>
          </a:p>
          <a:p>
            <a:pPr marL="0" indent="0" algn="ctr" defTabSz="975360">
              <a:spcBef>
                <a:spcPts val="900"/>
              </a:spcBef>
              <a:buClrTx/>
              <a:buSzTx/>
              <a:buNone/>
              <a:defRPr sz="4440"/>
            </a:pPr>
            <a:r>
              <a:t>Dans la non-validation, le sujet développe son discours en expliquant les motifs. Ce n’est pas un simple refus ais une véritable contre-argumentation.</a:t>
            </a:r>
          </a:p>
          <a:p>
            <a:pPr marL="0" indent="0" algn="ctr" defTabSz="975360">
              <a:spcBef>
                <a:spcPts val="900"/>
              </a:spcBef>
              <a:buClrTx/>
              <a:buSzTx/>
              <a:buNone/>
              <a:defRPr sz="4440"/>
            </a:pPr>
            <a:r>
              <a:t>Selon Sironi (2001), « tous les procédés techniques doivent tendre à l’explication des pensées… l’entretien clinique est le lieu de création, d’ajustements, de tâtonnements ».</a:t>
            </a:r>
            <a:endParaRPr b="1"/>
          </a:p>
          <a:p>
            <a:pPr marL="0" indent="0" algn="ctr" defTabSz="975360">
              <a:spcBef>
                <a:spcPts val="900"/>
              </a:spcBef>
              <a:buClrTx/>
              <a:buSzTx/>
              <a:buNone/>
              <a:defRPr sz="4440"/>
            </a:pPr>
            <a:r>
              <a:rPr b="1"/>
              <a:t> </a:t>
            </a:r>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444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a:p>
            <a:pPr marL="0" indent="0" algn="ctr" defTabSz="975360">
              <a:spcBef>
                <a:spcPts val="900"/>
              </a:spcBef>
              <a:buClrTx/>
              <a:buSzTx/>
              <a:buNone/>
              <a:defRPr sz="3880"/>
            </a:pPr>
            <a:endParaRPr b="1"/>
          </a:p>
        </p:txBody>
      </p:sp>
    </p:spTree>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 name="4. Les réactions du patients"/>
          <p:cNvSpPr txBox="1">
            <a:spLocks noGrp="1"/>
          </p:cNvSpPr>
          <p:nvPr>
            <p:ph type="title"/>
          </p:nvPr>
        </p:nvSpPr>
        <p:spPr>
          <a:prstGeom prst="rect">
            <a:avLst/>
          </a:prstGeom>
        </p:spPr>
        <p:txBody>
          <a:bodyPr/>
          <a:lstStyle/>
          <a:p>
            <a:r>
              <a:rPr lang="fr-FR" dirty="0"/>
              <a:t>5. l’</a:t>
            </a:r>
            <a:r>
              <a:rPr lang="fr-FR" dirty="0" err="1"/>
              <a:t>entrtien</a:t>
            </a:r>
            <a:r>
              <a:rPr lang="fr-FR" dirty="0"/>
              <a:t> d’aide</a:t>
            </a:r>
            <a:endParaRPr dirty="0"/>
          </a:p>
        </p:txBody>
      </p:sp>
      <p:sp>
        <p:nvSpPr>
          <p:cNvPr id="306" name="Il existe différentes réactions du patient :…"/>
          <p:cNvSpPr txBox="1">
            <a:spLocks noGrp="1"/>
          </p:cNvSpPr>
          <p:nvPr>
            <p:ph type="body" idx="1"/>
          </p:nvPr>
        </p:nvSpPr>
        <p:spPr>
          <a:xfrm>
            <a:off x="1270000" y="2528328"/>
            <a:ext cx="21844000" cy="11187671"/>
          </a:xfrm>
          <a:prstGeom prst="rect">
            <a:avLst/>
          </a:prstGeom>
        </p:spPr>
        <p:txBody>
          <a:bodyPr>
            <a:normAutofit fontScale="85000" lnSpcReduction="20000"/>
          </a:bodyPr>
          <a:lstStyle/>
          <a:p>
            <a:pPr marL="0" indent="0" algn="ctr" defTabSz="975360">
              <a:spcBef>
                <a:spcPts val="900"/>
              </a:spcBef>
              <a:buClrTx/>
              <a:buSzTx/>
              <a:buNone/>
              <a:defRPr sz="3880" b="1"/>
            </a:pPr>
            <a:endParaRPr dirty="0"/>
          </a:p>
          <a:p>
            <a:pPr marL="0" indent="0" algn="ctr" defTabSz="975360">
              <a:spcBef>
                <a:spcPts val="900"/>
              </a:spcBef>
              <a:buClrTx/>
              <a:buSzTx/>
              <a:buNone/>
              <a:defRPr sz="4440"/>
            </a:pPr>
            <a:endParaRPr sz="5100" dirty="0">
              <a:solidFill>
                <a:schemeClr val="accent5"/>
              </a:solidFill>
            </a:endParaRPr>
          </a:p>
          <a:p>
            <a:pPr marL="0" indent="0" algn="ctr" defTabSz="975360">
              <a:spcBef>
                <a:spcPts val="900"/>
              </a:spcBef>
              <a:buClrTx/>
              <a:buSzTx/>
              <a:buNone/>
              <a:defRPr sz="4440"/>
            </a:pPr>
            <a:r>
              <a:rPr lang="fr-FR" sz="5100" dirty="0">
                <a:solidFill>
                  <a:srgbClr val="FF0000"/>
                </a:solidFill>
              </a:rPr>
              <a:t>1930 : La relation d’aide est, au début, valorisée pour elle-même. Elle exige sympathie, solidarité et coopération</a:t>
            </a:r>
          </a:p>
          <a:p>
            <a:pPr marL="0" indent="0" algn="just" defTabSz="975360">
              <a:spcBef>
                <a:spcPts val="900"/>
              </a:spcBef>
              <a:buClrTx/>
              <a:buSzTx/>
              <a:buNone/>
              <a:defRPr sz="4440"/>
            </a:pPr>
            <a:endParaRPr lang="fr-FR" sz="5100" dirty="0"/>
          </a:p>
          <a:p>
            <a:pPr marL="0" indent="0" algn="just" defTabSz="975360">
              <a:spcBef>
                <a:spcPts val="900"/>
              </a:spcBef>
              <a:buClrTx/>
              <a:buSzTx/>
              <a:buNone/>
              <a:defRPr sz="4440"/>
            </a:pPr>
            <a:r>
              <a:rPr lang="fr-FR" sz="5100" dirty="0"/>
              <a:t>« L’entretien d’aide est une forme d’intercommunication où se crée un pont entre aidant et aidé, qui fait de leurs deux personnalités un Nous, ce qui engendre un sentiment de solidarité affective… Le travailleur social doit offrir un type de relation dépouillé de tout préjugé et de toute anxiété. C’est là-dessus que se construira l’action coopérative pour résoudre le problème. »</a:t>
            </a:r>
          </a:p>
          <a:p>
            <a:pPr marL="0" indent="0" algn="ctr" defTabSz="975360">
              <a:spcBef>
                <a:spcPts val="900"/>
              </a:spcBef>
              <a:buClrTx/>
              <a:buSzTx/>
              <a:buNone/>
              <a:defRPr sz="4440"/>
            </a:pPr>
            <a:endParaRPr lang="fr-FR" sz="5100" dirty="0"/>
          </a:p>
          <a:p>
            <a:pPr marL="0" indent="0" algn="ctr" defTabSz="975360">
              <a:spcBef>
                <a:spcPts val="900"/>
              </a:spcBef>
              <a:buClrTx/>
              <a:buSzTx/>
              <a:buNone/>
              <a:defRPr sz="4440"/>
            </a:pPr>
            <a:r>
              <a:rPr lang="fr-FR" sz="5100" dirty="0">
                <a:solidFill>
                  <a:srgbClr val="FF0000"/>
                </a:solidFill>
              </a:rPr>
              <a:t>1935 : La relation pose des objectifs au-delà d’elle-même</a:t>
            </a:r>
          </a:p>
          <a:p>
            <a:pPr marL="0" indent="0" algn="ctr" defTabSz="975360">
              <a:spcBef>
                <a:spcPts val="900"/>
              </a:spcBef>
              <a:buClrTx/>
              <a:buSzTx/>
              <a:buNone/>
              <a:defRPr sz="4440"/>
            </a:pPr>
            <a:endParaRPr lang="fr-FR" sz="5100" dirty="0"/>
          </a:p>
          <a:p>
            <a:pPr marL="0" indent="0" algn="just" defTabSz="975360">
              <a:spcBef>
                <a:spcPts val="900"/>
              </a:spcBef>
              <a:buClrTx/>
              <a:buSzTx/>
              <a:buNone/>
              <a:defRPr sz="4440"/>
            </a:pPr>
            <a:r>
              <a:rPr lang="fr-FR" sz="5100" dirty="0"/>
              <a:t>« L’élément vivant est la relation dynamique entre le travailleur social et le client. L’interrelation doit aboutir, pour le client, à une assistance qu’il reçoit pour trouver son meilleur épanouissement… »</a:t>
            </a:r>
          </a:p>
          <a:p>
            <a:pPr marL="0" indent="0" algn="just" defTabSz="975360">
              <a:spcBef>
                <a:spcPts val="900"/>
              </a:spcBef>
              <a:buClrTx/>
              <a:buSzTx/>
              <a:buNone/>
              <a:defRPr sz="4440"/>
            </a:pPr>
            <a:r>
              <a:rPr lang="fr-FR" sz="5100" dirty="0"/>
              <a:t>« La relation elle-même, telle que l’aidant la crée, représente la construction d’un nouvel environnement pour le client, grâce auquel il cherche plus efficacement la solution de son problème… »</a:t>
            </a: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p:txBody>
      </p:sp>
    </p:spTree>
    <p:extLst>
      <p:ext uri="{BB962C8B-B14F-4D97-AF65-F5344CB8AC3E}">
        <p14:creationId xmlns:p14="http://schemas.microsoft.com/office/powerpoint/2010/main" val="2945763946"/>
      </p:ext>
    </p:extLst>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 name="4. Les réactions du patients"/>
          <p:cNvSpPr txBox="1">
            <a:spLocks noGrp="1"/>
          </p:cNvSpPr>
          <p:nvPr>
            <p:ph type="title"/>
          </p:nvPr>
        </p:nvSpPr>
        <p:spPr>
          <a:prstGeom prst="rect">
            <a:avLst/>
          </a:prstGeom>
        </p:spPr>
        <p:txBody>
          <a:bodyPr/>
          <a:lstStyle/>
          <a:p>
            <a:r>
              <a:rPr lang="fr-FR" dirty="0"/>
              <a:t>5. l’</a:t>
            </a:r>
            <a:r>
              <a:rPr lang="fr-FR" dirty="0" err="1"/>
              <a:t>entrtien</a:t>
            </a:r>
            <a:r>
              <a:rPr lang="fr-FR" dirty="0"/>
              <a:t> d’aide</a:t>
            </a:r>
            <a:endParaRPr dirty="0"/>
          </a:p>
        </p:txBody>
      </p:sp>
      <p:sp>
        <p:nvSpPr>
          <p:cNvPr id="306" name="Il existe différentes réactions du patient :…"/>
          <p:cNvSpPr txBox="1">
            <a:spLocks noGrp="1"/>
          </p:cNvSpPr>
          <p:nvPr>
            <p:ph type="body" idx="1"/>
          </p:nvPr>
        </p:nvSpPr>
        <p:spPr>
          <a:xfrm>
            <a:off x="1270000" y="2528329"/>
            <a:ext cx="21844000" cy="10158182"/>
          </a:xfrm>
          <a:prstGeom prst="rect">
            <a:avLst/>
          </a:prstGeom>
        </p:spPr>
        <p:txBody>
          <a:bodyPr>
            <a:normAutofit/>
          </a:bodyPr>
          <a:lstStyle/>
          <a:p>
            <a:pPr marL="0" indent="0" algn="ctr" defTabSz="975360">
              <a:spcBef>
                <a:spcPts val="900"/>
              </a:spcBef>
              <a:buClrTx/>
              <a:buSzTx/>
              <a:buNone/>
              <a:defRPr sz="3880" b="1"/>
            </a:pPr>
            <a:endParaRPr dirty="0"/>
          </a:p>
          <a:p>
            <a:pPr marL="0" indent="0" algn="ctr" defTabSz="975360">
              <a:spcBef>
                <a:spcPts val="900"/>
              </a:spcBef>
              <a:buClrTx/>
              <a:buSzTx/>
              <a:buNone/>
              <a:defRPr sz="4440"/>
            </a:pPr>
            <a:endParaRPr b="1" dirty="0">
              <a:solidFill>
                <a:schemeClr val="accent5"/>
              </a:solidFill>
            </a:endParaRPr>
          </a:p>
          <a:p>
            <a:pPr marL="0" indent="0" algn="ctr" defTabSz="975360">
              <a:spcBef>
                <a:spcPts val="900"/>
              </a:spcBef>
              <a:buClrTx/>
              <a:buSzTx/>
              <a:buNone/>
              <a:defRPr sz="4440"/>
            </a:pPr>
            <a:r>
              <a:rPr lang="fr-FR" sz="5100" dirty="0">
                <a:solidFill>
                  <a:srgbClr val="FF0000"/>
                </a:solidFill>
              </a:rPr>
              <a:t>1950 : L’aspect psychopédagogique (psychagogique) passe au premier plan, pendant que la méthode se précise</a:t>
            </a:r>
          </a:p>
          <a:p>
            <a:pPr marL="0" indent="0" algn="just" defTabSz="975360">
              <a:spcBef>
                <a:spcPts val="900"/>
              </a:spcBef>
              <a:buClrTx/>
              <a:buSzTx/>
              <a:buNone/>
              <a:defRPr sz="4440"/>
            </a:pPr>
            <a:endParaRPr lang="fr-FR" sz="5100" dirty="0"/>
          </a:p>
          <a:p>
            <a:pPr marL="0" indent="0" algn="just" defTabSz="975360">
              <a:spcBef>
                <a:spcPts val="900"/>
              </a:spcBef>
              <a:buClrTx/>
              <a:buSzTx/>
              <a:buNone/>
              <a:defRPr sz="4440"/>
            </a:pPr>
            <a:r>
              <a:rPr lang="fr-FR" sz="5100" dirty="0"/>
              <a:t>« L’entretien est le moyen par lequel le client est amené à poser son problème et par lequel le travailleur social l’amène à y voir plus clair lui-même. »</a:t>
            </a:r>
          </a:p>
          <a:p>
            <a:pPr marL="0" indent="0" algn="ctr" defTabSz="975360">
              <a:spcBef>
                <a:spcPts val="900"/>
              </a:spcBef>
              <a:buClrTx/>
              <a:buSzTx/>
              <a:buNone/>
              <a:defRPr sz="4440"/>
            </a:pPr>
            <a:endParaRPr b="1" dirty="0"/>
          </a:p>
          <a:p>
            <a:pPr marL="0" indent="0" algn="ctr" defTabSz="975360">
              <a:spcBef>
                <a:spcPts val="900"/>
              </a:spcBef>
              <a:buClrTx/>
              <a:buSzTx/>
              <a:buNone/>
              <a:defRPr sz="4440"/>
            </a:pPr>
            <a:endParaRPr b="1" dirty="0"/>
          </a:p>
          <a:p>
            <a:pPr marL="0" indent="0" algn="ctr" defTabSz="975360">
              <a:spcBef>
                <a:spcPts val="900"/>
              </a:spcBef>
              <a:buClrTx/>
              <a:buSzTx/>
              <a:buNone/>
              <a:defRPr sz="4440"/>
            </a:pPr>
            <a:endParaRPr b="1" dirty="0"/>
          </a:p>
          <a:p>
            <a:pPr marL="0" indent="0" algn="ctr" defTabSz="975360">
              <a:spcBef>
                <a:spcPts val="900"/>
              </a:spcBef>
              <a:buClrTx/>
              <a:buSzTx/>
              <a:buNone/>
              <a:defRPr sz="4440"/>
            </a:pPr>
            <a:endParaRPr b="1" dirty="0"/>
          </a:p>
          <a:p>
            <a:pPr marL="0" indent="0" algn="ctr" defTabSz="975360">
              <a:spcBef>
                <a:spcPts val="900"/>
              </a:spcBef>
              <a:buClrTx/>
              <a:buSzTx/>
              <a:buNone/>
              <a:defRPr sz="4440"/>
            </a:pPr>
            <a:endParaRPr b="1" dirty="0"/>
          </a:p>
          <a:p>
            <a:pPr marL="0" indent="0" algn="ctr" defTabSz="975360">
              <a:spcBef>
                <a:spcPts val="900"/>
              </a:spcBef>
              <a:buClrTx/>
              <a:buSzTx/>
              <a:buNone/>
              <a:defRPr sz="444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p:txBody>
      </p:sp>
    </p:spTree>
    <p:extLst>
      <p:ext uri="{BB962C8B-B14F-4D97-AF65-F5344CB8AC3E}">
        <p14:creationId xmlns:p14="http://schemas.microsoft.com/office/powerpoint/2010/main" val="2573156404"/>
      </p:ext>
    </p:extLst>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 name="4. Les réactions du patients"/>
          <p:cNvSpPr txBox="1">
            <a:spLocks noGrp="1"/>
          </p:cNvSpPr>
          <p:nvPr>
            <p:ph type="title"/>
          </p:nvPr>
        </p:nvSpPr>
        <p:spPr>
          <a:prstGeom prst="rect">
            <a:avLst/>
          </a:prstGeom>
        </p:spPr>
        <p:txBody>
          <a:bodyPr/>
          <a:lstStyle/>
          <a:p>
            <a:r>
              <a:rPr lang="fr-FR" dirty="0"/>
              <a:t>5. l’</a:t>
            </a:r>
            <a:r>
              <a:rPr lang="fr-FR" dirty="0" err="1"/>
              <a:t>entrtien</a:t>
            </a:r>
            <a:r>
              <a:rPr lang="fr-FR" dirty="0"/>
              <a:t> d’aide</a:t>
            </a:r>
            <a:endParaRPr dirty="0"/>
          </a:p>
        </p:txBody>
      </p:sp>
      <p:sp>
        <p:nvSpPr>
          <p:cNvPr id="306" name="Il existe différentes réactions du patient :…"/>
          <p:cNvSpPr txBox="1">
            <a:spLocks noGrp="1"/>
          </p:cNvSpPr>
          <p:nvPr>
            <p:ph type="body" idx="1"/>
          </p:nvPr>
        </p:nvSpPr>
        <p:spPr>
          <a:xfrm>
            <a:off x="1270000" y="2528329"/>
            <a:ext cx="21844000" cy="10158182"/>
          </a:xfrm>
          <a:prstGeom prst="rect">
            <a:avLst/>
          </a:prstGeom>
        </p:spPr>
        <p:txBody>
          <a:bodyPr>
            <a:normAutofit/>
          </a:bodyPr>
          <a:lstStyle/>
          <a:p>
            <a:pPr marL="0" indent="0" algn="ctr" defTabSz="975360">
              <a:spcBef>
                <a:spcPts val="900"/>
              </a:spcBef>
              <a:buClrTx/>
              <a:buSzTx/>
              <a:buNone/>
              <a:defRPr sz="3880" b="1"/>
            </a:pPr>
            <a:endParaRPr dirty="0"/>
          </a:p>
          <a:p>
            <a:pPr marL="0" indent="0" algn="ctr" defTabSz="975360">
              <a:spcBef>
                <a:spcPts val="900"/>
              </a:spcBef>
              <a:buClrTx/>
              <a:buSzTx/>
              <a:buNone/>
              <a:defRPr sz="4440"/>
            </a:pPr>
            <a:endParaRPr b="1" dirty="0">
              <a:solidFill>
                <a:srgbClr val="FF0000"/>
              </a:solidFill>
            </a:endParaRPr>
          </a:p>
          <a:p>
            <a:pPr marL="0" indent="0" algn="ctr" defTabSz="975360">
              <a:spcBef>
                <a:spcPts val="900"/>
              </a:spcBef>
              <a:buClrTx/>
              <a:buSzTx/>
              <a:buNone/>
              <a:defRPr sz="4440"/>
            </a:pPr>
            <a:r>
              <a:rPr lang="fr-FR" b="1" dirty="0">
                <a:solidFill>
                  <a:srgbClr val="FF0000"/>
                </a:solidFill>
              </a:rPr>
              <a:t>1960 : La relation d’aide arrive à sa pleine définition</a:t>
            </a:r>
          </a:p>
          <a:p>
            <a:pPr marL="0" indent="0" algn="ctr" defTabSz="975360">
              <a:spcBef>
                <a:spcPts val="900"/>
              </a:spcBef>
              <a:buClrTx/>
              <a:buSzTx/>
              <a:buNone/>
              <a:defRPr sz="4440"/>
            </a:pPr>
            <a:endParaRPr lang="fr-FR" dirty="0"/>
          </a:p>
          <a:p>
            <a:pPr marL="0" indent="0" algn="just" defTabSz="975360">
              <a:spcBef>
                <a:spcPts val="900"/>
              </a:spcBef>
              <a:buClrTx/>
              <a:buSzTx/>
              <a:buNone/>
              <a:defRPr sz="4440"/>
            </a:pPr>
            <a:r>
              <a:rPr lang="fr-FR" dirty="0"/>
              <a:t>« La relation d’aide est une relation professionnelle dans laquelle une personne doit être assistée pour opérer son ajustement personnel à une situation à laquelle elle ne s’adaptait pas normalement. Ceci suppose que l’aidant est capable de deux actions spécifiques :</a:t>
            </a:r>
          </a:p>
          <a:p>
            <a:pPr marL="0" indent="0" algn="just" defTabSz="975360">
              <a:spcBef>
                <a:spcPts val="900"/>
              </a:spcBef>
              <a:buClrTx/>
              <a:buSzTx/>
              <a:buNone/>
              <a:defRPr sz="4440"/>
            </a:pPr>
            <a:r>
              <a:rPr lang="fr-FR" dirty="0"/>
              <a:t>Comprendre le problème dans les termes où il se pose pour tel individu singulier dans son existence singulière.</a:t>
            </a:r>
          </a:p>
          <a:p>
            <a:pPr marL="0" indent="0" algn="just" defTabSz="975360">
              <a:spcBef>
                <a:spcPts val="900"/>
              </a:spcBef>
              <a:buClrTx/>
              <a:buSzTx/>
              <a:buNone/>
              <a:defRPr sz="4440"/>
            </a:pPr>
            <a:r>
              <a:rPr lang="fr-FR" dirty="0"/>
              <a:t>Aider le « client » à évoluer personnellement dans le sens de sa meilleure adaptation sociale. »</a:t>
            </a:r>
            <a:r>
              <a:rPr dirty="0"/>
              <a:t> </a:t>
            </a:r>
          </a:p>
          <a:p>
            <a:pPr marL="0" indent="0" algn="ctr" defTabSz="975360">
              <a:spcBef>
                <a:spcPts val="900"/>
              </a:spcBef>
              <a:buClrTx/>
              <a:buSzTx/>
              <a:buNone/>
              <a:defRPr sz="4440"/>
            </a:pPr>
            <a:endParaRPr b="1" dirty="0"/>
          </a:p>
          <a:p>
            <a:pPr marL="0" indent="0" algn="ctr" defTabSz="975360">
              <a:spcBef>
                <a:spcPts val="900"/>
              </a:spcBef>
              <a:buClrTx/>
              <a:buSzTx/>
              <a:buNone/>
              <a:defRPr sz="4440"/>
            </a:pPr>
            <a:endParaRPr b="1" dirty="0"/>
          </a:p>
          <a:p>
            <a:pPr marL="0" indent="0" algn="ctr" defTabSz="975360">
              <a:spcBef>
                <a:spcPts val="900"/>
              </a:spcBef>
              <a:buClrTx/>
              <a:buSzTx/>
              <a:buNone/>
              <a:defRPr sz="4440"/>
            </a:pPr>
            <a:endParaRPr b="1" dirty="0"/>
          </a:p>
          <a:p>
            <a:pPr marL="0" indent="0" algn="ctr" defTabSz="975360">
              <a:spcBef>
                <a:spcPts val="900"/>
              </a:spcBef>
              <a:buClrTx/>
              <a:buSzTx/>
              <a:buNone/>
              <a:defRPr sz="4440"/>
            </a:pPr>
            <a:endParaRPr b="1" dirty="0"/>
          </a:p>
          <a:p>
            <a:pPr marL="0" indent="0" algn="ctr" defTabSz="975360">
              <a:spcBef>
                <a:spcPts val="900"/>
              </a:spcBef>
              <a:buClrTx/>
              <a:buSzTx/>
              <a:buNone/>
              <a:defRPr sz="4440"/>
            </a:pPr>
            <a:endParaRPr b="1" dirty="0"/>
          </a:p>
          <a:p>
            <a:pPr marL="0" indent="0" algn="ctr" defTabSz="975360">
              <a:spcBef>
                <a:spcPts val="900"/>
              </a:spcBef>
              <a:buClrTx/>
              <a:buSzTx/>
              <a:buNone/>
              <a:defRPr sz="444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a:p>
            <a:pPr marL="0" indent="0" algn="ctr" defTabSz="975360">
              <a:spcBef>
                <a:spcPts val="900"/>
              </a:spcBef>
              <a:buClrTx/>
              <a:buSzTx/>
              <a:buNone/>
              <a:defRPr sz="3880"/>
            </a:pPr>
            <a:endParaRPr b="1" dirty="0"/>
          </a:p>
        </p:txBody>
      </p:sp>
    </p:spTree>
    <p:extLst>
      <p:ext uri="{BB962C8B-B14F-4D97-AF65-F5344CB8AC3E}">
        <p14:creationId xmlns:p14="http://schemas.microsoft.com/office/powerpoint/2010/main" val="89722250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1. Introduction"/>
          <p:cNvSpPr txBox="1">
            <a:spLocks noGrp="1"/>
          </p:cNvSpPr>
          <p:nvPr>
            <p:ph type="title"/>
          </p:nvPr>
        </p:nvSpPr>
        <p:spPr>
          <a:prstGeom prst="rect">
            <a:avLst/>
          </a:prstGeom>
        </p:spPr>
        <p:txBody>
          <a:bodyPr/>
          <a:lstStyle/>
          <a:p>
            <a:r>
              <a:t>1. Introduction</a:t>
            </a:r>
          </a:p>
        </p:txBody>
      </p:sp>
      <p:sp>
        <p:nvSpPr>
          <p:cNvPr id="167" name="Un entretien clinique prend des formes diverses selon les référentiels théoriques et cliniques du clinicien. Les référentiels principaux sont psychanalytique, cognitivo-comportemental et systémique. Ces référentiels proposent une théorisation de la vie p"/>
          <p:cNvSpPr txBox="1">
            <a:spLocks noGrp="1"/>
          </p:cNvSpPr>
          <p:nvPr>
            <p:ph type="body" idx="1"/>
          </p:nvPr>
        </p:nvSpPr>
        <p:spPr>
          <a:prstGeom prst="rect">
            <a:avLst/>
          </a:prstGeom>
        </p:spPr>
        <p:txBody>
          <a:bodyPr/>
          <a:lstStyle/>
          <a:p>
            <a:pPr marL="0" indent="0" algn="ctr" defTabSz="1146047">
              <a:spcBef>
                <a:spcPts val="1100"/>
              </a:spcBef>
              <a:buClrTx/>
              <a:buSzTx/>
              <a:buNone/>
              <a:defRPr sz="2256"/>
            </a:pPr>
            <a:endParaRPr/>
          </a:p>
          <a:p>
            <a:pPr marL="0" indent="0" algn="ctr" defTabSz="1146047">
              <a:spcBef>
                <a:spcPts val="1100"/>
              </a:spcBef>
              <a:buClrTx/>
              <a:buSzTx/>
              <a:buNone/>
              <a:defRPr sz="5170"/>
            </a:pPr>
            <a:r>
              <a:t>Un entretien clinique prend des formes diverses selon les référentiels théoriques et cliniques du clinicien. Les référentiels principaux sont psychanalytique, cognitivo-comportemental et systémique. Ces référentiels proposent une théorisation de la vie psychique, des troubles psychiques et de la démarche psychothérapeutique qui permet d’agir sur ces troubles. Ils déterminent donc partiellement les attitudes, les stratégies et les techniques utilisées par le clinicien en entretien.</a:t>
            </a:r>
          </a:p>
          <a:p>
            <a:pPr marL="0" indent="0" algn="ctr" defTabSz="1146047">
              <a:spcBef>
                <a:spcPts val="1100"/>
              </a:spcBef>
              <a:buClrTx/>
              <a:buSzTx/>
              <a:buNone/>
              <a:defRPr sz="2256"/>
            </a:pPr>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1. Introduction"/>
          <p:cNvSpPr txBox="1">
            <a:spLocks noGrp="1"/>
          </p:cNvSpPr>
          <p:nvPr>
            <p:ph type="title"/>
          </p:nvPr>
        </p:nvSpPr>
        <p:spPr>
          <a:prstGeom prst="rect">
            <a:avLst/>
          </a:prstGeom>
        </p:spPr>
        <p:txBody>
          <a:bodyPr/>
          <a:lstStyle/>
          <a:p>
            <a:r>
              <a:t>1. Introduction</a:t>
            </a:r>
          </a:p>
        </p:txBody>
      </p:sp>
      <p:sp>
        <p:nvSpPr>
          <p:cNvPr id="170" name="Le modèle psychanalytique tient compte des mouvements inconscients, pulsionnels. la psychanalyse est une méthode d’investigation du fonctionnement psychique et une méthode thérapeutique (pour faire ressortir le refoulé pathogène) par la cure analytique ;"/>
          <p:cNvSpPr txBox="1">
            <a:spLocks noGrp="1"/>
          </p:cNvSpPr>
          <p:nvPr>
            <p:ph type="body" idx="1"/>
          </p:nvPr>
        </p:nvSpPr>
        <p:spPr>
          <a:prstGeom prst="rect">
            <a:avLst/>
          </a:prstGeom>
        </p:spPr>
        <p:txBody>
          <a:bodyPr/>
          <a:lstStyle/>
          <a:p>
            <a:pPr marL="0" indent="0" algn="ctr" defTabSz="1438655">
              <a:spcBef>
                <a:spcPts val="1400"/>
              </a:spcBef>
              <a:buClrTx/>
              <a:buSzTx/>
              <a:buNone/>
              <a:defRPr sz="6489"/>
            </a:pPr>
            <a:endParaRPr/>
          </a:p>
          <a:p>
            <a:pPr marL="0" indent="0" algn="ctr" defTabSz="1438655">
              <a:spcBef>
                <a:spcPts val="1400"/>
              </a:spcBef>
              <a:buClrTx/>
              <a:buSzTx/>
              <a:buNone/>
              <a:defRPr sz="6489"/>
            </a:pPr>
            <a:r>
              <a:rPr>
                <a:solidFill>
                  <a:schemeClr val="accent5"/>
                </a:solidFill>
              </a:rPr>
              <a:t>Le modèle psychanalytique </a:t>
            </a:r>
            <a:r>
              <a:t>tient compte des mouvements inconscients, pulsionnels. la psychanalyse est une méthode d’investigation du fonctionnement psychique et une méthode thérapeutique (pour faire ressortir le refoulé pathogène) par la cure analytique ;</a:t>
            </a:r>
          </a:p>
          <a:p>
            <a:pPr marL="0" indent="0" algn="ctr" defTabSz="1438655">
              <a:spcBef>
                <a:spcPts val="1400"/>
              </a:spcBef>
              <a:buClrTx/>
              <a:buSzTx/>
              <a:buNone/>
              <a:defRPr sz="2832"/>
            </a:pPr>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1. Introduction"/>
          <p:cNvSpPr txBox="1">
            <a:spLocks noGrp="1"/>
          </p:cNvSpPr>
          <p:nvPr>
            <p:ph type="title"/>
          </p:nvPr>
        </p:nvSpPr>
        <p:spPr>
          <a:prstGeom prst="rect">
            <a:avLst/>
          </a:prstGeom>
        </p:spPr>
        <p:txBody>
          <a:bodyPr/>
          <a:lstStyle/>
          <a:p>
            <a:r>
              <a:t>1. Introduction</a:t>
            </a:r>
          </a:p>
        </p:txBody>
      </p:sp>
      <p:sp>
        <p:nvSpPr>
          <p:cNvPr id="173" name="Le modèle phénoménologique et humaniste se réfère à l’ici et maintenant, à l’expérience vécue du sujet dans le présent, avec une situation en face-à-face ;"/>
          <p:cNvSpPr txBox="1">
            <a:spLocks noGrp="1"/>
          </p:cNvSpPr>
          <p:nvPr>
            <p:ph type="body" idx="1"/>
          </p:nvPr>
        </p:nvSpPr>
        <p:spPr>
          <a:xfrm>
            <a:off x="1269999" y="4602678"/>
            <a:ext cx="21844001" cy="8432801"/>
          </a:xfrm>
          <a:prstGeom prst="rect">
            <a:avLst/>
          </a:prstGeom>
        </p:spPr>
        <p:txBody>
          <a:bodyPr/>
          <a:lstStyle/>
          <a:p>
            <a:pPr marL="0" indent="0" algn="ctr">
              <a:buClrTx/>
              <a:buSzTx/>
              <a:buNone/>
              <a:defRPr sz="6500"/>
            </a:pPr>
            <a:endParaRPr/>
          </a:p>
          <a:p>
            <a:pPr marL="0" indent="0" algn="ctr">
              <a:buClrTx/>
              <a:buSzTx/>
              <a:buNone/>
              <a:defRPr sz="6500"/>
            </a:pPr>
            <a:r>
              <a:t>Le </a:t>
            </a:r>
            <a:r>
              <a:rPr>
                <a:solidFill>
                  <a:schemeClr val="accent5"/>
                </a:solidFill>
              </a:rPr>
              <a:t>modèle phénoménologique et humaniste</a:t>
            </a:r>
            <a:r>
              <a:t> se réfère à l’ici et maintenant, à l’expérience vécue du sujet dans le présent, avec une situation en face-à-face ;</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1. Introduction"/>
          <p:cNvSpPr txBox="1">
            <a:spLocks noGrp="1"/>
          </p:cNvSpPr>
          <p:nvPr>
            <p:ph type="title"/>
          </p:nvPr>
        </p:nvSpPr>
        <p:spPr>
          <a:prstGeom prst="rect">
            <a:avLst/>
          </a:prstGeom>
        </p:spPr>
        <p:txBody>
          <a:bodyPr/>
          <a:lstStyle/>
          <a:p>
            <a:r>
              <a:t>1. Introduction</a:t>
            </a:r>
          </a:p>
        </p:txBody>
      </p:sp>
      <p:sp>
        <p:nvSpPr>
          <p:cNvPr id="176" name="Le modèle cognitif s’intéresse aux représentations connectées aux comportements et aux symptômes sur le plan conscient et inconscient."/>
          <p:cNvSpPr txBox="1">
            <a:spLocks noGrp="1"/>
          </p:cNvSpPr>
          <p:nvPr>
            <p:ph type="body" idx="1"/>
          </p:nvPr>
        </p:nvSpPr>
        <p:spPr>
          <a:xfrm>
            <a:off x="1270000" y="4602678"/>
            <a:ext cx="21844000" cy="8432801"/>
          </a:xfrm>
          <a:prstGeom prst="rect">
            <a:avLst/>
          </a:prstGeom>
        </p:spPr>
        <p:txBody>
          <a:bodyPr/>
          <a:lstStyle/>
          <a:p>
            <a:pPr marL="0" indent="0" algn="ctr" defTabSz="2414016">
              <a:spcBef>
                <a:spcPts val="2300"/>
              </a:spcBef>
              <a:buClrTx/>
              <a:buSzTx/>
              <a:buNone/>
              <a:defRPr sz="5841"/>
            </a:pPr>
            <a:endParaRPr/>
          </a:p>
          <a:p>
            <a:pPr marL="0" indent="0" algn="ctr" defTabSz="2414016">
              <a:spcBef>
                <a:spcPts val="2300"/>
              </a:spcBef>
              <a:buClrTx/>
              <a:buSzTx/>
              <a:buNone/>
              <a:defRPr sz="5841"/>
            </a:pPr>
            <a:endParaRPr/>
          </a:p>
          <a:p>
            <a:pPr marL="0" indent="0" algn="ctr" defTabSz="2414016">
              <a:spcBef>
                <a:spcPts val="2300"/>
              </a:spcBef>
              <a:buClrTx/>
              <a:buSzTx/>
              <a:buNone/>
              <a:defRPr sz="5841"/>
            </a:pPr>
            <a:r>
              <a:rPr>
                <a:solidFill>
                  <a:schemeClr val="accent5"/>
                </a:solidFill>
              </a:rPr>
              <a:t>Le modèle cognitif </a:t>
            </a:r>
            <a:r>
              <a:t>s’intéresse aux représentations connectées aux comportements et aux symptômes sur le plan conscient et inconscient.</a:t>
            </a:r>
          </a:p>
          <a:p>
            <a:pPr marL="0" indent="0" algn="ctr" defTabSz="2414016">
              <a:spcBef>
                <a:spcPts val="2300"/>
              </a:spcBef>
              <a:buClrTx/>
              <a:buSzTx/>
              <a:buNone/>
              <a:defRPr sz="5841"/>
            </a:pPr>
            <a:endParaRPr/>
          </a:p>
        </p:txBody>
      </p:sp>
    </p:spTree>
  </p:cSld>
  <p:clrMapOvr>
    <a:masterClrMapping/>
  </p:clrMapOvr>
  <p:transition spd="med"/>
</p:sld>
</file>

<file path=ppt/theme/theme1.xml><?xml version="1.0" encoding="utf-8"?>
<a:theme xmlns:a="http://schemas.openxmlformats.org/drawingml/2006/main" name="31_ColorGradientLight">
  <a:themeElements>
    <a:clrScheme name="31_ColorGradientLight">
      <a:dk1>
        <a:srgbClr val="000000"/>
      </a:dk1>
      <a:lt1>
        <a:srgbClr val="FFFFFF"/>
      </a:lt1>
      <a:dk2>
        <a:srgbClr val="5E5E5E"/>
      </a:dk2>
      <a:lt2>
        <a:srgbClr val="D5D5D5"/>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31_ColorGradientLight">
      <a:majorFont>
        <a:latin typeface="Avenir Next Demi Bold"/>
        <a:ea typeface="Avenir Next Demi Bold"/>
        <a:cs typeface="Avenir Next Demi Bold"/>
      </a:majorFont>
      <a:minorFont>
        <a:latin typeface="Avenir Next Demi Bold"/>
        <a:ea typeface="Avenir Next Demi Bold"/>
        <a:cs typeface="Avenir Next Demi Bold"/>
      </a:minorFont>
    </a:fontScheme>
    <a:fmtScheme name="31_ColorGradien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31_ColorGradientLight">
  <a:themeElements>
    <a:clrScheme name="31_ColorGradientLight">
      <a:dk1>
        <a:srgbClr val="000000"/>
      </a:dk1>
      <a:lt1>
        <a:srgbClr val="FFFFFF"/>
      </a:lt1>
      <a:dk2>
        <a:srgbClr val="5E5E5E"/>
      </a:dk2>
      <a:lt2>
        <a:srgbClr val="D5D5D5"/>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31_ColorGradientLight">
      <a:majorFont>
        <a:latin typeface="Avenir Next Demi Bold"/>
        <a:ea typeface="Avenir Next Demi Bold"/>
        <a:cs typeface="Avenir Next Demi Bold"/>
      </a:majorFont>
      <a:minorFont>
        <a:latin typeface="Avenir Next Demi Bold"/>
        <a:ea typeface="Avenir Next Demi Bold"/>
        <a:cs typeface="Avenir Next Demi Bold"/>
      </a:minorFont>
    </a:fontScheme>
    <a:fmtScheme name="31_ColorGradien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4572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TotalTime>
  <Words>3336</Words>
  <Application>Microsoft Macintosh PowerPoint</Application>
  <PresentationFormat>Personnalisé</PresentationFormat>
  <Paragraphs>1097</Paragraphs>
  <Slides>55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55</vt:i4>
      </vt:variant>
    </vt:vector>
  </HeadingPairs>
  <TitlesOfParts>
    <vt:vector size="60" baseType="lpstr">
      <vt:lpstr>Avenir Next Demi Bold</vt:lpstr>
      <vt:lpstr>Avenir Next Medium</vt:lpstr>
      <vt:lpstr>Avenir Next Regular</vt:lpstr>
      <vt:lpstr>Helvetica Neue</vt:lpstr>
      <vt:lpstr>31_ColorGradientLight</vt:lpstr>
      <vt:lpstr>Techniques d’entretien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1. Introduction</vt:lpstr>
      <vt:lpstr>2. Trois types d’entretiens </vt:lpstr>
      <vt:lpstr>3. La technique</vt:lpstr>
      <vt:lpstr>3. La technique</vt:lpstr>
      <vt:lpstr>3. La technique</vt:lpstr>
      <vt:lpstr>3. La technique</vt:lpstr>
      <vt:lpstr>3. La technique</vt:lpstr>
      <vt:lpstr>3. La technique</vt:lpstr>
      <vt:lpstr>3. La technique</vt:lpstr>
      <vt:lpstr>3. La technique</vt:lpstr>
      <vt:lpstr>3. La technique</vt:lpstr>
      <vt:lpstr>3. La technique</vt:lpstr>
      <vt:lpstr>3. La technique</vt:lpstr>
      <vt:lpstr>3. La technique</vt:lpstr>
      <vt:lpstr>3. La technique</vt:lpstr>
      <vt:lpstr>3. La technique</vt:lpstr>
      <vt:lpstr>4. Les réactions du patients</vt:lpstr>
      <vt:lpstr>4. Les réactions du patients</vt:lpstr>
      <vt:lpstr>4. Les réactions du patients</vt:lpstr>
      <vt:lpstr>4. Les réactions du patients</vt:lpstr>
      <vt:lpstr>4. Les réactions du patients</vt:lpstr>
      <vt:lpstr>4. Les réactions du patients</vt:lpstr>
      <vt:lpstr>4. Les réactions du patients</vt:lpstr>
      <vt:lpstr>5. l’entrtien d’aide</vt:lpstr>
      <vt:lpstr>5. l’entrtien d’aide</vt:lpstr>
      <vt:lpstr>5. l’entrtien d’aide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Techniques d’entretien</dc:title>
  <cp:lastModifiedBy>Microsoft Office User</cp:lastModifiedBy>
  <cp:revision>2</cp:revision>
  <dcterms:modified xsi:type="dcterms:W3CDTF">2024-10-21T18:09:09Z</dcterms:modified>
</cp:coreProperties>
</file>